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media/image22.jpg" ContentType="image/png"/>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65" r:id="rId4"/>
    <p:sldId id="266" r:id="rId5"/>
    <p:sldId id="267" r:id="rId6"/>
    <p:sldId id="268" r:id="rId7"/>
    <p:sldId id="280" r:id="rId8"/>
    <p:sldId id="269" r:id="rId9"/>
    <p:sldId id="284" r:id="rId10"/>
    <p:sldId id="283" r:id="rId11"/>
    <p:sldId id="270" r:id="rId12"/>
    <p:sldId id="271" r:id="rId13"/>
    <p:sldId id="272" r:id="rId14"/>
    <p:sldId id="273" r:id="rId15"/>
    <p:sldId id="274" r:id="rId16"/>
    <p:sldId id="276" r:id="rId17"/>
    <p:sldId id="277" r:id="rId18"/>
    <p:sldId id="287" r:id="rId19"/>
    <p:sldId id="289" r:id="rId20"/>
    <p:sldId id="290" r:id="rId21"/>
    <p:sldId id="291" r:id="rId22"/>
    <p:sldId id="292" r:id="rId23"/>
    <p:sldId id="293" r:id="rId24"/>
    <p:sldId id="294" r:id="rId25"/>
    <p:sldId id="296" r:id="rId26"/>
    <p:sldId id="299" r:id="rId27"/>
    <p:sldId id="300" r:id="rId28"/>
    <p:sldId id="304" r:id="rId29"/>
    <p:sldId id="305" r:id="rId30"/>
    <p:sldId id="306" r:id="rId31"/>
    <p:sldId id="308" r:id="rId32"/>
    <p:sldId id="309" r:id="rId33"/>
    <p:sldId id="307" r:id="rId34"/>
    <p:sldId id="310" r:id="rId35"/>
    <p:sldId id="311" r:id="rId36"/>
    <p:sldId id="312" r:id="rId37"/>
    <p:sldId id="313" r:id="rId38"/>
    <p:sldId id="314" r:id="rId39"/>
    <p:sldId id="315" r:id="rId40"/>
    <p:sldId id="316" r:id="rId41"/>
    <p:sldId id="317" r:id="rId42"/>
    <p:sldId id="318" r:id="rId43"/>
    <p:sldId id="321" r:id="rId44"/>
    <p:sldId id="319" r:id="rId45"/>
    <p:sldId id="320" r:id="rId46"/>
    <p:sldId id="263" r:id="rId47"/>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08" y="118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02.04.2020</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2920354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25592781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267472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173921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391138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3233453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993381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2657572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65786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2834080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556123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1807908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843528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smtClean="0"/>
              <a:t>Zdroj: Kozel, 2011, str. 157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972867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22075872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15573949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2637232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14819517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37369899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474804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4008824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48936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607304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5997840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40520133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1350718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5242181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6865340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07163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29100448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980369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11602677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15451823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962748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45</a:t>
            </a:fld>
            <a:endParaRPr lang="cs-CZ"/>
          </a:p>
        </p:txBody>
      </p:sp>
    </p:spTree>
    <p:extLst>
      <p:ext uri="{BB962C8B-B14F-4D97-AF65-F5344CB8AC3E}">
        <p14:creationId xmlns:p14="http://schemas.microsoft.com/office/powerpoint/2010/main" val="258819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1765102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112090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3919313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26111902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2168354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880320"/>
          </a:xfrm>
          <a:prstGeom prst="rect">
            <a:avLst/>
          </a:prstGeom>
        </p:spPr>
        <p:txBody>
          <a:bodyPr anchor="t">
            <a:normAutofit/>
          </a:bodyPr>
          <a:lstStyle/>
          <a:p>
            <a:pPr algn="l"/>
            <a:r>
              <a:rPr lang="cs-CZ" sz="4000" b="1" dirty="0" smtClean="0">
                <a:solidFill>
                  <a:schemeClr val="bg1"/>
                </a:solidFill>
                <a:latin typeface="Times New Roman" panose="02020603050405020304" pitchFamily="18" charset="0"/>
                <a:cs typeface="Times New Roman" panose="02020603050405020304" pitchFamily="18" charset="0"/>
              </a:rPr>
              <a:t>Mezinárodní marketing – mezinárodní distribuční politika</a:t>
            </a:r>
            <a:endParaRPr lang="cs-CZ" sz="40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9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900" dirty="0" smtClean="0">
                <a:solidFill>
                  <a:srgbClr val="307871"/>
                </a:solidFill>
                <a:latin typeface="Times New Roman" panose="02020603050405020304" pitchFamily="18" charset="0"/>
                <a:cs typeface="Times New Roman" panose="02020603050405020304" pitchFamily="18" charset="0"/>
              </a:rPr>
              <a:t>Mezinárodní marketing</a:t>
            </a:r>
            <a:endParaRPr lang="cs-CZ"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5328592" cy="507703"/>
          </a:xfrm>
        </p:spPr>
        <p:txBody>
          <a:bodyPr/>
          <a:lstStyle/>
          <a:p>
            <a:r>
              <a:rPr lang="cs-CZ" dirty="0"/>
              <a:t>Způsob mezinárodní distribuce 2</a:t>
            </a:r>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b="1" dirty="0">
                <a:solidFill>
                  <a:srgbClr val="002060"/>
                </a:solidFill>
              </a:rPr>
              <a:t>Přímá distribuce</a:t>
            </a:r>
            <a:r>
              <a:rPr lang="cs-CZ" sz="1800" dirty="0">
                <a:solidFill>
                  <a:srgbClr val="002060"/>
                </a:solidFill>
              </a:rPr>
              <a:t>: Výrobní firma si zajišťuje distribuci svých produktů do zahraničí sama, vlastními organizačními články. (Prostřednictvím svých prodejců, exportního oddělení nebo prostřednictvím zahraniční obchodní pobočky). Při přímé distribuci je výrobce v přímém kontaktu se zákazníky, což je výhodné, ale na druhé straně nese veškeré obtíže, nároky a rizika, spojená s exportem.  </a:t>
            </a:r>
          </a:p>
          <a:p>
            <a:r>
              <a:rPr lang="cs-CZ" sz="1800" b="1" dirty="0">
                <a:solidFill>
                  <a:srgbClr val="002060"/>
                </a:solidFill>
              </a:rPr>
              <a:t>Nepřímá distribuce</a:t>
            </a:r>
            <a:r>
              <a:rPr lang="cs-CZ" sz="1800" dirty="0">
                <a:solidFill>
                  <a:srgbClr val="002060"/>
                </a:solidFill>
              </a:rPr>
              <a:t>: Výrobní podnik se rozhoduje mezi řadou domácích i zahraničních subjektů, kteří nabízejí zprostředkování distribuce produktů k zákazníkům. Vztah výrobce s prostředníky může být tzv. „distribuční“, kdy prostředník výrobek kupuje a poskytuje komplexní marketingové služby. Nebo tzv. „zprostředkovatelský“ (obchodní zastoupení, komisionářské a mandátní vztahy, nákupní kanceláře, které vyhledávají a nakupují zboží na požádání svých klientů, přičemž neposkytují prodejní služby). Zprostředkovatel má méně svobody v rozhodování. </a:t>
            </a:r>
          </a:p>
        </p:txBody>
      </p:sp>
    </p:spTree>
    <p:extLst>
      <p:ext uri="{BB962C8B-B14F-4D97-AF65-F5344CB8AC3E}">
        <p14:creationId xmlns:p14="http://schemas.microsoft.com/office/powerpoint/2010/main" val="42087560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07504" y="195486"/>
            <a:ext cx="8136904" cy="507703"/>
          </a:xfrm>
        </p:spPr>
        <p:txBody>
          <a:bodyPr/>
          <a:lstStyle/>
          <a:p>
            <a:r>
              <a:rPr lang="cs-CZ" dirty="0"/>
              <a:t>Distribuce v Etiopii</a:t>
            </a: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3275856" y="801085"/>
            <a:ext cx="2520280" cy="3687279"/>
          </a:xfrm>
        </p:spPr>
      </p:pic>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9816" y="962938"/>
            <a:ext cx="7812360" cy="3624064"/>
          </a:xfrm>
          <a:prstGeom prst="rect">
            <a:avLst/>
          </a:prstGeom>
        </p:spPr>
      </p:pic>
    </p:spTree>
    <p:extLst>
      <p:ext uri="{BB962C8B-B14F-4D97-AF65-F5344CB8AC3E}">
        <p14:creationId xmlns:p14="http://schemas.microsoft.com/office/powerpoint/2010/main" val="1661886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Poskytnutí know-how v raném stádiu vstupu na nový trh, </a:t>
            </a:r>
          </a:p>
          <a:p>
            <a:r>
              <a:rPr lang="cs-CZ" sz="2000" dirty="0">
                <a:solidFill>
                  <a:srgbClr val="002060"/>
                </a:solidFill>
              </a:rPr>
              <a:t>úsporu výdajů (finančních a personálních) na trhy neprozkoumané, malé a vzdálené, </a:t>
            </a:r>
          </a:p>
          <a:p>
            <a:r>
              <a:rPr lang="cs-CZ" sz="2000" dirty="0">
                <a:solidFill>
                  <a:srgbClr val="002060"/>
                </a:solidFill>
              </a:rPr>
              <a:t>možnost dostat do povědomí zákazníků jméno výrobce a značky, </a:t>
            </a:r>
          </a:p>
          <a:p>
            <a:r>
              <a:rPr lang="cs-CZ" sz="2000" dirty="0">
                <a:solidFill>
                  <a:srgbClr val="002060"/>
                </a:solidFill>
              </a:rPr>
              <a:t>test přijatelnosti výrobků na zahraničích trzích s nízkými náklady, </a:t>
            </a:r>
          </a:p>
          <a:p>
            <a:r>
              <a:rPr lang="cs-CZ" sz="2000" dirty="0">
                <a:solidFill>
                  <a:srgbClr val="002060"/>
                </a:solidFill>
              </a:rPr>
              <a:t>zajištění okamžité platby zboží, omezí rizik mezinárodního obchodu, </a:t>
            </a:r>
          </a:p>
          <a:p>
            <a:r>
              <a:rPr lang="cs-CZ" sz="2000" dirty="0">
                <a:solidFill>
                  <a:srgbClr val="002060"/>
                </a:solidFill>
              </a:rPr>
              <a:t>organizaci dobře fungujících distribučních kanálů s nekonkurenčním zbožím, </a:t>
            </a:r>
          </a:p>
          <a:p>
            <a:r>
              <a:rPr lang="cs-CZ" sz="2000" dirty="0">
                <a:solidFill>
                  <a:srgbClr val="002060"/>
                </a:solidFill>
              </a:rPr>
              <a:t>možnost exportu výrobků na nových zahraničních trzích, prodej přebytečných zásob materiálů a surovin, </a:t>
            </a:r>
          </a:p>
          <a:p>
            <a:r>
              <a:rPr lang="cs-CZ" sz="2000" dirty="0">
                <a:solidFill>
                  <a:srgbClr val="002060"/>
                </a:solidFill>
              </a:rPr>
              <a:t>v některých případech poskytnutí skladů, případně dalších služeb, </a:t>
            </a:r>
          </a:p>
          <a:p>
            <a:r>
              <a:rPr lang="cs-CZ" sz="2000" dirty="0">
                <a:solidFill>
                  <a:srgbClr val="002060"/>
                </a:solidFill>
              </a:rPr>
              <a:t>u státních zakázek poskytnutí kontaktů a přestavení firmy.</a:t>
            </a:r>
          </a:p>
        </p:txBody>
      </p:sp>
      <p:sp>
        <p:nvSpPr>
          <p:cNvPr id="6" name="Nadpis 5"/>
          <p:cNvSpPr>
            <a:spLocks noGrp="1"/>
          </p:cNvSpPr>
          <p:nvPr>
            <p:ph type="title"/>
          </p:nvPr>
        </p:nvSpPr>
        <p:spPr>
          <a:xfrm>
            <a:off x="179512" y="195486"/>
            <a:ext cx="6408712" cy="507703"/>
          </a:xfrm>
        </p:spPr>
        <p:txBody>
          <a:bodyPr/>
          <a:lstStyle/>
          <a:p>
            <a:r>
              <a:rPr lang="en-US" dirty="0" err="1"/>
              <a:t>Výhody</a:t>
            </a:r>
            <a:r>
              <a:rPr lang="en-US" dirty="0"/>
              <a:t> </a:t>
            </a:r>
            <a:r>
              <a:rPr lang="en-US" dirty="0" err="1"/>
              <a:t>nepřímé</a:t>
            </a:r>
            <a:r>
              <a:rPr lang="en-US" dirty="0"/>
              <a:t> </a:t>
            </a:r>
            <a:r>
              <a:rPr lang="en-US" dirty="0" err="1"/>
              <a:t>distribuce</a:t>
            </a:r>
            <a:r>
              <a:rPr lang="en-US" dirty="0"/>
              <a:t> </a:t>
            </a:r>
            <a:r>
              <a:rPr lang="en-US" dirty="0" err="1"/>
              <a:t>představují</a:t>
            </a:r>
            <a:r>
              <a:rPr lang="en-US" dirty="0"/>
              <a:t>:</a:t>
            </a:r>
            <a:endParaRPr lang="cs-CZ" dirty="0"/>
          </a:p>
        </p:txBody>
      </p:sp>
    </p:spTree>
    <p:extLst>
      <p:ext uri="{BB962C8B-B14F-4D97-AF65-F5344CB8AC3E}">
        <p14:creationId xmlns:p14="http://schemas.microsoft.com/office/powerpoint/2010/main" val="51660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79512" y="987574"/>
            <a:ext cx="8856984" cy="2520280"/>
          </a:xfrm>
          <a:prstGeom prst="rect">
            <a:avLst/>
          </a:prstGeom>
        </p:spPr>
        <p:txBody>
          <a:bodyPr>
            <a:noAutofit/>
          </a:bodyPr>
          <a:lstStyle/>
          <a:p>
            <a:pPr lvl="0"/>
            <a:r>
              <a:rPr lang="cs-CZ" sz="2000" dirty="0">
                <a:solidFill>
                  <a:srgbClr val="002060"/>
                </a:solidFill>
              </a:rPr>
              <a:t>Preference nákupních center. </a:t>
            </a:r>
          </a:p>
          <a:p>
            <a:pPr lvl="0"/>
            <a:r>
              <a:rPr lang="cs-CZ" sz="2000" dirty="0">
                <a:solidFill>
                  <a:srgbClr val="002060"/>
                </a:solidFill>
              </a:rPr>
              <a:t>Silný vliv online nakupování a specifických cash-and-</a:t>
            </a:r>
            <a:r>
              <a:rPr lang="cs-CZ" sz="2000" dirty="0" err="1">
                <a:solidFill>
                  <a:srgbClr val="002060"/>
                </a:solidFill>
              </a:rPr>
              <a:t>carry</a:t>
            </a:r>
            <a:r>
              <a:rPr lang="cs-CZ" sz="2000" dirty="0">
                <a:solidFill>
                  <a:srgbClr val="002060"/>
                </a:solidFill>
              </a:rPr>
              <a:t>.</a:t>
            </a:r>
          </a:p>
        </p:txBody>
      </p:sp>
      <p:sp>
        <p:nvSpPr>
          <p:cNvPr id="6" name="Nadpis 5"/>
          <p:cNvSpPr>
            <a:spLocks noGrp="1"/>
          </p:cNvSpPr>
          <p:nvPr>
            <p:ph type="title"/>
          </p:nvPr>
        </p:nvSpPr>
        <p:spPr>
          <a:xfrm>
            <a:off x="179512" y="195486"/>
            <a:ext cx="6336704" cy="507703"/>
          </a:xfrm>
        </p:spPr>
        <p:txBody>
          <a:bodyPr/>
          <a:lstStyle/>
          <a:p>
            <a:r>
              <a:rPr lang="cs-CZ" dirty="0"/>
              <a:t>Distribuce v USA</a:t>
            </a:r>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73064" y="1779662"/>
            <a:ext cx="6156176" cy="3292676"/>
          </a:xfrm>
          <a:prstGeom prst="rect">
            <a:avLst/>
          </a:prstGeom>
        </p:spPr>
      </p:pic>
    </p:spTree>
    <p:extLst>
      <p:ext uri="{BB962C8B-B14F-4D97-AF65-F5344CB8AC3E}">
        <p14:creationId xmlns:p14="http://schemas.microsoft.com/office/powerpoint/2010/main" val="2938977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Nepřímá distribuce snižuje zisk výrobce tím, že obchodní marže prostředníka může činit 5-30 % z ceny výrobku, </a:t>
            </a:r>
          </a:p>
          <a:p>
            <a:r>
              <a:rPr lang="cs-CZ" sz="2000" dirty="0">
                <a:solidFill>
                  <a:srgbClr val="002060"/>
                </a:solidFill>
              </a:rPr>
              <a:t>ztěžuje přímou komunikaci se zahraničními účastníky, omezuje zpětnou vazbu a kontrolu, </a:t>
            </a:r>
          </a:p>
          <a:p>
            <a:r>
              <a:rPr lang="cs-CZ" sz="2000" dirty="0">
                <a:solidFill>
                  <a:srgbClr val="002060"/>
                </a:solidFill>
              </a:rPr>
              <a:t>prostředník může tajit výrobci možnosti rozšíření prodeje formou licencí nebo investic, z důvodů, aby neztratil klienta, </a:t>
            </a:r>
          </a:p>
          <a:p>
            <a:r>
              <a:rPr lang="cs-CZ" sz="2000" dirty="0">
                <a:solidFill>
                  <a:srgbClr val="002060"/>
                </a:solidFill>
              </a:rPr>
              <a:t>může poškodit potenciální odbyt tam, kde provádí špatné služby, </a:t>
            </a:r>
          </a:p>
          <a:p>
            <a:r>
              <a:rPr lang="cs-CZ" sz="2000" dirty="0">
                <a:solidFill>
                  <a:srgbClr val="002060"/>
                </a:solidFill>
              </a:rPr>
              <a:t>omezuje možnost poskytnout každému výrobku efektivní podporu, </a:t>
            </a:r>
          </a:p>
          <a:p>
            <a:r>
              <a:rPr lang="cs-CZ" sz="2000" dirty="0">
                <a:solidFill>
                  <a:srgbClr val="002060"/>
                </a:solidFill>
              </a:rPr>
              <a:t>když prostředník prodává pod svým jménem, bude známější než výrobce a v případě převzetí exportu do rukou výrobce, nebude mít tento patřičnou znalost distribučních a prodejních zvyklostí a kontaktů, </a:t>
            </a:r>
          </a:p>
          <a:p>
            <a:r>
              <a:rPr lang="cs-CZ" sz="2000" dirty="0">
                <a:solidFill>
                  <a:srgbClr val="002060"/>
                </a:solidFill>
              </a:rPr>
              <a:t>nestabilita odbytu, v případě velkoobchodníků, kteří se mohou obrátit kdykoliv ke konkurenci. </a:t>
            </a:r>
          </a:p>
          <a:p>
            <a:endParaRPr lang="cs-CZ" sz="2000" dirty="0">
              <a:solidFill>
                <a:srgbClr val="002060"/>
              </a:solidFill>
            </a:endParaRPr>
          </a:p>
        </p:txBody>
      </p:sp>
      <p:sp>
        <p:nvSpPr>
          <p:cNvPr id="6" name="Nadpis 5"/>
          <p:cNvSpPr>
            <a:spLocks noGrp="1"/>
          </p:cNvSpPr>
          <p:nvPr>
            <p:ph type="title"/>
          </p:nvPr>
        </p:nvSpPr>
        <p:spPr>
          <a:xfrm>
            <a:off x="179512" y="195486"/>
            <a:ext cx="5256584" cy="507703"/>
          </a:xfrm>
        </p:spPr>
        <p:txBody>
          <a:bodyPr/>
          <a:lstStyle/>
          <a:p>
            <a:r>
              <a:rPr lang="en-US" dirty="0" err="1"/>
              <a:t>Nevýhody</a:t>
            </a:r>
            <a:r>
              <a:rPr lang="en-US" dirty="0"/>
              <a:t> </a:t>
            </a:r>
            <a:r>
              <a:rPr lang="en-US" dirty="0" err="1"/>
              <a:t>nepřímé</a:t>
            </a:r>
            <a:r>
              <a:rPr lang="en-US" dirty="0"/>
              <a:t> </a:t>
            </a:r>
            <a:r>
              <a:rPr lang="en-US" dirty="0" err="1"/>
              <a:t>distribuce</a:t>
            </a:r>
            <a:r>
              <a:rPr lang="en-US" dirty="0"/>
              <a:t>: </a:t>
            </a:r>
            <a:endParaRPr lang="cs-CZ" dirty="0"/>
          </a:p>
        </p:txBody>
      </p:sp>
    </p:spTree>
    <p:extLst>
      <p:ext uri="{BB962C8B-B14F-4D97-AF65-F5344CB8AC3E}">
        <p14:creationId xmlns:p14="http://schemas.microsoft.com/office/powerpoint/2010/main" val="2863283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en-US" sz="2000" dirty="0" err="1">
                <a:solidFill>
                  <a:srgbClr val="002060"/>
                </a:solidFill>
              </a:rPr>
              <a:t>Zvláštním</a:t>
            </a:r>
            <a:r>
              <a:rPr lang="en-US" sz="2000" dirty="0">
                <a:solidFill>
                  <a:srgbClr val="002060"/>
                </a:solidFill>
              </a:rPr>
              <a:t> </a:t>
            </a:r>
            <a:r>
              <a:rPr lang="en-US" sz="2000" dirty="0" err="1">
                <a:solidFill>
                  <a:srgbClr val="002060"/>
                </a:solidFill>
              </a:rPr>
              <a:t>typem</a:t>
            </a:r>
            <a:r>
              <a:rPr lang="en-US" sz="2000" dirty="0">
                <a:solidFill>
                  <a:srgbClr val="002060"/>
                </a:solidFill>
              </a:rPr>
              <a:t> </a:t>
            </a:r>
            <a:r>
              <a:rPr lang="en-US" sz="2000" dirty="0" err="1">
                <a:solidFill>
                  <a:srgbClr val="002060"/>
                </a:solidFill>
              </a:rPr>
              <a:t>zprostředkovatele</a:t>
            </a:r>
            <a:r>
              <a:rPr lang="en-US" sz="2000" dirty="0">
                <a:solidFill>
                  <a:srgbClr val="002060"/>
                </a:solidFill>
              </a:rPr>
              <a:t> </a:t>
            </a:r>
            <a:r>
              <a:rPr lang="en-US" sz="2000" dirty="0" err="1">
                <a:solidFill>
                  <a:srgbClr val="002060"/>
                </a:solidFill>
              </a:rPr>
              <a:t>jsou</a:t>
            </a:r>
            <a:r>
              <a:rPr lang="en-US" sz="2000" dirty="0">
                <a:solidFill>
                  <a:srgbClr val="002060"/>
                </a:solidFill>
              </a:rPr>
              <a:t> </a:t>
            </a:r>
            <a:r>
              <a:rPr lang="en-US" sz="2000" dirty="0" err="1">
                <a:solidFill>
                  <a:srgbClr val="002060"/>
                </a:solidFill>
              </a:rPr>
              <a:t>tzv</a:t>
            </a:r>
            <a:r>
              <a:rPr lang="en-US" sz="2000" dirty="0">
                <a:solidFill>
                  <a:srgbClr val="002060"/>
                </a:solidFill>
              </a:rPr>
              <a:t>. „</a:t>
            </a:r>
            <a:r>
              <a:rPr lang="en-US" sz="2000" b="1" dirty="0" err="1">
                <a:solidFill>
                  <a:srgbClr val="002060"/>
                </a:solidFill>
              </a:rPr>
              <a:t>Norazi</a:t>
            </a:r>
            <a:r>
              <a:rPr lang="en-US" sz="2000" b="1" dirty="0">
                <a:solidFill>
                  <a:srgbClr val="002060"/>
                </a:solidFill>
              </a:rPr>
              <a:t> </a:t>
            </a:r>
            <a:r>
              <a:rPr lang="en-US" sz="2000" b="1" dirty="0" err="1">
                <a:solidFill>
                  <a:srgbClr val="002060"/>
                </a:solidFill>
              </a:rPr>
              <a:t>agenti</a:t>
            </a:r>
            <a:r>
              <a:rPr lang="en-US" sz="2000" dirty="0">
                <a:solidFill>
                  <a:srgbClr val="002060"/>
                </a:solidFill>
              </a:rPr>
              <a:t>“, </a:t>
            </a:r>
            <a:r>
              <a:rPr lang="en-US" sz="2000" dirty="0" err="1">
                <a:solidFill>
                  <a:srgbClr val="002060"/>
                </a:solidFill>
              </a:rPr>
              <a:t>kteří</a:t>
            </a:r>
            <a:r>
              <a:rPr lang="en-US" sz="2000" dirty="0">
                <a:solidFill>
                  <a:srgbClr val="002060"/>
                </a:solidFill>
              </a:rPr>
              <a:t> se </a:t>
            </a:r>
            <a:r>
              <a:rPr lang="en-US" sz="2000" dirty="0" err="1">
                <a:solidFill>
                  <a:srgbClr val="002060"/>
                </a:solidFill>
              </a:rPr>
              <a:t>specializují</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podezřelé</a:t>
            </a:r>
            <a:r>
              <a:rPr lang="en-US" sz="2000" dirty="0">
                <a:solidFill>
                  <a:srgbClr val="002060"/>
                </a:solidFill>
              </a:rPr>
              <a:t> </a:t>
            </a:r>
            <a:r>
              <a:rPr lang="en-US" sz="2000" dirty="0" err="1">
                <a:solidFill>
                  <a:srgbClr val="002060"/>
                </a:solidFill>
              </a:rPr>
              <a:t>transakce</a:t>
            </a:r>
            <a:r>
              <a:rPr lang="en-US" sz="2000" dirty="0">
                <a:solidFill>
                  <a:srgbClr val="002060"/>
                </a:solidFill>
              </a:rPr>
              <a:t>, </a:t>
            </a:r>
            <a:r>
              <a:rPr lang="en-US" sz="2000" dirty="0" err="1">
                <a:solidFill>
                  <a:srgbClr val="002060"/>
                </a:solidFill>
              </a:rPr>
              <a:t>například</a:t>
            </a:r>
            <a:r>
              <a:rPr lang="en-US" sz="2000" dirty="0">
                <a:solidFill>
                  <a:srgbClr val="002060"/>
                </a:solidFill>
              </a:rPr>
              <a:t> </a:t>
            </a:r>
            <a:r>
              <a:rPr lang="en-US" sz="2000" dirty="0" err="1">
                <a:solidFill>
                  <a:srgbClr val="002060"/>
                </a:solidFill>
              </a:rPr>
              <a:t>pašované</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nebezpečný</a:t>
            </a:r>
            <a:r>
              <a:rPr lang="en-US" sz="2000" dirty="0">
                <a:solidFill>
                  <a:srgbClr val="002060"/>
                </a:solidFill>
              </a:rPr>
              <a:t> </a:t>
            </a:r>
            <a:r>
              <a:rPr lang="en-US" sz="2000" dirty="0" err="1">
                <a:solidFill>
                  <a:srgbClr val="002060"/>
                </a:solidFill>
              </a:rPr>
              <a:t>odpad</a:t>
            </a:r>
            <a:r>
              <a:rPr lang="en-US" sz="2000" dirty="0">
                <a:solidFill>
                  <a:srgbClr val="002060"/>
                </a:solidFill>
              </a:rPr>
              <a:t> a </a:t>
            </a:r>
            <a:r>
              <a:rPr lang="en-US" sz="2000" dirty="0" err="1">
                <a:solidFill>
                  <a:srgbClr val="002060"/>
                </a:solidFill>
              </a:rPr>
              <a:t>zbraně</a:t>
            </a:r>
            <a:r>
              <a:rPr lang="en-US" sz="2000" dirty="0">
                <a:solidFill>
                  <a:srgbClr val="002060"/>
                </a:solidFill>
              </a:rPr>
              <a:t>.</a:t>
            </a:r>
            <a:r>
              <a:rPr lang="cs-CZ" sz="2000" dirty="0">
                <a:solidFill>
                  <a:srgbClr val="002060"/>
                </a:solidFill>
              </a:rPr>
              <a:t> </a:t>
            </a:r>
            <a:r>
              <a:rPr lang="en-US" sz="2000" dirty="0" err="1">
                <a:solidFill>
                  <a:srgbClr val="002060"/>
                </a:solidFill>
              </a:rPr>
              <a:t>Zprostředkovávají</a:t>
            </a:r>
            <a:r>
              <a:rPr lang="en-US" sz="2000" dirty="0">
                <a:solidFill>
                  <a:srgbClr val="002060"/>
                </a:solidFill>
              </a:rPr>
              <a:t> </a:t>
            </a:r>
            <a:r>
              <a:rPr lang="en-US" sz="2000" dirty="0" err="1">
                <a:solidFill>
                  <a:srgbClr val="002060"/>
                </a:solidFill>
              </a:rPr>
              <a:t>dovoz</a:t>
            </a:r>
            <a:r>
              <a:rPr lang="en-US" sz="2000" dirty="0">
                <a:solidFill>
                  <a:srgbClr val="002060"/>
                </a:solidFill>
              </a:rPr>
              <a:t> </a:t>
            </a:r>
            <a:r>
              <a:rPr lang="en-US" sz="2000" dirty="0" err="1">
                <a:solidFill>
                  <a:srgbClr val="002060"/>
                </a:solidFill>
              </a:rPr>
              <a:t>strategického</a:t>
            </a:r>
            <a:r>
              <a:rPr lang="en-US" sz="2000" dirty="0">
                <a:solidFill>
                  <a:srgbClr val="002060"/>
                </a:solidFill>
              </a:rPr>
              <a:t> </a:t>
            </a:r>
            <a:r>
              <a:rPr lang="en-US" sz="2000" dirty="0" err="1">
                <a:solidFill>
                  <a:srgbClr val="002060"/>
                </a:solidFill>
              </a:rPr>
              <a:t>zboží</a:t>
            </a:r>
            <a:r>
              <a:rPr lang="en-US" sz="2000" dirty="0">
                <a:solidFill>
                  <a:srgbClr val="002060"/>
                </a:solidFill>
              </a:rPr>
              <a:t> do </a:t>
            </a:r>
            <a:r>
              <a:rPr lang="en-US" sz="2000" dirty="0" err="1">
                <a:solidFill>
                  <a:srgbClr val="002060"/>
                </a:solidFill>
              </a:rPr>
              <a:t>zemí</a:t>
            </a:r>
            <a:r>
              <a:rPr lang="en-US" sz="2000" dirty="0">
                <a:solidFill>
                  <a:srgbClr val="002060"/>
                </a:solidFill>
              </a:rPr>
              <a:t> pod </a:t>
            </a:r>
            <a:r>
              <a:rPr lang="en-US" sz="2000" dirty="0" err="1">
                <a:solidFill>
                  <a:srgbClr val="002060"/>
                </a:solidFill>
              </a:rPr>
              <a:t>mezinárodní</a:t>
            </a:r>
            <a:r>
              <a:rPr lang="en-US" sz="2000" dirty="0">
                <a:solidFill>
                  <a:srgbClr val="002060"/>
                </a:solidFill>
              </a:rPr>
              <a:t> </a:t>
            </a:r>
            <a:r>
              <a:rPr lang="en-US" sz="2000" dirty="0" err="1">
                <a:solidFill>
                  <a:srgbClr val="002060"/>
                </a:solidFill>
              </a:rPr>
              <a:t>blokádou</a:t>
            </a:r>
            <a:r>
              <a:rPr lang="en-US" sz="2000" dirty="0">
                <a:solidFill>
                  <a:srgbClr val="002060"/>
                </a:solidFill>
              </a:rPr>
              <a:t> </a:t>
            </a:r>
            <a:r>
              <a:rPr lang="en-US" sz="2000" dirty="0" err="1">
                <a:solidFill>
                  <a:srgbClr val="002060"/>
                </a:solidFill>
              </a:rPr>
              <a:t>obchodu</a:t>
            </a:r>
            <a:r>
              <a:rPr lang="en-US" sz="2000" dirty="0">
                <a:solidFill>
                  <a:srgbClr val="002060"/>
                </a:solidFill>
              </a:rPr>
              <a:t>.  </a:t>
            </a:r>
          </a:p>
          <a:p>
            <a:r>
              <a:rPr lang="en-US" sz="2000" b="1" dirty="0" err="1">
                <a:solidFill>
                  <a:srgbClr val="002060"/>
                </a:solidFill>
              </a:rPr>
              <a:t>Státní</a:t>
            </a:r>
            <a:r>
              <a:rPr lang="en-US" sz="2000" b="1" dirty="0">
                <a:solidFill>
                  <a:srgbClr val="002060"/>
                </a:solidFill>
              </a:rPr>
              <a:t> </a:t>
            </a:r>
            <a:r>
              <a:rPr lang="en-US" sz="2000" b="1" dirty="0" err="1">
                <a:solidFill>
                  <a:srgbClr val="002060"/>
                </a:solidFill>
              </a:rPr>
              <a:t>zprostředkovatelé</a:t>
            </a:r>
            <a:r>
              <a:rPr lang="en-US" sz="2000" dirty="0">
                <a:solidFill>
                  <a:srgbClr val="002060"/>
                </a:solidFill>
              </a:rPr>
              <a:t> - </a:t>
            </a:r>
            <a:r>
              <a:rPr lang="cs-CZ" sz="2000" dirty="0">
                <a:solidFill>
                  <a:srgbClr val="002060"/>
                </a:solidFill>
              </a:rPr>
              <a:t>v</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zemích</a:t>
            </a:r>
            <a:r>
              <a:rPr lang="en-US" sz="2000" dirty="0">
                <a:solidFill>
                  <a:srgbClr val="002060"/>
                </a:solidFill>
              </a:rPr>
              <a:t> </a:t>
            </a:r>
            <a:r>
              <a:rPr lang="en-US" sz="2000" dirty="0" err="1">
                <a:solidFill>
                  <a:srgbClr val="002060"/>
                </a:solidFill>
              </a:rPr>
              <a:t>existuje</a:t>
            </a:r>
            <a:r>
              <a:rPr lang="en-US" sz="2000" dirty="0">
                <a:solidFill>
                  <a:srgbClr val="002060"/>
                </a:solidFill>
              </a:rPr>
              <a:t> </a:t>
            </a:r>
            <a:r>
              <a:rPr lang="en-US" sz="2000" dirty="0" err="1">
                <a:solidFill>
                  <a:srgbClr val="002060"/>
                </a:solidFill>
              </a:rPr>
              <a:t>státní</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nákup</a:t>
            </a:r>
            <a:r>
              <a:rPr lang="en-US" sz="2000" dirty="0">
                <a:solidFill>
                  <a:srgbClr val="002060"/>
                </a:solidFill>
              </a:rPr>
              <a:t> </a:t>
            </a:r>
            <a:r>
              <a:rPr lang="en-US" sz="2000" dirty="0" err="1">
                <a:solidFill>
                  <a:srgbClr val="002060"/>
                </a:solidFill>
              </a:rPr>
              <a:t>některých</a:t>
            </a:r>
            <a:r>
              <a:rPr lang="en-US" sz="2000" dirty="0">
                <a:solidFill>
                  <a:srgbClr val="002060"/>
                </a:solidFill>
              </a:rPr>
              <a:t> </a:t>
            </a:r>
            <a:r>
              <a:rPr lang="en-US" sz="2000" dirty="0" err="1">
                <a:solidFill>
                  <a:srgbClr val="002060"/>
                </a:solidFill>
              </a:rPr>
              <a:t>druhů</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Švédsko</a:t>
            </a:r>
            <a:r>
              <a:rPr lang="en-US" sz="2000" dirty="0">
                <a:solidFill>
                  <a:srgbClr val="002060"/>
                </a:solidFill>
              </a:rPr>
              <a:t> a </a:t>
            </a:r>
            <a:r>
              <a:rPr lang="en-US" sz="2000" dirty="0" err="1">
                <a:solidFill>
                  <a:srgbClr val="002060"/>
                </a:solidFill>
              </a:rPr>
              <a:t>Norsko</a:t>
            </a:r>
            <a:r>
              <a:rPr lang="en-US" sz="2000" dirty="0">
                <a:solidFill>
                  <a:srgbClr val="002060"/>
                </a:solidFill>
              </a:rPr>
              <a:t> </a:t>
            </a:r>
            <a:r>
              <a:rPr lang="en-US" sz="2000" dirty="0" err="1">
                <a:solidFill>
                  <a:srgbClr val="002060"/>
                </a:solidFill>
              </a:rPr>
              <a:t>má</a:t>
            </a:r>
            <a:r>
              <a:rPr lang="en-US" sz="2000" dirty="0">
                <a:solidFill>
                  <a:srgbClr val="002060"/>
                </a:solidFill>
              </a:rPr>
              <a:t> </a:t>
            </a:r>
            <a:r>
              <a:rPr lang="en-US" sz="2000" dirty="0" err="1">
                <a:solidFill>
                  <a:srgbClr val="002060"/>
                </a:solidFill>
              </a:rPr>
              <a:t>monopol</a:t>
            </a:r>
            <a:r>
              <a:rPr lang="en-US" sz="2000" dirty="0">
                <a:solidFill>
                  <a:srgbClr val="002060"/>
                </a:solidFill>
              </a:rPr>
              <a:t> </a:t>
            </a:r>
            <a:r>
              <a:rPr lang="en-US" sz="2000" dirty="0" err="1">
                <a:solidFill>
                  <a:srgbClr val="002060"/>
                </a:solidFill>
              </a:rPr>
              <a:t>na</a:t>
            </a:r>
            <a:r>
              <a:rPr lang="en-US" sz="2000" dirty="0">
                <a:solidFill>
                  <a:srgbClr val="002060"/>
                </a:solidFill>
              </a:rPr>
              <a:t> </a:t>
            </a:r>
            <a:r>
              <a:rPr lang="en-US" sz="2000" dirty="0" err="1">
                <a:solidFill>
                  <a:srgbClr val="002060"/>
                </a:solidFill>
              </a:rPr>
              <a:t>alkoholické</a:t>
            </a:r>
            <a:r>
              <a:rPr lang="en-US" sz="2000" dirty="0">
                <a:solidFill>
                  <a:srgbClr val="002060"/>
                </a:solidFill>
              </a:rPr>
              <a:t> </a:t>
            </a:r>
            <a:r>
              <a:rPr lang="en-US" sz="2000" dirty="0" err="1">
                <a:solidFill>
                  <a:srgbClr val="002060"/>
                </a:solidFill>
              </a:rPr>
              <a:t>nápoje</a:t>
            </a:r>
            <a:r>
              <a:rPr lang="en-US" sz="2000" dirty="0">
                <a:solidFill>
                  <a:srgbClr val="002060"/>
                </a:solidFill>
              </a:rPr>
              <a:t> a </a:t>
            </a:r>
            <a:r>
              <a:rPr lang="en-US" sz="2000" dirty="0" err="1">
                <a:solidFill>
                  <a:srgbClr val="002060"/>
                </a:solidFill>
              </a:rPr>
              <a:t>lze</a:t>
            </a:r>
            <a:r>
              <a:rPr lang="en-US" sz="2000" dirty="0">
                <a:solidFill>
                  <a:srgbClr val="002060"/>
                </a:solidFill>
              </a:rPr>
              <a:t> je </a:t>
            </a:r>
            <a:r>
              <a:rPr lang="en-US" sz="2000" dirty="0" err="1">
                <a:solidFill>
                  <a:srgbClr val="002060"/>
                </a:solidFill>
              </a:rPr>
              <a:t>koupit</a:t>
            </a:r>
            <a:r>
              <a:rPr lang="en-US" sz="2000" dirty="0">
                <a:solidFill>
                  <a:srgbClr val="002060"/>
                </a:solidFill>
              </a:rPr>
              <a:t> </a:t>
            </a:r>
            <a:r>
              <a:rPr lang="en-US" sz="2000" dirty="0" err="1">
                <a:solidFill>
                  <a:srgbClr val="002060"/>
                </a:solidFill>
              </a:rPr>
              <a:t>jen</a:t>
            </a:r>
            <a:r>
              <a:rPr lang="en-US" sz="2000" dirty="0">
                <a:solidFill>
                  <a:srgbClr val="002060"/>
                </a:solidFill>
              </a:rPr>
              <a:t> </a:t>
            </a:r>
            <a:r>
              <a:rPr lang="en-US" sz="2000" dirty="0" err="1">
                <a:solidFill>
                  <a:srgbClr val="002060"/>
                </a:solidFill>
              </a:rPr>
              <a:t>ve</a:t>
            </a:r>
            <a:r>
              <a:rPr lang="en-US" sz="2000" dirty="0">
                <a:solidFill>
                  <a:srgbClr val="002060"/>
                </a:solidFill>
              </a:rPr>
              <a:t> </a:t>
            </a:r>
            <a:r>
              <a:rPr lang="en-US" sz="2000" dirty="0" err="1">
                <a:solidFill>
                  <a:srgbClr val="002060"/>
                </a:solidFill>
              </a:rPr>
              <a:t>státních</a:t>
            </a:r>
            <a:r>
              <a:rPr lang="en-US" sz="2000" dirty="0">
                <a:solidFill>
                  <a:srgbClr val="002060"/>
                </a:solidFill>
              </a:rPr>
              <a:t> </a:t>
            </a:r>
            <a:r>
              <a:rPr lang="en-US" sz="2000" dirty="0" err="1">
                <a:solidFill>
                  <a:srgbClr val="002060"/>
                </a:solidFill>
              </a:rPr>
              <a:t>obchodech</a:t>
            </a:r>
            <a:r>
              <a:rPr lang="en-US" sz="2000" dirty="0">
                <a:solidFill>
                  <a:srgbClr val="002060"/>
                </a:solidFill>
              </a:rPr>
              <a:t>). </a:t>
            </a:r>
            <a:r>
              <a:rPr lang="en-US" sz="2000" dirty="0" err="1">
                <a:solidFill>
                  <a:srgbClr val="002060"/>
                </a:solidFill>
              </a:rPr>
              <a:t>Stát</a:t>
            </a:r>
            <a:r>
              <a:rPr lang="en-US" sz="2000" dirty="0">
                <a:solidFill>
                  <a:srgbClr val="002060"/>
                </a:solidFill>
              </a:rPr>
              <a:t> </a:t>
            </a:r>
            <a:r>
              <a:rPr lang="en-US" sz="2000" dirty="0" err="1">
                <a:solidFill>
                  <a:srgbClr val="002060"/>
                </a:solidFill>
              </a:rPr>
              <a:t>také</a:t>
            </a:r>
            <a:r>
              <a:rPr lang="en-US" sz="2000" dirty="0">
                <a:solidFill>
                  <a:srgbClr val="002060"/>
                </a:solidFill>
              </a:rPr>
              <a:t> </a:t>
            </a:r>
            <a:r>
              <a:rPr lang="en-US" sz="2000" dirty="0" err="1">
                <a:solidFill>
                  <a:srgbClr val="002060"/>
                </a:solidFill>
              </a:rPr>
              <a:t>může</a:t>
            </a:r>
            <a:r>
              <a:rPr lang="en-US" sz="2000" dirty="0">
                <a:solidFill>
                  <a:srgbClr val="002060"/>
                </a:solidFill>
              </a:rPr>
              <a:t> </a:t>
            </a:r>
            <a:r>
              <a:rPr lang="en-US" sz="2000" dirty="0" err="1">
                <a:solidFill>
                  <a:srgbClr val="002060"/>
                </a:solidFill>
              </a:rPr>
              <a:t>prostřednictvím</a:t>
            </a:r>
            <a:r>
              <a:rPr lang="en-US" sz="2000" dirty="0">
                <a:solidFill>
                  <a:srgbClr val="002060"/>
                </a:solidFill>
              </a:rPr>
              <a:t> </a:t>
            </a:r>
            <a:r>
              <a:rPr lang="en-US" sz="2000" dirty="0" err="1">
                <a:solidFill>
                  <a:srgbClr val="002060"/>
                </a:solidFill>
              </a:rPr>
              <a:t>vládních</a:t>
            </a:r>
            <a:r>
              <a:rPr lang="en-US" sz="2000" dirty="0">
                <a:solidFill>
                  <a:srgbClr val="002060"/>
                </a:solidFill>
              </a:rPr>
              <a:t> </a:t>
            </a:r>
            <a:r>
              <a:rPr lang="en-US" sz="2000" dirty="0" err="1">
                <a:solidFill>
                  <a:srgbClr val="002060"/>
                </a:solidFill>
              </a:rPr>
              <a:t>agentur</a:t>
            </a:r>
            <a:r>
              <a:rPr lang="en-US" sz="2000" dirty="0">
                <a:solidFill>
                  <a:srgbClr val="002060"/>
                </a:solidFill>
              </a:rPr>
              <a:t> </a:t>
            </a:r>
            <a:r>
              <a:rPr lang="en-US" sz="2000" dirty="0" err="1">
                <a:solidFill>
                  <a:srgbClr val="002060"/>
                </a:solidFill>
              </a:rPr>
              <a:t>nebo</a:t>
            </a:r>
            <a:r>
              <a:rPr lang="en-US" sz="2000" dirty="0">
                <a:solidFill>
                  <a:srgbClr val="002060"/>
                </a:solidFill>
              </a:rPr>
              <a:t> </a:t>
            </a:r>
            <a:r>
              <a:rPr lang="en-US" sz="2000" dirty="0" err="1">
                <a:solidFill>
                  <a:srgbClr val="002060"/>
                </a:solidFill>
              </a:rPr>
              <a:t>státem</a:t>
            </a:r>
            <a:r>
              <a:rPr lang="en-US" sz="2000" dirty="0">
                <a:solidFill>
                  <a:srgbClr val="002060"/>
                </a:solidFill>
              </a:rPr>
              <a:t> </a:t>
            </a:r>
            <a:r>
              <a:rPr lang="en-US" sz="2000" dirty="0" err="1">
                <a:solidFill>
                  <a:srgbClr val="002060"/>
                </a:solidFill>
              </a:rPr>
              <a:t>pověřených</a:t>
            </a:r>
            <a:r>
              <a:rPr lang="en-US" sz="2000" dirty="0">
                <a:solidFill>
                  <a:srgbClr val="002060"/>
                </a:solidFill>
              </a:rPr>
              <a:t> </a:t>
            </a:r>
            <a:r>
              <a:rPr lang="en-US" sz="2000" dirty="0" err="1">
                <a:solidFill>
                  <a:srgbClr val="002060"/>
                </a:solidFill>
              </a:rPr>
              <a:t>zprostředkovatelů</a:t>
            </a:r>
            <a:r>
              <a:rPr lang="en-US" sz="2000" dirty="0">
                <a:solidFill>
                  <a:srgbClr val="002060"/>
                </a:solidFill>
              </a:rPr>
              <a:t> </a:t>
            </a:r>
            <a:r>
              <a:rPr lang="en-US" sz="2000" dirty="0" err="1">
                <a:solidFill>
                  <a:srgbClr val="002060"/>
                </a:solidFill>
              </a:rPr>
              <a:t>nakupovat</a:t>
            </a:r>
            <a:r>
              <a:rPr lang="en-US" sz="2000" dirty="0">
                <a:solidFill>
                  <a:srgbClr val="002060"/>
                </a:solidFill>
              </a:rPr>
              <a:t> </a:t>
            </a:r>
            <a:r>
              <a:rPr lang="en-US" sz="2000" dirty="0" err="1">
                <a:solidFill>
                  <a:srgbClr val="002060"/>
                </a:solidFill>
              </a:rPr>
              <a:t>zboží</a:t>
            </a:r>
            <a:r>
              <a:rPr lang="en-US" sz="2000" dirty="0">
                <a:solidFill>
                  <a:srgbClr val="002060"/>
                </a:solidFill>
              </a:rPr>
              <a:t> pro </a:t>
            </a:r>
            <a:r>
              <a:rPr lang="en-US" sz="2000" dirty="0" err="1">
                <a:solidFill>
                  <a:srgbClr val="002060"/>
                </a:solidFill>
              </a:rPr>
              <a:t>svou</a:t>
            </a:r>
            <a:r>
              <a:rPr lang="en-US" sz="2000" dirty="0">
                <a:solidFill>
                  <a:srgbClr val="002060"/>
                </a:solidFill>
              </a:rPr>
              <a:t> </a:t>
            </a:r>
            <a:r>
              <a:rPr lang="en-US" sz="2000" dirty="0" err="1">
                <a:solidFill>
                  <a:srgbClr val="002060"/>
                </a:solidFill>
              </a:rPr>
              <a:t>potřebu</a:t>
            </a:r>
            <a:r>
              <a:rPr lang="en-US" sz="2000" dirty="0">
                <a:solidFill>
                  <a:srgbClr val="002060"/>
                </a:solidFill>
              </a:rPr>
              <a:t> (</a:t>
            </a:r>
            <a:r>
              <a:rPr lang="en-US" sz="2000" dirty="0" err="1">
                <a:solidFill>
                  <a:srgbClr val="002060"/>
                </a:solidFill>
              </a:rPr>
              <a:t>vybavení</a:t>
            </a:r>
            <a:r>
              <a:rPr lang="en-US" sz="2000" dirty="0">
                <a:solidFill>
                  <a:srgbClr val="002060"/>
                </a:solidFill>
              </a:rPr>
              <a:t> </a:t>
            </a:r>
            <a:r>
              <a:rPr lang="en-US" sz="2000" dirty="0" err="1">
                <a:solidFill>
                  <a:srgbClr val="002060"/>
                </a:solidFill>
              </a:rPr>
              <a:t>úřadů</a:t>
            </a:r>
            <a:r>
              <a:rPr lang="en-US" sz="2000" dirty="0">
                <a:solidFill>
                  <a:srgbClr val="002060"/>
                </a:solidFill>
              </a:rPr>
              <a:t> </a:t>
            </a:r>
            <a:r>
              <a:rPr lang="en-US" sz="2000" dirty="0" err="1">
                <a:solidFill>
                  <a:srgbClr val="002060"/>
                </a:solidFill>
              </a:rPr>
              <a:t>počítači</a:t>
            </a:r>
            <a:r>
              <a:rPr lang="en-US" sz="2000" dirty="0">
                <a:solidFill>
                  <a:srgbClr val="002060"/>
                </a:solidFill>
              </a:rPr>
              <a:t>, </a:t>
            </a:r>
            <a:r>
              <a:rPr lang="en-US" sz="2000" dirty="0" err="1">
                <a:solidFill>
                  <a:srgbClr val="002060"/>
                </a:solidFill>
              </a:rPr>
              <a:t>nákupy</a:t>
            </a:r>
            <a:r>
              <a:rPr lang="en-US" sz="2000" dirty="0">
                <a:solidFill>
                  <a:srgbClr val="002060"/>
                </a:solidFill>
              </a:rPr>
              <a:t> pro </a:t>
            </a:r>
            <a:r>
              <a:rPr lang="en-US" sz="2000" dirty="0" err="1">
                <a:solidFill>
                  <a:srgbClr val="002060"/>
                </a:solidFill>
              </a:rPr>
              <a:t>armádu</a:t>
            </a:r>
            <a:r>
              <a:rPr lang="en-US" sz="2000" dirty="0">
                <a:solidFill>
                  <a:srgbClr val="002060"/>
                </a:solidFill>
              </a:rPr>
              <a:t> a </a:t>
            </a:r>
            <a:r>
              <a:rPr lang="en-US" sz="2000" dirty="0" err="1">
                <a:solidFill>
                  <a:srgbClr val="002060"/>
                </a:solidFill>
              </a:rPr>
              <a:t>policii</a:t>
            </a:r>
            <a:r>
              <a:rPr lang="en-US" sz="2000" dirty="0">
                <a:solidFill>
                  <a:srgbClr val="002060"/>
                </a:solidFill>
              </a:rPr>
              <a:t> </a:t>
            </a:r>
            <a:r>
              <a:rPr lang="en-US" sz="2000" dirty="0" err="1">
                <a:solidFill>
                  <a:srgbClr val="002060"/>
                </a:solidFill>
              </a:rPr>
              <a:t>apod</a:t>
            </a:r>
            <a:r>
              <a:rPr lang="en-US" sz="2000" dirty="0">
                <a:solidFill>
                  <a:srgbClr val="002060"/>
                </a:solidFill>
              </a:rPr>
              <a:t>.).</a:t>
            </a:r>
          </a:p>
        </p:txBody>
      </p:sp>
      <p:sp>
        <p:nvSpPr>
          <p:cNvPr id="6" name="Nadpis 5"/>
          <p:cNvSpPr>
            <a:spLocks noGrp="1"/>
          </p:cNvSpPr>
          <p:nvPr>
            <p:ph type="title"/>
          </p:nvPr>
        </p:nvSpPr>
        <p:spPr>
          <a:xfrm>
            <a:off x="179512" y="195486"/>
            <a:ext cx="6984776" cy="507703"/>
          </a:xfrm>
        </p:spPr>
        <p:txBody>
          <a:bodyPr/>
          <a:lstStyle/>
          <a:p>
            <a:r>
              <a:rPr lang="cs-CZ" dirty="0"/>
              <a:t>Odlišnosti v mezinárodní distribuci 1</a:t>
            </a:r>
          </a:p>
        </p:txBody>
      </p:sp>
    </p:spTree>
    <p:extLst>
      <p:ext uri="{BB962C8B-B14F-4D97-AF65-F5344CB8AC3E}">
        <p14:creationId xmlns:p14="http://schemas.microsoft.com/office/powerpoint/2010/main" val="346128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056784"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1</a:t>
            </a:r>
          </a:p>
        </p:txBody>
      </p:sp>
      <p:pic>
        <p:nvPicPr>
          <p:cNvPr id="4" name="Zástupný symbol pro obsa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843558"/>
            <a:ext cx="5522893" cy="3795886"/>
          </a:xfrm>
          <a:prstGeom prst="rect">
            <a:avLst/>
          </a:prstGeom>
        </p:spPr>
      </p:pic>
    </p:spTree>
    <p:extLst>
      <p:ext uri="{BB962C8B-B14F-4D97-AF65-F5344CB8AC3E}">
        <p14:creationId xmlns:p14="http://schemas.microsoft.com/office/powerpoint/2010/main" val="1982086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04856" cy="507703"/>
          </a:xfrm>
        </p:spPr>
        <p:txBody>
          <a:bodyPr/>
          <a:lstStyle/>
          <a:p>
            <a:r>
              <a:rPr lang="en-US" dirty="0" err="1"/>
              <a:t>Alternativní</a:t>
            </a:r>
            <a:r>
              <a:rPr lang="en-US" dirty="0"/>
              <a:t> </a:t>
            </a:r>
            <a:r>
              <a:rPr lang="en-US" dirty="0" err="1"/>
              <a:t>formy</a:t>
            </a:r>
            <a:r>
              <a:rPr lang="en-US" dirty="0"/>
              <a:t> </a:t>
            </a:r>
            <a:r>
              <a:rPr lang="en-US" dirty="0" err="1"/>
              <a:t>distribučních</a:t>
            </a:r>
            <a:r>
              <a:rPr lang="en-US" dirty="0"/>
              <a:t> </a:t>
            </a:r>
            <a:r>
              <a:rPr lang="en-US" dirty="0" err="1"/>
              <a:t>kanálů</a:t>
            </a:r>
            <a:r>
              <a:rPr lang="cs-CZ" dirty="0"/>
              <a:t> 2</a:t>
            </a:r>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488" y="732923"/>
            <a:ext cx="7467600" cy="3873040"/>
          </a:xfrm>
          <a:prstGeom prst="rect">
            <a:avLst/>
          </a:prstGeom>
        </p:spPr>
      </p:pic>
    </p:spTree>
    <p:extLst>
      <p:ext uri="{BB962C8B-B14F-4D97-AF65-F5344CB8AC3E}">
        <p14:creationId xmlns:p14="http://schemas.microsoft.com/office/powerpoint/2010/main" val="4432065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6048672" cy="507703"/>
          </a:xfrm>
        </p:spPr>
        <p:txBody>
          <a:bodyPr/>
          <a:lstStyle/>
          <a:p>
            <a:r>
              <a:rPr lang="cs-CZ" dirty="0"/>
              <a:t>Neslušná gesta ve světě</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6696" y="173020"/>
            <a:ext cx="4696767" cy="4803998"/>
          </a:xfrm>
          <a:prstGeom prst="rect">
            <a:avLst/>
          </a:prstGeom>
        </p:spPr>
      </p:pic>
    </p:spTree>
    <p:extLst>
      <p:ext uri="{BB962C8B-B14F-4D97-AF65-F5344CB8AC3E}">
        <p14:creationId xmlns:p14="http://schemas.microsoft.com/office/powerpoint/2010/main" val="494740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67544" y="797404"/>
            <a:ext cx="8280920" cy="3024336"/>
          </a:xfrm>
          <a:prstGeom prst="rect">
            <a:avLst/>
          </a:prstGeom>
        </p:spPr>
        <p:txBody>
          <a:bodyPr>
            <a:noAutofit/>
          </a:bodyPr>
          <a:lstStyle/>
          <a:p>
            <a:r>
              <a:rPr lang="cs-CZ" sz="2000" dirty="0">
                <a:solidFill>
                  <a:srgbClr val="002060"/>
                </a:solidFill>
              </a:rPr>
              <a:t>Hustota distribuční sítě je vyjádřena počtem prvků ve vztahu ke konkrétnímu trhu a výrobku. Rozlišujeme </a:t>
            </a:r>
            <a:r>
              <a:rPr lang="cs-CZ" sz="2000" b="1" dirty="0">
                <a:solidFill>
                  <a:srgbClr val="002060"/>
                </a:solidFill>
              </a:rPr>
              <a:t>intenzivní</a:t>
            </a:r>
            <a:r>
              <a:rPr lang="cs-CZ" sz="2000" dirty="0">
                <a:solidFill>
                  <a:srgbClr val="002060"/>
                </a:solidFill>
              </a:rPr>
              <a:t> distribuci (produkty denní spotřeby), </a:t>
            </a:r>
            <a:r>
              <a:rPr lang="cs-CZ" sz="2000" b="1" dirty="0">
                <a:solidFill>
                  <a:srgbClr val="002060"/>
                </a:solidFill>
              </a:rPr>
              <a:t>selektivní</a:t>
            </a:r>
            <a:r>
              <a:rPr lang="cs-CZ" sz="2000" dirty="0">
                <a:solidFill>
                  <a:srgbClr val="002060"/>
                </a:solidFill>
              </a:rPr>
              <a:t> distribuci (produkty dlouhodobé spotřeby) a </a:t>
            </a:r>
            <a:r>
              <a:rPr lang="cs-CZ" sz="2000" b="1" dirty="0">
                <a:solidFill>
                  <a:srgbClr val="002060"/>
                </a:solidFill>
              </a:rPr>
              <a:t>exkluzivní</a:t>
            </a:r>
            <a:r>
              <a:rPr lang="cs-CZ" sz="2000" dirty="0">
                <a:solidFill>
                  <a:srgbClr val="002060"/>
                </a:solidFill>
              </a:rPr>
              <a:t> distribuci (luxusní a značkové produkty). </a:t>
            </a:r>
          </a:p>
          <a:p>
            <a:r>
              <a:rPr lang="cs-CZ" sz="2000" dirty="0">
                <a:solidFill>
                  <a:srgbClr val="002060"/>
                </a:solidFill>
              </a:rPr>
              <a:t>Hustota distribuční sítě je ovlivněna: </a:t>
            </a:r>
          </a:p>
          <a:p>
            <a:pPr lvl="1"/>
            <a:r>
              <a:rPr lang="cs-CZ" sz="1800" dirty="0">
                <a:solidFill>
                  <a:srgbClr val="002060"/>
                </a:solidFill>
              </a:rPr>
              <a:t>charakterem zboží (intenzivní, selektivní, exkluzivní distribuce), </a:t>
            </a:r>
          </a:p>
          <a:p>
            <a:pPr lvl="1"/>
            <a:r>
              <a:rPr lang="cs-CZ" sz="1800" dirty="0">
                <a:solidFill>
                  <a:srgbClr val="002060"/>
                </a:solidFill>
              </a:rPr>
              <a:t>fází životního cyklu produktů, </a:t>
            </a:r>
          </a:p>
          <a:p>
            <a:pPr lvl="1"/>
            <a:r>
              <a:rPr lang="cs-CZ" sz="1800" dirty="0">
                <a:solidFill>
                  <a:srgbClr val="002060"/>
                </a:solidFill>
              </a:rPr>
              <a:t>kupními návyky spotřebitelů, </a:t>
            </a:r>
          </a:p>
          <a:p>
            <a:pPr lvl="1"/>
            <a:r>
              <a:rPr lang="cs-CZ" sz="1800" dirty="0">
                <a:solidFill>
                  <a:srgbClr val="002060"/>
                </a:solidFill>
              </a:rPr>
              <a:t>územními vlivy (vzdálenost, tradice, právní omezení), </a:t>
            </a:r>
          </a:p>
          <a:p>
            <a:pPr lvl="1"/>
            <a:r>
              <a:rPr lang="cs-CZ" sz="1800" dirty="0">
                <a:solidFill>
                  <a:srgbClr val="002060"/>
                </a:solidFill>
              </a:rPr>
              <a:t>rozložením poptávky na trhu, </a:t>
            </a:r>
          </a:p>
          <a:p>
            <a:pPr lvl="1"/>
            <a:r>
              <a:rPr lang="cs-CZ" sz="1800" dirty="0">
                <a:solidFill>
                  <a:srgbClr val="002060"/>
                </a:solidFill>
              </a:rPr>
              <a:t>možným objem prodeje (vzhledem ke konkurenci), </a:t>
            </a:r>
          </a:p>
          <a:p>
            <a:pPr lvl="1"/>
            <a:r>
              <a:rPr lang="cs-CZ" sz="1800" dirty="0">
                <a:solidFill>
                  <a:srgbClr val="002060"/>
                </a:solidFill>
              </a:rPr>
              <a:t>možností kontroly, </a:t>
            </a:r>
          </a:p>
          <a:p>
            <a:pPr lvl="1"/>
            <a:r>
              <a:rPr lang="cs-CZ" sz="1800" dirty="0">
                <a:solidFill>
                  <a:srgbClr val="002060"/>
                </a:solidFill>
              </a:rPr>
              <a:t>požadavky na speciální funkce (servis, poradenství apod.).</a:t>
            </a:r>
            <a:endParaRPr lang="cs-CZ" sz="1200" dirty="0">
              <a:solidFill>
                <a:srgbClr val="002060"/>
              </a:solidFill>
            </a:endParaRPr>
          </a:p>
        </p:txBody>
      </p:sp>
      <p:sp>
        <p:nvSpPr>
          <p:cNvPr id="6" name="Nadpis 5"/>
          <p:cNvSpPr>
            <a:spLocks noGrp="1"/>
          </p:cNvSpPr>
          <p:nvPr>
            <p:ph type="title"/>
          </p:nvPr>
        </p:nvSpPr>
        <p:spPr>
          <a:xfrm>
            <a:off x="179512" y="195486"/>
            <a:ext cx="5472608" cy="507703"/>
          </a:xfrm>
        </p:spPr>
        <p:txBody>
          <a:bodyPr/>
          <a:lstStyle/>
          <a:p>
            <a:r>
              <a:rPr lang="cs-CZ" dirty="0"/>
              <a:t>B: Hustota distribuční sítě</a:t>
            </a:r>
            <a:endParaRPr lang="cs-CZ" dirty="0"/>
          </a:p>
        </p:txBody>
      </p:sp>
    </p:spTree>
    <p:extLst>
      <p:ext uri="{BB962C8B-B14F-4D97-AF65-F5344CB8AC3E}">
        <p14:creationId xmlns:p14="http://schemas.microsoft.com/office/powerpoint/2010/main" val="396092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rPr>
              <a:t>1 Distribuce</a:t>
            </a:r>
          </a:p>
          <a:p>
            <a:endParaRPr lang="cs-CZ" sz="2000" dirty="0">
              <a:solidFill>
                <a:srgbClr val="002060"/>
              </a:solidFill>
            </a:endParaRPr>
          </a:p>
          <a:p>
            <a:r>
              <a:rPr lang="cs-CZ" sz="2000" dirty="0">
                <a:solidFill>
                  <a:srgbClr val="002060"/>
                </a:solidFill>
              </a:rPr>
              <a:t>2 Mezinárodní distribuční strategie</a:t>
            </a:r>
          </a:p>
          <a:p>
            <a:endParaRPr lang="cs-CZ" sz="2000" dirty="0">
              <a:solidFill>
                <a:srgbClr val="002060"/>
              </a:solidFill>
            </a:endParaRPr>
          </a:p>
          <a:p>
            <a:r>
              <a:rPr lang="cs-CZ" sz="2000" dirty="0">
                <a:solidFill>
                  <a:srgbClr val="002060"/>
                </a:solidFill>
              </a:rPr>
              <a:t>3 Vývojové trendy v mezinárodní distribuci </a:t>
            </a:r>
          </a:p>
        </p:txBody>
      </p:sp>
      <p:sp>
        <p:nvSpPr>
          <p:cNvPr id="6" name="Nadpis 5"/>
          <p:cNvSpPr>
            <a:spLocks noGrp="1"/>
          </p:cNvSpPr>
          <p:nvPr>
            <p:ph type="title"/>
          </p:nvPr>
        </p:nvSpPr>
        <p:spPr>
          <a:xfrm>
            <a:off x="179512" y="195486"/>
            <a:ext cx="3888432" cy="507703"/>
          </a:xfrm>
        </p:spPr>
        <p:txBody>
          <a:bodyPr/>
          <a:lstStyle/>
          <a:p>
            <a:r>
              <a:rPr lang="cs-CZ" dirty="0" smtClean="0"/>
              <a:t>Obsah přednášky</a:t>
            </a:r>
            <a:endParaRPr lang="cs-CZ" dirty="0"/>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568952" cy="3024336"/>
          </a:xfrm>
          <a:prstGeom prst="rect">
            <a:avLst/>
          </a:prstGeom>
        </p:spPr>
        <p:txBody>
          <a:bodyPr>
            <a:noAutofit/>
          </a:bodyPr>
          <a:lstStyle/>
          <a:p>
            <a:r>
              <a:rPr lang="cs-CZ" sz="2000" dirty="0">
                <a:solidFill>
                  <a:srgbClr val="002060"/>
                </a:solidFill>
              </a:rPr>
              <a:t>Délka distribučních kanálů je dána počtem distributorů (zprostředkovatelů) v distribučním řetězci od výrobce ke konečnému zákazníkovi. Zvlášť významné je dosažení motivace pro realizaci prodejů v jednotlivých prvcích distribučního kanálu, a to nejen ekonomickými (cenovými) podněty, ale i dalšími nástroji, jako je reklama, podpora prodeje, školení personálu, osobní prodej apod.). </a:t>
            </a:r>
          </a:p>
          <a:p>
            <a:r>
              <a:rPr lang="cs-CZ" sz="2000" dirty="0">
                <a:solidFill>
                  <a:srgbClr val="002060"/>
                </a:solidFill>
              </a:rPr>
              <a:t> Délka distribučního kanálu je ovlivněna: </a:t>
            </a:r>
          </a:p>
          <a:p>
            <a:pPr lvl="1"/>
            <a:r>
              <a:rPr lang="cs-CZ" sz="1800" dirty="0">
                <a:solidFill>
                  <a:srgbClr val="002060"/>
                </a:solidFill>
              </a:rPr>
              <a:t>hustotou distribuční sítě, </a:t>
            </a:r>
          </a:p>
          <a:p>
            <a:pPr lvl="1"/>
            <a:r>
              <a:rPr lang="cs-CZ" sz="1800" dirty="0">
                <a:solidFill>
                  <a:srgbClr val="002060"/>
                </a:solidFill>
              </a:rPr>
              <a:t>průměrným množstvím dodávaného zboží, </a:t>
            </a:r>
          </a:p>
          <a:p>
            <a:pPr lvl="1"/>
            <a:r>
              <a:rPr lang="cs-CZ" sz="1800" dirty="0">
                <a:solidFill>
                  <a:srgbClr val="002060"/>
                </a:solidFill>
              </a:rPr>
              <a:t>dobou životnosti zboží, </a:t>
            </a:r>
          </a:p>
          <a:p>
            <a:pPr lvl="1"/>
            <a:r>
              <a:rPr lang="cs-CZ" sz="1800" dirty="0">
                <a:solidFill>
                  <a:srgbClr val="002060"/>
                </a:solidFill>
              </a:rPr>
              <a:t>geografickou charakteristikou země, </a:t>
            </a:r>
          </a:p>
          <a:p>
            <a:pPr lvl="1"/>
            <a:r>
              <a:rPr lang="cs-CZ" sz="1800" dirty="0">
                <a:solidFill>
                  <a:srgbClr val="002060"/>
                </a:solidFill>
              </a:rPr>
              <a:t>kupní silou spotřebitelů. </a:t>
            </a:r>
          </a:p>
        </p:txBody>
      </p:sp>
      <p:sp>
        <p:nvSpPr>
          <p:cNvPr id="6" name="Nadpis 5"/>
          <p:cNvSpPr>
            <a:spLocks noGrp="1"/>
          </p:cNvSpPr>
          <p:nvPr>
            <p:ph type="title"/>
          </p:nvPr>
        </p:nvSpPr>
        <p:spPr>
          <a:xfrm>
            <a:off x="179512" y="195486"/>
            <a:ext cx="4536504" cy="507703"/>
          </a:xfrm>
        </p:spPr>
        <p:txBody>
          <a:bodyPr/>
          <a:lstStyle/>
          <a:p>
            <a:r>
              <a:rPr lang="cs-CZ" dirty="0"/>
              <a:t>C: Délka distribučních kanálů</a:t>
            </a:r>
            <a:endParaRPr lang="cs-CZ" dirty="0"/>
          </a:p>
        </p:txBody>
      </p:sp>
    </p:spTree>
    <p:extLst>
      <p:ext uri="{BB962C8B-B14F-4D97-AF65-F5344CB8AC3E}">
        <p14:creationId xmlns:p14="http://schemas.microsoft.com/office/powerpoint/2010/main" val="2679008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3024336"/>
          </a:xfrm>
          <a:prstGeom prst="rect">
            <a:avLst/>
          </a:prstGeom>
        </p:spPr>
        <p:txBody>
          <a:bodyPr>
            <a:noAutofit/>
          </a:bodyPr>
          <a:lstStyle/>
          <a:p>
            <a:r>
              <a:rPr lang="cs-CZ" sz="1800" dirty="0">
                <a:solidFill>
                  <a:srgbClr val="002060"/>
                </a:solidFill>
              </a:rPr>
              <a:t>Pro vztah šířky a délky distribučního kanálu platí, že intenzívně i selektivně distribuované zboží vyžaduje i více článků v řetězci, tudíž se jedná o delší distribuční kanál. Exkluzivní distribuci odpovídá spíše volba přímé distribuce. </a:t>
            </a:r>
          </a:p>
          <a:p>
            <a:r>
              <a:rPr lang="cs-CZ" sz="1800" dirty="0">
                <a:solidFill>
                  <a:srgbClr val="002060"/>
                </a:solidFill>
              </a:rPr>
              <a:t>Rovněž lze nalézt korelaci mezi délkou kanálů a vyspělostí země, kam směřuje zboží exportéra. Kanály jsou zpravidla kratší pro zboží prodávané na výrobních trzích, a pro zboží dlouhodobé spotřeby s vyššími cenami. Platí, že čím vyšší je objem nákupu, tím kratší je distribuční kanál. </a:t>
            </a:r>
          </a:p>
          <a:p>
            <a:r>
              <a:rPr lang="cs-CZ" sz="1800" dirty="0">
                <a:solidFill>
                  <a:srgbClr val="002060"/>
                </a:solidFill>
              </a:rPr>
              <a:t>V mnoha zemích existují různé typy velkoobchodníků (z hlediska poskytovaných služeb), kteří dodávají maloobchodníkům. Pro zahraniční společnost je často výhodné prodat zboží jednomu až dvěma velkoobchodníkům, stojícím svým významem na počátku kanálu, kteří se dále postarají o prodej na další úrovni, která je charakterizována často velkým počtem malých, rozptýlených maloobchodníků. Na jiné straně spektra pak stojí přímý prodej spotřebního zboží efektivní síti hypermarketů, zajišťujících vysokou míru zviditelnění exportovaného zboží a velký objem prodeje. </a:t>
            </a:r>
          </a:p>
        </p:txBody>
      </p:sp>
      <p:sp>
        <p:nvSpPr>
          <p:cNvPr id="6" name="Nadpis 5"/>
          <p:cNvSpPr>
            <a:spLocks noGrp="1"/>
          </p:cNvSpPr>
          <p:nvPr>
            <p:ph type="title"/>
          </p:nvPr>
        </p:nvSpPr>
        <p:spPr>
          <a:xfrm>
            <a:off x="179512" y="195486"/>
            <a:ext cx="6624736" cy="507703"/>
          </a:xfrm>
        </p:spPr>
        <p:txBody>
          <a:bodyPr/>
          <a:lstStyle/>
          <a:p>
            <a:r>
              <a:rPr lang="cs-CZ" dirty="0"/>
              <a:t>Délka vs. šířka distribučního kanálu</a:t>
            </a:r>
            <a:endParaRPr lang="cs-CZ" dirty="0"/>
          </a:p>
        </p:txBody>
      </p:sp>
    </p:spTree>
    <p:extLst>
      <p:ext uri="{BB962C8B-B14F-4D97-AF65-F5344CB8AC3E}">
        <p14:creationId xmlns:p14="http://schemas.microsoft.com/office/powerpoint/2010/main" val="1253180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rPr>
              <a:t>Pokud výrobní podnik nemá vybudovány pro cílovou zahraniční oblast vlastní distribuční cesty, musí si zajistit distribuci svého zboží prostřednictvím cizích distribučních kanálů. V zásadě existují čtyři způsoby: </a:t>
            </a:r>
          </a:p>
          <a:p>
            <a:pPr lvl="1"/>
            <a:r>
              <a:rPr lang="cs-CZ" sz="1800" dirty="0">
                <a:solidFill>
                  <a:srgbClr val="002060"/>
                </a:solidFill>
              </a:rPr>
              <a:t>Doplňková distribuce (</a:t>
            </a:r>
            <a:r>
              <a:rPr lang="cs-CZ" sz="1800" dirty="0" err="1">
                <a:solidFill>
                  <a:srgbClr val="002060"/>
                </a:solidFill>
              </a:rPr>
              <a:t>piggybacking</a:t>
            </a:r>
            <a:r>
              <a:rPr lang="cs-CZ" sz="1800" dirty="0">
                <a:solidFill>
                  <a:srgbClr val="002060"/>
                </a:solidFill>
              </a:rPr>
              <a:t>), tímto způsobem je distribuováno zboží i jiných výrobců, které si nekonkuruje, ale doplňuje sortiment. Každý ze zúčastněných výrobců distribuuje zboží pod svou vlastní značkou. </a:t>
            </a:r>
          </a:p>
          <a:p>
            <a:pPr lvl="1"/>
            <a:r>
              <a:rPr lang="cs-CZ" sz="1800" dirty="0">
                <a:solidFill>
                  <a:srgbClr val="002060"/>
                </a:solidFill>
              </a:rPr>
              <a:t>Systém OEM (</a:t>
            </a:r>
            <a:r>
              <a:rPr lang="cs-CZ" sz="1800" dirty="0" err="1">
                <a:solidFill>
                  <a:srgbClr val="002060"/>
                </a:solidFill>
              </a:rPr>
              <a:t>Original</a:t>
            </a:r>
            <a:r>
              <a:rPr lang="cs-CZ" sz="1800" dirty="0">
                <a:solidFill>
                  <a:srgbClr val="002060"/>
                </a:solidFill>
              </a:rPr>
              <a:t> </a:t>
            </a:r>
            <a:r>
              <a:rPr lang="cs-CZ" sz="1800" dirty="0" err="1">
                <a:solidFill>
                  <a:srgbClr val="002060"/>
                </a:solidFill>
              </a:rPr>
              <a:t>Equipment</a:t>
            </a:r>
            <a:r>
              <a:rPr lang="cs-CZ" sz="1800" dirty="0">
                <a:solidFill>
                  <a:srgbClr val="002060"/>
                </a:solidFill>
              </a:rPr>
              <a:t> </a:t>
            </a:r>
            <a:r>
              <a:rPr lang="cs-CZ" sz="1800" dirty="0" err="1">
                <a:solidFill>
                  <a:srgbClr val="002060"/>
                </a:solidFill>
              </a:rPr>
              <a:t>Manufactures</a:t>
            </a:r>
            <a:r>
              <a:rPr lang="cs-CZ" sz="1800" dirty="0">
                <a:solidFill>
                  <a:srgbClr val="002060"/>
                </a:solidFill>
              </a:rPr>
              <a:t>), v tomto případě výrobce vstupuje do distribučního kanálu pod obchodní značkou (jménem) prodejce. Tato metoda v sobě skrývá riziko poškození pověsti pro obě smluvní strany. </a:t>
            </a:r>
          </a:p>
          <a:p>
            <a:pPr lvl="1"/>
            <a:r>
              <a:rPr lang="cs-CZ" sz="1800" dirty="0">
                <a:solidFill>
                  <a:srgbClr val="002060"/>
                </a:solidFill>
              </a:rPr>
              <a:t>Založení společného podniku (joint-venture) s distributorem. Jedná se o přímý kapitálový vstup. </a:t>
            </a:r>
          </a:p>
          <a:p>
            <a:pPr lvl="1"/>
            <a:r>
              <a:rPr lang="cs-CZ" sz="1800" dirty="0">
                <a:solidFill>
                  <a:srgbClr val="002060"/>
                </a:solidFill>
              </a:rPr>
              <a:t>Strategie uzavřeného distribučního kanálu. Přístup v tomto případě předpokládá osobní kontakty k překonání nedůvěry. </a:t>
            </a:r>
          </a:p>
          <a:p>
            <a:endParaRPr lang="cs-CZ" sz="2000" dirty="0">
              <a:solidFill>
                <a:srgbClr val="002060"/>
              </a:solidFill>
            </a:endParaRPr>
          </a:p>
        </p:txBody>
      </p:sp>
      <p:sp>
        <p:nvSpPr>
          <p:cNvPr id="6" name="Nadpis 5"/>
          <p:cNvSpPr>
            <a:spLocks noGrp="1"/>
          </p:cNvSpPr>
          <p:nvPr>
            <p:ph type="title"/>
          </p:nvPr>
        </p:nvSpPr>
        <p:spPr>
          <a:xfrm>
            <a:off x="179512" y="195486"/>
            <a:ext cx="7344816" cy="507703"/>
          </a:xfrm>
        </p:spPr>
        <p:txBody>
          <a:bodyPr/>
          <a:lstStyle/>
          <a:p>
            <a:r>
              <a:rPr lang="en-US" dirty="0" err="1"/>
              <a:t>Strategie</a:t>
            </a:r>
            <a:r>
              <a:rPr lang="en-US" dirty="0"/>
              <a:t> </a:t>
            </a:r>
            <a:r>
              <a:rPr lang="en-US" dirty="0" err="1"/>
              <a:t>vstupu</a:t>
            </a:r>
            <a:r>
              <a:rPr lang="en-US" dirty="0"/>
              <a:t> do </a:t>
            </a:r>
            <a:r>
              <a:rPr lang="en-US" dirty="0" err="1"/>
              <a:t>cizího</a:t>
            </a:r>
            <a:r>
              <a:rPr lang="en-US" dirty="0"/>
              <a:t> </a:t>
            </a:r>
            <a:r>
              <a:rPr lang="en-US" dirty="0" err="1"/>
              <a:t>distribučního</a:t>
            </a:r>
            <a:r>
              <a:rPr lang="en-US" dirty="0"/>
              <a:t> </a:t>
            </a:r>
            <a:r>
              <a:rPr lang="en-US" dirty="0" err="1"/>
              <a:t>kanálu</a:t>
            </a:r>
            <a:endParaRPr lang="cs-CZ" dirty="0"/>
          </a:p>
        </p:txBody>
      </p:sp>
    </p:spTree>
    <p:extLst>
      <p:ext uri="{BB962C8B-B14F-4D97-AF65-F5344CB8AC3E}">
        <p14:creationId xmlns:p14="http://schemas.microsoft.com/office/powerpoint/2010/main" val="191832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400" dirty="0">
                <a:solidFill>
                  <a:srgbClr val="002060"/>
                </a:solidFill>
              </a:rPr>
              <a:t>Retail představuje 12% HDP, 300 mld. USD, zaměstnává 10% pracovní síly! 12 mil. obchodů!</a:t>
            </a:r>
            <a:endParaRPr lang="cs-CZ" sz="2000" dirty="0">
              <a:solidFill>
                <a:srgbClr val="002060"/>
              </a:solidFill>
            </a:endParaRPr>
          </a:p>
        </p:txBody>
      </p:sp>
      <p:sp>
        <p:nvSpPr>
          <p:cNvPr id="6" name="Nadpis 5"/>
          <p:cNvSpPr>
            <a:spLocks noGrp="1"/>
          </p:cNvSpPr>
          <p:nvPr>
            <p:ph type="title"/>
          </p:nvPr>
        </p:nvSpPr>
        <p:spPr>
          <a:xfrm>
            <a:off x="179512" y="195486"/>
            <a:ext cx="6120680" cy="507703"/>
          </a:xfrm>
        </p:spPr>
        <p:txBody>
          <a:bodyPr/>
          <a:lstStyle/>
          <a:p>
            <a:r>
              <a:rPr lang="cs-CZ" dirty="0"/>
              <a:t>Distribuce v Indii</a:t>
            </a:r>
            <a:endParaRPr lang="cs-CZ" dirty="0"/>
          </a:p>
        </p:txBody>
      </p:sp>
      <p:pic>
        <p:nvPicPr>
          <p:cNvPr id="4" name="Obráze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5656" y="1635646"/>
            <a:ext cx="5861868" cy="3038106"/>
          </a:xfrm>
          <a:prstGeom prst="rect">
            <a:avLst/>
          </a:prstGeom>
        </p:spPr>
      </p:pic>
    </p:spTree>
    <p:extLst>
      <p:ext uri="{BB962C8B-B14F-4D97-AF65-F5344CB8AC3E}">
        <p14:creationId xmlns:p14="http://schemas.microsoft.com/office/powerpoint/2010/main" val="17391015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1800" dirty="0">
                <a:solidFill>
                  <a:srgbClr val="002060"/>
                </a:solidFill>
              </a:rPr>
              <a:t>Finanční síla firmy vstupující do mezinárodního podnikání určuje způsob distribuční cesty. Čím je výrobní podnik kapitálově silnější, tím je pro něj snazší zřídit vlastní distribuční kanály nebo si alespoň zajistit dobrou kontrolu celého procesu distribuce. </a:t>
            </a:r>
          </a:p>
          <a:p>
            <a:r>
              <a:rPr lang="cs-CZ" sz="1800" dirty="0">
                <a:solidFill>
                  <a:srgbClr val="002060"/>
                </a:solidFill>
              </a:rPr>
              <a:t>Náklady na distribuční cesty mají podobu jednak nákladů na vybudování distribučních cest, a jednak to jsou náklady na zabezpečení provozu distribučních cest. </a:t>
            </a:r>
          </a:p>
          <a:p>
            <a:r>
              <a:rPr lang="cs-CZ" sz="1800" dirty="0">
                <a:solidFill>
                  <a:srgbClr val="002060"/>
                </a:solidFill>
              </a:rPr>
              <a:t>Maximální investice, jak již bylo řečeno, jsou zapotřebí na vybudování vlastní distribuční sítě. Nejméně ziskové se jeví exportovat přímo do maloobchodní sítě cizí země, nejvíce ziskový se jeví prodej distributorovi, který má vybudovaný vlastní distribuční kanál.</a:t>
            </a:r>
            <a:endParaRPr lang="cs-CZ" sz="1800" dirty="0">
              <a:solidFill>
                <a:srgbClr val="002060"/>
              </a:solidFill>
            </a:endParaRPr>
          </a:p>
        </p:txBody>
      </p:sp>
      <p:sp>
        <p:nvSpPr>
          <p:cNvPr id="6" name="Nadpis 5"/>
          <p:cNvSpPr>
            <a:spLocks noGrp="1"/>
          </p:cNvSpPr>
          <p:nvPr>
            <p:ph type="title"/>
          </p:nvPr>
        </p:nvSpPr>
        <p:spPr>
          <a:xfrm>
            <a:off x="179512" y="195486"/>
            <a:ext cx="4536504"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8235810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Vybudování vlastního distribučního systému často trvá dva až tři roky. Proces zahrnuje kroky: </a:t>
            </a:r>
          </a:p>
          <a:p>
            <a:pPr lvl="1"/>
            <a:r>
              <a:rPr lang="cs-CZ" sz="1800" dirty="0">
                <a:solidFill>
                  <a:srgbClr val="002060"/>
                </a:solidFill>
              </a:rPr>
              <a:t>1. volba distribuční strategie, </a:t>
            </a:r>
          </a:p>
          <a:p>
            <a:pPr lvl="1"/>
            <a:r>
              <a:rPr lang="cs-CZ" sz="1800" dirty="0">
                <a:solidFill>
                  <a:srgbClr val="002060"/>
                </a:solidFill>
              </a:rPr>
              <a:t>2. určení kritérií pro výběr partnerů v distribučních kanálech, </a:t>
            </a:r>
          </a:p>
          <a:p>
            <a:pPr lvl="1"/>
            <a:r>
              <a:rPr lang="cs-CZ" sz="1800" dirty="0">
                <a:solidFill>
                  <a:srgbClr val="002060"/>
                </a:solidFill>
              </a:rPr>
              <a:t>3. hodnocení a výběr distribučních partnerů, </a:t>
            </a:r>
          </a:p>
          <a:p>
            <a:pPr lvl="1"/>
            <a:r>
              <a:rPr lang="cs-CZ" sz="1800" dirty="0">
                <a:solidFill>
                  <a:srgbClr val="002060"/>
                </a:solidFill>
              </a:rPr>
              <a:t>4. uzavírání smluv. </a:t>
            </a:r>
          </a:p>
          <a:p>
            <a:r>
              <a:rPr lang="cs-CZ" sz="2000" dirty="0" smtClean="0">
                <a:solidFill>
                  <a:srgbClr val="002060"/>
                </a:solidFill>
              </a:rPr>
              <a:t>Náklady </a:t>
            </a:r>
            <a:r>
              <a:rPr lang="cs-CZ" sz="2000" dirty="0">
                <a:solidFill>
                  <a:srgbClr val="002060"/>
                </a:solidFill>
              </a:rPr>
              <a:t>na provoz distribučního kanálu se budou lišit podle různých etap životního cyklu obchodovaných výrobků. Vztahy mezi jednotlivými členy distribuční sítě a poměr jejich kapitálové síly bude rovněž ovlivňovat náklady na provoz distribuce. Například maloobchodní řetězce získávají stále větší sílu, která se projevuje různými tlaky na ostatní účastníky distribuce (požadavky na dodávky zboží až do svých distribučních center nebo požadování dodávek metodou Just in </a:t>
            </a:r>
            <a:r>
              <a:rPr lang="cs-CZ" sz="2000" dirty="0" err="1">
                <a:solidFill>
                  <a:srgbClr val="002060"/>
                </a:solidFill>
              </a:rPr>
              <a:t>time</a:t>
            </a:r>
            <a:r>
              <a:rPr lang="cs-CZ" sz="2000" dirty="0">
                <a:solidFill>
                  <a:srgbClr val="002060"/>
                </a:solidFill>
              </a:rPr>
              <a:t>).</a:t>
            </a:r>
            <a:endParaRPr lang="cs-CZ" sz="2000" dirty="0">
              <a:solidFill>
                <a:srgbClr val="002060"/>
              </a:solidFill>
            </a:endParaRPr>
          </a:p>
        </p:txBody>
      </p:sp>
      <p:sp>
        <p:nvSpPr>
          <p:cNvPr id="6" name="Nadpis 5"/>
          <p:cNvSpPr>
            <a:spLocks noGrp="1"/>
          </p:cNvSpPr>
          <p:nvPr>
            <p:ph type="title"/>
          </p:nvPr>
        </p:nvSpPr>
        <p:spPr>
          <a:xfrm>
            <a:off x="179512" y="195486"/>
            <a:ext cx="6408712" cy="507703"/>
          </a:xfrm>
        </p:spPr>
        <p:txBody>
          <a:bodyPr/>
          <a:lstStyle/>
          <a:p>
            <a:r>
              <a:rPr lang="en-US" dirty="0" err="1"/>
              <a:t>Náklady</a:t>
            </a:r>
            <a:r>
              <a:rPr lang="en-US" dirty="0"/>
              <a:t> </a:t>
            </a:r>
            <a:r>
              <a:rPr lang="en-US" dirty="0" err="1"/>
              <a:t>na</a:t>
            </a:r>
            <a:r>
              <a:rPr lang="en-US" dirty="0"/>
              <a:t> </a:t>
            </a:r>
            <a:r>
              <a:rPr lang="en-US" dirty="0" err="1"/>
              <a:t>mezinárodní</a:t>
            </a:r>
            <a:r>
              <a:rPr lang="en-US" dirty="0"/>
              <a:t> </a:t>
            </a:r>
            <a:r>
              <a:rPr lang="en-US" dirty="0" err="1"/>
              <a:t>distribuci</a:t>
            </a:r>
            <a:r>
              <a:rPr lang="cs-CZ" dirty="0"/>
              <a:t> 2</a:t>
            </a:r>
            <a:endParaRPr lang="cs-CZ" dirty="0"/>
          </a:p>
        </p:txBody>
      </p:sp>
    </p:spTree>
    <p:extLst>
      <p:ext uri="{BB962C8B-B14F-4D97-AF65-F5344CB8AC3E}">
        <p14:creationId xmlns:p14="http://schemas.microsoft.com/office/powerpoint/2010/main" val="39812714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568952" cy="3024336"/>
          </a:xfrm>
          <a:prstGeom prst="rect">
            <a:avLst/>
          </a:prstGeom>
        </p:spPr>
        <p:txBody>
          <a:bodyPr>
            <a:noAutofit/>
          </a:bodyPr>
          <a:lstStyle/>
          <a:p>
            <a:r>
              <a:rPr lang="cs-CZ" sz="1800" dirty="0">
                <a:solidFill>
                  <a:srgbClr val="002060"/>
                </a:solidFill>
              </a:rPr>
              <a:t>Mezi doporučená kritéria výběru distribučního partnera řadíme tyto faktory: </a:t>
            </a:r>
          </a:p>
          <a:p>
            <a:pPr lvl="1"/>
            <a:r>
              <a:rPr lang="cs-CZ" sz="1200" dirty="0">
                <a:solidFill>
                  <a:srgbClr val="002060"/>
                </a:solidFill>
              </a:rPr>
              <a:t>cíle a strategie distribuční firmy, </a:t>
            </a:r>
          </a:p>
          <a:p>
            <a:pPr lvl="1"/>
            <a:r>
              <a:rPr lang="cs-CZ" sz="1200" dirty="0">
                <a:solidFill>
                  <a:srgbClr val="002060"/>
                </a:solidFill>
              </a:rPr>
              <a:t>velikost, kapitál distribučního partnera, </a:t>
            </a:r>
          </a:p>
          <a:p>
            <a:pPr lvl="1"/>
            <a:r>
              <a:rPr lang="cs-CZ" sz="1200" dirty="0">
                <a:solidFill>
                  <a:srgbClr val="002060"/>
                </a:solidFill>
              </a:rPr>
              <a:t>jeho reputace, </a:t>
            </a:r>
          </a:p>
          <a:p>
            <a:pPr lvl="1"/>
            <a:r>
              <a:rPr lang="cs-CZ" sz="1200" dirty="0">
                <a:solidFill>
                  <a:srgbClr val="002060"/>
                </a:solidFill>
              </a:rPr>
              <a:t>pokrytí geografické a výrobní zájmové oblasti,  </a:t>
            </a:r>
          </a:p>
          <a:p>
            <a:pPr lvl="1"/>
            <a:r>
              <a:rPr lang="cs-CZ" sz="1200" dirty="0">
                <a:solidFill>
                  <a:srgbClr val="002060"/>
                </a:solidFill>
              </a:rPr>
              <a:t>kompatibilita distribuovaných výrobků, </a:t>
            </a:r>
          </a:p>
          <a:p>
            <a:pPr lvl="1"/>
            <a:r>
              <a:rPr lang="cs-CZ" sz="1200" dirty="0">
                <a:solidFill>
                  <a:srgbClr val="002060"/>
                </a:solidFill>
              </a:rPr>
              <a:t>zkušenosti, </a:t>
            </a:r>
          </a:p>
          <a:p>
            <a:pPr lvl="1"/>
            <a:r>
              <a:rPr lang="cs-CZ" sz="1200" dirty="0">
                <a:solidFill>
                  <a:srgbClr val="002060"/>
                </a:solidFill>
              </a:rPr>
              <a:t>prodejní síť, </a:t>
            </a:r>
          </a:p>
          <a:p>
            <a:pPr lvl="1"/>
            <a:r>
              <a:rPr lang="cs-CZ" sz="1200" dirty="0">
                <a:solidFill>
                  <a:srgbClr val="002060"/>
                </a:solidFill>
              </a:rPr>
              <a:t>fyzické vybavení, </a:t>
            </a:r>
          </a:p>
          <a:p>
            <a:pPr lvl="1"/>
            <a:r>
              <a:rPr lang="cs-CZ" sz="1200" dirty="0">
                <a:solidFill>
                  <a:srgbClr val="002060"/>
                </a:solidFill>
              </a:rPr>
              <a:t>ochota a možnosti udržování zásob, provádění servisu, propagace, </a:t>
            </a:r>
          </a:p>
          <a:p>
            <a:pPr lvl="1"/>
            <a:r>
              <a:rPr lang="cs-CZ" sz="1200" dirty="0">
                <a:solidFill>
                  <a:srgbClr val="002060"/>
                </a:solidFill>
              </a:rPr>
              <a:t>prodejní výkon, </a:t>
            </a:r>
          </a:p>
          <a:p>
            <a:pPr lvl="1"/>
            <a:r>
              <a:rPr lang="cs-CZ" sz="1200" dirty="0">
                <a:solidFill>
                  <a:srgbClr val="002060"/>
                </a:solidFill>
              </a:rPr>
              <a:t>komunikace, </a:t>
            </a:r>
          </a:p>
          <a:p>
            <a:pPr lvl="1"/>
            <a:r>
              <a:rPr lang="cs-CZ" sz="1200" dirty="0">
                <a:solidFill>
                  <a:srgbClr val="002060"/>
                </a:solidFill>
              </a:rPr>
              <a:t>kontakty s místními úřady, </a:t>
            </a:r>
          </a:p>
          <a:p>
            <a:pPr lvl="1"/>
            <a:r>
              <a:rPr lang="cs-CZ" sz="1200" dirty="0">
                <a:solidFill>
                  <a:srgbClr val="002060"/>
                </a:solidFill>
              </a:rPr>
              <a:t>všeobecný postoj. </a:t>
            </a:r>
          </a:p>
          <a:p>
            <a:r>
              <a:rPr lang="cs-CZ" sz="1800" dirty="0">
                <a:solidFill>
                  <a:srgbClr val="002060"/>
                </a:solidFill>
              </a:rPr>
              <a:t>Při vlastním výběru distribučního partnera je obvyklé stanovit váhu jednotlivých kritérií a jednotlivé potenciální kandidáty bodově ohodnotit. Výsledné součty bodů násobených vahami kritérií pak umožní určit pořadí kandidátů. </a:t>
            </a:r>
          </a:p>
        </p:txBody>
      </p:sp>
      <p:sp>
        <p:nvSpPr>
          <p:cNvPr id="6" name="Nadpis 5"/>
          <p:cNvSpPr>
            <a:spLocks noGrp="1"/>
          </p:cNvSpPr>
          <p:nvPr>
            <p:ph type="title"/>
          </p:nvPr>
        </p:nvSpPr>
        <p:spPr>
          <a:xfrm>
            <a:off x="179512" y="195486"/>
            <a:ext cx="7416824" cy="507703"/>
          </a:xfrm>
        </p:spPr>
        <p:txBody>
          <a:bodyPr/>
          <a:lstStyle/>
          <a:p>
            <a:r>
              <a:rPr lang="cs-CZ" dirty="0"/>
              <a:t>D: </a:t>
            </a:r>
            <a:r>
              <a:rPr lang="en-US" dirty="0" err="1"/>
              <a:t>Výběr</a:t>
            </a:r>
            <a:r>
              <a:rPr lang="en-US" dirty="0"/>
              <a:t> </a:t>
            </a:r>
            <a:r>
              <a:rPr lang="en-US" dirty="0" err="1"/>
              <a:t>distribučního</a:t>
            </a:r>
            <a:r>
              <a:rPr lang="en-US" dirty="0"/>
              <a:t> </a:t>
            </a:r>
            <a:r>
              <a:rPr lang="en-US" dirty="0" err="1"/>
              <a:t>partnera</a:t>
            </a:r>
            <a:r>
              <a:rPr lang="en-US" dirty="0"/>
              <a:t> </a:t>
            </a:r>
            <a:endParaRPr lang="cs-CZ" dirty="0"/>
          </a:p>
        </p:txBody>
      </p:sp>
    </p:spTree>
    <p:extLst>
      <p:ext uri="{BB962C8B-B14F-4D97-AF65-F5344CB8AC3E}">
        <p14:creationId xmlns:p14="http://schemas.microsoft.com/office/powerpoint/2010/main" val="3168701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4536504" cy="507703"/>
          </a:xfrm>
        </p:spPr>
        <p:txBody>
          <a:bodyPr/>
          <a:lstStyle/>
          <a:p>
            <a:r>
              <a:rPr lang="cs-CZ" dirty="0"/>
              <a:t>Retail v Dubaji</a:t>
            </a:r>
            <a:endParaRPr lang="cs-CZ" dirty="0"/>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707654"/>
            <a:ext cx="3700636" cy="2892664"/>
          </a:xfrm>
          <a:prstGeom prst="rect">
            <a:avLst/>
          </a:prstGeom>
        </p:spPr>
      </p:pic>
      <p:pic>
        <p:nvPicPr>
          <p:cNvPr id="5" name="Obráze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419622"/>
            <a:ext cx="4650024" cy="2667000"/>
          </a:xfrm>
          <a:prstGeom prst="rect">
            <a:avLst/>
          </a:prstGeom>
        </p:spPr>
      </p:pic>
    </p:spTree>
    <p:extLst>
      <p:ext uri="{BB962C8B-B14F-4D97-AF65-F5344CB8AC3E}">
        <p14:creationId xmlns:p14="http://schemas.microsoft.com/office/powerpoint/2010/main" val="1202758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2808312"/>
          </a:xfrm>
          <a:prstGeom prst="rect">
            <a:avLst/>
          </a:prstGeom>
        </p:spPr>
        <p:txBody>
          <a:bodyPr>
            <a:noAutofit/>
          </a:bodyPr>
          <a:lstStyle/>
          <a:p>
            <a:r>
              <a:rPr lang="cs-CZ" sz="1800" dirty="0">
                <a:solidFill>
                  <a:srgbClr val="002060"/>
                </a:solidFill>
              </a:rPr>
              <a:t>Řízení členů distribuční sítě zahrnuje rozhodnutí o formách motivace členů distribuční sítě. K motivaci zprostředkovatelů distribuce slouží především finanční odměny, věcné odměny a psychologická motivace (uznání výkonů), podpora vyvážející společnosti a udržování dobrých vztahů, včetně poskytování zpráv o vývoji prodeje a trhu vůbec. </a:t>
            </a:r>
          </a:p>
          <a:p>
            <a:r>
              <a:rPr lang="cs-CZ" sz="1800" dirty="0">
                <a:solidFill>
                  <a:srgbClr val="002060"/>
                </a:solidFill>
              </a:rPr>
              <a:t>Významnou složkou motivace je výše obchodního rozpětí (obchodní marže), která závisí na ekonomické úrovni rozvoje země, charakteru zboží distribuovaného zboží, fázi jeho životního cyklu a rozsahu nabízených služeb. Obchodní rozpětí i provize musí vyhovovat potřebám zprostředkovatelů i distribuční politice výrobce.</a:t>
            </a:r>
          </a:p>
          <a:p>
            <a:r>
              <a:rPr lang="cs-CZ" sz="1800" dirty="0">
                <a:solidFill>
                  <a:srgbClr val="002060"/>
                </a:solidFill>
              </a:rPr>
              <a:t>Problémem bývá koordinace jednotlivých členů distribučních kanálů. V každé oblasti existují silné subjekty, které se snaží více či méně diktovat podmínky subjektům také v jiných distribučních kanálech. V rozvojových zemích bývá často dominující pouze jedna firma, která je výhradním distributorem. </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E: Řízení členů distribuční sítě</a:t>
            </a:r>
            <a:endParaRPr lang="cs-CZ" dirty="0"/>
          </a:p>
        </p:txBody>
      </p:sp>
    </p:spTree>
    <p:extLst>
      <p:ext uri="{BB962C8B-B14F-4D97-AF65-F5344CB8AC3E}">
        <p14:creationId xmlns:p14="http://schemas.microsoft.com/office/powerpoint/2010/main" val="1069064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2808312"/>
          </a:xfrm>
          <a:prstGeom prst="rect">
            <a:avLst/>
          </a:prstGeom>
        </p:spPr>
        <p:txBody>
          <a:bodyPr>
            <a:noAutofit/>
          </a:bodyPr>
          <a:lstStyle/>
          <a:p>
            <a:r>
              <a:rPr lang="cs-CZ" sz="2000" dirty="0">
                <a:solidFill>
                  <a:srgbClr val="002060"/>
                </a:solidFill>
              </a:rPr>
              <a:t>Prvkem, který přímo ovlivňuje kvalitu řízení distribučních kanálů, je kontrola distribučních cest. Kontrola je zaměřená na dodržování smluvních podmínek, dohodnutých cen, minimálního množství objemu prodeje, formu prodeje, reklamu, servis a na další podmínky. </a:t>
            </a:r>
          </a:p>
          <a:p>
            <a:r>
              <a:rPr lang="cs-CZ" sz="2000" dirty="0">
                <a:solidFill>
                  <a:srgbClr val="002060"/>
                </a:solidFill>
              </a:rPr>
              <a:t>Monitorování (kontrola) distributorů je v prostředí mezinárodního marketingu obtížnější než v domácím prostředí především vzhledem k větší vzdálenosti mateřské společnosti a také díky větší délce distribučních kanálů. </a:t>
            </a:r>
          </a:p>
          <a:p>
            <a:r>
              <a:rPr lang="cs-CZ" sz="2000" dirty="0">
                <a:solidFill>
                  <a:srgbClr val="002060"/>
                </a:solidFill>
              </a:rPr>
              <a:t>Kontrolu usnadňují vlastní distribuční systémy, nebo </a:t>
            </a:r>
            <a:r>
              <a:rPr lang="cs-CZ" sz="2000" dirty="0" err="1">
                <a:solidFill>
                  <a:srgbClr val="002060"/>
                </a:solidFill>
              </a:rPr>
              <a:t>franchising</a:t>
            </a:r>
            <a:r>
              <a:rPr lang="cs-CZ" sz="2000" dirty="0">
                <a:solidFill>
                  <a:srgbClr val="002060"/>
                </a:solidFill>
              </a:rPr>
              <a:t>, popřípadě pečlivý výběr výhradního obchodního zástupce. Kontrolu pohybu zboží usnadňuje čárový kód. Vhodná je také osobní návštěva reprezentantů vývozce (výrobce), která může zhodnotit i chování prodejního personálu zprostředkovatele. </a:t>
            </a:r>
            <a:endParaRPr lang="cs-CZ" sz="2000" dirty="0">
              <a:solidFill>
                <a:srgbClr val="002060"/>
              </a:solidFill>
            </a:endParaRPr>
          </a:p>
        </p:txBody>
      </p:sp>
      <p:sp>
        <p:nvSpPr>
          <p:cNvPr id="6" name="Nadpis 5"/>
          <p:cNvSpPr>
            <a:spLocks noGrp="1"/>
          </p:cNvSpPr>
          <p:nvPr>
            <p:ph type="title"/>
          </p:nvPr>
        </p:nvSpPr>
        <p:spPr>
          <a:xfrm>
            <a:off x="179512" y="195486"/>
            <a:ext cx="7992888" cy="507703"/>
          </a:xfrm>
        </p:spPr>
        <p:txBody>
          <a:bodyPr/>
          <a:lstStyle/>
          <a:p>
            <a:r>
              <a:rPr lang="en-US" dirty="0" err="1"/>
              <a:t>Kontrola</a:t>
            </a:r>
            <a:r>
              <a:rPr lang="en-US" dirty="0"/>
              <a:t> </a:t>
            </a:r>
            <a:r>
              <a:rPr lang="en-US" dirty="0" err="1"/>
              <a:t>distribučních</a:t>
            </a:r>
            <a:r>
              <a:rPr lang="en-US" dirty="0"/>
              <a:t> </a:t>
            </a:r>
            <a:r>
              <a:rPr lang="en-US" dirty="0" err="1"/>
              <a:t>cest</a:t>
            </a:r>
            <a:endParaRPr lang="cs-CZ" dirty="0"/>
          </a:p>
        </p:txBody>
      </p:sp>
    </p:spTree>
    <p:extLst>
      <p:ext uri="{BB962C8B-B14F-4D97-AF65-F5344CB8AC3E}">
        <p14:creationId xmlns:p14="http://schemas.microsoft.com/office/powerpoint/2010/main" val="3219173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5976664" cy="507703"/>
          </a:xfrm>
        </p:spPr>
        <p:txBody>
          <a:bodyPr/>
          <a:lstStyle/>
          <a:p>
            <a:r>
              <a:rPr lang="cs-CZ" dirty="0"/>
              <a:t>Příklad - </a:t>
            </a:r>
            <a:r>
              <a:rPr lang="cs-CZ" dirty="0" smtClean="0"/>
              <a:t>úprava </a:t>
            </a:r>
            <a:r>
              <a:rPr lang="cs-CZ" dirty="0"/>
              <a:t>produktu v Mexiku - fotbal</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739003"/>
            <a:ext cx="2356132" cy="4184697"/>
          </a:xfrm>
          <a:prstGeom prst="rect">
            <a:avLst/>
          </a:prstGeom>
        </p:spPr>
      </p:pic>
      <p:cxnSp>
        <p:nvCxnSpPr>
          <p:cNvPr id="5" name="Straight Arrow Connector 5"/>
          <p:cNvCxnSpPr/>
          <p:nvPr/>
        </p:nvCxnSpPr>
        <p:spPr>
          <a:xfrm>
            <a:off x="3995936" y="2831351"/>
            <a:ext cx="187220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270877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4259"/>
            <a:ext cx="8280920" cy="2808312"/>
          </a:xfrm>
          <a:prstGeom prst="rect">
            <a:avLst/>
          </a:prstGeom>
        </p:spPr>
        <p:txBody>
          <a:bodyPr>
            <a:noAutofit/>
          </a:bodyPr>
          <a:lstStyle/>
          <a:p>
            <a:r>
              <a:rPr lang="cs-CZ" sz="1800" b="1" dirty="0">
                <a:solidFill>
                  <a:srgbClr val="002060"/>
                </a:solidFill>
              </a:rPr>
              <a:t>Neexistující distribuční kanály </a:t>
            </a:r>
            <a:r>
              <a:rPr lang="cs-CZ" sz="1800" dirty="0">
                <a:solidFill>
                  <a:srgbClr val="002060"/>
                </a:solidFill>
              </a:rPr>
              <a:t>- v některých zemích neexistují vhodné distribuční kanály, nebo je k dispozici pouze část kanálu. Například kanály vhodné pro městské osídlení nepokrývají venkovské oblasti. Dosáhnout různých segmentů trhu je možné pouze pomocí několika různých distribučních kanálů. </a:t>
            </a:r>
          </a:p>
          <a:p>
            <a:r>
              <a:rPr lang="cs-CZ" sz="1800" dirty="0">
                <a:solidFill>
                  <a:srgbClr val="002060"/>
                </a:solidFill>
              </a:rPr>
              <a:t>K velkým změnám v distribuci došlo i ve východoevropských zemích, včetně zhroucení tradičních kanálů distribuce (například v České republice ještě do poloviny 90. let minulého století představovala základní distribuci potravin pro venkov síť družstevních prodejen Jednota a k jejímu nahrazování kvalifikovaným distributorem docházelo postupně). </a:t>
            </a:r>
          </a:p>
          <a:p>
            <a:r>
              <a:rPr lang="cs-CZ" sz="1800" b="1" dirty="0">
                <a:solidFill>
                  <a:srgbClr val="002060"/>
                </a:solidFill>
              </a:rPr>
              <a:t>Zákony a nařízení </a:t>
            </a:r>
            <a:r>
              <a:rPr lang="cs-CZ" sz="1800" dirty="0">
                <a:solidFill>
                  <a:srgbClr val="002060"/>
                </a:solidFill>
              </a:rPr>
              <a:t>- mohou na mnoha místech omezit výrobce ve smyslu kontroly distribučních cest. Například v zemích EU není možné podle zákonů zakázat přesuny (tzv. reexporty) zboží v rámci EU, i když to je jednou z příčin vzniku „šedých trhů“ (využívání rozdílné úrovně cen stejného zboží v různých zemích). Jedinou možností pro výrobce je dát v dohodě o distribuci klauzuli o zákazu přesunů. </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1</a:t>
            </a:r>
            <a:endParaRPr lang="cs-CZ" dirty="0"/>
          </a:p>
        </p:txBody>
      </p:sp>
    </p:spTree>
    <p:extLst>
      <p:ext uri="{BB962C8B-B14F-4D97-AF65-F5344CB8AC3E}">
        <p14:creationId xmlns:p14="http://schemas.microsoft.com/office/powerpoint/2010/main" val="2958975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Lékárna v jižní Americe</a:t>
            </a:r>
            <a:endParaRPr lang="cs-CZ" dirty="0"/>
          </a:p>
        </p:txBody>
      </p:sp>
      <p:pic>
        <p:nvPicPr>
          <p:cNvPr id="4" name="Zástupný symbol pro obsa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843557"/>
            <a:ext cx="5906430" cy="3790981"/>
          </a:xfrm>
          <a:prstGeom prst="rect">
            <a:avLst/>
          </a:prstGeom>
        </p:spPr>
      </p:pic>
    </p:spTree>
    <p:extLst>
      <p:ext uri="{BB962C8B-B14F-4D97-AF65-F5344CB8AC3E}">
        <p14:creationId xmlns:p14="http://schemas.microsoft.com/office/powerpoint/2010/main" val="15656621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71550"/>
            <a:ext cx="8280920" cy="2808312"/>
          </a:xfrm>
          <a:prstGeom prst="rect">
            <a:avLst/>
          </a:prstGeom>
        </p:spPr>
        <p:txBody>
          <a:bodyPr>
            <a:noAutofit/>
          </a:bodyPr>
          <a:lstStyle/>
          <a:p>
            <a:r>
              <a:rPr lang="cs-CZ" sz="1800" b="1" dirty="0">
                <a:solidFill>
                  <a:srgbClr val="002060"/>
                </a:solidFill>
              </a:rPr>
              <a:t>Blokace užití kanálů</a:t>
            </a:r>
            <a:r>
              <a:rPr lang="cs-CZ" sz="1800" dirty="0">
                <a:solidFill>
                  <a:srgbClr val="002060"/>
                </a:solidFill>
              </a:rPr>
              <a:t> – některé distribuční kanály mohou být pro vývozce nepřístupné v důsledku kartelových dohod a obchodních asociací zprostředkovatelů. Např. v ČR narazily požadavky výrobců a dovozců léčiv distribuovat určité produkty mimo síť lékáren (u benzínových stanic nebo v maloobchodech) na silný odpor ze strany sdružení lékárníků. Maloobchodům může dodávat pouze relativně malý počet velkoobchodů s výhradní smlouvou. Podobným způsobem lze nového vývozce zcela odříznout od přístupu na trh. Proto je třeba před vstupem na trh podrobně zkoumat přístup k distribučním kanálům. </a:t>
            </a:r>
          </a:p>
          <a:p>
            <a:r>
              <a:rPr lang="cs-CZ" sz="1800" b="1" dirty="0">
                <a:solidFill>
                  <a:srgbClr val="002060"/>
                </a:solidFill>
              </a:rPr>
              <a:t>Přímý marketing </a:t>
            </a:r>
            <a:r>
              <a:rPr lang="cs-CZ" sz="1800" dirty="0">
                <a:solidFill>
                  <a:srgbClr val="002060"/>
                </a:solidFill>
              </a:rPr>
              <a:t>– je výsledkem snahy uspořit distribuční náklady a obejít některé neefektivní nebo blokované distribuční kanály. Příkladem úspěšných společností v oblasti přímého marketingu může být </a:t>
            </a:r>
            <a:r>
              <a:rPr lang="cs-CZ" sz="1800" dirty="0" err="1">
                <a:solidFill>
                  <a:srgbClr val="002060"/>
                </a:solidFill>
              </a:rPr>
              <a:t>Amway</a:t>
            </a:r>
            <a:r>
              <a:rPr lang="cs-CZ" sz="1800" dirty="0">
                <a:solidFill>
                  <a:srgbClr val="002060"/>
                </a:solidFill>
              </a:rPr>
              <a:t> nebo Avon v České republice, založených na systému </a:t>
            </a:r>
            <a:r>
              <a:rPr lang="cs-CZ" sz="1800" dirty="0" err="1">
                <a:solidFill>
                  <a:srgbClr val="002060"/>
                </a:solidFill>
              </a:rPr>
              <a:t>multilevel</a:t>
            </a:r>
            <a:r>
              <a:rPr lang="cs-CZ" sz="1800" dirty="0">
                <a:solidFill>
                  <a:srgbClr val="002060"/>
                </a:solidFill>
              </a:rPr>
              <a:t> marketingu, tj. přímé nabídky spotřebitelům. Dalším příkladem přímého marketingu je katalogový prodej, </a:t>
            </a:r>
            <a:r>
              <a:rPr lang="cs-CZ" sz="1800" dirty="0" err="1">
                <a:solidFill>
                  <a:srgbClr val="002060"/>
                </a:solidFill>
              </a:rPr>
              <a:t>teleshoping</a:t>
            </a:r>
            <a:r>
              <a:rPr lang="cs-CZ" sz="1800" dirty="0">
                <a:solidFill>
                  <a:srgbClr val="002060"/>
                </a:solidFill>
              </a:rPr>
              <a:t>, a e-</a:t>
            </a:r>
            <a:r>
              <a:rPr lang="cs-CZ" sz="1800" dirty="0" err="1">
                <a:solidFill>
                  <a:srgbClr val="002060"/>
                </a:solidFill>
              </a:rPr>
              <a:t>shoping</a:t>
            </a:r>
            <a:r>
              <a:rPr lang="cs-CZ" sz="1800" dirty="0">
                <a:solidFill>
                  <a:srgbClr val="002060"/>
                </a:solidFill>
              </a:rPr>
              <a:t>.</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2</a:t>
            </a:r>
            <a:endParaRPr lang="cs-CZ" dirty="0"/>
          </a:p>
        </p:txBody>
      </p:sp>
    </p:spTree>
    <p:extLst>
      <p:ext uri="{BB962C8B-B14F-4D97-AF65-F5344CB8AC3E}">
        <p14:creationId xmlns:p14="http://schemas.microsoft.com/office/powerpoint/2010/main" val="2143211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Skladování</a:t>
            </a:r>
            <a:r>
              <a:rPr lang="cs-CZ" sz="1800" dirty="0">
                <a:solidFill>
                  <a:srgbClr val="002060"/>
                </a:solidFill>
              </a:rPr>
              <a:t> – je na zahraničních trzích spojeno s mnoha riziky. Patří k nim vysoké náklady (zejména v případě silné domácí měny), nebezpečí inflace, která má vliv na zvyšování ceny  skladovaného zboží. V mnoha případech vývozce s nedostatkem vlastního kapitálu a v podmínkách drahých úvěrů, má snahu snižovat prostředky vázané na zásobách. To vede k omezování zásob a následným problémům, zejména při fluktuaci poptávky, a hrozbě ztráty trhu ve prospěch konkurence. Kapitálově silní distributoři nutí vývozce k poskytování relativně dlouhodobého obchodního úvěru. </a:t>
            </a:r>
          </a:p>
          <a:p>
            <a:r>
              <a:rPr lang="cs-CZ" sz="1800" b="1" dirty="0">
                <a:solidFill>
                  <a:srgbClr val="002060"/>
                </a:solidFill>
              </a:rPr>
              <a:t>Vysoká vyjednávací síla distributora </a:t>
            </a:r>
            <a:r>
              <a:rPr lang="cs-CZ" sz="1800" dirty="0">
                <a:solidFill>
                  <a:srgbClr val="002060"/>
                </a:solidFill>
              </a:rPr>
              <a:t>– se projevuje zejména v zemích, kde existuje malý počet velkoobchodníků, dodávajících mnoha maloobchodníkům, popřípadě tam, kde maloobchodní trh ovládají velké nadnárodní maloobchodní řetězce se sítí hypermarketů a maloobchodů. Menší vývozci jsou pak nuceni k cenovým a dalším ústupkům, aby se do těchto sítí dostali, popřípadě musí spoléhat na méně efektivní zprostředkovatele. </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Problémy</a:t>
            </a:r>
            <a:r>
              <a:rPr lang="en-US" dirty="0"/>
              <a:t> </a:t>
            </a:r>
            <a:r>
              <a:rPr lang="en-US" dirty="0" err="1"/>
              <a:t>mezinárodní</a:t>
            </a:r>
            <a:r>
              <a:rPr lang="en-US" dirty="0"/>
              <a:t> </a:t>
            </a:r>
            <a:r>
              <a:rPr lang="en-US" dirty="0" err="1"/>
              <a:t>distribuce</a:t>
            </a:r>
            <a:r>
              <a:rPr lang="en-US" dirty="0"/>
              <a:t> </a:t>
            </a:r>
            <a:r>
              <a:rPr lang="cs-CZ" dirty="0"/>
              <a:t>3</a:t>
            </a:r>
            <a:endParaRPr lang="cs-CZ" dirty="0"/>
          </a:p>
        </p:txBody>
      </p:sp>
    </p:spTree>
    <p:extLst>
      <p:ext uri="{BB962C8B-B14F-4D97-AF65-F5344CB8AC3E}">
        <p14:creationId xmlns:p14="http://schemas.microsoft.com/office/powerpoint/2010/main" val="2895566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Specifické obchody </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556792"/>
            <a:ext cx="3312368" cy="2204230"/>
          </a:xfrm>
          <a:prstGeom prst="rect">
            <a:avLst/>
          </a:prstGeom>
        </p:spPr>
      </p:pic>
      <p:pic>
        <p:nvPicPr>
          <p:cNvPr id="5" name="Zástupný symbol pro obsah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44008" y="574439"/>
            <a:ext cx="2947057" cy="1964705"/>
          </a:xfrm>
          <a:prstGeom prst="rect">
            <a:avLst/>
          </a:prstGeom>
        </p:spPr>
      </p:pic>
      <p:pic>
        <p:nvPicPr>
          <p:cNvPr id="7" name="Obrázek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4" y="2846950"/>
            <a:ext cx="4392712" cy="2140449"/>
          </a:xfrm>
          <a:prstGeom prst="rect">
            <a:avLst/>
          </a:prstGeom>
        </p:spPr>
      </p:pic>
    </p:spTree>
    <p:extLst>
      <p:ext uri="{BB962C8B-B14F-4D97-AF65-F5344CB8AC3E}">
        <p14:creationId xmlns:p14="http://schemas.microsoft.com/office/powerpoint/2010/main" val="3395711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Logistika představuje fyzickou distribuci zboží mezi členy distribuční cesty až ke konečnému spotřebiteli. Mimo to zahrnuje také oblast plánování přepravy a kontrolu fyzického toku produktu. Doprava je osou logistiky. Cílem logistiky je přepravit produkt tak, aby firma dosáhla zisk. </a:t>
            </a:r>
          </a:p>
          <a:p>
            <a:r>
              <a:rPr lang="cs-CZ" sz="1800" dirty="0">
                <a:solidFill>
                  <a:srgbClr val="002060"/>
                </a:solidFill>
              </a:rPr>
              <a:t>Logistickým řízením rozumíme řízení dopravy zboží, kontrolu zásob, skladování a řízení procesu objednávek. </a:t>
            </a:r>
          </a:p>
          <a:p>
            <a:r>
              <a:rPr lang="cs-CZ" sz="1800" dirty="0">
                <a:solidFill>
                  <a:srgbClr val="002060"/>
                </a:solidFill>
              </a:rPr>
              <a:t>Dobře fungující logistický systém představuje 15 – 35% z celkových nákladů firmy. Logistický systém je orientovaný na dosáhnutí co největšího počtu uspokojených zákazníků realizovanými dodávkami v poměru k objednávkám.</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cs-CZ" dirty="0"/>
              <a:t>F: Mezinárodní logistika</a:t>
            </a:r>
            <a:endParaRPr lang="cs-CZ" dirty="0"/>
          </a:p>
        </p:txBody>
      </p:sp>
    </p:spTree>
    <p:extLst>
      <p:ext uri="{BB962C8B-B14F-4D97-AF65-F5344CB8AC3E}">
        <p14:creationId xmlns:p14="http://schemas.microsoft.com/office/powerpoint/2010/main" val="3129048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Mezinárodní logistika</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703189"/>
            <a:ext cx="7385248" cy="3925123"/>
          </a:xfrm>
          <a:prstGeom prst="rect">
            <a:avLst/>
          </a:prstGeom>
        </p:spPr>
      </p:pic>
    </p:spTree>
    <p:extLst>
      <p:ext uri="{BB962C8B-B14F-4D97-AF65-F5344CB8AC3E}">
        <p14:creationId xmlns:p14="http://schemas.microsoft.com/office/powerpoint/2010/main" val="2383414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600" b="1" dirty="0">
                <a:solidFill>
                  <a:srgbClr val="002060"/>
                </a:solidFill>
              </a:rPr>
              <a:t>Konosament</a:t>
            </a:r>
            <a:r>
              <a:rPr lang="cs-CZ" sz="1600" dirty="0">
                <a:solidFill>
                  <a:srgbClr val="002060"/>
                </a:solidFill>
              </a:rPr>
              <a:t> – nejdůležitější dokument pro odesílatele, dopravce a kupujícího. Potvrzuje příjem zboží, představuje základní kontrakt mezi odesílatelem a přepravcem. Slouží jako potvrzení vlastnictví ke zboží pro jeho odběr kupujícím. </a:t>
            </a:r>
          </a:p>
          <a:p>
            <a:r>
              <a:rPr lang="cs-CZ" sz="1600" b="1" dirty="0">
                <a:solidFill>
                  <a:srgbClr val="002060"/>
                </a:solidFill>
              </a:rPr>
              <a:t>Exportní deklarace </a:t>
            </a:r>
            <a:r>
              <a:rPr lang="cs-CZ" sz="1600" dirty="0">
                <a:solidFill>
                  <a:srgbClr val="002060"/>
                </a:solidFill>
              </a:rPr>
              <a:t>– konstatuje řádnou autorizaci odesílatele pro export a slouží jako prostředek pro sběr statistických údajů. </a:t>
            </a:r>
          </a:p>
          <a:p>
            <a:r>
              <a:rPr lang="cs-CZ" sz="1600" b="1" dirty="0">
                <a:solidFill>
                  <a:srgbClr val="002060"/>
                </a:solidFill>
              </a:rPr>
              <a:t>Deklarace odesílatele o nebezpečném zboží </a:t>
            </a:r>
            <a:r>
              <a:rPr lang="cs-CZ" sz="1600" dirty="0">
                <a:solidFill>
                  <a:srgbClr val="002060"/>
                </a:solidFill>
              </a:rPr>
              <a:t>– je potřebná u zápalných a jedovatých látek. </a:t>
            </a:r>
          </a:p>
          <a:p>
            <a:r>
              <a:rPr lang="cs-CZ" sz="1600" b="1" dirty="0">
                <a:solidFill>
                  <a:srgbClr val="002060"/>
                </a:solidFill>
              </a:rPr>
              <a:t>Inkasní dokumenty </a:t>
            </a:r>
            <a:r>
              <a:rPr lang="cs-CZ" sz="1600" dirty="0">
                <a:solidFill>
                  <a:srgbClr val="002060"/>
                </a:solidFill>
              </a:rPr>
              <a:t>– zahrnují vždy komerční fakturu (detailní popis transakce). </a:t>
            </a:r>
          </a:p>
          <a:p>
            <a:r>
              <a:rPr lang="cs-CZ" sz="1600" b="1" dirty="0">
                <a:solidFill>
                  <a:srgbClr val="002060"/>
                </a:solidFill>
              </a:rPr>
              <a:t>Konsulární faktura </a:t>
            </a:r>
            <a:r>
              <a:rPr lang="cs-CZ" sz="1600" dirty="0">
                <a:solidFill>
                  <a:srgbClr val="002060"/>
                </a:solidFill>
              </a:rPr>
              <a:t>– vyžadovaná některými zeměmi pro účely sběru dat. </a:t>
            </a:r>
          </a:p>
          <a:p>
            <a:r>
              <a:rPr lang="cs-CZ" sz="1600" b="1" dirty="0">
                <a:solidFill>
                  <a:srgbClr val="002060"/>
                </a:solidFill>
              </a:rPr>
              <a:t>Potvrzení o původu </a:t>
            </a:r>
            <a:r>
              <a:rPr lang="cs-CZ" sz="1600" dirty="0">
                <a:solidFill>
                  <a:srgbClr val="002060"/>
                </a:solidFill>
              </a:rPr>
              <a:t>– vyžadované některými zeměmi pro vyměření správných celních tarifů. </a:t>
            </a:r>
          </a:p>
          <a:p>
            <a:r>
              <a:rPr lang="cs-CZ" sz="1600" b="1" dirty="0">
                <a:solidFill>
                  <a:srgbClr val="002060"/>
                </a:solidFill>
              </a:rPr>
              <a:t>Pojišťovací dokumenty</a:t>
            </a:r>
            <a:r>
              <a:rPr lang="cs-CZ" sz="1600" dirty="0">
                <a:solidFill>
                  <a:srgbClr val="002060"/>
                </a:solidFill>
              </a:rPr>
              <a:t> – předkládají se v případě, že je to stanoveno transakcí.</a:t>
            </a:r>
          </a:p>
          <a:p>
            <a:r>
              <a:rPr lang="cs-CZ" sz="1600" b="1" dirty="0">
                <a:solidFill>
                  <a:srgbClr val="002060"/>
                </a:solidFill>
              </a:rPr>
              <a:t>Importní licence</a:t>
            </a:r>
            <a:r>
              <a:rPr lang="cs-CZ" sz="1600" dirty="0">
                <a:solidFill>
                  <a:srgbClr val="002060"/>
                </a:solidFill>
              </a:rPr>
              <a:t> – může být požadována pro určité typy nebo množství zboží. Exportér musí poskytnout importérovi potřebné údaje pro získání těchto licencí vládních úřadů a před skutečným odesláním se má přesvědčit, zda si importér tyto doklady skutečně zabezpečil. </a:t>
            </a:r>
          </a:p>
        </p:txBody>
      </p:sp>
      <p:sp>
        <p:nvSpPr>
          <p:cNvPr id="6" name="Nadpis 5"/>
          <p:cNvSpPr>
            <a:spLocks noGrp="1"/>
          </p:cNvSpPr>
          <p:nvPr>
            <p:ph type="title"/>
          </p:nvPr>
        </p:nvSpPr>
        <p:spPr>
          <a:xfrm>
            <a:off x="179512" y="195486"/>
            <a:ext cx="7560840" cy="507703"/>
          </a:xfrm>
        </p:spPr>
        <p:txBody>
          <a:bodyPr/>
          <a:lstStyle/>
          <a:p>
            <a:r>
              <a:rPr lang="en-US" dirty="0" err="1"/>
              <a:t>Nejdůležitější</a:t>
            </a:r>
            <a:r>
              <a:rPr lang="en-US" dirty="0"/>
              <a:t> </a:t>
            </a:r>
            <a:r>
              <a:rPr lang="en-US" dirty="0" err="1"/>
              <a:t>typy</a:t>
            </a:r>
            <a:r>
              <a:rPr lang="en-US" dirty="0"/>
              <a:t> </a:t>
            </a:r>
            <a:r>
              <a:rPr lang="en-US" dirty="0" err="1"/>
              <a:t>dokumentů</a:t>
            </a:r>
            <a:r>
              <a:rPr lang="en-US" dirty="0"/>
              <a:t>:</a:t>
            </a:r>
            <a:endParaRPr lang="cs-CZ" dirty="0"/>
          </a:p>
        </p:txBody>
      </p:sp>
    </p:spTree>
    <p:extLst>
      <p:ext uri="{BB962C8B-B14F-4D97-AF65-F5344CB8AC3E}">
        <p14:creationId xmlns:p14="http://schemas.microsoft.com/office/powerpoint/2010/main" val="3759880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Využití QR kódu v Japonsku</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843558"/>
            <a:ext cx="7696200" cy="3721100"/>
          </a:xfrm>
          <a:prstGeom prst="rect">
            <a:avLst/>
          </a:prstGeom>
        </p:spPr>
      </p:pic>
    </p:spTree>
    <p:extLst>
      <p:ext uri="{BB962C8B-B14F-4D97-AF65-F5344CB8AC3E}">
        <p14:creationId xmlns:p14="http://schemas.microsoft.com/office/powerpoint/2010/main" val="29389768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Proces internacionalizace </a:t>
            </a:r>
            <a:r>
              <a:rPr lang="cs-CZ" sz="1800" dirty="0">
                <a:solidFill>
                  <a:srgbClr val="002060"/>
                </a:solidFill>
              </a:rPr>
              <a:t>obchodních firem - v tomto procesu došlo v oblasti distribuce k určitému zpoždění oproti oblasti výroby. Počátek internacionalizace v distribuci lze sledovat od 90. let 20. století, když se uvolnily možnosti vstupu na trhy střední a východní Evropy. Tato skutečnost spolu s rozvojem informačních technologií a rostoucím vlivem celosvětové globalizace, vedla k nastartování procesu internacionalizace distribučních řetězců. </a:t>
            </a:r>
          </a:p>
          <a:p>
            <a:r>
              <a:rPr lang="cs-CZ" sz="1800" b="1" dirty="0">
                <a:solidFill>
                  <a:srgbClr val="002060"/>
                </a:solidFill>
              </a:rPr>
              <a:t>Proces koncentrace </a:t>
            </a:r>
            <a:r>
              <a:rPr lang="cs-CZ" sz="1800" dirty="0">
                <a:solidFill>
                  <a:srgbClr val="002060"/>
                </a:solidFill>
              </a:rPr>
              <a:t>- souvisí s procesem internacionalizace a je patrná zejména v maloobchodě a velkoobchodě a vede jednak ke vzniku globálních obchodních firem (obchodních řetězců) a jednak ke vzniku  strategických obchodních aliancí. S největším stupněm koncentrace se setkáváme u mezinárodních obchodních řetězců, které prodávají rychloobrátkové zboží. Nejvyšší stupeň koncentrace je ve Skandinávii, Švýcarsku a ve Francii. Značný stupeň koncentrace maloobchodního trhu dosáhla i Česká republika (v roce 2005 kontrolovalo pět mezinárodních </a:t>
            </a:r>
            <a:r>
              <a:rPr lang="cs-CZ" sz="1800" dirty="0" err="1">
                <a:solidFill>
                  <a:srgbClr val="002060"/>
                </a:solidFill>
              </a:rPr>
              <a:t>retailingových</a:t>
            </a:r>
            <a:r>
              <a:rPr lang="cs-CZ" sz="1800" dirty="0">
                <a:solidFill>
                  <a:srgbClr val="002060"/>
                </a:solidFill>
              </a:rPr>
              <a:t> firem více než 45% českého maloobchodního trhu).</a:t>
            </a:r>
          </a:p>
        </p:txBody>
      </p:sp>
      <p:sp>
        <p:nvSpPr>
          <p:cNvPr id="6" name="Nadpis 5"/>
          <p:cNvSpPr>
            <a:spLocks noGrp="1"/>
          </p:cNvSpPr>
          <p:nvPr>
            <p:ph type="title"/>
          </p:nvPr>
        </p:nvSpPr>
        <p:spPr>
          <a:xfrm>
            <a:off x="179512" y="195486"/>
            <a:ext cx="7560840" cy="507703"/>
          </a:xfrm>
        </p:spPr>
        <p:txBody>
          <a:bodyPr/>
          <a:lstStyle/>
          <a:p>
            <a:r>
              <a:rPr lang="cs-CZ" dirty="0"/>
              <a:t>3 </a:t>
            </a:r>
            <a:r>
              <a:rPr lang="en-US" dirty="0" err="1"/>
              <a:t>Vývojové</a:t>
            </a:r>
            <a:r>
              <a:rPr lang="en-US" dirty="0"/>
              <a:t> trendy v </a:t>
            </a:r>
            <a:r>
              <a:rPr lang="en-US" dirty="0" err="1"/>
              <a:t>mezinárodní</a:t>
            </a:r>
            <a:r>
              <a:rPr lang="en-US" dirty="0"/>
              <a:t> </a:t>
            </a:r>
            <a:r>
              <a:rPr lang="en-US" dirty="0" err="1"/>
              <a:t>distribuci</a:t>
            </a:r>
            <a:endParaRPr lang="cs-CZ" dirty="0"/>
          </a:p>
        </p:txBody>
      </p:sp>
    </p:spTree>
    <p:extLst>
      <p:ext uri="{BB962C8B-B14F-4D97-AF65-F5344CB8AC3E}">
        <p14:creationId xmlns:p14="http://schemas.microsoft.com/office/powerpoint/2010/main" val="84751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pl-PL" sz="2000" dirty="0">
                <a:solidFill>
                  <a:srgbClr val="002060"/>
                </a:solidFill>
              </a:rPr>
              <a:t>Je to daleko!</a:t>
            </a:r>
          </a:p>
          <a:p>
            <a:r>
              <a:rPr lang="pl-PL" sz="2000" dirty="0">
                <a:solidFill>
                  <a:srgbClr val="002060"/>
                </a:solidFill>
              </a:rPr>
              <a:t>A v každé zemi lidé preferují jiný styl nakupování.</a:t>
            </a:r>
          </a:p>
        </p:txBody>
      </p:sp>
      <p:sp>
        <p:nvSpPr>
          <p:cNvPr id="6" name="Nadpis 5"/>
          <p:cNvSpPr>
            <a:spLocks noGrp="1"/>
          </p:cNvSpPr>
          <p:nvPr>
            <p:ph type="title"/>
          </p:nvPr>
        </p:nvSpPr>
        <p:spPr>
          <a:xfrm>
            <a:off x="179512" y="195486"/>
            <a:ext cx="6912768" cy="507703"/>
          </a:xfrm>
        </p:spPr>
        <p:txBody>
          <a:bodyPr/>
          <a:lstStyle/>
          <a:p>
            <a:r>
              <a:rPr lang="cs-CZ" dirty="0"/>
              <a:t>Než začneme o distribuci …</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1707654"/>
            <a:ext cx="6680200" cy="2840360"/>
          </a:xfrm>
          <a:prstGeom prst="rect">
            <a:avLst/>
          </a:prstGeom>
        </p:spPr>
      </p:pic>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Přesun rozhodujícího vlivu ze strany výrobců na stranu distributorů</a:t>
            </a:r>
            <a:r>
              <a:rPr lang="cs-CZ" sz="1800" dirty="0">
                <a:solidFill>
                  <a:srgbClr val="002060"/>
                </a:solidFill>
              </a:rPr>
              <a:t> - mezi hlavní důvody tohoto jevu patří výše uvedené procesy internacionalizace a koncentrace distribučních řetězců. V současné době tak distribuční řetězce stále častěji určují, co se bude vyrábět a následně prodávat. Dále mají vliv tlaky distributorů na snižování cen dodavatelů (výrobců), zvyšování kvality dodávek, systém dodávek just-in-</a:t>
            </a:r>
            <a:r>
              <a:rPr lang="cs-CZ" sz="1800" dirty="0" err="1">
                <a:solidFill>
                  <a:srgbClr val="002060"/>
                </a:solidFill>
              </a:rPr>
              <a:t>time</a:t>
            </a:r>
            <a:r>
              <a:rPr lang="cs-CZ" sz="1800" dirty="0">
                <a:solidFill>
                  <a:srgbClr val="002060"/>
                </a:solidFill>
              </a:rPr>
              <a:t> a dalších. </a:t>
            </a:r>
          </a:p>
          <a:p>
            <a:r>
              <a:rPr lang="cs-CZ" sz="1800" b="1" dirty="0">
                <a:solidFill>
                  <a:srgbClr val="002060"/>
                </a:solidFill>
              </a:rPr>
              <a:t>Diverzifikační strategie distribučních mezičlánků</a:t>
            </a:r>
            <a:r>
              <a:rPr lang="cs-CZ" sz="1800" dirty="0">
                <a:solidFill>
                  <a:srgbClr val="002060"/>
                </a:solidFill>
              </a:rPr>
              <a:t> - tento proces spočívá v zaměření obchodních firem na určený druh činností charakterizovaný sortimentem, cenovou úrovní, způsobem prodeje, velikostí prodejen, rozsahem služeb na určitý zákaznický segment (hypermarkety, supermarkety, diskontní orientace, obchod v obchodě – využití velkokapacitních jednotek pro pronájem například prodej značkového zboží, občerstvení apod.). Diverzifikace se rovněž projevuje rozvojem vlastních distribučních značek (například značka Tesco).</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2</a:t>
            </a:r>
            <a:endParaRPr lang="cs-CZ" dirty="0"/>
          </a:p>
        </p:txBody>
      </p:sp>
    </p:spTree>
    <p:extLst>
      <p:ext uri="{BB962C8B-B14F-4D97-AF65-F5344CB8AC3E}">
        <p14:creationId xmlns:p14="http://schemas.microsoft.com/office/powerpoint/2010/main" val="16785193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Roli velkoobchodních organizací přebírá omezený počet velkých distribučních center</a:t>
            </a:r>
            <a:r>
              <a:rPr lang="cs-CZ" sz="1800" dirty="0">
                <a:solidFill>
                  <a:srgbClr val="002060"/>
                </a:solidFill>
              </a:rPr>
              <a:t> - moderní podobou jsou tzv. „</a:t>
            </a:r>
            <a:r>
              <a:rPr lang="cs-CZ" sz="1800" dirty="0" err="1">
                <a:solidFill>
                  <a:srgbClr val="002060"/>
                </a:solidFill>
              </a:rPr>
              <a:t>Cross</a:t>
            </a:r>
            <a:r>
              <a:rPr lang="cs-CZ" sz="1800" dirty="0">
                <a:solidFill>
                  <a:srgbClr val="002060"/>
                </a:solidFill>
              </a:rPr>
              <a:t> </a:t>
            </a:r>
            <a:r>
              <a:rPr lang="cs-CZ" sz="1800" dirty="0" err="1">
                <a:solidFill>
                  <a:srgbClr val="002060"/>
                </a:solidFill>
              </a:rPr>
              <a:t>Dock</a:t>
            </a:r>
            <a:r>
              <a:rPr lang="cs-CZ" sz="1800" dirty="0">
                <a:solidFill>
                  <a:srgbClr val="002060"/>
                </a:solidFill>
              </a:rPr>
              <a:t>“ distribuční centra, v nichž jsou kompletovány velkoobjemové dodávky od výrobců prakticky „z vozu na vůz“ a dodávány bez ukládání do skladů přímo obchodním řetězcům. Problémem je optimální lokalizace a počet těchto distribučních center. Ale při optimální lokalizaci distribučního centra lze snížit přepravní náklady. </a:t>
            </a:r>
          </a:p>
          <a:p>
            <a:r>
              <a:rPr lang="cs-CZ" sz="1800" b="1" dirty="0">
                <a:solidFill>
                  <a:srgbClr val="002060"/>
                </a:solidFill>
              </a:rPr>
              <a:t>Spolupráce obchodních a dodavatelských firem</a:t>
            </a:r>
            <a:r>
              <a:rPr lang="cs-CZ" sz="1800" dirty="0">
                <a:solidFill>
                  <a:srgbClr val="002060"/>
                </a:solidFill>
              </a:rPr>
              <a:t> - silné postavení distribučních firem vedlo k různým formám spolupráce s dodavateli, kdy hlavním cílem je zvýšení efektivnosti podnikání všech zúčastněných subjektů. Úzká spolupráce musí být založena na využívání moderních manažerských nástrojů, zejména systémů ECR a EDI.</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3</a:t>
            </a:r>
            <a:endParaRPr lang="cs-CZ" dirty="0"/>
          </a:p>
        </p:txBody>
      </p:sp>
    </p:spTree>
    <p:extLst>
      <p:ext uri="{BB962C8B-B14F-4D97-AF65-F5344CB8AC3E}">
        <p14:creationId xmlns:p14="http://schemas.microsoft.com/office/powerpoint/2010/main" val="40642345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560840" cy="507703"/>
          </a:xfrm>
        </p:spPr>
        <p:txBody>
          <a:bodyPr/>
          <a:lstStyle/>
          <a:p>
            <a:r>
              <a:rPr lang="cs-CZ" dirty="0"/>
              <a:t>Nově se rozvíjející „</a:t>
            </a:r>
            <a:r>
              <a:rPr lang="cs-CZ" dirty="0" err="1"/>
              <a:t>wholesale</a:t>
            </a:r>
            <a:r>
              <a:rPr lang="cs-CZ" dirty="0"/>
              <a:t> retail“</a:t>
            </a:r>
            <a:endParaRPr lang="cs-CZ" dirty="0"/>
          </a:p>
        </p:txBody>
      </p:sp>
      <p:pic>
        <p:nvPicPr>
          <p:cNvPr id="4" name="Zástupný symbol pro obsa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2752" y="843558"/>
            <a:ext cx="7467600" cy="3686178"/>
          </a:xfrm>
          <a:prstGeom prst="rect">
            <a:avLst/>
          </a:prstGeom>
        </p:spPr>
      </p:pic>
    </p:spTree>
    <p:extLst>
      <p:ext uri="{BB962C8B-B14F-4D97-AF65-F5344CB8AC3E}">
        <p14:creationId xmlns:p14="http://schemas.microsoft.com/office/powerpoint/2010/main" val="23535279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b="1" dirty="0">
                <a:solidFill>
                  <a:srgbClr val="002060"/>
                </a:solidFill>
              </a:rPr>
              <a:t>Informační technologie</a:t>
            </a:r>
            <a:r>
              <a:rPr lang="cs-CZ" sz="1800" dirty="0">
                <a:solidFill>
                  <a:srgbClr val="002060"/>
                </a:solidFill>
              </a:rPr>
              <a:t> - technologické inovace posledních let umožnily distribučním firmám značně zvýšit efektivnost poskytování svých služeb. </a:t>
            </a:r>
          </a:p>
          <a:p>
            <a:r>
              <a:rPr lang="cs-CZ" sz="1800" dirty="0">
                <a:solidFill>
                  <a:srgbClr val="002060"/>
                </a:solidFill>
              </a:rPr>
              <a:t>Pokladny vybavené </a:t>
            </a:r>
            <a:r>
              <a:rPr lang="cs-CZ" sz="1800" dirty="0" err="1">
                <a:solidFill>
                  <a:srgbClr val="002060"/>
                </a:solidFill>
              </a:rPr>
              <a:t>scanery</a:t>
            </a:r>
            <a:r>
              <a:rPr lang="cs-CZ" sz="1800" dirty="0">
                <a:solidFill>
                  <a:srgbClr val="002060"/>
                </a:solidFill>
              </a:rPr>
              <a:t> umožňují rychlé a přesné řízení nákupů a objednávek, „čtením“ EAN čísel na běžných čárových kódech. Navíc umožňují různé analýzy, například nejprodávanější výrobky v určitém období apod. </a:t>
            </a:r>
          </a:p>
          <a:p>
            <a:r>
              <a:rPr lang="cs-CZ" sz="1800" dirty="0">
                <a:solidFill>
                  <a:srgbClr val="002060"/>
                </a:solidFill>
              </a:rPr>
              <a:t>Věrnostní a platební karty jsou užitečným nástrojem pro řízení vztahů se zákazníky. </a:t>
            </a:r>
          </a:p>
          <a:p>
            <a:r>
              <a:rPr lang="cs-CZ" sz="1800" dirty="0">
                <a:solidFill>
                  <a:srgbClr val="002060"/>
                </a:solidFill>
              </a:rPr>
              <a:t>Rozvoj informačních technologií umožňuje firmám pracovat s velkými databázemi a upravovat nabídku podle potřeb a přání cílových segmentů zákazníků. Tento koncept je využíván v rámci řízení vztahů se zákazníky CRM (</a:t>
            </a:r>
            <a:r>
              <a:rPr lang="cs-CZ" sz="1800" dirty="0" err="1">
                <a:solidFill>
                  <a:srgbClr val="002060"/>
                </a:solidFill>
              </a:rPr>
              <a:t>customer</a:t>
            </a:r>
            <a:r>
              <a:rPr lang="cs-CZ" sz="1800" dirty="0">
                <a:solidFill>
                  <a:srgbClr val="002060"/>
                </a:solidFill>
              </a:rPr>
              <a:t> </a:t>
            </a:r>
            <a:r>
              <a:rPr lang="cs-CZ" sz="1800" dirty="0" err="1">
                <a:solidFill>
                  <a:srgbClr val="002060"/>
                </a:solidFill>
              </a:rPr>
              <a:t>relationship</a:t>
            </a:r>
            <a:r>
              <a:rPr lang="cs-CZ" sz="1800" dirty="0">
                <a:solidFill>
                  <a:srgbClr val="002060"/>
                </a:solidFill>
              </a:rPr>
              <a:t> management).</a:t>
            </a:r>
            <a:endParaRPr lang="cs-CZ"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a:t>
            </a:r>
            <a:r>
              <a:rPr lang="cs-CZ" dirty="0" smtClean="0"/>
              <a:t>4</a:t>
            </a:r>
            <a:endParaRPr lang="cs-CZ" dirty="0"/>
          </a:p>
        </p:txBody>
      </p:sp>
    </p:spTree>
    <p:extLst>
      <p:ext uri="{BB962C8B-B14F-4D97-AF65-F5344CB8AC3E}">
        <p14:creationId xmlns:p14="http://schemas.microsoft.com/office/powerpoint/2010/main" val="6913290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38643"/>
            <a:ext cx="8280920" cy="2808312"/>
          </a:xfrm>
          <a:prstGeom prst="rect">
            <a:avLst/>
          </a:prstGeom>
        </p:spPr>
        <p:txBody>
          <a:bodyPr>
            <a:noAutofit/>
          </a:bodyPr>
          <a:lstStyle/>
          <a:p>
            <a:r>
              <a:rPr lang="cs-CZ" sz="1800" dirty="0">
                <a:solidFill>
                  <a:srgbClr val="002060"/>
                </a:solidFill>
              </a:rPr>
              <a:t>RFID – </a:t>
            </a:r>
            <a:r>
              <a:rPr lang="cs-CZ" sz="1800" dirty="0" err="1">
                <a:solidFill>
                  <a:srgbClr val="002060"/>
                </a:solidFill>
              </a:rPr>
              <a:t>radio</a:t>
            </a:r>
            <a:r>
              <a:rPr lang="cs-CZ" sz="1800" dirty="0">
                <a:solidFill>
                  <a:srgbClr val="002060"/>
                </a:solidFill>
              </a:rPr>
              <a:t> </a:t>
            </a:r>
            <a:r>
              <a:rPr lang="cs-CZ" sz="1800" dirty="0" err="1">
                <a:solidFill>
                  <a:srgbClr val="002060"/>
                </a:solidFill>
              </a:rPr>
              <a:t>frequency</a:t>
            </a:r>
            <a:r>
              <a:rPr lang="cs-CZ" sz="1800" dirty="0">
                <a:solidFill>
                  <a:srgbClr val="002060"/>
                </a:solidFill>
              </a:rPr>
              <a:t> </a:t>
            </a:r>
            <a:r>
              <a:rPr lang="cs-CZ" sz="1800" dirty="0" err="1">
                <a:solidFill>
                  <a:srgbClr val="002060"/>
                </a:solidFill>
              </a:rPr>
              <a:t>identification</a:t>
            </a:r>
            <a:r>
              <a:rPr lang="cs-CZ" sz="1800" dirty="0">
                <a:solidFill>
                  <a:srgbClr val="002060"/>
                </a:solidFill>
              </a:rPr>
              <a:t> technology</a:t>
            </a:r>
          </a:p>
        </p:txBody>
      </p:sp>
      <p:sp>
        <p:nvSpPr>
          <p:cNvPr id="6" name="Nadpis 5"/>
          <p:cNvSpPr>
            <a:spLocks noGrp="1"/>
          </p:cNvSpPr>
          <p:nvPr>
            <p:ph type="title"/>
          </p:nvPr>
        </p:nvSpPr>
        <p:spPr>
          <a:xfrm>
            <a:off x="179512" y="195486"/>
            <a:ext cx="7560840" cy="507703"/>
          </a:xfrm>
        </p:spPr>
        <p:txBody>
          <a:bodyPr/>
          <a:lstStyle/>
          <a:p>
            <a:r>
              <a:rPr lang="cs-CZ" dirty="0"/>
              <a:t>RFID – budoucnost distribuce v retailu</a:t>
            </a:r>
            <a:endParaRPr lang="cs-CZ" dirty="0"/>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5776" y="1419622"/>
            <a:ext cx="3658536" cy="2881097"/>
          </a:xfrm>
          <a:prstGeom prst="rect">
            <a:avLst/>
          </a:prstGeom>
        </p:spPr>
      </p:pic>
    </p:spTree>
    <p:extLst>
      <p:ext uri="{BB962C8B-B14F-4D97-AF65-F5344CB8AC3E}">
        <p14:creationId xmlns:p14="http://schemas.microsoft.com/office/powerpoint/2010/main" val="408375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2808312"/>
          </a:xfrm>
          <a:prstGeom prst="rect">
            <a:avLst/>
          </a:prstGeom>
        </p:spPr>
        <p:txBody>
          <a:bodyPr>
            <a:noAutofit/>
          </a:bodyPr>
          <a:lstStyle/>
          <a:p>
            <a:r>
              <a:rPr lang="en-US" sz="1800" dirty="0">
                <a:solidFill>
                  <a:srgbClr val="002060"/>
                </a:solidFill>
              </a:rPr>
              <a:t>Internet </a:t>
            </a:r>
            <a:r>
              <a:rPr lang="en-US" sz="1800" dirty="0" err="1">
                <a:solidFill>
                  <a:srgbClr val="002060"/>
                </a:solidFill>
              </a:rPr>
              <a:t>nabízí</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možnost</a:t>
            </a:r>
            <a:r>
              <a:rPr lang="en-US" sz="1800" dirty="0">
                <a:solidFill>
                  <a:srgbClr val="002060"/>
                </a:solidFill>
              </a:rPr>
              <a:t> </a:t>
            </a:r>
            <a:r>
              <a:rPr lang="en-US" sz="1800" dirty="0" err="1">
                <a:solidFill>
                  <a:srgbClr val="002060"/>
                </a:solidFill>
              </a:rPr>
              <a:t>přímé</a:t>
            </a:r>
            <a:r>
              <a:rPr lang="en-US" sz="1800" dirty="0">
                <a:solidFill>
                  <a:srgbClr val="002060"/>
                </a:solidFill>
              </a:rPr>
              <a:t> </a:t>
            </a:r>
            <a:r>
              <a:rPr lang="en-US" sz="1800" dirty="0" err="1">
                <a:solidFill>
                  <a:srgbClr val="002060"/>
                </a:solidFill>
              </a:rPr>
              <a:t>komunikace</a:t>
            </a:r>
            <a:r>
              <a:rPr lang="en-US" sz="1800" dirty="0">
                <a:solidFill>
                  <a:srgbClr val="002060"/>
                </a:solidFill>
              </a:rPr>
              <a:t> se </a:t>
            </a:r>
            <a:r>
              <a:rPr lang="en-US" sz="1800" dirty="0" err="1">
                <a:solidFill>
                  <a:srgbClr val="002060"/>
                </a:solidFill>
              </a:rPr>
              <a:t>spotřebiteli</a:t>
            </a:r>
            <a:r>
              <a:rPr lang="en-US" sz="1800" dirty="0">
                <a:solidFill>
                  <a:srgbClr val="002060"/>
                </a:solidFill>
              </a:rPr>
              <a:t> a </a:t>
            </a:r>
            <a:r>
              <a:rPr lang="en-US" sz="1800" dirty="0" err="1">
                <a:solidFill>
                  <a:srgbClr val="002060"/>
                </a:solidFill>
              </a:rPr>
              <a:t>zákazníky</a:t>
            </a:r>
            <a:r>
              <a:rPr lang="en-US" sz="1800" dirty="0">
                <a:solidFill>
                  <a:srgbClr val="002060"/>
                </a:solidFill>
              </a:rPr>
              <a:t>, ale </a:t>
            </a:r>
            <a:r>
              <a:rPr lang="en-US" sz="1800" dirty="0" err="1">
                <a:solidFill>
                  <a:srgbClr val="002060"/>
                </a:solidFill>
              </a:rPr>
              <a:t>ve</a:t>
            </a:r>
            <a:r>
              <a:rPr lang="en-US" sz="1800" dirty="0">
                <a:solidFill>
                  <a:srgbClr val="002060"/>
                </a:solidFill>
              </a:rPr>
              <a:t> </a:t>
            </a:r>
            <a:r>
              <a:rPr lang="en-US" sz="1800" dirty="0" err="1">
                <a:solidFill>
                  <a:srgbClr val="002060"/>
                </a:solidFill>
              </a:rPr>
              <a:t>vztahu</a:t>
            </a:r>
            <a:r>
              <a:rPr lang="en-US" sz="1800" dirty="0">
                <a:solidFill>
                  <a:srgbClr val="002060"/>
                </a:solidFill>
              </a:rPr>
              <a:t> </a:t>
            </a:r>
            <a:r>
              <a:rPr lang="en-US" sz="1800" dirty="0" err="1">
                <a:solidFill>
                  <a:srgbClr val="002060"/>
                </a:solidFill>
              </a:rPr>
              <a:t>ke</a:t>
            </a:r>
            <a:r>
              <a:rPr lang="en-US" sz="1800" dirty="0">
                <a:solidFill>
                  <a:srgbClr val="002060"/>
                </a:solidFill>
              </a:rPr>
              <a:t> </a:t>
            </a:r>
            <a:r>
              <a:rPr lang="en-US" sz="1800" dirty="0" err="1">
                <a:solidFill>
                  <a:srgbClr val="002060"/>
                </a:solidFill>
              </a:rPr>
              <a:t>klasickým</a:t>
            </a:r>
            <a:r>
              <a:rPr lang="en-US" sz="1800" dirty="0">
                <a:solidFill>
                  <a:srgbClr val="002060"/>
                </a:solidFill>
              </a:rPr>
              <a:t> </a:t>
            </a:r>
            <a:r>
              <a:rPr lang="en-US" sz="1800" dirty="0" err="1">
                <a:solidFill>
                  <a:srgbClr val="002060"/>
                </a:solidFill>
              </a:rPr>
              <a:t>distribučním</a:t>
            </a:r>
            <a:r>
              <a:rPr lang="en-US" sz="1800" dirty="0">
                <a:solidFill>
                  <a:srgbClr val="002060"/>
                </a:solidFill>
              </a:rPr>
              <a:t> </a:t>
            </a:r>
            <a:r>
              <a:rPr lang="en-US" sz="1800" dirty="0" err="1">
                <a:solidFill>
                  <a:srgbClr val="002060"/>
                </a:solidFill>
              </a:rPr>
              <a:t>firmám</a:t>
            </a:r>
            <a:r>
              <a:rPr lang="en-US" sz="1800" dirty="0">
                <a:solidFill>
                  <a:srgbClr val="002060"/>
                </a:solidFill>
              </a:rPr>
              <a:t> </a:t>
            </a:r>
            <a:r>
              <a:rPr lang="en-US" sz="1800" dirty="0" err="1">
                <a:solidFill>
                  <a:srgbClr val="002060"/>
                </a:solidFill>
              </a:rPr>
              <a:t>představuje</a:t>
            </a:r>
            <a:r>
              <a:rPr lang="en-US" sz="1800" dirty="0">
                <a:solidFill>
                  <a:srgbClr val="002060"/>
                </a:solidFill>
              </a:rPr>
              <a:t> </a:t>
            </a:r>
            <a:r>
              <a:rPr lang="en-US" sz="1800" dirty="0" err="1">
                <a:solidFill>
                  <a:srgbClr val="002060"/>
                </a:solidFill>
              </a:rPr>
              <a:t>konkurenci</a:t>
            </a:r>
            <a:r>
              <a:rPr lang="en-US" sz="1800" dirty="0">
                <a:solidFill>
                  <a:srgbClr val="002060"/>
                </a:solidFill>
              </a:rPr>
              <a:t>. </a:t>
            </a:r>
            <a:endParaRPr lang="cs-CZ" sz="1800" dirty="0">
              <a:solidFill>
                <a:srgbClr val="002060"/>
              </a:solidFill>
            </a:endParaRPr>
          </a:p>
          <a:p>
            <a:r>
              <a:rPr lang="en-US" sz="1800" dirty="0" err="1">
                <a:solidFill>
                  <a:srgbClr val="002060"/>
                </a:solidFill>
              </a:rPr>
              <a:t>Jednou</a:t>
            </a:r>
            <a:r>
              <a:rPr lang="en-US" sz="1800" dirty="0">
                <a:solidFill>
                  <a:srgbClr val="002060"/>
                </a:solidFill>
              </a:rPr>
              <a:t> z </a:t>
            </a:r>
            <a:r>
              <a:rPr lang="en-US" sz="1800" dirty="0" err="1">
                <a:solidFill>
                  <a:srgbClr val="002060"/>
                </a:solidFill>
              </a:rPr>
              <a:t>nejperspektivnějších</a:t>
            </a:r>
            <a:r>
              <a:rPr lang="en-US" sz="1800" dirty="0">
                <a:solidFill>
                  <a:srgbClr val="002060"/>
                </a:solidFill>
              </a:rPr>
              <a:t> </a:t>
            </a:r>
            <a:r>
              <a:rPr lang="en-US" sz="1800" dirty="0" err="1">
                <a:solidFill>
                  <a:srgbClr val="002060"/>
                </a:solidFill>
              </a:rPr>
              <a:t>oblastí</a:t>
            </a:r>
            <a:r>
              <a:rPr lang="en-US" sz="1800" dirty="0">
                <a:solidFill>
                  <a:srgbClr val="002060"/>
                </a:solidFill>
              </a:rPr>
              <a:t> </a:t>
            </a:r>
            <a:r>
              <a:rPr lang="en-US" sz="1800" dirty="0" err="1">
                <a:solidFill>
                  <a:srgbClr val="002060"/>
                </a:solidFill>
              </a:rPr>
              <a:t>použití</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obchodování</a:t>
            </a:r>
            <a:r>
              <a:rPr lang="en-US" sz="1800" dirty="0">
                <a:solidFill>
                  <a:srgbClr val="002060"/>
                </a:solidFill>
              </a:rPr>
              <a:t> se </a:t>
            </a:r>
            <a:r>
              <a:rPr lang="en-US" sz="1800" dirty="0" err="1">
                <a:solidFill>
                  <a:srgbClr val="002060"/>
                </a:solidFill>
              </a:rPr>
              <a:t>považuje</a:t>
            </a:r>
            <a:r>
              <a:rPr lang="en-US" sz="1800" dirty="0">
                <a:solidFill>
                  <a:srgbClr val="002060"/>
                </a:solidFill>
              </a:rPr>
              <a:t> oblast </a:t>
            </a:r>
            <a:r>
              <a:rPr lang="en-US" sz="1800" dirty="0" err="1">
                <a:solidFill>
                  <a:srgbClr val="002060"/>
                </a:solidFill>
              </a:rPr>
              <a:t>obchodování</a:t>
            </a:r>
            <a:r>
              <a:rPr lang="en-US" sz="1800" dirty="0">
                <a:solidFill>
                  <a:srgbClr val="002060"/>
                </a:solidFill>
              </a:rPr>
              <a:t> </a:t>
            </a:r>
            <a:r>
              <a:rPr lang="en-US" sz="1800" dirty="0" err="1">
                <a:solidFill>
                  <a:srgbClr val="002060"/>
                </a:solidFill>
              </a:rPr>
              <a:t>mezi</a:t>
            </a:r>
            <a:r>
              <a:rPr lang="en-US" sz="1800" dirty="0">
                <a:solidFill>
                  <a:srgbClr val="002060"/>
                </a:solidFill>
              </a:rPr>
              <a:t> </a:t>
            </a:r>
            <a:r>
              <a:rPr lang="en-US" sz="1800" dirty="0" err="1">
                <a:solidFill>
                  <a:srgbClr val="002060"/>
                </a:solidFill>
              </a:rPr>
              <a:t>jednotlivými</a:t>
            </a:r>
            <a:r>
              <a:rPr lang="en-US" sz="1800" dirty="0">
                <a:solidFill>
                  <a:srgbClr val="002060"/>
                </a:solidFill>
              </a:rPr>
              <a:t> </a:t>
            </a:r>
            <a:r>
              <a:rPr lang="en-US" sz="1800" dirty="0" err="1">
                <a:solidFill>
                  <a:srgbClr val="002060"/>
                </a:solidFill>
              </a:rPr>
              <a:t>články</a:t>
            </a:r>
            <a:r>
              <a:rPr lang="en-US" sz="1800" dirty="0">
                <a:solidFill>
                  <a:srgbClr val="002060"/>
                </a:solidFill>
              </a:rPr>
              <a:t> </a:t>
            </a:r>
            <a:r>
              <a:rPr lang="en-US" sz="1800" dirty="0" err="1">
                <a:solidFill>
                  <a:srgbClr val="002060"/>
                </a:solidFill>
              </a:rPr>
              <a:t>celého</a:t>
            </a:r>
            <a:r>
              <a:rPr lang="en-US" sz="1800" dirty="0">
                <a:solidFill>
                  <a:srgbClr val="002060"/>
                </a:solidFill>
              </a:rPr>
              <a:t> </a:t>
            </a:r>
            <a:r>
              <a:rPr lang="en-US" sz="1800" dirty="0" err="1">
                <a:solidFill>
                  <a:srgbClr val="002060"/>
                </a:solidFill>
              </a:rPr>
              <a:t>výrobního</a:t>
            </a:r>
            <a:r>
              <a:rPr lang="en-US" sz="1800" dirty="0">
                <a:solidFill>
                  <a:srgbClr val="002060"/>
                </a:solidFill>
              </a:rPr>
              <a:t> a </a:t>
            </a:r>
            <a:r>
              <a:rPr lang="en-US" sz="1800" dirty="0" err="1">
                <a:solidFill>
                  <a:srgbClr val="002060"/>
                </a:solidFill>
              </a:rPr>
              <a:t>distribučního</a:t>
            </a:r>
            <a:r>
              <a:rPr lang="en-US" sz="1800" dirty="0">
                <a:solidFill>
                  <a:srgbClr val="002060"/>
                </a:solidFill>
              </a:rPr>
              <a:t> </a:t>
            </a:r>
            <a:r>
              <a:rPr lang="en-US" sz="1800" dirty="0" err="1">
                <a:solidFill>
                  <a:srgbClr val="002060"/>
                </a:solidFill>
              </a:rPr>
              <a:t>řetězce</a:t>
            </a:r>
            <a:r>
              <a:rPr lang="en-US" sz="1800" dirty="0">
                <a:solidFill>
                  <a:srgbClr val="002060"/>
                </a:solidFill>
              </a:rPr>
              <a:t> - (B2B), </a:t>
            </a:r>
            <a:r>
              <a:rPr lang="en-US" sz="1800" dirty="0" err="1">
                <a:solidFill>
                  <a:srgbClr val="002060"/>
                </a:solidFill>
              </a:rPr>
              <a:t>který</a:t>
            </a:r>
            <a:r>
              <a:rPr lang="en-US" sz="1800" dirty="0">
                <a:solidFill>
                  <a:srgbClr val="002060"/>
                </a:solidFill>
              </a:rPr>
              <a:t> se </a:t>
            </a:r>
            <a:r>
              <a:rPr lang="en-US" sz="1800" dirty="0" err="1">
                <a:solidFill>
                  <a:srgbClr val="002060"/>
                </a:solidFill>
              </a:rPr>
              <a:t>může</a:t>
            </a:r>
            <a:r>
              <a:rPr lang="en-US" sz="1800" dirty="0">
                <a:solidFill>
                  <a:srgbClr val="002060"/>
                </a:solidFill>
              </a:rPr>
              <a:t> </a:t>
            </a:r>
            <a:r>
              <a:rPr lang="en-US" sz="1800" dirty="0" err="1">
                <a:solidFill>
                  <a:srgbClr val="002060"/>
                </a:solidFill>
              </a:rPr>
              <a:t>realizovat</a:t>
            </a:r>
            <a:r>
              <a:rPr lang="en-US" sz="1800" dirty="0">
                <a:solidFill>
                  <a:srgbClr val="002060"/>
                </a:solidFill>
              </a:rPr>
              <a:t> </a:t>
            </a:r>
            <a:r>
              <a:rPr lang="en-US" sz="1800" dirty="0" err="1">
                <a:solidFill>
                  <a:srgbClr val="002060"/>
                </a:solidFill>
              </a:rPr>
              <a:t>buď</a:t>
            </a:r>
            <a:r>
              <a:rPr lang="en-US" sz="1800" dirty="0">
                <a:solidFill>
                  <a:srgbClr val="002060"/>
                </a:solidFill>
              </a:rPr>
              <a:t> </a:t>
            </a:r>
            <a:r>
              <a:rPr lang="en-US" sz="1800" dirty="0" err="1">
                <a:solidFill>
                  <a:srgbClr val="002060"/>
                </a:solidFill>
              </a:rPr>
              <a:t>prostřednictvím</a:t>
            </a:r>
            <a:r>
              <a:rPr lang="en-US" sz="1800" dirty="0">
                <a:solidFill>
                  <a:srgbClr val="002060"/>
                </a:solidFill>
              </a:rPr>
              <a:t> e-</a:t>
            </a:r>
            <a:r>
              <a:rPr lang="en-US" sz="1800" dirty="0" err="1">
                <a:solidFill>
                  <a:srgbClr val="002060"/>
                </a:solidFill>
              </a:rPr>
              <a:t>aukcí</a:t>
            </a:r>
            <a:r>
              <a:rPr lang="en-US" sz="1800" dirty="0">
                <a:solidFill>
                  <a:srgbClr val="002060"/>
                </a:solidFill>
              </a:rPr>
              <a:t> </a:t>
            </a:r>
            <a:r>
              <a:rPr lang="en-US" sz="1800" dirty="0" err="1">
                <a:solidFill>
                  <a:srgbClr val="002060"/>
                </a:solidFill>
              </a:rPr>
              <a:t>nebo</a:t>
            </a:r>
            <a:r>
              <a:rPr lang="en-US" sz="1800" dirty="0">
                <a:solidFill>
                  <a:srgbClr val="002060"/>
                </a:solidFill>
              </a:rPr>
              <a:t> </a:t>
            </a:r>
            <a:r>
              <a:rPr lang="en-US" sz="1800" dirty="0" err="1">
                <a:solidFill>
                  <a:srgbClr val="002060"/>
                </a:solidFill>
              </a:rPr>
              <a:t>elektronických</a:t>
            </a:r>
            <a:r>
              <a:rPr lang="en-US" sz="1800" dirty="0">
                <a:solidFill>
                  <a:srgbClr val="002060"/>
                </a:solidFill>
              </a:rPr>
              <a:t> </a:t>
            </a:r>
            <a:r>
              <a:rPr lang="en-US" sz="1800" dirty="0" err="1">
                <a:solidFill>
                  <a:srgbClr val="002060"/>
                </a:solidFill>
              </a:rPr>
              <a:t>tržišť</a:t>
            </a:r>
            <a:r>
              <a:rPr lang="en-US" sz="1800" dirty="0">
                <a:solidFill>
                  <a:srgbClr val="002060"/>
                </a:solidFill>
              </a:rPr>
              <a:t>.</a:t>
            </a:r>
            <a:endParaRPr lang="cs-CZ" sz="1800" dirty="0">
              <a:solidFill>
                <a:srgbClr val="002060"/>
              </a:solidFill>
            </a:endParaRPr>
          </a:p>
          <a:p>
            <a:r>
              <a:rPr lang="en-US" sz="1800" dirty="0" err="1">
                <a:solidFill>
                  <a:srgbClr val="002060"/>
                </a:solidFill>
              </a:rPr>
              <a:t>Elektronické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neboli</a:t>
            </a:r>
            <a:r>
              <a:rPr lang="en-US" sz="1800" dirty="0">
                <a:solidFill>
                  <a:srgbClr val="002060"/>
                </a:solidFill>
              </a:rPr>
              <a:t> e-marketplace je </a:t>
            </a:r>
            <a:r>
              <a:rPr lang="en-US" sz="1800" dirty="0" err="1">
                <a:solidFill>
                  <a:srgbClr val="002060"/>
                </a:solidFill>
              </a:rPr>
              <a:t>virtuální</a:t>
            </a:r>
            <a:r>
              <a:rPr lang="en-US" sz="1800" dirty="0">
                <a:solidFill>
                  <a:srgbClr val="002060"/>
                </a:solidFill>
              </a:rPr>
              <a:t> </a:t>
            </a:r>
            <a:r>
              <a:rPr lang="en-US" sz="1800" dirty="0" err="1">
                <a:solidFill>
                  <a:srgbClr val="002060"/>
                </a:solidFill>
              </a:rPr>
              <a:t>internetové</a:t>
            </a:r>
            <a:r>
              <a:rPr lang="en-US" sz="1800" dirty="0">
                <a:solidFill>
                  <a:srgbClr val="002060"/>
                </a:solidFill>
              </a:rPr>
              <a:t> </a:t>
            </a:r>
            <a:r>
              <a:rPr lang="en-US" sz="1800" dirty="0" err="1">
                <a:solidFill>
                  <a:srgbClr val="002060"/>
                </a:solidFill>
              </a:rPr>
              <a:t>tržiště</a:t>
            </a:r>
            <a:r>
              <a:rPr lang="en-US" sz="1800" dirty="0">
                <a:solidFill>
                  <a:srgbClr val="002060"/>
                </a:solidFill>
              </a:rPr>
              <a:t>, </a:t>
            </a:r>
            <a:r>
              <a:rPr lang="en-US" sz="1800" dirty="0" err="1">
                <a:solidFill>
                  <a:srgbClr val="002060"/>
                </a:solidFill>
              </a:rPr>
              <a:t>kde</a:t>
            </a:r>
            <a:r>
              <a:rPr lang="en-US" sz="1800" dirty="0">
                <a:solidFill>
                  <a:srgbClr val="002060"/>
                </a:solidFill>
              </a:rPr>
              <a:t> se on-line </a:t>
            </a:r>
            <a:r>
              <a:rPr lang="en-US" sz="1800" dirty="0" err="1">
                <a:solidFill>
                  <a:srgbClr val="002060"/>
                </a:solidFill>
              </a:rPr>
              <a:t>stýká</a:t>
            </a:r>
            <a:r>
              <a:rPr lang="en-US" sz="1800" dirty="0">
                <a:solidFill>
                  <a:srgbClr val="002060"/>
                </a:solidFill>
              </a:rPr>
              <a:t> </a:t>
            </a:r>
            <a:r>
              <a:rPr lang="en-US" sz="1800" dirty="0" err="1">
                <a:solidFill>
                  <a:srgbClr val="002060"/>
                </a:solidFill>
              </a:rPr>
              <a:t>nabídka</a:t>
            </a:r>
            <a:r>
              <a:rPr lang="en-US" sz="1800" dirty="0">
                <a:solidFill>
                  <a:srgbClr val="002060"/>
                </a:solidFill>
              </a:rPr>
              <a:t> s </a:t>
            </a:r>
            <a:r>
              <a:rPr lang="en-US" sz="1800" dirty="0" err="1">
                <a:solidFill>
                  <a:srgbClr val="002060"/>
                </a:solidFill>
              </a:rPr>
              <a:t>poptávkou</a:t>
            </a:r>
            <a:r>
              <a:rPr lang="en-US" sz="1800" dirty="0">
                <a:solidFill>
                  <a:srgbClr val="002060"/>
                </a:solidFill>
              </a:rPr>
              <a:t>. </a:t>
            </a:r>
            <a:r>
              <a:rPr lang="en-US" sz="1800" dirty="0" err="1">
                <a:solidFill>
                  <a:srgbClr val="002060"/>
                </a:solidFill>
              </a:rPr>
              <a:t>Jeho</a:t>
            </a:r>
            <a:r>
              <a:rPr lang="en-US" sz="1800" dirty="0">
                <a:solidFill>
                  <a:srgbClr val="002060"/>
                </a:solidFill>
              </a:rPr>
              <a:t> </a:t>
            </a:r>
            <a:r>
              <a:rPr lang="en-US" sz="1800" dirty="0" err="1">
                <a:solidFill>
                  <a:srgbClr val="002060"/>
                </a:solidFill>
              </a:rPr>
              <a:t>hlavní</a:t>
            </a:r>
            <a:r>
              <a:rPr lang="en-US" sz="1800" dirty="0">
                <a:solidFill>
                  <a:srgbClr val="002060"/>
                </a:solidFill>
              </a:rPr>
              <a:t> </a:t>
            </a:r>
            <a:r>
              <a:rPr lang="en-US" sz="1800" dirty="0" err="1">
                <a:solidFill>
                  <a:srgbClr val="002060"/>
                </a:solidFill>
              </a:rPr>
              <a:t>výhodou</a:t>
            </a:r>
            <a:r>
              <a:rPr lang="en-US" sz="1800" dirty="0">
                <a:solidFill>
                  <a:srgbClr val="002060"/>
                </a:solidFill>
              </a:rPr>
              <a:t> je </a:t>
            </a:r>
            <a:r>
              <a:rPr lang="en-US" sz="1800" dirty="0" err="1">
                <a:solidFill>
                  <a:srgbClr val="002060"/>
                </a:solidFill>
              </a:rPr>
              <a:t>možnost</a:t>
            </a:r>
            <a:r>
              <a:rPr lang="en-US" sz="1800" dirty="0">
                <a:solidFill>
                  <a:srgbClr val="002060"/>
                </a:solidFill>
              </a:rPr>
              <a:t> </a:t>
            </a:r>
            <a:r>
              <a:rPr lang="en-US" sz="1800" dirty="0" err="1">
                <a:solidFill>
                  <a:srgbClr val="002060"/>
                </a:solidFill>
              </a:rPr>
              <a:t>efektivního</a:t>
            </a:r>
            <a:r>
              <a:rPr lang="en-US" sz="1800" dirty="0">
                <a:solidFill>
                  <a:srgbClr val="002060"/>
                </a:solidFill>
              </a:rPr>
              <a:t> a </a:t>
            </a:r>
            <a:r>
              <a:rPr lang="en-US" sz="1800" dirty="0" err="1">
                <a:solidFill>
                  <a:srgbClr val="002060"/>
                </a:solidFill>
              </a:rPr>
              <a:t>pohodlného</a:t>
            </a:r>
            <a:r>
              <a:rPr lang="en-US" sz="1800" dirty="0">
                <a:solidFill>
                  <a:srgbClr val="002060"/>
                </a:solidFill>
              </a:rPr>
              <a:t> </a:t>
            </a:r>
            <a:r>
              <a:rPr lang="en-US" sz="1800" dirty="0" err="1">
                <a:solidFill>
                  <a:srgbClr val="002060"/>
                </a:solidFill>
              </a:rPr>
              <a:t>srovnání</a:t>
            </a:r>
            <a:r>
              <a:rPr lang="en-US" sz="1800" dirty="0">
                <a:solidFill>
                  <a:srgbClr val="002060"/>
                </a:solidFill>
              </a:rPr>
              <a:t> </a:t>
            </a:r>
            <a:r>
              <a:rPr lang="en-US" sz="1800" dirty="0" err="1">
                <a:solidFill>
                  <a:srgbClr val="002060"/>
                </a:solidFill>
              </a:rPr>
              <a:t>cen</a:t>
            </a:r>
            <a:r>
              <a:rPr lang="en-US" sz="1800" dirty="0">
                <a:solidFill>
                  <a:srgbClr val="002060"/>
                </a:solidFill>
              </a:rPr>
              <a:t>, </a:t>
            </a:r>
            <a:r>
              <a:rPr lang="en-US" sz="1800" dirty="0" err="1">
                <a:solidFill>
                  <a:srgbClr val="002060"/>
                </a:solidFill>
              </a:rPr>
              <a:t>dodacích</a:t>
            </a:r>
            <a:r>
              <a:rPr lang="en-US" sz="1800" dirty="0">
                <a:solidFill>
                  <a:srgbClr val="002060"/>
                </a:solidFill>
              </a:rPr>
              <a:t> a </a:t>
            </a:r>
            <a:r>
              <a:rPr lang="en-US" sz="1800" dirty="0" err="1">
                <a:solidFill>
                  <a:srgbClr val="002060"/>
                </a:solidFill>
              </a:rPr>
              <a:t>platebních</a:t>
            </a:r>
            <a:r>
              <a:rPr lang="en-US" sz="1800" dirty="0">
                <a:solidFill>
                  <a:srgbClr val="002060"/>
                </a:solidFill>
              </a:rPr>
              <a:t> </a:t>
            </a:r>
            <a:r>
              <a:rPr lang="en-US" sz="1800" dirty="0" err="1">
                <a:solidFill>
                  <a:srgbClr val="002060"/>
                </a:solidFill>
              </a:rPr>
              <a:t>podmínek</a:t>
            </a:r>
            <a:r>
              <a:rPr lang="en-US" sz="1800" dirty="0">
                <a:solidFill>
                  <a:srgbClr val="002060"/>
                </a:solidFill>
              </a:rPr>
              <a:t> a </a:t>
            </a:r>
            <a:r>
              <a:rPr lang="en-US" sz="1800" dirty="0" err="1">
                <a:solidFill>
                  <a:srgbClr val="002060"/>
                </a:solidFill>
              </a:rPr>
              <a:t>především</a:t>
            </a:r>
            <a:r>
              <a:rPr lang="en-US" sz="1800" dirty="0">
                <a:solidFill>
                  <a:srgbClr val="002060"/>
                </a:solidFill>
              </a:rPr>
              <a:t> </a:t>
            </a:r>
            <a:r>
              <a:rPr lang="en-US" sz="1800" dirty="0" err="1">
                <a:solidFill>
                  <a:srgbClr val="002060"/>
                </a:solidFill>
              </a:rPr>
              <a:t>technických</a:t>
            </a:r>
            <a:r>
              <a:rPr lang="en-US" sz="1800" dirty="0">
                <a:solidFill>
                  <a:srgbClr val="002060"/>
                </a:solidFill>
              </a:rPr>
              <a:t> </a:t>
            </a:r>
            <a:r>
              <a:rPr lang="en-US" sz="1800" dirty="0" err="1">
                <a:solidFill>
                  <a:srgbClr val="002060"/>
                </a:solidFill>
              </a:rPr>
              <a:t>parametrů</a:t>
            </a:r>
            <a:r>
              <a:rPr lang="en-US" sz="1800" dirty="0">
                <a:solidFill>
                  <a:srgbClr val="002060"/>
                </a:solidFill>
              </a:rPr>
              <a:t> </a:t>
            </a:r>
            <a:r>
              <a:rPr lang="en-US" sz="1800" dirty="0" err="1">
                <a:solidFill>
                  <a:srgbClr val="002060"/>
                </a:solidFill>
              </a:rPr>
              <a:t>jednotlivých</a:t>
            </a:r>
            <a:r>
              <a:rPr lang="en-US" sz="1800" dirty="0">
                <a:solidFill>
                  <a:srgbClr val="002060"/>
                </a:solidFill>
              </a:rPr>
              <a:t> </a:t>
            </a:r>
            <a:r>
              <a:rPr lang="en-US" sz="1800" dirty="0" err="1">
                <a:solidFill>
                  <a:srgbClr val="002060"/>
                </a:solidFill>
              </a:rPr>
              <a:t>produktů</a:t>
            </a:r>
            <a:r>
              <a:rPr lang="en-US" sz="1800" dirty="0">
                <a:solidFill>
                  <a:srgbClr val="002060"/>
                </a:solidFill>
              </a:rPr>
              <a:t>. </a:t>
            </a:r>
          </a:p>
          <a:p>
            <a:r>
              <a:rPr lang="en-US" sz="1800" dirty="0">
                <a:solidFill>
                  <a:srgbClr val="002060"/>
                </a:solidFill>
              </a:rPr>
              <a:t>Pro </a:t>
            </a:r>
            <a:r>
              <a:rPr lang="en-US" sz="1800" dirty="0" err="1">
                <a:solidFill>
                  <a:srgbClr val="002060"/>
                </a:solidFill>
              </a:rPr>
              <a:t>spotřebitelský</a:t>
            </a:r>
            <a:r>
              <a:rPr lang="en-US" sz="1800" dirty="0">
                <a:solidFill>
                  <a:srgbClr val="002060"/>
                </a:solidFill>
              </a:rPr>
              <a:t> </a:t>
            </a:r>
            <a:r>
              <a:rPr lang="en-US" sz="1800" dirty="0" err="1">
                <a:solidFill>
                  <a:srgbClr val="002060"/>
                </a:solidFill>
              </a:rPr>
              <a:t>trh</a:t>
            </a:r>
            <a:r>
              <a:rPr lang="en-US" sz="1800" dirty="0">
                <a:solidFill>
                  <a:srgbClr val="002060"/>
                </a:solidFill>
              </a:rPr>
              <a:t> </a:t>
            </a:r>
            <a:r>
              <a:rPr lang="en-US" sz="1800" dirty="0" err="1">
                <a:solidFill>
                  <a:srgbClr val="002060"/>
                </a:solidFill>
              </a:rPr>
              <a:t>umožnil</a:t>
            </a:r>
            <a:r>
              <a:rPr lang="en-US" sz="1800" dirty="0">
                <a:solidFill>
                  <a:srgbClr val="002060"/>
                </a:solidFill>
              </a:rPr>
              <a:t> internet </a:t>
            </a:r>
            <a:r>
              <a:rPr lang="en-US" sz="1800" dirty="0" err="1">
                <a:solidFill>
                  <a:srgbClr val="002060"/>
                </a:solidFill>
              </a:rPr>
              <a:t>spolu</a:t>
            </a:r>
            <a:r>
              <a:rPr lang="en-US" sz="1800" dirty="0">
                <a:solidFill>
                  <a:srgbClr val="002060"/>
                </a:solidFill>
              </a:rPr>
              <a:t> s </a:t>
            </a:r>
            <a:r>
              <a:rPr lang="en-US" sz="1800" dirty="0" err="1">
                <a:solidFill>
                  <a:srgbClr val="002060"/>
                </a:solidFill>
              </a:rPr>
              <a:t>využíváním</a:t>
            </a:r>
            <a:r>
              <a:rPr lang="en-US" sz="1800" dirty="0">
                <a:solidFill>
                  <a:srgbClr val="002060"/>
                </a:solidFill>
              </a:rPr>
              <a:t> </a:t>
            </a:r>
            <a:r>
              <a:rPr lang="en-US" sz="1800" dirty="0" err="1">
                <a:solidFill>
                  <a:srgbClr val="002060"/>
                </a:solidFill>
              </a:rPr>
              <a:t>kreditních</a:t>
            </a:r>
            <a:r>
              <a:rPr lang="en-US" sz="1800" dirty="0">
                <a:solidFill>
                  <a:srgbClr val="002060"/>
                </a:solidFill>
              </a:rPr>
              <a:t> </a:t>
            </a:r>
            <a:r>
              <a:rPr lang="en-US" sz="1800" dirty="0" err="1">
                <a:solidFill>
                  <a:srgbClr val="002060"/>
                </a:solidFill>
              </a:rPr>
              <a:t>karet</a:t>
            </a:r>
            <a:r>
              <a:rPr lang="en-US" sz="1800" dirty="0">
                <a:solidFill>
                  <a:srgbClr val="002060"/>
                </a:solidFill>
              </a:rPr>
              <a:t> v </a:t>
            </a:r>
            <a:r>
              <a:rPr lang="en-US" sz="1800" dirty="0" err="1">
                <a:solidFill>
                  <a:srgbClr val="002060"/>
                </a:solidFill>
              </a:rPr>
              <a:t>elektronickém</a:t>
            </a:r>
            <a:r>
              <a:rPr lang="en-US" sz="1800" dirty="0">
                <a:solidFill>
                  <a:srgbClr val="002060"/>
                </a:solidFill>
              </a:rPr>
              <a:t> </a:t>
            </a:r>
            <a:r>
              <a:rPr lang="en-US" sz="1800" dirty="0" err="1">
                <a:solidFill>
                  <a:srgbClr val="002060"/>
                </a:solidFill>
              </a:rPr>
              <a:t>obchodě</a:t>
            </a:r>
            <a:r>
              <a:rPr lang="en-US" sz="1800" dirty="0">
                <a:solidFill>
                  <a:srgbClr val="002060"/>
                </a:solidFill>
              </a:rPr>
              <a:t> </a:t>
            </a:r>
            <a:r>
              <a:rPr lang="en-US" sz="1800" dirty="0" err="1">
                <a:solidFill>
                  <a:srgbClr val="002060"/>
                </a:solidFill>
              </a:rPr>
              <a:t>realizaci</a:t>
            </a:r>
            <a:r>
              <a:rPr lang="en-US" sz="1800" dirty="0">
                <a:solidFill>
                  <a:srgbClr val="002060"/>
                </a:solidFill>
              </a:rPr>
              <a:t> home-</a:t>
            </a:r>
            <a:r>
              <a:rPr lang="en-US" sz="1800" dirty="0" err="1">
                <a:solidFill>
                  <a:srgbClr val="002060"/>
                </a:solidFill>
              </a:rPr>
              <a:t>shopingu</a:t>
            </a:r>
            <a:r>
              <a:rPr lang="en-US" sz="1800" dirty="0">
                <a:solidFill>
                  <a:srgbClr val="002060"/>
                </a:solidFill>
              </a:rPr>
              <a:t>, </a:t>
            </a:r>
            <a:r>
              <a:rPr lang="en-US" sz="1800" dirty="0" err="1">
                <a:solidFill>
                  <a:srgbClr val="002060"/>
                </a:solidFill>
              </a:rPr>
              <a:t>překračující</a:t>
            </a:r>
            <a:r>
              <a:rPr lang="en-US" sz="1800" dirty="0">
                <a:solidFill>
                  <a:srgbClr val="002060"/>
                </a:solidFill>
              </a:rPr>
              <a:t> </a:t>
            </a:r>
            <a:r>
              <a:rPr lang="en-US" sz="1800" dirty="0" err="1">
                <a:solidFill>
                  <a:srgbClr val="002060"/>
                </a:solidFill>
              </a:rPr>
              <a:t>hranice</a:t>
            </a:r>
            <a:r>
              <a:rPr lang="en-US" sz="1800" dirty="0">
                <a:solidFill>
                  <a:srgbClr val="002060"/>
                </a:solidFill>
              </a:rPr>
              <a:t>.  </a:t>
            </a:r>
          </a:p>
          <a:p>
            <a:r>
              <a:rPr lang="en-US" sz="1800" dirty="0" err="1">
                <a:solidFill>
                  <a:srgbClr val="002060"/>
                </a:solidFill>
              </a:rPr>
              <a:t>Výhodou</a:t>
            </a:r>
            <a:r>
              <a:rPr lang="en-US" sz="1800" dirty="0">
                <a:solidFill>
                  <a:srgbClr val="002060"/>
                </a:solidFill>
              </a:rPr>
              <a:t> </a:t>
            </a:r>
            <a:r>
              <a:rPr lang="en-US" sz="1800" dirty="0" err="1">
                <a:solidFill>
                  <a:srgbClr val="002060"/>
                </a:solidFill>
              </a:rPr>
              <a:t>elektronického</a:t>
            </a:r>
            <a:r>
              <a:rPr lang="en-US" sz="1800" dirty="0">
                <a:solidFill>
                  <a:srgbClr val="002060"/>
                </a:solidFill>
              </a:rPr>
              <a:t> </a:t>
            </a:r>
            <a:r>
              <a:rPr lang="en-US" sz="1800" dirty="0" err="1">
                <a:solidFill>
                  <a:srgbClr val="002060"/>
                </a:solidFill>
              </a:rPr>
              <a:t>obchodu</a:t>
            </a:r>
            <a:r>
              <a:rPr lang="en-US" sz="1800" dirty="0">
                <a:solidFill>
                  <a:srgbClr val="002060"/>
                </a:solidFill>
              </a:rPr>
              <a:t> </a:t>
            </a:r>
            <a:r>
              <a:rPr lang="en-US" sz="1800" dirty="0" err="1">
                <a:solidFill>
                  <a:srgbClr val="002060"/>
                </a:solidFill>
              </a:rPr>
              <a:t>jsou</a:t>
            </a:r>
            <a:r>
              <a:rPr lang="en-US" sz="1800" dirty="0">
                <a:solidFill>
                  <a:srgbClr val="002060"/>
                </a:solidFill>
              </a:rPr>
              <a:t> </a:t>
            </a:r>
            <a:r>
              <a:rPr lang="en-US" sz="1800" dirty="0" err="1">
                <a:solidFill>
                  <a:srgbClr val="002060"/>
                </a:solidFill>
              </a:rPr>
              <a:t>nízké</a:t>
            </a:r>
            <a:r>
              <a:rPr lang="en-US" sz="1800" dirty="0">
                <a:solidFill>
                  <a:srgbClr val="002060"/>
                </a:solidFill>
              </a:rPr>
              <a:t> </a:t>
            </a:r>
            <a:r>
              <a:rPr lang="en-US" sz="1800" dirty="0" err="1">
                <a:solidFill>
                  <a:srgbClr val="002060"/>
                </a:solidFill>
              </a:rPr>
              <a:t>náklady</a:t>
            </a:r>
            <a:r>
              <a:rPr lang="en-US" sz="1800" dirty="0">
                <a:solidFill>
                  <a:srgbClr val="002060"/>
                </a:solidFill>
              </a:rPr>
              <a:t>, </a:t>
            </a:r>
            <a:r>
              <a:rPr lang="en-US" sz="1800" dirty="0" err="1">
                <a:solidFill>
                  <a:srgbClr val="002060"/>
                </a:solidFill>
              </a:rPr>
              <a:t>dostatek</a:t>
            </a:r>
            <a:r>
              <a:rPr lang="en-US" sz="1800" dirty="0">
                <a:solidFill>
                  <a:srgbClr val="002060"/>
                </a:solidFill>
              </a:rPr>
              <a:t> </a:t>
            </a:r>
            <a:r>
              <a:rPr lang="en-US" sz="1800" dirty="0" err="1">
                <a:solidFill>
                  <a:srgbClr val="002060"/>
                </a:solidFill>
              </a:rPr>
              <a:t>prostoru</a:t>
            </a:r>
            <a:r>
              <a:rPr lang="en-US" sz="1800" dirty="0">
                <a:solidFill>
                  <a:srgbClr val="002060"/>
                </a:solidFill>
              </a:rPr>
              <a:t> a </a:t>
            </a:r>
            <a:r>
              <a:rPr lang="en-US" sz="1800" dirty="0" err="1">
                <a:solidFill>
                  <a:srgbClr val="002060"/>
                </a:solidFill>
              </a:rPr>
              <a:t>zejména</a:t>
            </a:r>
            <a:r>
              <a:rPr lang="en-US" sz="1800" dirty="0">
                <a:solidFill>
                  <a:srgbClr val="002060"/>
                </a:solidFill>
              </a:rPr>
              <a:t> to, </a:t>
            </a:r>
            <a:r>
              <a:rPr lang="en-US" sz="1800" dirty="0" err="1">
                <a:solidFill>
                  <a:srgbClr val="002060"/>
                </a:solidFill>
              </a:rPr>
              <a:t>že</a:t>
            </a:r>
            <a:r>
              <a:rPr lang="en-US" sz="1800" dirty="0">
                <a:solidFill>
                  <a:srgbClr val="002060"/>
                </a:solidFill>
              </a:rPr>
              <a:t> </a:t>
            </a:r>
            <a:r>
              <a:rPr lang="en-US" sz="1800" dirty="0" err="1">
                <a:solidFill>
                  <a:srgbClr val="002060"/>
                </a:solidFill>
              </a:rPr>
              <a:t>má</a:t>
            </a:r>
            <a:r>
              <a:rPr lang="en-US" sz="1800" dirty="0">
                <a:solidFill>
                  <a:srgbClr val="002060"/>
                </a:solidFill>
              </a:rPr>
              <a:t> </a:t>
            </a:r>
            <a:r>
              <a:rPr lang="en-US" sz="1800" dirty="0" err="1">
                <a:solidFill>
                  <a:srgbClr val="002060"/>
                </a:solidFill>
              </a:rPr>
              <a:t>globální</a:t>
            </a:r>
            <a:r>
              <a:rPr lang="en-US" sz="1800" dirty="0">
                <a:solidFill>
                  <a:srgbClr val="002060"/>
                </a:solidFill>
              </a:rPr>
              <a:t> </a:t>
            </a:r>
            <a:r>
              <a:rPr lang="en-US" sz="1800" dirty="0" err="1">
                <a:solidFill>
                  <a:srgbClr val="002060"/>
                </a:solidFill>
              </a:rPr>
              <a:t>dosah</a:t>
            </a:r>
            <a:r>
              <a:rPr lang="en-US" sz="1800" dirty="0">
                <a:solidFill>
                  <a:srgbClr val="002060"/>
                </a:solidFill>
              </a:rPr>
              <a:t>. </a:t>
            </a:r>
            <a:r>
              <a:rPr lang="en-US" sz="1800" dirty="0" err="1">
                <a:solidFill>
                  <a:srgbClr val="002060"/>
                </a:solidFill>
              </a:rPr>
              <a:t>Kritickým</a:t>
            </a:r>
            <a:r>
              <a:rPr lang="en-US" sz="1800" dirty="0">
                <a:solidFill>
                  <a:srgbClr val="002060"/>
                </a:solidFill>
              </a:rPr>
              <a:t> </a:t>
            </a:r>
            <a:r>
              <a:rPr lang="en-US" sz="1800" dirty="0" err="1">
                <a:solidFill>
                  <a:srgbClr val="002060"/>
                </a:solidFill>
              </a:rPr>
              <a:t>místem</a:t>
            </a:r>
            <a:r>
              <a:rPr lang="en-US" sz="1800" dirty="0">
                <a:solidFill>
                  <a:srgbClr val="002060"/>
                </a:solidFill>
              </a:rPr>
              <a:t> je </a:t>
            </a:r>
            <a:r>
              <a:rPr lang="en-US" sz="1800" dirty="0" err="1">
                <a:solidFill>
                  <a:srgbClr val="002060"/>
                </a:solidFill>
              </a:rPr>
              <a:t>fyzická</a:t>
            </a:r>
            <a:r>
              <a:rPr lang="en-US" sz="1800" dirty="0">
                <a:solidFill>
                  <a:srgbClr val="002060"/>
                </a:solidFill>
              </a:rPr>
              <a:t> </a:t>
            </a:r>
            <a:r>
              <a:rPr lang="en-US" sz="1800" dirty="0" err="1">
                <a:solidFill>
                  <a:srgbClr val="002060"/>
                </a:solidFill>
              </a:rPr>
              <a:t>distribuce</a:t>
            </a:r>
            <a:r>
              <a:rPr lang="en-US" sz="1800" dirty="0">
                <a:solidFill>
                  <a:srgbClr val="002060"/>
                </a:solidFill>
              </a:rPr>
              <a:t> </a:t>
            </a:r>
            <a:r>
              <a:rPr lang="en-US" sz="1800" dirty="0" err="1">
                <a:solidFill>
                  <a:srgbClr val="002060"/>
                </a:solidFill>
              </a:rPr>
              <a:t>zboží</a:t>
            </a:r>
            <a:r>
              <a:rPr lang="en-US" sz="1800" dirty="0">
                <a:solidFill>
                  <a:srgbClr val="002060"/>
                </a:solidFill>
              </a:rPr>
              <a:t>.</a:t>
            </a:r>
            <a:endParaRPr lang="en-US" sz="1800" dirty="0">
              <a:solidFill>
                <a:srgbClr val="002060"/>
              </a:solidFill>
            </a:endParaRPr>
          </a:p>
        </p:txBody>
      </p:sp>
      <p:sp>
        <p:nvSpPr>
          <p:cNvPr id="6" name="Nadpis 5"/>
          <p:cNvSpPr>
            <a:spLocks noGrp="1"/>
          </p:cNvSpPr>
          <p:nvPr>
            <p:ph type="title"/>
          </p:nvPr>
        </p:nvSpPr>
        <p:spPr>
          <a:xfrm>
            <a:off x="179512" y="195486"/>
            <a:ext cx="7560840" cy="507703"/>
          </a:xfrm>
        </p:spPr>
        <p:txBody>
          <a:bodyPr/>
          <a:lstStyle/>
          <a:p>
            <a:r>
              <a:rPr lang="en-US" dirty="0" err="1"/>
              <a:t>Vývojové</a:t>
            </a:r>
            <a:r>
              <a:rPr lang="en-US" dirty="0"/>
              <a:t> trendy v </a:t>
            </a:r>
            <a:r>
              <a:rPr lang="en-US" dirty="0" err="1"/>
              <a:t>mezinárodní</a:t>
            </a:r>
            <a:r>
              <a:rPr lang="en-US" dirty="0"/>
              <a:t> </a:t>
            </a:r>
            <a:r>
              <a:rPr lang="en-US" dirty="0" err="1"/>
              <a:t>distribuci</a:t>
            </a:r>
            <a:r>
              <a:rPr lang="cs-CZ" dirty="0"/>
              <a:t> </a:t>
            </a:r>
            <a:r>
              <a:rPr lang="cs-CZ" dirty="0" smtClean="0"/>
              <a:t>5</a:t>
            </a:r>
            <a:endParaRPr lang="cs-CZ" dirty="0"/>
          </a:p>
        </p:txBody>
      </p:sp>
    </p:spTree>
    <p:extLst>
      <p:ext uri="{BB962C8B-B14F-4D97-AF65-F5344CB8AC3E}">
        <p14:creationId xmlns:p14="http://schemas.microsoft.com/office/powerpoint/2010/main" val="18273595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Cílem mezinárodní distribuční politiky je přizpůsobit nabídku poptávce a zajistit plynulý pohyb zboží od tuzemského výrobce až ke konečnému spotřebiteli na zahraničním trhu. </a:t>
            </a:r>
          </a:p>
          <a:p>
            <a:r>
              <a:rPr lang="cs-CZ" sz="2000" dirty="0">
                <a:solidFill>
                  <a:srgbClr val="002060"/>
                </a:solidFill>
              </a:rPr>
              <a:t>Budování mezinárodních distribučních cest, neboli distribučních kanálů, je velice nákladnou, dlouhodobou a komplikovanou záležitostí. </a:t>
            </a:r>
          </a:p>
          <a:p>
            <a:r>
              <a:rPr lang="cs-CZ" sz="2000" dirty="0">
                <a:solidFill>
                  <a:srgbClr val="002060"/>
                </a:solidFill>
              </a:rPr>
              <a:t>Distribuční politika je nejméně pružným nástrojem mezinárodního marketingového mixu. Změna strategie distribuční politiky se projeví až za poměrně dlouhou dobu a navíc je obvykle značně nákladná a riskantní. </a:t>
            </a:r>
          </a:p>
          <a:p>
            <a:r>
              <a:rPr lang="cs-CZ" sz="2000" dirty="0">
                <a:solidFill>
                  <a:srgbClr val="002060"/>
                </a:solidFill>
              </a:rPr>
              <a:t>Distribuční politika silně ovlivňuje i všechny ostatní nástroje marketingového mixu. </a:t>
            </a:r>
          </a:p>
        </p:txBody>
      </p:sp>
      <p:sp>
        <p:nvSpPr>
          <p:cNvPr id="6" name="Nadpis 5"/>
          <p:cNvSpPr>
            <a:spLocks noGrp="1"/>
          </p:cNvSpPr>
          <p:nvPr>
            <p:ph type="title"/>
          </p:nvPr>
        </p:nvSpPr>
        <p:spPr>
          <a:xfrm>
            <a:off x="179512" y="195486"/>
            <a:ext cx="7128792" cy="507703"/>
          </a:xfrm>
        </p:spPr>
        <p:txBody>
          <a:bodyPr/>
          <a:lstStyle/>
          <a:p>
            <a:r>
              <a:rPr lang="cs-CZ" dirty="0"/>
              <a:t>1 Distribuce</a:t>
            </a:r>
          </a:p>
        </p:txBody>
      </p:sp>
    </p:spTree>
    <p:extLst>
      <p:ext uri="{BB962C8B-B14F-4D97-AF65-F5344CB8AC3E}">
        <p14:creationId xmlns:p14="http://schemas.microsoft.com/office/powerpoint/2010/main" val="119915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400" dirty="0">
                <a:solidFill>
                  <a:srgbClr val="002060"/>
                </a:solidFill>
              </a:rPr>
              <a:t>V mezinárodní výrobkové politice má vliv na provedení a kvalitu dodávaných výrobků, na rychlost s jakou se nové výrobky dostanou na zahraniční trhy, na sortimentní skladbu a zejména na velikost a způsob balení výrobků. </a:t>
            </a:r>
          </a:p>
          <a:p>
            <a:r>
              <a:rPr lang="cs-CZ" sz="2400" dirty="0">
                <a:solidFill>
                  <a:srgbClr val="002060"/>
                </a:solidFill>
              </a:rPr>
              <a:t>Náklady na budování mezinárodních distribučních kanálů se projeví v ceně výrobků, kde tvoří podstatnou část ceny pro konečného zákazníka. </a:t>
            </a:r>
          </a:p>
          <a:p>
            <a:r>
              <a:rPr lang="cs-CZ" sz="2400" dirty="0">
                <a:solidFill>
                  <a:srgbClr val="002060"/>
                </a:solidFill>
              </a:rPr>
              <a:t>Do určité míry ovlivňuje distribuční politika i mezinárodní komunikační politiku, zejména úroveň a kvalita spolupráce mezi obchodními mezičlánky.</a:t>
            </a:r>
          </a:p>
        </p:txBody>
      </p:sp>
      <p:sp>
        <p:nvSpPr>
          <p:cNvPr id="6" name="Nadpis 5"/>
          <p:cNvSpPr>
            <a:spLocks noGrp="1"/>
          </p:cNvSpPr>
          <p:nvPr>
            <p:ph type="title"/>
          </p:nvPr>
        </p:nvSpPr>
        <p:spPr>
          <a:xfrm>
            <a:off x="179512" y="195486"/>
            <a:ext cx="7416824" cy="507703"/>
          </a:xfrm>
        </p:spPr>
        <p:txBody>
          <a:bodyPr/>
          <a:lstStyle/>
          <a:p>
            <a:r>
              <a:rPr lang="cs-CZ" dirty="0"/>
              <a:t>Vliv mezinárodní distribuce</a:t>
            </a:r>
          </a:p>
        </p:txBody>
      </p:sp>
    </p:spTree>
    <p:extLst>
      <p:ext uri="{BB962C8B-B14F-4D97-AF65-F5344CB8AC3E}">
        <p14:creationId xmlns:p14="http://schemas.microsoft.com/office/powerpoint/2010/main" val="11760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415736" y="843558"/>
            <a:ext cx="8280920" cy="3024336"/>
          </a:xfrm>
          <a:prstGeom prst="rect">
            <a:avLst/>
          </a:prstGeom>
        </p:spPr>
        <p:txBody>
          <a:bodyPr>
            <a:noAutofit/>
          </a:bodyPr>
          <a:lstStyle/>
          <a:p>
            <a:r>
              <a:rPr lang="cs-CZ" sz="2000" dirty="0">
                <a:solidFill>
                  <a:srgbClr val="002060"/>
                </a:solidFill>
              </a:rPr>
              <a:t>Preferovaný způsob – tržiště nebo velké nákupní domy připomínající tržiště. </a:t>
            </a:r>
          </a:p>
          <a:p>
            <a:r>
              <a:rPr lang="cs-CZ" sz="2000" dirty="0">
                <a:solidFill>
                  <a:srgbClr val="002060"/>
                </a:solidFill>
              </a:rPr>
              <a:t>Obrat během „</a:t>
            </a:r>
            <a:r>
              <a:rPr lang="cs-CZ" sz="2000" dirty="0" err="1">
                <a:solidFill>
                  <a:srgbClr val="002060"/>
                </a:solidFill>
              </a:rPr>
              <a:t>Spring</a:t>
            </a:r>
            <a:r>
              <a:rPr lang="cs-CZ" sz="2000" dirty="0">
                <a:solidFill>
                  <a:srgbClr val="002060"/>
                </a:solidFill>
              </a:rPr>
              <a:t> Festival </a:t>
            </a:r>
            <a:r>
              <a:rPr lang="cs-CZ" sz="2000" dirty="0" err="1">
                <a:solidFill>
                  <a:srgbClr val="002060"/>
                </a:solidFill>
              </a:rPr>
              <a:t>holiday</a:t>
            </a:r>
            <a:r>
              <a:rPr lang="cs-CZ" sz="2000" dirty="0">
                <a:solidFill>
                  <a:srgbClr val="002060"/>
                </a:solidFill>
              </a:rPr>
              <a:t>“ cca USD </a:t>
            </a:r>
            <a:r>
              <a:rPr lang="cs-CZ" sz="2000" dirty="0" smtClean="0">
                <a:solidFill>
                  <a:srgbClr val="002060"/>
                </a:solidFill>
              </a:rPr>
              <a:t>200 mld., </a:t>
            </a:r>
            <a:r>
              <a:rPr lang="cs-CZ" sz="2000" dirty="0" err="1" smtClean="0">
                <a:solidFill>
                  <a:srgbClr val="002060"/>
                </a:solidFill>
              </a:rPr>
              <a:t>Singles</a:t>
            </a:r>
            <a:r>
              <a:rPr lang="cs-CZ" sz="2000" dirty="0" smtClean="0">
                <a:solidFill>
                  <a:srgbClr val="002060"/>
                </a:solidFill>
              </a:rPr>
              <a:t> </a:t>
            </a:r>
            <a:r>
              <a:rPr lang="cs-CZ" sz="2000" dirty="0" err="1" smtClean="0">
                <a:solidFill>
                  <a:srgbClr val="002060"/>
                </a:solidFill>
              </a:rPr>
              <a:t>Day</a:t>
            </a:r>
            <a:r>
              <a:rPr lang="cs-CZ" sz="2000" dirty="0" smtClean="0">
                <a:solidFill>
                  <a:srgbClr val="002060"/>
                </a:solidFill>
              </a:rPr>
              <a:t>. </a:t>
            </a:r>
            <a:endParaRPr lang="cs-CZ" sz="2000" dirty="0">
              <a:solidFill>
                <a:srgbClr val="002060"/>
              </a:solidFill>
            </a:endParaRPr>
          </a:p>
        </p:txBody>
      </p:sp>
      <p:sp>
        <p:nvSpPr>
          <p:cNvPr id="6" name="Nadpis 5"/>
          <p:cNvSpPr>
            <a:spLocks noGrp="1"/>
          </p:cNvSpPr>
          <p:nvPr>
            <p:ph type="title"/>
          </p:nvPr>
        </p:nvSpPr>
        <p:spPr>
          <a:xfrm>
            <a:off x="179512" y="195486"/>
            <a:ext cx="5688632" cy="507703"/>
          </a:xfrm>
        </p:spPr>
        <p:txBody>
          <a:bodyPr/>
          <a:lstStyle/>
          <a:p>
            <a:r>
              <a:rPr lang="cs-CZ" dirty="0"/>
              <a:t>Distribuce v Číně</a:t>
            </a:r>
          </a:p>
        </p:txBody>
      </p:sp>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692" y="2047474"/>
            <a:ext cx="8115300" cy="3086472"/>
          </a:xfrm>
          <a:prstGeom prst="rect">
            <a:avLst/>
          </a:prstGeom>
        </p:spPr>
      </p:pic>
    </p:spTree>
    <p:extLst>
      <p:ext uri="{BB962C8B-B14F-4D97-AF65-F5344CB8AC3E}">
        <p14:creationId xmlns:p14="http://schemas.microsoft.com/office/powerpoint/2010/main" val="367727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součástí</a:t>
            </a:r>
            <a:r>
              <a:rPr lang="en-US" sz="2400" dirty="0">
                <a:solidFill>
                  <a:srgbClr val="002060"/>
                </a:solidFill>
              </a:rPr>
              <a:t> </a:t>
            </a:r>
            <a:r>
              <a:rPr lang="en-US" sz="2400" dirty="0" err="1">
                <a:solidFill>
                  <a:srgbClr val="002060"/>
                </a:solidFill>
              </a:rPr>
              <a:t>celkové</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strategie</a:t>
            </a:r>
            <a:r>
              <a:rPr lang="en-US" sz="2400" dirty="0">
                <a:solidFill>
                  <a:srgbClr val="002060"/>
                </a:solidFill>
              </a:rPr>
              <a:t> </a:t>
            </a:r>
            <a:r>
              <a:rPr lang="en-US" sz="2400" dirty="0" err="1">
                <a:solidFill>
                  <a:srgbClr val="002060"/>
                </a:solidFill>
              </a:rPr>
              <a:t>podniku</a:t>
            </a:r>
            <a:r>
              <a:rPr lang="en-US" sz="2400" dirty="0">
                <a:solidFill>
                  <a:srgbClr val="002060"/>
                </a:solidFill>
              </a:rPr>
              <a:t>. </a:t>
            </a:r>
          </a:p>
          <a:p>
            <a:r>
              <a:rPr lang="en-US" sz="2400" dirty="0" err="1">
                <a:solidFill>
                  <a:srgbClr val="002060"/>
                </a:solidFill>
              </a:rPr>
              <a:t>Součástí</a:t>
            </a:r>
            <a:r>
              <a:rPr lang="en-US" sz="2400" dirty="0">
                <a:solidFill>
                  <a:srgbClr val="002060"/>
                </a:solidFill>
              </a:rPr>
              <a:t> </a:t>
            </a:r>
            <a:r>
              <a:rPr lang="en-US" sz="2400" dirty="0" err="1">
                <a:solidFill>
                  <a:srgbClr val="002060"/>
                </a:solidFill>
              </a:rPr>
              <a:t>mezinárodní</a:t>
            </a:r>
            <a:r>
              <a:rPr lang="en-US" sz="2400" dirty="0">
                <a:solidFill>
                  <a:srgbClr val="002060"/>
                </a:solidFill>
              </a:rPr>
              <a:t> </a:t>
            </a:r>
            <a:r>
              <a:rPr lang="en-US" sz="2400" dirty="0" err="1">
                <a:solidFill>
                  <a:srgbClr val="002060"/>
                </a:solidFill>
              </a:rPr>
              <a:t>distribuční</a:t>
            </a:r>
            <a:r>
              <a:rPr lang="en-US" sz="2400" dirty="0">
                <a:solidFill>
                  <a:srgbClr val="002060"/>
                </a:solidFill>
              </a:rPr>
              <a:t> </a:t>
            </a:r>
            <a:r>
              <a:rPr lang="en-US" sz="2400" dirty="0" err="1">
                <a:solidFill>
                  <a:srgbClr val="002060"/>
                </a:solidFill>
              </a:rPr>
              <a:t>strategie</a:t>
            </a:r>
            <a:r>
              <a:rPr lang="en-US" sz="2400" dirty="0">
                <a:solidFill>
                  <a:srgbClr val="002060"/>
                </a:solidFill>
              </a:rPr>
              <a:t> je </a:t>
            </a:r>
            <a:r>
              <a:rPr lang="en-US" sz="2400" dirty="0" err="1">
                <a:solidFill>
                  <a:srgbClr val="002060"/>
                </a:solidFill>
              </a:rPr>
              <a:t>rozhodování</a:t>
            </a:r>
            <a:r>
              <a:rPr lang="en-US" sz="2400" dirty="0">
                <a:solidFill>
                  <a:srgbClr val="002060"/>
                </a:solidFill>
              </a:rPr>
              <a:t> o: </a:t>
            </a:r>
          </a:p>
          <a:p>
            <a:pPr lvl="1"/>
            <a:r>
              <a:rPr lang="cs-CZ" sz="2000" dirty="0">
                <a:solidFill>
                  <a:srgbClr val="002060"/>
                </a:solidFill>
              </a:rPr>
              <a:t>A: </a:t>
            </a:r>
            <a:r>
              <a:rPr lang="en-US" sz="2000" dirty="0" err="1">
                <a:solidFill>
                  <a:srgbClr val="002060"/>
                </a:solidFill>
              </a:rPr>
              <a:t>způsobu</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B: </a:t>
            </a:r>
            <a:r>
              <a:rPr lang="en-US" sz="2000" dirty="0" err="1">
                <a:solidFill>
                  <a:srgbClr val="002060"/>
                </a:solidFill>
              </a:rPr>
              <a:t>hustotě</a:t>
            </a:r>
            <a:r>
              <a:rPr lang="en-US" sz="2000" dirty="0">
                <a:solidFill>
                  <a:srgbClr val="002060"/>
                </a:solidFill>
              </a:rPr>
              <a:t> </a:t>
            </a:r>
            <a:r>
              <a:rPr lang="en-US" sz="2000" dirty="0" err="1">
                <a:solidFill>
                  <a:srgbClr val="002060"/>
                </a:solidFill>
              </a:rPr>
              <a:t>distribuční</a:t>
            </a:r>
            <a:r>
              <a:rPr lang="en-US" sz="2000" dirty="0">
                <a:solidFill>
                  <a:srgbClr val="002060"/>
                </a:solidFill>
              </a:rPr>
              <a:t> </a:t>
            </a:r>
            <a:r>
              <a:rPr lang="en-US" sz="2000" dirty="0" err="1">
                <a:solidFill>
                  <a:srgbClr val="002060"/>
                </a:solidFill>
              </a:rPr>
              <a:t>sítě</a:t>
            </a:r>
            <a:r>
              <a:rPr lang="en-US" sz="2000" dirty="0">
                <a:solidFill>
                  <a:srgbClr val="002060"/>
                </a:solidFill>
              </a:rPr>
              <a:t>, </a:t>
            </a:r>
          </a:p>
          <a:p>
            <a:pPr lvl="1"/>
            <a:r>
              <a:rPr lang="cs-CZ" sz="2000" dirty="0">
                <a:solidFill>
                  <a:srgbClr val="002060"/>
                </a:solidFill>
              </a:rPr>
              <a:t>C: </a:t>
            </a:r>
            <a:r>
              <a:rPr lang="en-US" sz="2000" dirty="0" err="1">
                <a:solidFill>
                  <a:srgbClr val="002060"/>
                </a:solidFill>
              </a:rPr>
              <a:t>délce</a:t>
            </a:r>
            <a:r>
              <a:rPr lang="en-US" sz="2000" dirty="0">
                <a:solidFill>
                  <a:srgbClr val="002060"/>
                </a:solidFill>
              </a:rPr>
              <a:t> </a:t>
            </a:r>
            <a:r>
              <a:rPr lang="en-US" sz="2000" dirty="0" err="1">
                <a:solidFill>
                  <a:srgbClr val="002060"/>
                </a:solidFill>
              </a:rPr>
              <a:t>distribučních</a:t>
            </a:r>
            <a:r>
              <a:rPr lang="en-US" sz="2000" dirty="0">
                <a:solidFill>
                  <a:srgbClr val="002060"/>
                </a:solidFill>
              </a:rPr>
              <a:t> </a:t>
            </a:r>
            <a:r>
              <a:rPr lang="en-US" sz="2000" dirty="0" err="1">
                <a:solidFill>
                  <a:srgbClr val="002060"/>
                </a:solidFill>
              </a:rPr>
              <a:t>kanálů</a:t>
            </a:r>
            <a:r>
              <a:rPr lang="en-US" sz="2000" dirty="0">
                <a:solidFill>
                  <a:srgbClr val="002060"/>
                </a:solidFill>
              </a:rPr>
              <a:t> </a:t>
            </a:r>
          </a:p>
          <a:p>
            <a:pPr lvl="1"/>
            <a:r>
              <a:rPr lang="cs-CZ" sz="2000" dirty="0">
                <a:solidFill>
                  <a:srgbClr val="002060"/>
                </a:solidFill>
              </a:rPr>
              <a:t>D: </a:t>
            </a:r>
            <a:r>
              <a:rPr lang="en-US" sz="2000" dirty="0" err="1">
                <a:solidFill>
                  <a:srgbClr val="002060"/>
                </a:solidFill>
              </a:rPr>
              <a:t>postavení</a:t>
            </a:r>
            <a:r>
              <a:rPr lang="en-US" sz="2000" dirty="0">
                <a:solidFill>
                  <a:srgbClr val="002060"/>
                </a:solidFill>
              </a:rPr>
              <a:t> a </a:t>
            </a:r>
            <a:r>
              <a:rPr lang="en-US" sz="2000" dirty="0" err="1">
                <a:solidFill>
                  <a:srgbClr val="002060"/>
                </a:solidFill>
              </a:rPr>
              <a:t>kritériích</a:t>
            </a:r>
            <a:r>
              <a:rPr lang="en-US" sz="2000" dirty="0">
                <a:solidFill>
                  <a:srgbClr val="002060"/>
                </a:solidFill>
              </a:rPr>
              <a:t> </a:t>
            </a:r>
            <a:r>
              <a:rPr lang="en-US" sz="2000" dirty="0" err="1">
                <a:solidFill>
                  <a:srgbClr val="002060"/>
                </a:solidFill>
              </a:rPr>
              <a:t>výběru</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E: </a:t>
            </a:r>
            <a:r>
              <a:rPr lang="en-US" sz="2000" dirty="0" err="1">
                <a:solidFill>
                  <a:srgbClr val="002060"/>
                </a:solidFill>
              </a:rPr>
              <a:t>způsobu</a:t>
            </a:r>
            <a:r>
              <a:rPr lang="en-US" sz="2000" dirty="0">
                <a:solidFill>
                  <a:srgbClr val="002060"/>
                </a:solidFill>
              </a:rPr>
              <a:t> </a:t>
            </a:r>
            <a:r>
              <a:rPr lang="en-US" sz="2000" dirty="0" err="1">
                <a:solidFill>
                  <a:srgbClr val="002060"/>
                </a:solidFill>
              </a:rPr>
              <a:t>řízení</a:t>
            </a:r>
            <a:r>
              <a:rPr lang="en-US" sz="2000" dirty="0">
                <a:solidFill>
                  <a:srgbClr val="002060"/>
                </a:solidFill>
              </a:rPr>
              <a:t> a </a:t>
            </a:r>
            <a:r>
              <a:rPr lang="en-US" sz="2000" dirty="0" err="1">
                <a:solidFill>
                  <a:srgbClr val="002060"/>
                </a:solidFill>
              </a:rPr>
              <a:t>koordinace</a:t>
            </a:r>
            <a:r>
              <a:rPr lang="en-US" sz="2000" dirty="0">
                <a:solidFill>
                  <a:srgbClr val="002060"/>
                </a:solidFill>
              </a:rPr>
              <a:t> </a:t>
            </a:r>
            <a:r>
              <a:rPr lang="en-US" sz="2000" dirty="0" err="1">
                <a:solidFill>
                  <a:srgbClr val="002060"/>
                </a:solidFill>
              </a:rPr>
              <a:t>činnosti</a:t>
            </a:r>
            <a:r>
              <a:rPr lang="en-US" sz="2000" dirty="0">
                <a:solidFill>
                  <a:srgbClr val="002060"/>
                </a:solidFill>
              </a:rPr>
              <a:t> </a:t>
            </a:r>
            <a:r>
              <a:rPr lang="en-US" sz="2000" dirty="0" err="1">
                <a:solidFill>
                  <a:srgbClr val="002060"/>
                </a:solidFill>
              </a:rPr>
              <a:t>účastníků</a:t>
            </a:r>
            <a:r>
              <a:rPr lang="en-US" sz="2000" dirty="0">
                <a:solidFill>
                  <a:srgbClr val="002060"/>
                </a:solidFill>
              </a:rPr>
              <a:t> </a:t>
            </a:r>
            <a:r>
              <a:rPr lang="en-US" sz="2000" dirty="0" err="1">
                <a:solidFill>
                  <a:srgbClr val="002060"/>
                </a:solidFill>
              </a:rPr>
              <a:t>distribuce</a:t>
            </a:r>
            <a:r>
              <a:rPr lang="en-US" sz="2000" dirty="0">
                <a:solidFill>
                  <a:srgbClr val="002060"/>
                </a:solidFill>
              </a:rPr>
              <a:t>, </a:t>
            </a:r>
          </a:p>
          <a:p>
            <a:pPr lvl="1"/>
            <a:r>
              <a:rPr lang="cs-CZ" sz="2000" dirty="0">
                <a:solidFill>
                  <a:srgbClr val="002060"/>
                </a:solidFill>
              </a:rPr>
              <a:t>F: </a:t>
            </a:r>
            <a:r>
              <a:rPr lang="en-US" sz="2000" dirty="0" err="1">
                <a:solidFill>
                  <a:srgbClr val="002060"/>
                </a:solidFill>
              </a:rPr>
              <a:t>vlastní</a:t>
            </a:r>
            <a:r>
              <a:rPr lang="en-US" sz="2000" dirty="0">
                <a:solidFill>
                  <a:srgbClr val="002060"/>
                </a:solidFill>
              </a:rPr>
              <a:t> </a:t>
            </a:r>
            <a:r>
              <a:rPr lang="en-US" sz="2000" dirty="0" err="1">
                <a:solidFill>
                  <a:srgbClr val="002060"/>
                </a:solidFill>
              </a:rPr>
              <a:t>fyzické</a:t>
            </a:r>
            <a:r>
              <a:rPr lang="en-US" sz="2000" dirty="0">
                <a:solidFill>
                  <a:srgbClr val="002060"/>
                </a:solidFill>
              </a:rPr>
              <a:t> </a:t>
            </a:r>
            <a:r>
              <a:rPr lang="en-US" sz="2000" dirty="0" err="1">
                <a:solidFill>
                  <a:srgbClr val="002060"/>
                </a:solidFill>
              </a:rPr>
              <a:t>dopravě</a:t>
            </a:r>
            <a:r>
              <a:rPr lang="en-US" sz="2000" dirty="0">
                <a:solidFill>
                  <a:srgbClr val="002060"/>
                </a:solidFill>
              </a:rPr>
              <a:t> a </a:t>
            </a:r>
            <a:r>
              <a:rPr lang="en-US" sz="2000" dirty="0" err="1">
                <a:solidFill>
                  <a:srgbClr val="002060"/>
                </a:solidFill>
              </a:rPr>
              <a:t>skladování</a:t>
            </a:r>
            <a:r>
              <a:rPr lang="en-US" sz="2000" dirty="0">
                <a:solidFill>
                  <a:srgbClr val="002060"/>
                </a:solidFill>
              </a:rPr>
              <a:t> </a:t>
            </a:r>
            <a:r>
              <a:rPr lang="en-US" sz="2000" dirty="0" err="1">
                <a:solidFill>
                  <a:srgbClr val="002060"/>
                </a:solidFill>
              </a:rPr>
              <a:t>distribuovaného</a:t>
            </a:r>
            <a:r>
              <a:rPr lang="en-US" sz="2000" dirty="0">
                <a:solidFill>
                  <a:srgbClr val="002060"/>
                </a:solidFill>
              </a:rPr>
              <a:t> </a:t>
            </a:r>
            <a:r>
              <a:rPr lang="en-US" sz="2000" dirty="0" err="1">
                <a:solidFill>
                  <a:srgbClr val="002060"/>
                </a:solidFill>
              </a:rPr>
              <a:t>zboží</a:t>
            </a:r>
            <a:r>
              <a:rPr lang="en-US" sz="2000" dirty="0">
                <a:solidFill>
                  <a:srgbClr val="002060"/>
                </a:solidFill>
              </a:rPr>
              <a:t>, </a:t>
            </a:r>
            <a:r>
              <a:rPr lang="en-US" sz="2000" dirty="0" err="1">
                <a:solidFill>
                  <a:srgbClr val="002060"/>
                </a:solidFill>
              </a:rPr>
              <a:t>neboli</a:t>
            </a:r>
            <a:r>
              <a:rPr lang="en-US" sz="2000" dirty="0">
                <a:solidFill>
                  <a:srgbClr val="002060"/>
                </a:solidFill>
              </a:rPr>
              <a:t> o </a:t>
            </a:r>
            <a:r>
              <a:rPr lang="en-US" sz="2000" dirty="0" err="1">
                <a:solidFill>
                  <a:srgbClr val="002060"/>
                </a:solidFill>
              </a:rPr>
              <a:t>logistice</a:t>
            </a:r>
            <a:r>
              <a:rPr lang="en-US" sz="2000" dirty="0">
                <a:solidFill>
                  <a:srgbClr val="002060"/>
                </a:solidFill>
              </a:rPr>
              <a:t>.</a:t>
            </a:r>
          </a:p>
          <a:p>
            <a:pPr marL="0" indent="0" algn="just" fontAlgn="base">
              <a:spcBef>
                <a:spcPts val="0"/>
              </a:spcBef>
            </a:pPr>
            <a:endParaRPr lang="cs-CZ" sz="16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048672" cy="507703"/>
          </a:xfrm>
        </p:spPr>
        <p:txBody>
          <a:bodyPr/>
          <a:lstStyle/>
          <a:p>
            <a:r>
              <a:rPr lang="cs-CZ" dirty="0"/>
              <a:t>2 Mezinárodní distribuční strategie</a:t>
            </a:r>
          </a:p>
        </p:txBody>
      </p:sp>
    </p:spTree>
    <p:extLst>
      <p:ext uri="{BB962C8B-B14F-4D97-AF65-F5344CB8AC3E}">
        <p14:creationId xmlns:p14="http://schemas.microsoft.com/office/powerpoint/2010/main" val="559783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95486"/>
            <a:ext cx="8424936" cy="507703"/>
          </a:xfrm>
        </p:spPr>
        <p:txBody>
          <a:bodyPr/>
          <a:lstStyle/>
          <a:p>
            <a:r>
              <a:rPr lang="cs-CZ" dirty="0"/>
              <a:t>A: </a:t>
            </a:r>
            <a:r>
              <a:rPr lang="en-US" dirty="0" err="1"/>
              <a:t>Způsob</a:t>
            </a:r>
            <a:r>
              <a:rPr lang="en-US" dirty="0"/>
              <a:t> </a:t>
            </a:r>
            <a:r>
              <a:rPr lang="en-US" dirty="0" err="1"/>
              <a:t>mezinárodní</a:t>
            </a:r>
            <a:r>
              <a:rPr lang="en-US" dirty="0"/>
              <a:t> </a:t>
            </a:r>
            <a:r>
              <a:rPr lang="en-US" dirty="0" err="1"/>
              <a:t>distribuce</a:t>
            </a:r>
            <a:endParaRPr lang="cs-CZ" dirty="0"/>
          </a:p>
        </p:txBody>
      </p:sp>
      <p:sp>
        <p:nvSpPr>
          <p:cNvPr id="3" name="Zástupný symbol pro obsah 2"/>
          <p:cNvSpPr txBox="1">
            <a:spLocks/>
          </p:cNvSpPr>
          <p:nvPr/>
        </p:nvSpPr>
        <p:spPr>
          <a:xfrm>
            <a:off x="395536" y="915566"/>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1800" dirty="0">
                <a:solidFill>
                  <a:srgbClr val="002060"/>
                </a:solidFill>
              </a:rPr>
              <a:t>Distribuční kanály poskytují základní vazby mezi výrobci a zákazníky. Způsob mezinárodní distribuce zboží se může v některých případech shodovat s formou vstupu podniku na mezinárodní trh. Volbě způsobu distribuce musí předcházet pečlivá analýza trhu dané země, jejího prostředí a podmínek pro řízení a kontrolu distribučního kanálu. </a:t>
            </a:r>
          </a:p>
          <a:p>
            <a:r>
              <a:rPr lang="cs-CZ" sz="1800" dirty="0">
                <a:solidFill>
                  <a:srgbClr val="002060"/>
                </a:solidFill>
              </a:rPr>
              <a:t>Struktura distribučních kanálů je ovlivněna mnoha faktory, zejména stupněm ekonomického vývoje země, kupní silou obyvatelstva, úrovní infrastruktury země, charakterem zboží, specifiky pohybu zboží v mezinárodních podmínkách (logistikou) a kapitálem vyvážejícího podniku. </a:t>
            </a:r>
          </a:p>
        </p:txBody>
      </p:sp>
    </p:spTree>
    <p:extLst>
      <p:ext uri="{BB962C8B-B14F-4D97-AF65-F5344CB8AC3E}">
        <p14:creationId xmlns:p14="http://schemas.microsoft.com/office/powerpoint/2010/main" val="3322386883"/>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3580</Words>
  <Application>Microsoft Office PowerPoint</Application>
  <PresentationFormat>Předvádění na obrazovce (16:9)</PresentationFormat>
  <Paragraphs>248</Paragraphs>
  <Slides>46</Slides>
  <Notes>42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46</vt:i4>
      </vt:variant>
    </vt:vector>
  </HeadingPairs>
  <TitlesOfParts>
    <vt:vector size="51" baseType="lpstr">
      <vt:lpstr>Arial</vt:lpstr>
      <vt:lpstr>Calibri</vt:lpstr>
      <vt:lpstr>Times New Roman</vt:lpstr>
      <vt:lpstr>Wingdings</vt:lpstr>
      <vt:lpstr>SLU</vt:lpstr>
      <vt:lpstr>Mezinárodní marketing – mezinárodní distribuční politika</vt:lpstr>
      <vt:lpstr>Obsah přednášky</vt:lpstr>
      <vt:lpstr>Příklad - úprava produktu v Mexiku - fotbal</vt:lpstr>
      <vt:lpstr>Než začneme o distribuci …</vt:lpstr>
      <vt:lpstr>1 Distribuce</vt:lpstr>
      <vt:lpstr>Vliv mezinárodní distribuce</vt:lpstr>
      <vt:lpstr>Distribuce v Číně</vt:lpstr>
      <vt:lpstr>2 Mezinárodní distribuční strategie</vt:lpstr>
      <vt:lpstr>A: Způsob mezinárodní distribuce</vt:lpstr>
      <vt:lpstr>Způsob mezinárodní distribuce 2</vt:lpstr>
      <vt:lpstr>Distribuce v Etiopii</vt:lpstr>
      <vt:lpstr>Výhody nepřímé distribuce představují:</vt:lpstr>
      <vt:lpstr>Distribuce v USA</vt:lpstr>
      <vt:lpstr>Nevýhody nepřímé distribuce: </vt:lpstr>
      <vt:lpstr>Odlišnosti v mezinárodní distribuci 1</vt:lpstr>
      <vt:lpstr>Alternativní formy distribučních kanálů 1</vt:lpstr>
      <vt:lpstr>Alternativní formy distribučních kanálů 2</vt:lpstr>
      <vt:lpstr>Neslušná gesta ve světě</vt:lpstr>
      <vt:lpstr>B: Hustota distribuční sítě</vt:lpstr>
      <vt:lpstr>C: Délka distribučních kanálů</vt:lpstr>
      <vt:lpstr>Délka vs. šířka distribučního kanálu</vt:lpstr>
      <vt:lpstr>Strategie vstupu do cizího distribučního kanálu</vt:lpstr>
      <vt:lpstr>Distribuce v Indii</vt:lpstr>
      <vt:lpstr>Náklady na mezinárodní distribuci</vt:lpstr>
      <vt:lpstr>Náklady na mezinárodní distribuci 2</vt:lpstr>
      <vt:lpstr>D: Výběr distribučního partnera </vt:lpstr>
      <vt:lpstr>Retail v Dubaji</vt:lpstr>
      <vt:lpstr>E: Řízení členů distribuční sítě</vt:lpstr>
      <vt:lpstr>Kontrola distribučních cest</vt:lpstr>
      <vt:lpstr>Problémy mezinárodní distribuce 1</vt:lpstr>
      <vt:lpstr>Lékárna v jižní Americe</vt:lpstr>
      <vt:lpstr>Problémy mezinárodní distribuce 2</vt:lpstr>
      <vt:lpstr>Problémy mezinárodní distribuce 3</vt:lpstr>
      <vt:lpstr>Specifické obchody </vt:lpstr>
      <vt:lpstr>F: Mezinárodní logistika</vt:lpstr>
      <vt:lpstr>Mezinárodní logistika</vt:lpstr>
      <vt:lpstr>Nejdůležitější typy dokumentů:</vt:lpstr>
      <vt:lpstr>Využití QR kódu v Japonsku</vt:lpstr>
      <vt:lpstr>3 Vývojové trendy v mezinárodní distribuci</vt:lpstr>
      <vt:lpstr>Vývojové trendy v mezinárodní distribuci 2</vt:lpstr>
      <vt:lpstr>Vývojové trendy v mezinárodní distribuci 3</vt:lpstr>
      <vt:lpstr>Nově se rozvíjející „wholesale retail“</vt:lpstr>
      <vt:lpstr>Vývojové trendy v mezinárodní distribuci 4</vt:lpstr>
      <vt:lpstr>RFID – budoucnost distribuce v retailu</vt:lpstr>
      <vt:lpstr>Vývojové trendy v mezinárodní distribuci 5</vt:lpstr>
      <vt:lpstr>Konec prezentace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Michal Stoklasa</cp:lastModifiedBy>
  <cp:revision>124</cp:revision>
  <dcterms:created xsi:type="dcterms:W3CDTF">2016-07-06T15:42:34Z</dcterms:created>
  <dcterms:modified xsi:type="dcterms:W3CDTF">2020-04-02T13:51:19Z</dcterms:modified>
</cp:coreProperties>
</file>