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65" r:id="rId4"/>
    <p:sldId id="266" r:id="rId5"/>
    <p:sldId id="267" r:id="rId6"/>
    <p:sldId id="268" r:id="rId7"/>
    <p:sldId id="280" r:id="rId8"/>
    <p:sldId id="269" r:id="rId9"/>
    <p:sldId id="284" r:id="rId10"/>
    <p:sldId id="283" r:id="rId11"/>
    <p:sldId id="271" r:id="rId12"/>
    <p:sldId id="272" r:id="rId13"/>
    <p:sldId id="273" r:id="rId14"/>
    <p:sldId id="274" r:id="rId15"/>
    <p:sldId id="276" r:id="rId16"/>
    <p:sldId id="289" r:id="rId17"/>
    <p:sldId id="290" r:id="rId18"/>
    <p:sldId id="291" r:id="rId19"/>
    <p:sldId id="292" r:id="rId20"/>
    <p:sldId id="293" r:id="rId21"/>
    <p:sldId id="294" r:id="rId22"/>
    <p:sldId id="296" r:id="rId23"/>
    <p:sldId id="299" r:id="rId24"/>
    <p:sldId id="304" r:id="rId25"/>
    <p:sldId id="305" r:id="rId26"/>
    <p:sldId id="306" r:id="rId27"/>
    <p:sldId id="309" r:id="rId28"/>
    <p:sldId id="307" r:id="rId29"/>
    <p:sldId id="311" r:id="rId30"/>
    <p:sldId id="313" r:id="rId31"/>
    <p:sldId id="315" r:id="rId32"/>
    <p:sldId id="316" r:id="rId33"/>
    <p:sldId id="317" r:id="rId34"/>
    <p:sldId id="321" r:id="rId35"/>
    <p:sldId id="320" r:id="rId36"/>
    <p:sldId id="322" r:id="rId37"/>
    <p:sldId id="263"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11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06.04.2020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559278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674722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739215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993381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657572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6578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834080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8079080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843528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Kozel, 2011, str. 157</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972867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556123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207587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637232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481951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736989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0088243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89363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5997840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3507187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6865340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907163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6759266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9100448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5451823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5881971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477030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60267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76510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120909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19313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168354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20354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88032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Mezinárodní marketing – mezinárodní </a:t>
            </a:r>
            <a:r>
              <a:rPr lang="cs-CZ" sz="4000" b="1" dirty="0" smtClean="0">
                <a:solidFill>
                  <a:schemeClr val="bg1"/>
                </a:solidFill>
                <a:latin typeface="Times New Roman" panose="02020603050405020304" pitchFamily="18" charset="0"/>
                <a:cs typeface="Times New Roman" panose="02020603050405020304" pitchFamily="18" charset="0"/>
              </a:rPr>
              <a:t>komunikační politika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Mezinárodní marketing</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dirty="0"/>
              <a:t>Model tvorby mezinárodní marketingové komunikace 2</a:t>
            </a:r>
            <a:endParaRPr lang="cs-CZ" dirty="0"/>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solidFill>
                  <a:srgbClr val="002060"/>
                </a:solidFill>
              </a:rPr>
              <a:t>6. Výběr </a:t>
            </a:r>
            <a:r>
              <a:rPr lang="cs-CZ" sz="1800" b="1" dirty="0">
                <a:solidFill>
                  <a:srgbClr val="002060"/>
                </a:solidFill>
              </a:rPr>
              <a:t>optimální varianty komunikační strategie</a:t>
            </a:r>
            <a:r>
              <a:rPr lang="cs-CZ" sz="1800" dirty="0">
                <a:solidFill>
                  <a:srgbClr val="002060"/>
                </a:solidFill>
              </a:rPr>
              <a:t>, podílů jednotlivých nástrojů komunikačního mixu (médií), včetně rozhodování o harmonogramu celé komunikační kampaně. </a:t>
            </a:r>
          </a:p>
          <a:p>
            <a:r>
              <a:rPr lang="cs-CZ" sz="1800" dirty="0">
                <a:solidFill>
                  <a:srgbClr val="002060"/>
                </a:solidFill>
              </a:rPr>
              <a:t>7. </a:t>
            </a:r>
            <a:r>
              <a:rPr lang="cs-CZ" sz="1800" b="1" dirty="0">
                <a:solidFill>
                  <a:srgbClr val="002060"/>
                </a:solidFill>
              </a:rPr>
              <a:t>Volba reklamní agentury </a:t>
            </a:r>
            <a:r>
              <a:rPr lang="cs-CZ" sz="1800" dirty="0">
                <a:solidFill>
                  <a:srgbClr val="002060"/>
                </a:solidFill>
              </a:rPr>
              <a:t>(buď velké mezinárodní s pobočkami v mnoha zemích nebo domácí ve vlastní zemi nebo místní agentury). </a:t>
            </a:r>
          </a:p>
          <a:p>
            <a:r>
              <a:rPr lang="cs-CZ" sz="1800" dirty="0">
                <a:solidFill>
                  <a:srgbClr val="002060"/>
                </a:solidFill>
              </a:rPr>
              <a:t>8. </a:t>
            </a:r>
            <a:r>
              <a:rPr lang="cs-CZ" sz="1800" b="1" dirty="0">
                <a:solidFill>
                  <a:srgbClr val="002060"/>
                </a:solidFill>
              </a:rPr>
              <a:t>Implementace</a:t>
            </a:r>
            <a:r>
              <a:rPr lang="cs-CZ" sz="1800" dirty="0">
                <a:solidFill>
                  <a:srgbClr val="002060"/>
                </a:solidFill>
              </a:rPr>
              <a:t> zvolené strategie komunikační na daném trhu. </a:t>
            </a:r>
          </a:p>
          <a:p>
            <a:r>
              <a:rPr lang="cs-CZ" sz="1800" dirty="0">
                <a:solidFill>
                  <a:srgbClr val="002060"/>
                </a:solidFill>
              </a:rPr>
              <a:t>9. </a:t>
            </a:r>
            <a:r>
              <a:rPr lang="cs-CZ" sz="1800" b="1" dirty="0">
                <a:solidFill>
                  <a:srgbClr val="002060"/>
                </a:solidFill>
              </a:rPr>
              <a:t>Hodnocení efektivnosti </a:t>
            </a:r>
            <a:r>
              <a:rPr lang="cs-CZ" sz="1800" dirty="0">
                <a:solidFill>
                  <a:srgbClr val="002060"/>
                </a:solidFill>
              </a:rPr>
              <a:t>a kontrola odchylek výsledků celé komunikační strategie podle předem stanovených a kvantifikovaných cílů a kritérií. </a:t>
            </a:r>
          </a:p>
          <a:p>
            <a:r>
              <a:rPr lang="cs-CZ" sz="1800" dirty="0">
                <a:solidFill>
                  <a:srgbClr val="002060"/>
                </a:solidFill>
              </a:rPr>
              <a:t>10. Při zjištěných odchylkách oproti předpokladům úspěšnosti komunikační marketingové strategie nebo při změnách některého ze vstupních faktorů, se vrací se zpět k prvnímu kroku tohoto modelu. </a:t>
            </a:r>
            <a:endParaRPr lang="cs-CZ" sz="1800" dirty="0">
              <a:solidFill>
                <a:srgbClr val="002060"/>
              </a:solidFill>
            </a:endParaRPr>
          </a:p>
        </p:txBody>
      </p:sp>
    </p:spTree>
    <p:extLst>
      <p:ext uri="{BB962C8B-B14F-4D97-AF65-F5344CB8AC3E}">
        <p14:creationId xmlns:p14="http://schemas.microsoft.com/office/powerpoint/2010/main" val="420875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Globální komunikační strategie – používají globální firmy, založena na principu přenosu úspěšných konceptů komunikace do zahraničí. </a:t>
            </a:r>
          </a:p>
          <a:p>
            <a:r>
              <a:rPr lang="cs-CZ" sz="2000" dirty="0">
                <a:solidFill>
                  <a:srgbClr val="002060"/>
                </a:solidFill>
              </a:rPr>
              <a:t>Na globální úrovni firma vytváří svou jednotnou strategii komunikace, která se v jednotlivých zemích upravuje pouze v detailech (jazyk, volba médií) v dceřiných pobočkách reklamní agentury. </a:t>
            </a:r>
          </a:p>
          <a:p>
            <a:r>
              <a:rPr lang="cs-CZ" sz="2000" dirty="0">
                <a:solidFill>
                  <a:srgbClr val="002060"/>
                </a:solidFill>
              </a:rPr>
              <a:t>Používá stejná témata a slogany po celém světě. </a:t>
            </a:r>
          </a:p>
          <a:p>
            <a:r>
              <a:rPr lang="cs-CZ" sz="2000" dirty="0">
                <a:solidFill>
                  <a:srgbClr val="002060"/>
                </a:solidFill>
              </a:rPr>
              <a:t>Vhodná pro komunikaci celé firmy, komunikaci symbolů (firemní image), a pouze pro některé produkty (nevázané na sociálně-kulturní odlišnosti).</a:t>
            </a:r>
          </a:p>
        </p:txBody>
      </p:sp>
      <p:sp>
        <p:nvSpPr>
          <p:cNvPr id="6" name="Nadpis 5"/>
          <p:cNvSpPr>
            <a:spLocks noGrp="1"/>
          </p:cNvSpPr>
          <p:nvPr>
            <p:ph type="title"/>
          </p:nvPr>
        </p:nvSpPr>
        <p:spPr>
          <a:xfrm>
            <a:off x="179512" y="195486"/>
            <a:ext cx="6408712" cy="507703"/>
          </a:xfrm>
        </p:spPr>
        <p:txBody>
          <a:bodyPr/>
          <a:lstStyle/>
          <a:p>
            <a:r>
              <a:rPr lang="cs-CZ" dirty="0"/>
              <a:t>Komunikační strategie v mezinárodním prostředí</a:t>
            </a:r>
            <a:endParaRPr lang="cs-CZ" dirty="0"/>
          </a:p>
        </p:txBody>
      </p:sp>
    </p:spTree>
    <p:extLst>
      <p:ext uri="{BB962C8B-B14F-4D97-AF65-F5344CB8AC3E}">
        <p14:creationId xmlns:p14="http://schemas.microsoft.com/office/powerpoint/2010/main" val="516602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856984" cy="2520280"/>
          </a:xfrm>
          <a:prstGeom prst="rect">
            <a:avLst/>
          </a:prstGeom>
        </p:spPr>
        <p:txBody>
          <a:bodyPr>
            <a:noAutofit/>
          </a:bodyPr>
          <a:lstStyle/>
          <a:p>
            <a:pPr lvl="0"/>
            <a:r>
              <a:rPr lang="cs-CZ" sz="2000" dirty="0">
                <a:solidFill>
                  <a:srgbClr val="002060"/>
                </a:solidFill>
              </a:rPr>
              <a:t>Adaptovaná komunikační strategie – plně přizpůsobena podmínkám zahraničního trhu, upravují dceřiné pobočky komunikační agentury pro každý trh. </a:t>
            </a:r>
          </a:p>
          <a:p>
            <a:pPr lvl="0"/>
            <a:r>
              <a:rPr lang="cs-CZ" sz="2000" dirty="0">
                <a:solidFill>
                  <a:srgbClr val="002060"/>
                </a:solidFill>
              </a:rPr>
              <a:t>Nejčastěji používána smíšená forma – centrála navrhuje základní koncepci, hlavní motiv a jednotný styl a dceřiné společnosti koncept zpracují a upraví s ohledem na kulturní zvláštnosti daného trhu. </a:t>
            </a:r>
            <a:endParaRPr lang="cs-CZ" sz="2000" dirty="0">
              <a:solidFill>
                <a:srgbClr val="002060"/>
              </a:solidFill>
            </a:endParaRPr>
          </a:p>
        </p:txBody>
      </p:sp>
      <p:sp>
        <p:nvSpPr>
          <p:cNvPr id="2" name="Nadpis 1"/>
          <p:cNvSpPr>
            <a:spLocks noGrp="1"/>
          </p:cNvSpPr>
          <p:nvPr>
            <p:ph type="title"/>
          </p:nvPr>
        </p:nvSpPr>
        <p:spPr>
          <a:xfrm>
            <a:off x="251520" y="195486"/>
            <a:ext cx="6336704" cy="507703"/>
          </a:xfrm>
        </p:spPr>
        <p:txBody>
          <a:bodyPr/>
          <a:lstStyle/>
          <a:p>
            <a:r>
              <a:rPr lang="cs-CZ" dirty="0"/>
              <a:t>Komunikační strategie v mezinárodním prostředí</a:t>
            </a:r>
          </a:p>
        </p:txBody>
      </p:sp>
    </p:spTree>
    <p:extLst>
      <p:ext uri="{BB962C8B-B14F-4D97-AF65-F5344CB8AC3E}">
        <p14:creationId xmlns:p14="http://schemas.microsoft.com/office/powerpoint/2010/main" val="293897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256584" cy="507703"/>
          </a:xfrm>
        </p:spPr>
        <p:txBody>
          <a:bodyPr/>
          <a:lstStyle/>
          <a:p>
            <a:r>
              <a:rPr lang="en-US" dirty="0"/>
              <a:t>Push </a:t>
            </a:r>
            <a:r>
              <a:rPr lang="en-US" dirty="0" err="1"/>
              <a:t>strategie</a:t>
            </a:r>
            <a:r>
              <a:rPr lang="en-US" dirty="0"/>
              <a:t> (</a:t>
            </a:r>
            <a:r>
              <a:rPr lang="en-US" dirty="0" err="1"/>
              <a:t>tlaku</a:t>
            </a:r>
            <a:r>
              <a:rPr lang="en-US" dirty="0"/>
              <a:t>) </a:t>
            </a:r>
            <a:r>
              <a:rPr lang="cs-CZ" dirty="0" smtClean="0"/>
              <a:t>-</a:t>
            </a:r>
            <a:r>
              <a:rPr lang="en-US" dirty="0" smtClean="0"/>
              <a:t> </a:t>
            </a:r>
            <a:r>
              <a:rPr lang="en-US" dirty="0"/>
              <a:t>B2B</a:t>
            </a:r>
          </a:p>
        </p:txBody>
      </p:sp>
      <p:grpSp>
        <p:nvGrpSpPr>
          <p:cNvPr id="4" name="Group 3"/>
          <p:cNvGrpSpPr>
            <a:grpSpLocks/>
          </p:cNvGrpSpPr>
          <p:nvPr/>
        </p:nvGrpSpPr>
        <p:grpSpPr bwMode="auto">
          <a:xfrm>
            <a:off x="611560" y="1995686"/>
            <a:ext cx="7920038" cy="2016125"/>
            <a:chOff x="204" y="1661"/>
            <a:chExt cx="4989" cy="1270"/>
          </a:xfrm>
        </p:grpSpPr>
        <p:sp>
          <p:nvSpPr>
            <p:cNvPr id="5" name="Rectangle 4"/>
            <p:cNvSpPr>
              <a:spLocks noChangeArrowheads="1"/>
            </p:cNvSpPr>
            <p:nvPr/>
          </p:nvSpPr>
          <p:spPr bwMode="auto">
            <a:xfrm>
              <a:off x="204" y="1797"/>
              <a:ext cx="998" cy="1043"/>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000" b="1" dirty="0"/>
            </a:p>
            <a:p>
              <a:pPr algn="ctr" eaLnBrk="1" hangingPunct="1">
                <a:spcBef>
                  <a:spcPts val="1800"/>
                </a:spcBef>
                <a:buClrTx/>
                <a:buSzTx/>
                <a:buFontTx/>
                <a:buNone/>
              </a:pPr>
              <a:r>
                <a:rPr lang="cs-CZ" altLang="cs-CZ" sz="2000" b="1" dirty="0"/>
                <a:t>Výrobce</a:t>
              </a:r>
            </a:p>
          </p:txBody>
        </p:sp>
        <p:sp>
          <p:nvSpPr>
            <p:cNvPr id="7" name="Rectangle 5"/>
            <p:cNvSpPr>
              <a:spLocks noChangeArrowheads="1"/>
            </p:cNvSpPr>
            <p:nvPr/>
          </p:nvSpPr>
          <p:spPr bwMode="auto">
            <a:xfrm>
              <a:off x="4014" y="1797"/>
              <a:ext cx="1179" cy="1057"/>
            </a:xfrm>
            <a:prstGeom prst="rect">
              <a:avLst/>
            </a:prstGeom>
            <a:solidFill>
              <a:srgbClr val="99CC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000" b="1"/>
            </a:p>
            <a:p>
              <a:pPr algn="ctr" eaLnBrk="1" hangingPunct="1">
                <a:spcBef>
                  <a:spcPts val="1800"/>
                </a:spcBef>
                <a:buClrTx/>
                <a:buSzTx/>
                <a:buFontTx/>
                <a:buNone/>
              </a:pPr>
              <a:r>
                <a:rPr lang="cs-CZ" altLang="cs-CZ" sz="2000" b="1"/>
                <a:t>Zákazník </a:t>
              </a:r>
              <a:endParaRPr lang="cs-CZ" altLang="cs-CZ" sz="2000"/>
            </a:p>
          </p:txBody>
        </p:sp>
        <p:sp>
          <p:nvSpPr>
            <p:cNvPr id="8" name="Rectangle 6"/>
            <p:cNvSpPr>
              <a:spLocks noChangeArrowheads="1"/>
            </p:cNvSpPr>
            <p:nvPr/>
          </p:nvSpPr>
          <p:spPr bwMode="auto">
            <a:xfrm>
              <a:off x="1927" y="1661"/>
              <a:ext cx="1361" cy="1270"/>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400" b="1"/>
            </a:p>
            <a:p>
              <a:pPr algn="ctr" eaLnBrk="1" hangingPunct="1">
                <a:spcBef>
                  <a:spcPts val="1800"/>
                </a:spcBef>
                <a:buClrTx/>
                <a:buSzTx/>
                <a:buFontTx/>
                <a:buNone/>
              </a:pPr>
              <a:r>
                <a:rPr lang="cs-CZ" altLang="cs-CZ" sz="2400" b="1"/>
                <a:t>Obchodní mezičlánek</a:t>
              </a:r>
              <a:r>
                <a:rPr lang="cs-CZ" altLang="cs-CZ" sz="1200" b="1"/>
                <a:t> </a:t>
              </a:r>
              <a:endParaRPr lang="cs-CZ" altLang="cs-CZ" sz="1800"/>
            </a:p>
          </p:txBody>
        </p:sp>
        <p:sp>
          <p:nvSpPr>
            <p:cNvPr id="9" name="Line 7"/>
            <p:cNvSpPr>
              <a:spLocks noChangeShapeType="1"/>
            </p:cNvSpPr>
            <p:nvPr/>
          </p:nvSpPr>
          <p:spPr bwMode="auto">
            <a:xfrm>
              <a:off x="3288" y="2341"/>
              <a:ext cx="72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a:off x="1202" y="2341"/>
              <a:ext cx="72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2863283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984776" cy="507703"/>
          </a:xfrm>
        </p:spPr>
        <p:txBody>
          <a:bodyPr/>
          <a:lstStyle/>
          <a:p>
            <a:r>
              <a:rPr lang="cs-CZ" dirty="0" err="1"/>
              <a:t>Pull</a:t>
            </a:r>
            <a:r>
              <a:rPr lang="cs-CZ" dirty="0"/>
              <a:t> strategie (tahu) </a:t>
            </a:r>
            <a:r>
              <a:rPr lang="cs-CZ" dirty="0" smtClean="0"/>
              <a:t>- </a:t>
            </a:r>
            <a:r>
              <a:rPr lang="cs-CZ" dirty="0"/>
              <a:t>B2C</a:t>
            </a:r>
            <a:endParaRPr lang="cs-CZ" dirty="0"/>
          </a:p>
        </p:txBody>
      </p:sp>
      <p:grpSp>
        <p:nvGrpSpPr>
          <p:cNvPr id="4" name="Group 3"/>
          <p:cNvGrpSpPr>
            <a:grpSpLocks/>
          </p:cNvGrpSpPr>
          <p:nvPr/>
        </p:nvGrpSpPr>
        <p:grpSpPr bwMode="auto">
          <a:xfrm>
            <a:off x="1259632" y="1635646"/>
            <a:ext cx="6457950" cy="2319337"/>
            <a:chOff x="855" y="1475"/>
            <a:chExt cx="4068" cy="1461"/>
          </a:xfrm>
        </p:grpSpPr>
        <p:sp>
          <p:nvSpPr>
            <p:cNvPr id="5" name="Rectangle 4"/>
            <p:cNvSpPr>
              <a:spLocks noChangeArrowheads="1"/>
            </p:cNvSpPr>
            <p:nvPr/>
          </p:nvSpPr>
          <p:spPr bwMode="auto">
            <a:xfrm>
              <a:off x="855" y="2101"/>
              <a:ext cx="856" cy="835"/>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ts val="1800"/>
                </a:spcBef>
                <a:buClrTx/>
                <a:buSzTx/>
                <a:buFontTx/>
                <a:buNone/>
              </a:pPr>
              <a:endParaRPr lang="cs-CZ" altLang="cs-CZ" sz="2000" b="1"/>
            </a:p>
            <a:p>
              <a:pPr algn="ctr" eaLnBrk="1" hangingPunct="1">
                <a:spcBef>
                  <a:spcPts val="1800"/>
                </a:spcBef>
                <a:buClrTx/>
                <a:buSzTx/>
                <a:buFontTx/>
                <a:buNone/>
              </a:pPr>
              <a:r>
                <a:rPr lang="cs-CZ" altLang="cs-CZ" sz="2000" b="1"/>
                <a:t>Výrobce</a:t>
              </a:r>
              <a:endParaRPr lang="cs-CZ" altLang="cs-CZ" sz="2000"/>
            </a:p>
          </p:txBody>
        </p:sp>
        <p:sp>
          <p:nvSpPr>
            <p:cNvPr id="7" name="Rectangle 5"/>
            <p:cNvSpPr>
              <a:spLocks noChangeArrowheads="1"/>
            </p:cNvSpPr>
            <p:nvPr/>
          </p:nvSpPr>
          <p:spPr bwMode="auto">
            <a:xfrm>
              <a:off x="2461" y="2101"/>
              <a:ext cx="963" cy="83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600" b="1"/>
            </a:p>
            <a:p>
              <a:pPr algn="ctr" eaLnBrk="1" hangingPunct="1">
                <a:spcBef>
                  <a:spcPts val="1800"/>
                </a:spcBef>
                <a:buClrTx/>
                <a:buSzTx/>
                <a:buFontTx/>
                <a:buNone/>
              </a:pPr>
              <a:r>
                <a:rPr lang="cs-CZ" altLang="cs-CZ" sz="1800" b="1"/>
                <a:t>Obchodní mezičlánek</a:t>
              </a:r>
              <a:endParaRPr lang="cs-CZ" altLang="cs-CZ" sz="1800"/>
            </a:p>
          </p:txBody>
        </p:sp>
        <p:sp>
          <p:nvSpPr>
            <p:cNvPr id="8" name="Rectangle 6"/>
            <p:cNvSpPr>
              <a:spLocks noChangeArrowheads="1"/>
            </p:cNvSpPr>
            <p:nvPr/>
          </p:nvSpPr>
          <p:spPr bwMode="auto">
            <a:xfrm>
              <a:off x="4066" y="2101"/>
              <a:ext cx="857" cy="835"/>
            </a:xfrm>
            <a:prstGeom prst="rect">
              <a:avLst/>
            </a:prstGeom>
            <a:solidFill>
              <a:srgbClr val="99CC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000" b="1"/>
            </a:p>
            <a:p>
              <a:pPr algn="ctr" eaLnBrk="1" hangingPunct="1">
                <a:spcBef>
                  <a:spcPts val="1800"/>
                </a:spcBef>
                <a:buClrTx/>
                <a:buSzTx/>
                <a:buFontTx/>
                <a:buNone/>
              </a:pPr>
              <a:r>
                <a:rPr lang="cs-CZ" altLang="cs-CZ" sz="2000" b="1"/>
                <a:t>Zákazník </a:t>
              </a:r>
              <a:endParaRPr lang="cs-CZ" altLang="cs-CZ" sz="2000"/>
            </a:p>
          </p:txBody>
        </p:sp>
        <p:sp>
          <p:nvSpPr>
            <p:cNvPr id="9" name="Line 7"/>
            <p:cNvSpPr>
              <a:spLocks noChangeShapeType="1"/>
            </p:cNvSpPr>
            <p:nvPr/>
          </p:nvSpPr>
          <p:spPr bwMode="auto">
            <a:xfrm flipH="1">
              <a:off x="1711" y="2519"/>
              <a:ext cx="7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flipV="1">
              <a:off x="1283" y="1788"/>
              <a:ext cx="0" cy="3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p:cNvSpPr>
              <a:spLocks noChangeShapeType="1"/>
            </p:cNvSpPr>
            <p:nvPr/>
          </p:nvSpPr>
          <p:spPr bwMode="auto">
            <a:xfrm>
              <a:off x="1283" y="1788"/>
              <a:ext cx="321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4494" y="1788"/>
              <a:ext cx="0" cy="3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Rectangle 11"/>
            <p:cNvSpPr>
              <a:spLocks noChangeArrowheads="1"/>
            </p:cNvSpPr>
            <p:nvPr/>
          </p:nvSpPr>
          <p:spPr bwMode="auto">
            <a:xfrm>
              <a:off x="2675" y="1475"/>
              <a:ext cx="749" cy="313"/>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a:t>Reklama</a:t>
              </a:r>
              <a:endParaRPr lang="cs-CZ" altLang="cs-CZ" sz="1600"/>
            </a:p>
          </p:txBody>
        </p:sp>
        <p:sp>
          <p:nvSpPr>
            <p:cNvPr id="14" name="Line 12"/>
            <p:cNvSpPr>
              <a:spLocks noChangeShapeType="1"/>
            </p:cNvSpPr>
            <p:nvPr/>
          </p:nvSpPr>
          <p:spPr bwMode="auto">
            <a:xfrm flipH="1">
              <a:off x="3424" y="2519"/>
              <a:ext cx="64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3461287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056784" cy="507703"/>
          </a:xfrm>
        </p:spPr>
        <p:txBody>
          <a:bodyPr/>
          <a:lstStyle/>
          <a:p>
            <a:r>
              <a:rPr lang="en-US" dirty="0"/>
              <a:t>Pull + Push </a:t>
            </a:r>
            <a:r>
              <a:rPr lang="en-US" dirty="0" err="1"/>
              <a:t>strategie</a:t>
            </a:r>
            <a:r>
              <a:rPr lang="en-US" dirty="0"/>
              <a:t> </a:t>
            </a:r>
            <a:endParaRPr lang="en-US" dirty="0"/>
          </a:p>
        </p:txBody>
      </p:sp>
      <p:grpSp>
        <p:nvGrpSpPr>
          <p:cNvPr id="5" name="Group 3"/>
          <p:cNvGrpSpPr>
            <a:grpSpLocks/>
          </p:cNvGrpSpPr>
          <p:nvPr/>
        </p:nvGrpSpPr>
        <p:grpSpPr bwMode="auto">
          <a:xfrm>
            <a:off x="611560" y="1923678"/>
            <a:ext cx="7920037" cy="2027238"/>
            <a:chOff x="340" y="1887"/>
            <a:chExt cx="4989" cy="1277"/>
          </a:xfrm>
        </p:grpSpPr>
        <p:sp>
          <p:nvSpPr>
            <p:cNvPr id="7" name="Text Box 4"/>
            <p:cNvSpPr txBox="1">
              <a:spLocks noChangeArrowheads="1"/>
            </p:cNvSpPr>
            <p:nvPr/>
          </p:nvSpPr>
          <p:spPr bwMode="auto">
            <a:xfrm>
              <a:off x="340" y="2432"/>
              <a:ext cx="1134" cy="726"/>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a:t>  </a:t>
              </a:r>
            </a:p>
            <a:p>
              <a:pPr eaLnBrk="1" hangingPunct="1">
                <a:spcBef>
                  <a:spcPct val="0"/>
                </a:spcBef>
                <a:buClrTx/>
                <a:buSzTx/>
                <a:buFontTx/>
                <a:buNone/>
              </a:pPr>
              <a:r>
                <a:rPr lang="cs-CZ" altLang="cs-CZ" sz="2400" b="1"/>
                <a:t>  Výrobce</a:t>
              </a:r>
              <a:endParaRPr lang="cs-CZ" altLang="cs-CZ" sz="2400"/>
            </a:p>
          </p:txBody>
        </p:sp>
        <p:sp>
          <p:nvSpPr>
            <p:cNvPr id="8" name="Rectangle 5"/>
            <p:cNvSpPr>
              <a:spLocks noChangeArrowheads="1"/>
            </p:cNvSpPr>
            <p:nvPr/>
          </p:nvSpPr>
          <p:spPr bwMode="auto">
            <a:xfrm>
              <a:off x="2245" y="2432"/>
              <a:ext cx="1225" cy="726"/>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cs-CZ" altLang="cs-CZ" sz="1600" b="1"/>
            </a:p>
            <a:p>
              <a:pPr algn="ctr" eaLnBrk="1" hangingPunct="1">
                <a:spcBef>
                  <a:spcPct val="0"/>
                </a:spcBef>
                <a:buClrTx/>
                <a:buSzTx/>
                <a:buFontTx/>
                <a:buNone/>
              </a:pPr>
              <a:r>
                <a:rPr lang="cs-CZ" altLang="cs-CZ" sz="2000" b="1"/>
                <a:t>Obchodní mezičlánek</a:t>
              </a:r>
              <a:endParaRPr lang="cs-CZ" altLang="cs-CZ" sz="2000"/>
            </a:p>
          </p:txBody>
        </p:sp>
        <p:sp>
          <p:nvSpPr>
            <p:cNvPr id="9" name="Rectangle 6"/>
            <p:cNvSpPr>
              <a:spLocks noChangeArrowheads="1"/>
            </p:cNvSpPr>
            <p:nvPr/>
          </p:nvSpPr>
          <p:spPr bwMode="auto">
            <a:xfrm>
              <a:off x="4286" y="2432"/>
              <a:ext cx="1043" cy="732"/>
            </a:xfrm>
            <a:prstGeom prst="rect">
              <a:avLst/>
            </a:prstGeom>
            <a:solidFill>
              <a:srgbClr val="99CC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cs-CZ" altLang="cs-CZ" sz="2400" b="1"/>
            </a:p>
            <a:p>
              <a:pPr algn="ctr" eaLnBrk="1" hangingPunct="1">
                <a:spcBef>
                  <a:spcPct val="0"/>
                </a:spcBef>
                <a:buClrTx/>
                <a:buSzTx/>
                <a:buFontTx/>
                <a:buNone/>
              </a:pPr>
              <a:r>
                <a:rPr lang="cs-CZ" altLang="cs-CZ" sz="2400" b="1"/>
                <a:t>Zákazník</a:t>
              </a:r>
              <a:endParaRPr lang="cs-CZ" altLang="cs-CZ" sz="2400"/>
            </a:p>
          </p:txBody>
        </p:sp>
        <p:sp>
          <p:nvSpPr>
            <p:cNvPr id="10" name="Line 7"/>
            <p:cNvSpPr>
              <a:spLocks noChangeShapeType="1"/>
            </p:cNvSpPr>
            <p:nvPr/>
          </p:nvSpPr>
          <p:spPr bwMode="auto">
            <a:xfrm>
              <a:off x="1156" y="2250"/>
              <a:ext cx="1" cy="18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Rectangle 8"/>
            <p:cNvSpPr>
              <a:spLocks noChangeArrowheads="1"/>
            </p:cNvSpPr>
            <p:nvPr/>
          </p:nvSpPr>
          <p:spPr bwMode="auto">
            <a:xfrm>
              <a:off x="2471" y="1887"/>
              <a:ext cx="793" cy="267"/>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b="1"/>
                <a:t>Reklama</a:t>
              </a:r>
              <a:endParaRPr lang="cs-CZ" altLang="cs-CZ" sz="2000"/>
            </a:p>
          </p:txBody>
        </p:sp>
        <p:sp>
          <p:nvSpPr>
            <p:cNvPr id="12" name="Rectangle 9"/>
            <p:cNvSpPr>
              <a:spLocks noChangeArrowheads="1"/>
            </p:cNvSpPr>
            <p:nvPr/>
          </p:nvSpPr>
          <p:spPr bwMode="auto">
            <a:xfrm>
              <a:off x="1564" y="2432"/>
              <a:ext cx="620" cy="216"/>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a:t>Nabídka</a:t>
              </a:r>
              <a:endParaRPr lang="cs-CZ" altLang="cs-CZ" sz="1600"/>
            </a:p>
          </p:txBody>
        </p:sp>
        <p:sp>
          <p:nvSpPr>
            <p:cNvPr id="13" name="Line 10"/>
            <p:cNvSpPr>
              <a:spLocks noChangeShapeType="1"/>
            </p:cNvSpPr>
            <p:nvPr/>
          </p:nvSpPr>
          <p:spPr bwMode="auto">
            <a:xfrm>
              <a:off x="1474" y="2795"/>
              <a:ext cx="771"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Rectangle 11"/>
            <p:cNvSpPr>
              <a:spLocks noChangeArrowheads="1"/>
            </p:cNvSpPr>
            <p:nvPr/>
          </p:nvSpPr>
          <p:spPr bwMode="auto">
            <a:xfrm>
              <a:off x="3515" y="2432"/>
              <a:ext cx="710" cy="216"/>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a:t>Poptávka</a:t>
              </a:r>
              <a:endParaRPr lang="cs-CZ" altLang="cs-CZ" sz="1600"/>
            </a:p>
          </p:txBody>
        </p:sp>
        <p:sp>
          <p:nvSpPr>
            <p:cNvPr id="15" name="Line 12"/>
            <p:cNvSpPr>
              <a:spLocks noChangeShapeType="1"/>
            </p:cNvSpPr>
            <p:nvPr/>
          </p:nvSpPr>
          <p:spPr bwMode="auto">
            <a:xfrm flipH="1">
              <a:off x="3469" y="2795"/>
              <a:ext cx="82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 name="Line 13"/>
            <p:cNvSpPr>
              <a:spLocks noChangeShapeType="1"/>
            </p:cNvSpPr>
            <p:nvPr/>
          </p:nvSpPr>
          <p:spPr bwMode="auto">
            <a:xfrm>
              <a:off x="1156" y="2250"/>
              <a:ext cx="336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Line 14"/>
            <p:cNvSpPr>
              <a:spLocks noChangeShapeType="1"/>
            </p:cNvSpPr>
            <p:nvPr/>
          </p:nvSpPr>
          <p:spPr bwMode="auto">
            <a:xfrm>
              <a:off x="4522" y="2250"/>
              <a:ext cx="1" cy="1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1982086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797404"/>
            <a:ext cx="8280920" cy="3024336"/>
          </a:xfrm>
          <a:prstGeom prst="rect">
            <a:avLst/>
          </a:prstGeom>
        </p:spPr>
        <p:txBody>
          <a:bodyPr>
            <a:noAutofit/>
          </a:bodyPr>
          <a:lstStyle/>
          <a:p>
            <a:r>
              <a:rPr lang="cs-CZ" sz="2000" dirty="0">
                <a:solidFill>
                  <a:srgbClr val="002060"/>
                </a:solidFill>
              </a:rPr>
              <a:t>Souhrn nástrojů, které firma používá k prosazování svých marketingových záměrů na určeném trhu. </a:t>
            </a:r>
            <a:endParaRPr lang="cs-CZ" sz="2000" dirty="0">
              <a:solidFill>
                <a:srgbClr val="002060"/>
              </a:solidFill>
            </a:endParaRPr>
          </a:p>
        </p:txBody>
      </p:sp>
      <p:sp>
        <p:nvSpPr>
          <p:cNvPr id="6" name="Nadpis 5"/>
          <p:cNvSpPr>
            <a:spLocks noGrp="1"/>
          </p:cNvSpPr>
          <p:nvPr>
            <p:ph type="title"/>
          </p:nvPr>
        </p:nvSpPr>
        <p:spPr>
          <a:xfrm>
            <a:off x="179512" y="195486"/>
            <a:ext cx="5472608" cy="507703"/>
          </a:xfrm>
        </p:spPr>
        <p:txBody>
          <a:bodyPr/>
          <a:lstStyle/>
          <a:p>
            <a:r>
              <a:rPr lang="cs-CZ" dirty="0"/>
              <a:t>3 Marketingový komunikační mix</a:t>
            </a:r>
            <a:endParaRPr lang="cs-CZ" dirty="0"/>
          </a:p>
        </p:txBody>
      </p:sp>
      <p:grpSp>
        <p:nvGrpSpPr>
          <p:cNvPr id="4" name="Skupina 4"/>
          <p:cNvGrpSpPr>
            <a:grpSpLocks/>
          </p:cNvGrpSpPr>
          <p:nvPr/>
        </p:nvGrpSpPr>
        <p:grpSpPr bwMode="auto">
          <a:xfrm>
            <a:off x="1187624" y="1707654"/>
            <a:ext cx="6605588" cy="2683396"/>
            <a:chOff x="323850" y="1773238"/>
            <a:chExt cx="8496300" cy="4779053"/>
          </a:xfrm>
        </p:grpSpPr>
        <p:sp>
          <p:nvSpPr>
            <p:cNvPr id="5" name="Oval 4"/>
            <p:cNvSpPr>
              <a:spLocks noChangeArrowheads="1"/>
            </p:cNvSpPr>
            <p:nvPr/>
          </p:nvSpPr>
          <p:spPr bwMode="auto">
            <a:xfrm>
              <a:off x="1619250" y="2205038"/>
              <a:ext cx="6048375" cy="3960812"/>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sz="1600"/>
            </a:p>
          </p:txBody>
        </p:sp>
        <p:sp>
          <p:nvSpPr>
            <p:cNvPr id="7" name="Oval 5"/>
            <p:cNvSpPr>
              <a:spLocks noChangeArrowheads="1"/>
            </p:cNvSpPr>
            <p:nvPr/>
          </p:nvSpPr>
          <p:spPr bwMode="auto">
            <a:xfrm>
              <a:off x="4427538" y="2924175"/>
              <a:ext cx="2520950" cy="1657350"/>
            </a:xfrm>
            <a:prstGeom prst="ellipse">
              <a:avLst/>
            </a:prstGeom>
            <a:solidFill>
              <a:srgbClr val="CCFFFF"/>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sz="1600"/>
            </a:p>
          </p:txBody>
        </p:sp>
        <p:sp>
          <p:nvSpPr>
            <p:cNvPr id="8" name="Text Box 6"/>
            <p:cNvSpPr txBox="1">
              <a:spLocks noChangeArrowheads="1"/>
            </p:cNvSpPr>
            <p:nvPr/>
          </p:nvSpPr>
          <p:spPr bwMode="auto">
            <a:xfrm>
              <a:off x="2555875" y="2997200"/>
              <a:ext cx="1655763"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Produkt </a:t>
              </a:r>
            </a:p>
          </p:txBody>
        </p:sp>
        <p:sp>
          <p:nvSpPr>
            <p:cNvPr id="9" name="Text Box 7"/>
            <p:cNvSpPr txBox="1">
              <a:spLocks noChangeArrowheads="1"/>
            </p:cNvSpPr>
            <p:nvPr/>
          </p:nvSpPr>
          <p:spPr bwMode="auto">
            <a:xfrm>
              <a:off x="1967553" y="3477594"/>
              <a:ext cx="1800224"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Cena</a:t>
              </a:r>
            </a:p>
          </p:txBody>
        </p:sp>
        <p:sp>
          <p:nvSpPr>
            <p:cNvPr id="10" name="Text Box 8"/>
            <p:cNvSpPr txBox="1">
              <a:spLocks noChangeArrowheads="1"/>
            </p:cNvSpPr>
            <p:nvPr/>
          </p:nvSpPr>
          <p:spPr bwMode="auto">
            <a:xfrm>
              <a:off x="2051051" y="4086726"/>
              <a:ext cx="1728787"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Distribuce </a:t>
              </a:r>
            </a:p>
          </p:txBody>
        </p:sp>
        <p:sp>
          <p:nvSpPr>
            <p:cNvPr id="11" name="Text Box 9"/>
            <p:cNvSpPr txBox="1">
              <a:spLocks noChangeArrowheads="1"/>
            </p:cNvSpPr>
            <p:nvPr/>
          </p:nvSpPr>
          <p:spPr bwMode="auto">
            <a:xfrm>
              <a:off x="4572000" y="3284538"/>
              <a:ext cx="2376488" cy="91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Marketingová komunikace </a:t>
              </a:r>
            </a:p>
          </p:txBody>
        </p:sp>
        <p:sp>
          <p:nvSpPr>
            <p:cNvPr id="12" name="Line 10"/>
            <p:cNvSpPr>
              <a:spLocks noChangeShapeType="1"/>
            </p:cNvSpPr>
            <p:nvPr/>
          </p:nvSpPr>
          <p:spPr bwMode="auto">
            <a:xfrm flipH="1">
              <a:off x="971550" y="5084763"/>
              <a:ext cx="1008063" cy="7921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flipV="1">
              <a:off x="6372225" y="2565400"/>
              <a:ext cx="863600"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Text Box 12"/>
            <p:cNvSpPr txBox="1">
              <a:spLocks noChangeArrowheads="1"/>
            </p:cNvSpPr>
            <p:nvPr/>
          </p:nvSpPr>
          <p:spPr bwMode="auto">
            <a:xfrm>
              <a:off x="323850" y="6021389"/>
              <a:ext cx="4032251"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sz="1600" b="1">
                  <a:latin typeface="Times New Roman" panose="02020603050405020304" pitchFamily="18" charset="0"/>
                </a:rPr>
                <a:t>Marketingový mix </a:t>
              </a:r>
            </a:p>
          </p:txBody>
        </p:sp>
        <p:sp>
          <p:nvSpPr>
            <p:cNvPr id="15" name="Text Box 13"/>
            <p:cNvSpPr txBox="1">
              <a:spLocks noChangeArrowheads="1"/>
            </p:cNvSpPr>
            <p:nvPr/>
          </p:nvSpPr>
          <p:spPr bwMode="auto">
            <a:xfrm>
              <a:off x="5651500" y="1773238"/>
              <a:ext cx="3168650"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a:latin typeface="Times New Roman" panose="02020603050405020304" pitchFamily="18" charset="0"/>
                </a:rPr>
                <a:t>Komunikační mix</a:t>
              </a:r>
            </a:p>
          </p:txBody>
        </p:sp>
      </p:grpSp>
    </p:spTree>
    <p:extLst>
      <p:ext uri="{BB962C8B-B14F-4D97-AF65-F5344CB8AC3E}">
        <p14:creationId xmlns:p14="http://schemas.microsoft.com/office/powerpoint/2010/main" val="3960929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05499"/>
            <a:ext cx="8568952" cy="3024336"/>
          </a:xfrm>
          <a:prstGeom prst="rect">
            <a:avLst/>
          </a:prstGeom>
        </p:spPr>
        <p:txBody>
          <a:bodyPr>
            <a:noAutofit/>
          </a:bodyPr>
          <a:lstStyle/>
          <a:p>
            <a:r>
              <a:rPr lang="cs-CZ" sz="2000" dirty="0">
                <a:solidFill>
                  <a:srgbClr val="002060"/>
                </a:solidFill>
              </a:rPr>
              <a:t>Reklama </a:t>
            </a:r>
          </a:p>
          <a:p>
            <a:endParaRPr lang="cs-CZ" sz="2000" dirty="0">
              <a:solidFill>
                <a:srgbClr val="002060"/>
              </a:solidFill>
            </a:endParaRPr>
          </a:p>
          <a:p>
            <a:r>
              <a:rPr lang="cs-CZ" sz="2000" dirty="0">
                <a:solidFill>
                  <a:srgbClr val="002060"/>
                </a:solidFill>
              </a:rPr>
              <a:t>Podpora prodeje</a:t>
            </a:r>
          </a:p>
          <a:p>
            <a:endParaRPr lang="cs-CZ" sz="2000" dirty="0">
              <a:solidFill>
                <a:srgbClr val="002060"/>
              </a:solidFill>
            </a:endParaRPr>
          </a:p>
          <a:p>
            <a:r>
              <a:rPr lang="cs-CZ" sz="2000" dirty="0">
                <a:solidFill>
                  <a:srgbClr val="002060"/>
                </a:solidFill>
              </a:rPr>
              <a:t>Osobní prodej</a:t>
            </a:r>
          </a:p>
          <a:p>
            <a:endParaRPr lang="cs-CZ" sz="2000" dirty="0">
              <a:solidFill>
                <a:srgbClr val="002060"/>
              </a:solidFill>
            </a:endParaRPr>
          </a:p>
          <a:p>
            <a:r>
              <a:rPr lang="cs-CZ" sz="2000" dirty="0">
                <a:solidFill>
                  <a:srgbClr val="002060"/>
                </a:solidFill>
              </a:rPr>
              <a:t>Public relations (P.R.)</a:t>
            </a:r>
          </a:p>
          <a:p>
            <a:endParaRPr lang="cs-CZ" sz="2000" dirty="0">
              <a:solidFill>
                <a:srgbClr val="002060"/>
              </a:solidFill>
            </a:endParaRPr>
          </a:p>
          <a:p>
            <a:r>
              <a:rPr lang="cs-CZ" sz="2000" dirty="0">
                <a:solidFill>
                  <a:srgbClr val="002060"/>
                </a:solidFill>
              </a:rPr>
              <a:t>Přímý marketing (Direct marketing)</a:t>
            </a:r>
          </a:p>
          <a:p>
            <a:endParaRPr lang="cs-CZ" sz="2000" dirty="0">
              <a:solidFill>
                <a:srgbClr val="002060"/>
              </a:solidFill>
            </a:endParaRPr>
          </a:p>
          <a:p>
            <a:r>
              <a:rPr lang="cs-CZ" sz="2000" dirty="0">
                <a:solidFill>
                  <a:srgbClr val="002060"/>
                </a:solidFill>
              </a:rPr>
              <a:t>Sponzoring</a:t>
            </a:r>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Prvky MKM</a:t>
            </a:r>
            <a:endParaRPr lang="cs-CZ" dirty="0"/>
          </a:p>
        </p:txBody>
      </p:sp>
    </p:spTree>
    <p:extLst>
      <p:ext uri="{BB962C8B-B14F-4D97-AF65-F5344CB8AC3E}">
        <p14:creationId xmlns:p14="http://schemas.microsoft.com/office/powerpoint/2010/main" val="2679008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1800" b="1" dirty="0">
                <a:solidFill>
                  <a:srgbClr val="002060"/>
                </a:solidFill>
              </a:rPr>
              <a:t>Nadlinková komunikace</a:t>
            </a:r>
            <a:r>
              <a:rPr lang="cs-CZ" sz="1800" dirty="0">
                <a:solidFill>
                  <a:srgbClr val="002060"/>
                </a:solidFill>
              </a:rPr>
              <a:t> (</a:t>
            </a:r>
            <a:r>
              <a:rPr lang="cs-CZ" sz="1800" b="1" dirty="0">
                <a:solidFill>
                  <a:srgbClr val="002060"/>
                </a:solidFill>
              </a:rPr>
              <a:t>ATL</a:t>
            </a:r>
            <a:r>
              <a:rPr lang="cs-CZ" sz="1800" dirty="0">
                <a:solidFill>
                  <a:srgbClr val="002060"/>
                </a:solidFill>
              </a:rPr>
              <a:t> - </a:t>
            </a:r>
            <a:r>
              <a:rPr lang="cs-CZ" sz="1800" dirty="0" err="1">
                <a:solidFill>
                  <a:srgbClr val="002060"/>
                </a:solidFill>
              </a:rPr>
              <a:t>Above</a:t>
            </a:r>
            <a:r>
              <a:rPr lang="cs-CZ" sz="1800" dirty="0">
                <a:solidFill>
                  <a:srgbClr val="002060"/>
                </a:solidFill>
              </a:rPr>
              <a:t> </a:t>
            </a:r>
            <a:r>
              <a:rPr lang="cs-CZ" sz="1800" dirty="0" err="1">
                <a:solidFill>
                  <a:srgbClr val="002060"/>
                </a:solidFill>
              </a:rPr>
              <a:t>the</a:t>
            </a:r>
            <a:r>
              <a:rPr lang="cs-CZ" sz="1800" dirty="0">
                <a:solidFill>
                  <a:srgbClr val="002060"/>
                </a:solidFill>
              </a:rPr>
              <a:t> line) – klasická média</a:t>
            </a:r>
          </a:p>
          <a:p>
            <a:pPr>
              <a:buNone/>
            </a:pPr>
            <a:endParaRPr lang="cs-CZ" sz="1800" dirty="0">
              <a:solidFill>
                <a:srgbClr val="002060"/>
              </a:solidFill>
            </a:endParaRPr>
          </a:p>
          <a:p>
            <a:r>
              <a:rPr lang="cs-CZ" sz="1800" b="1" dirty="0">
                <a:solidFill>
                  <a:srgbClr val="002060"/>
                </a:solidFill>
              </a:rPr>
              <a:t>Podlinková komunikace</a:t>
            </a:r>
            <a:r>
              <a:rPr lang="cs-CZ" sz="1800" dirty="0">
                <a:solidFill>
                  <a:srgbClr val="002060"/>
                </a:solidFill>
              </a:rPr>
              <a:t> (</a:t>
            </a:r>
            <a:r>
              <a:rPr lang="cs-CZ" sz="1800" b="1" dirty="0">
                <a:solidFill>
                  <a:srgbClr val="002060"/>
                </a:solidFill>
              </a:rPr>
              <a:t>BTL</a:t>
            </a:r>
            <a:r>
              <a:rPr lang="cs-CZ" sz="1800" dirty="0">
                <a:solidFill>
                  <a:srgbClr val="002060"/>
                </a:solidFill>
              </a:rPr>
              <a:t> - </a:t>
            </a:r>
            <a:r>
              <a:rPr lang="cs-CZ" sz="1800" dirty="0" err="1">
                <a:solidFill>
                  <a:srgbClr val="002060"/>
                </a:solidFill>
              </a:rPr>
              <a:t>Below</a:t>
            </a:r>
            <a:r>
              <a:rPr lang="cs-CZ" sz="1800" dirty="0">
                <a:solidFill>
                  <a:srgbClr val="002060"/>
                </a:solidFill>
              </a:rPr>
              <a:t> </a:t>
            </a:r>
            <a:r>
              <a:rPr lang="cs-CZ" sz="1800" dirty="0" err="1">
                <a:solidFill>
                  <a:srgbClr val="002060"/>
                </a:solidFill>
              </a:rPr>
              <a:t>the</a:t>
            </a:r>
            <a:r>
              <a:rPr lang="cs-CZ" sz="1800" dirty="0">
                <a:solidFill>
                  <a:srgbClr val="002060"/>
                </a:solidFill>
              </a:rPr>
              <a:t> line) – netradiční média </a:t>
            </a:r>
          </a:p>
          <a:p>
            <a:endParaRPr lang="cs-CZ" sz="1800" dirty="0">
              <a:solidFill>
                <a:srgbClr val="002060"/>
              </a:solidFill>
            </a:endParaRPr>
          </a:p>
          <a:p>
            <a:r>
              <a:rPr lang="cs-CZ" sz="1800" b="1" dirty="0">
                <a:solidFill>
                  <a:srgbClr val="002060"/>
                </a:solidFill>
              </a:rPr>
              <a:t>Komunikace přes čáru </a:t>
            </a:r>
            <a:r>
              <a:rPr lang="cs-CZ" sz="1800" dirty="0">
                <a:solidFill>
                  <a:srgbClr val="002060"/>
                </a:solidFill>
              </a:rPr>
              <a:t>(</a:t>
            </a:r>
            <a:r>
              <a:rPr lang="cs-CZ" sz="1800" b="1" dirty="0">
                <a:solidFill>
                  <a:srgbClr val="002060"/>
                </a:solidFill>
              </a:rPr>
              <a:t>TTL</a:t>
            </a:r>
            <a:r>
              <a:rPr lang="cs-CZ" sz="1800" dirty="0">
                <a:solidFill>
                  <a:srgbClr val="002060"/>
                </a:solidFill>
              </a:rPr>
              <a:t> – </a:t>
            </a:r>
            <a:r>
              <a:rPr lang="cs-CZ" sz="1800" dirty="0" err="1">
                <a:solidFill>
                  <a:srgbClr val="002060"/>
                </a:solidFill>
              </a:rPr>
              <a:t>Through</a:t>
            </a:r>
            <a:r>
              <a:rPr lang="cs-CZ" sz="1800" dirty="0">
                <a:solidFill>
                  <a:srgbClr val="002060"/>
                </a:solidFill>
              </a:rPr>
              <a:t> </a:t>
            </a:r>
            <a:r>
              <a:rPr lang="cs-CZ" sz="1800" dirty="0" err="1">
                <a:solidFill>
                  <a:srgbClr val="002060"/>
                </a:solidFill>
              </a:rPr>
              <a:t>the</a:t>
            </a:r>
            <a:r>
              <a:rPr lang="cs-CZ" sz="1800" dirty="0">
                <a:solidFill>
                  <a:srgbClr val="002060"/>
                </a:solidFill>
              </a:rPr>
              <a:t> line) – klasická + netradiční média</a:t>
            </a:r>
          </a:p>
        </p:txBody>
      </p:sp>
      <p:sp>
        <p:nvSpPr>
          <p:cNvPr id="6" name="Nadpis 5"/>
          <p:cNvSpPr>
            <a:spLocks noGrp="1"/>
          </p:cNvSpPr>
          <p:nvPr>
            <p:ph type="title"/>
          </p:nvPr>
        </p:nvSpPr>
        <p:spPr>
          <a:xfrm>
            <a:off x="179512" y="195486"/>
            <a:ext cx="6624736" cy="507703"/>
          </a:xfrm>
        </p:spPr>
        <p:txBody>
          <a:bodyPr/>
          <a:lstStyle/>
          <a:p>
            <a:r>
              <a:rPr lang="cs-CZ" dirty="0"/>
              <a:t>ATL, BTL, TTL</a:t>
            </a:r>
            <a:endParaRPr lang="cs-CZ" dirty="0"/>
          </a:p>
        </p:txBody>
      </p:sp>
    </p:spTree>
    <p:extLst>
      <p:ext uri="{BB962C8B-B14F-4D97-AF65-F5344CB8AC3E}">
        <p14:creationId xmlns:p14="http://schemas.microsoft.com/office/powerpoint/2010/main" val="1253180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8280920" cy="3024336"/>
          </a:xfrm>
          <a:prstGeom prst="rect">
            <a:avLst/>
          </a:prstGeom>
        </p:spPr>
        <p:txBody>
          <a:bodyPr>
            <a:noAutofit/>
          </a:bodyPr>
          <a:lstStyle/>
          <a:p>
            <a:r>
              <a:rPr lang="cs-CZ" sz="2000" dirty="0">
                <a:solidFill>
                  <a:srgbClr val="002060"/>
                </a:solidFill>
              </a:rPr>
              <a:t>Reklama je placená forma neosobní prezentace zboží, myšlenek a služeb prostřednictvím různých médií. </a:t>
            </a:r>
          </a:p>
          <a:p>
            <a:endParaRPr lang="cs-CZ" sz="2000" dirty="0">
              <a:solidFill>
                <a:srgbClr val="002060"/>
              </a:solidFill>
            </a:endParaRPr>
          </a:p>
        </p:txBody>
      </p:sp>
      <p:sp>
        <p:nvSpPr>
          <p:cNvPr id="6" name="Nadpis 5"/>
          <p:cNvSpPr>
            <a:spLocks noGrp="1"/>
          </p:cNvSpPr>
          <p:nvPr>
            <p:ph type="title"/>
          </p:nvPr>
        </p:nvSpPr>
        <p:spPr>
          <a:xfrm>
            <a:off x="179512" y="195486"/>
            <a:ext cx="7344816" cy="507703"/>
          </a:xfrm>
        </p:spPr>
        <p:txBody>
          <a:bodyPr/>
          <a:lstStyle/>
          <a:p>
            <a:r>
              <a:rPr lang="cs-CZ" dirty="0"/>
              <a:t>A. Reklama</a:t>
            </a:r>
            <a:endParaRPr lang="cs-CZ" dirty="0"/>
          </a:p>
        </p:txBody>
      </p:sp>
      <p:graphicFrame>
        <p:nvGraphicFramePr>
          <p:cNvPr id="4" name="Group 4"/>
          <p:cNvGraphicFramePr>
            <a:graphicFrameLocks/>
          </p:cNvGraphicFramePr>
          <p:nvPr>
            <p:extLst>
              <p:ext uri="{D42A27DB-BD31-4B8C-83A1-F6EECF244321}">
                <p14:modId xmlns:p14="http://schemas.microsoft.com/office/powerpoint/2010/main" val="328444145"/>
              </p:ext>
            </p:extLst>
          </p:nvPr>
        </p:nvGraphicFramePr>
        <p:xfrm>
          <a:off x="899592" y="2530226"/>
          <a:ext cx="7353635" cy="1766069"/>
        </p:xfrm>
        <a:graphic>
          <a:graphicData uri="http://schemas.openxmlformats.org/drawingml/2006/table">
            <a:tbl>
              <a:tblPr/>
              <a:tblGrid>
                <a:gridCol w="998264">
                  <a:extLst>
                    <a:ext uri="{9D8B030D-6E8A-4147-A177-3AD203B41FA5}">
                      <a16:colId xmlns:a16="http://schemas.microsoft.com/office/drawing/2014/main" xmlns="" val="20000"/>
                    </a:ext>
                  </a:extLst>
                </a:gridCol>
                <a:gridCol w="6355371">
                  <a:extLst>
                    <a:ext uri="{9D8B030D-6E8A-4147-A177-3AD203B41FA5}">
                      <a16:colId xmlns:a16="http://schemas.microsoft.com/office/drawing/2014/main" xmlns="" val="20001"/>
                    </a:ext>
                  </a:extLst>
                </a:gridCol>
              </a:tblGrid>
              <a:tr h="77032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smtClean="0">
                          <a:ln>
                            <a:noFill/>
                          </a:ln>
                          <a:solidFill>
                            <a:srgbClr val="002060"/>
                          </a:solidFill>
                          <a:effectLst/>
                          <a:latin typeface="Arial" charset="0"/>
                          <a:sym typeface="Wingdings" pitchFamily="2" charset="2"/>
                        </a:rPr>
                        <a:t>ANO</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0" i="0" u="none" strike="noStrike" cap="none" normalizeH="0" baseline="0" dirty="0" smtClean="0">
                          <a:ln>
                            <a:noFill/>
                          </a:ln>
                          <a:solidFill>
                            <a:srgbClr val="002060"/>
                          </a:solidFill>
                          <a:effectLst/>
                          <a:latin typeface="Arial" charset="0"/>
                        </a:rPr>
                        <a:t>Masové působení, dovoluje výraznost a kontrolu nad sdělením.</a:t>
                      </a: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95749">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smtClean="0">
                          <a:ln>
                            <a:noFill/>
                          </a:ln>
                          <a:solidFill>
                            <a:srgbClr val="002060"/>
                          </a:solidFill>
                          <a:effectLst/>
                          <a:latin typeface="Arial" charset="0"/>
                          <a:sym typeface="Wingdings" pitchFamily="2" charset="2"/>
                        </a:rPr>
                        <a:t>NE</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0" i="0" u="none" strike="noStrike" cap="none" normalizeH="0" baseline="0" dirty="0" smtClean="0">
                          <a:ln>
                            <a:noFill/>
                          </a:ln>
                          <a:solidFill>
                            <a:srgbClr val="002060"/>
                          </a:solidFill>
                          <a:effectLst/>
                          <a:latin typeface="Arial" charset="0"/>
                        </a:rPr>
                        <a:t>Neosobní, nelze předvést výrobek, nelze přímo ovlivnit nákup, nesnadné měření response.</a:t>
                      </a: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183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1 Definování marketingové komunikace.</a:t>
            </a:r>
          </a:p>
          <a:p>
            <a:endParaRPr lang="cs-CZ" sz="2000" dirty="0">
              <a:solidFill>
                <a:srgbClr val="002060"/>
              </a:solidFill>
            </a:endParaRPr>
          </a:p>
          <a:p>
            <a:r>
              <a:rPr lang="cs-CZ" sz="2000" dirty="0">
                <a:solidFill>
                  <a:srgbClr val="002060"/>
                </a:solidFill>
              </a:rPr>
              <a:t>2 Odlišnosti komunikace v mezinárodním prostředí.</a:t>
            </a:r>
          </a:p>
          <a:p>
            <a:endParaRPr lang="cs-CZ" sz="2000" dirty="0">
              <a:solidFill>
                <a:srgbClr val="002060"/>
              </a:solidFill>
            </a:endParaRPr>
          </a:p>
          <a:p>
            <a:r>
              <a:rPr lang="cs-CZ" sz="2000" dirty="0">
                <a:solidFill>
                  <a:srgbClr val="002060"/>
                </a:solidFill>
              </a:rPr>
              <a:t>3 Marketingový komunikační mix.</a:t>
            </a:r>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smtClean="0"/>
              <a:t>Obsah přednášky</a:t>
            </a:r>
            <a:endParaRPr lang="cs-CZ" dirty="0"/>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Chyby v překladech sdělení, doslovné překlady v mezinárodní marketingové komunikaci nefungují.</a:t>
            </a:r>
          </a:p>
          <a:p>
            <a:r>
              <a:rPr lang="cs-CZ" sz="2000" dirty="0">
                <a:solidFill>
                  <a:srgbClr val="002060"/>
                </a:solidFill>
              </a:rPr>
              <a:t>Přecenění informativní složky reklamy (ve vyspělých zemích podíl této složky v reklamě činí okolo 16 procent).</a:t>
            </a:r>
          </a:p>
          <a:p>
            <a:r>
              <a:rPr lang="cs-CZ" sz="2000" dirty="0">
                <a:solidFill>
                  <a:srgbClr val="002060"/>
                </a:solidFill>
              </a:rPr>
              <a:t>Chyby ve volbě barev nebo užitých symbolů (například reklama na pánský parfém Drakar, která znázorňovala silnou mužskou ruku s lahvičkou parfému, o níž se opírá ženská ruka s rudými pěstěnými nehty, nebyla v tomto provedení přípustná pro oblast arabských zemí). </a:t>
            </a:r>
            <a:endParaRPr lang="cs-CZ" sz="2000" dirty="0">
              <a:solidFill>
                <a:srgbClr val="002060"/>
              </a:solidFill>
            </a:endParaRPr>
          </a:p>
        </p:txBody>
      </p:sp>
      <p:sp>
        <p:nvSpPr>
          <p:cNvPr id="6" name="Nadpis 5"/>
          <p:cNvSpPr>
            <a:spLocks noGrp="1"/>
          </p:cNvSpPr>
          <p:nvPr>
            <p:ph type="title"/>
          </p:nvPr>
        </p:nvSpPr>
        <p:spPr>
          <a:xfrm>
            <a:off x="179512" y="195486"/>
            <a:ext cx="6120680" cy="507703"/>
          </a:xfrm>
        </p:spPr>
        <p:txBody>
          <a:bodyPr/>
          <a:lstStyle/>
          <a:p>
            <a:r>
              <a:rPr lang="cs-CZ" dirty="0"/>
              <a:t>Pochybení v mezinárodní reklamě 1</a:t>
            </a:r>
            <a:endParaRPr lang="cs-CZ" dirty="0"/>
          </a:p>
        </p:txBody>
      </p:sp>
    </p:spTree>
    <p:extLst>
      <p:ext uri="{BB962C8B-B14F-4D97-AF65-F5344CB8AC3E}">
        <p14:creationId xmlns:p14="http://schemas.microsoft.com/office/powerpoint/2010/main" val="1739101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16547"/>
            <a:ext cx="9036496" cy="3024336"/>
          </a:xfrm>
          <a:prstGeom prst="rect">
            <a:avLst/>
          </a:prstGeom>
        </p:spPr>
        <p:txBody>
          <a:bodyPr>
            <a:noAutofit/>
          </a:bodyPr>
          <a:lstStyle/>
          <a:p>
            <a:r>
              <a:rPr lang="cs-CZ" sz="1600" b="1" dirty="0">
                <a:solidFill>
                  <a:srgbClr val="002060"/>
                </a:solidFill>
              </a:rPr>
              <a:t>Informativní reklama </a:t>
            </a:r>
            <a:r>
              <a:rPr lang="cs-CZ" sz="1600" dirty="0">
                <a:solidFill>
                  <a:srgbClr val="002060"/>
                </a:solidFill>
              </a:rPr>
              <a:t>– tato je nejčastěji používaná v zaváděcí fázi životního cyklu produktu, kdy je důležité spotřebitele upozornit, že na trh přichází nový výrobek, služba či firma. Hlavním cílem je poskytnutí základních informací o užitných vlastnostech a výhodách produktu. </a:t>
            </a:r>
          </a:p>
          <a:p>
            <a:r>
              <a:rPr lang="cs-CZ" sz="1600" b="1" dirty="0">
                <a:solidFill>
                  <a:srgbClr val="002060"/>
                </a:solidFill>
              </a:rPr>
              <a:t>Přesvědčovací reklama </a:t>
            </a:r>
            <a:r>
              <a:rPr lang="cs-CZ" sz="1600" dirty="0">
                <a:solidFill>
                  <a:srgbClr val="002060"/>
                </a:solidFill>
              </a:rPr>
              <a:t>– ta je spojená zejména s cílem rozšíření poptávky a posílení postavení výrobku a firmy na trhu. Používá se ve fázi růstu a na počátku fáze zralosti produktu. Jednou z forem přesvědčovací reklamy je reklama obranná, která přináší spotřebitelům informace nebo stanoviska, která mohou být v rozporu s veřejným míněním. </a:t>
            </a:r>
          </a:p>
          <a:p>
            <a:r>
              <a:rPr lang="cs-CZ" sz="1600" b="1" dirty="0">
                <a:solidFill>
                  <a:srgbClr val="002060"/>
                </a:solidFill>
              </a:rPr>
              <a:t>Připomínková reklama </a:t>
            </a:r>
            <a:r>
              <a:rPr lang="cs-CZ" sz="1600" dirty="0">
                <a:solidFill>
                  <a:srgbClr val="002060"/>
                </a:solidFill>
              </a:rPr>
              <a:t>–využívána obvykle ve fázi zralosti (nasycení) a na počátku fáze poklesu, kdy napomáhá k udržení pozice výrobku (značky) na trhu. Cílem je podpora věrnosti zákazníků, kteří pravidelně nakupují daný produkt. </a:t>
            </a:r>
          </a:p>
          <a:p>
            <a:r>
              <a:rPr lang="cs-CZ" sz="1600" b="1" dirty="0">
                <a:solidFill>
                  <a:srgbClr val="002060"/>
                </a:solidFill>
              </a:rPr>
              <a:t>Srovnávací reklama </a:t>
            </a:r>
            <a:r>
              <a:rPr lang="cs-CZ" sz="1600" dirty="0">
                <a:solidFill>
                  <a:srgbClr val="002060"/>
                </a:solidFill>
              </a:rPr>
              <a:t>– je možné použít, pokud není nepravdivá, pokud porovnává výrobky a služby, které uspokojují stejné potřeby, nevyvolává pochybnosti o tom, kdo je zadavatelem reklamy a kdo je srovnávaným konkurentem (nemusí být jmenován</a:t>
            </a:r>
          </a:p>
          <a:p>
            <a:r>
              <a:rPr lang="cs-CZ" sz="1600" b="1" dirty="0">
                <a:solidFill>
                  <a:srgbClr val="002060"/>
                </a:solidFill>
              </a:rPr>
              <a:t>Institucionální (korporátní) reklama </a:t>
            </a:r>
            <a:r>
              <a:rPr lang="cs-CZ" sz="1600" dirty="0">
                <a:solidFill>
                  <a:srgbClr val="002060"/>
                </a:solidFill>
              </a:rPr>
              <a:t>– cílem je vytvořit pozitivní přijetí firmy veřejností i vlastními zaměstnanci, zveřejňováním pozitivních výsledků (vstup na nové trhy, zvýšení podílu na trhu apod.) nebo fakta o firemní tradici, péči o zaměstnance, životní prostředí apod. </a:t>
            </a:r>
            <a:endParaRPr lang="cs-CZ" sz="16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Typy reklamy</a:t>
            </a:r>
            <a:endParaRPr lang="cs-CZ" dirty="0"/>
          </a:p>
        </p:txBody>
      </p:sp>
    </p:spTree>
    <p:extLst>
      <p:ext uri="{BB962C8B-B14F-4D97-AF65-F5344CB8AC3E}">
        <p14:creationId xmlns:p14="http://schemas.microsoft.com/office/powerpoint/2010/main" val="82358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Chyby ve volbě médií (na rozvíjejících se trzích je brána televize jako zdroj informací a zábavy, ale na vyspělejších trzích, například v západní Evropě nebo USA, se mladí lidé do 25 let cítí stále více masovými médii nasyceni, dávají přednost internetu. Reklamu v kině, na rozdíl od televize, berou jako součást zábavy a nijak je neruší).</a:t>
            </a:r>
          </a:p>
          <a:p>
            <a:r>
              <a:rPr lang="cs-CZ" sz="2000" dirty="0">
                <a:solidFill>
                  <a:srgbClr val="002060"/>
                </a:solidFill>
              </a:rPr>
              <a:t>Rozhodování o načasování reklamní kampaně (ne každá země slaví Vánoce). </a:t>
            </a:r>
          </a:p>
          <a:p>
            <a:r>
              <a:rPr lang="cs-CZ" sz="2000" dirty="0">
                <a:solidFill>
                  <a:srgbClr val="002060"/>
                </a:solidFill>
              </a:rPr>
              <a:t>Rozhodování o frekvenci uvádění reklamy (když na počátku 90. let 20. století začala firma Procter &amp; Gamble v ČR uvádět reklamu na prací prášky, zvolila frekvenci obvyklou ve vyspělých zemích, avšak v naší, tenkrát ještě reklamě nepřivyklé společnosti, to způsobilo značné pocity znechucení a přesycení těmito reklamami).</a:t>
            </a:r>
            <a:endParaRPr lang="cs-CZ" sz="2000" dirty="0">
              <a:solidFill>
                <a:srgbClr val="002060"/>
              </a:solidFill>
            </a:endParaRPr>
          </a:p>
        </p:txBody>
      </p:sp>
      <p:sp>
        <p:nvSpPr>
          <p:cNvPr id="6" name="Nadpis 5"/>
          <p:cNvSpPr>
            <a:spLocks noGrp="1"/>
          </p:cNvSpPr>
          <p:nvPr>
            <p:ph type="title"/>
          </p:nvPr>
        </p:nvSpPr>
        <p:spPr>
          <a:xfrm>
            <a:off x="179512" y="195486"/>
            <a:ext cx="6408712" cy="507703"/>
          </a:xfrm>
        </p:spPr>
        <p:txBody>
          <a:bodyPr/>
          <a:lstStyle/>
          <a:p>
            <a:r>
              <a:rPr lang="cs-CZ" dirty="0"/>
              <a:t>Pochybení v mezinárodní reklamě 2</a:t>
            </a:r>
            <a:endParaRPr lang="cs-CZ" dirty="0"/>
          </a:p>
        </p:txBody>
      </p:sp>
    </p:spTree>
    <p:extLst>
      <p:ext uri="{BB962C8B-B14F-4D97-AF65-F5344CB8AC3E}">
        <p14:creationId xmlns:p14="http://schemas.microsoft.com/office/powerpoint/2010/main" val="3981271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568952" cy="3024336"/>
          </a:xfrm>
          <a:prstGeom prst="rect">
            <a:avLst/>
          </a:prstGeom>
        </p:spPr>
        <p:txBody>
          <a:bodyPr>
            <a:noAutofit/>
          </a:bodyPr>
          <a:lstStyle/>
          <a:p>
            <a:r>
              <a:rPr lang="cs-CZ" sz="2000" dirty="0">
                <a:solidFill>
                  <a:srgbClr val="002060"/>
                </a:solidFill>
              </a:rPr>
              <a:t>TV</a:t>
            </a:r>
          </a:p>
          <a:p>
            <a:r>
              <a:rPr lang="cs-CZ" sz="2000" dirty="0">
                <a:solidFill>
                  <a:srgbClr val="002060"/>
                </a:solidFill>
              </a:rPr>
              <a:t>Tisk </a:t>
            </a:r>
          </a:p>
          <a:p>
            <a:r>
              <a:rPr lang="cs-CZ" sz="2000" dirty="0">
                <a:solidFill>
                  <a:srgbClr val="002060"/>
                </a:solidFill>
              </a:rPr>
              <a:t>Rozhlas</a:t>
            </a:r>
          </a:p>
          <a:p>
            <a:r>
              <a:rPr lang="cs-CZ" sz="2000" dirty="0">
                <a:solidFill>
                  <a:srgbClr val="002060"/>
                </a:solidFill>
              </a:rPr>
              <a:t>Internet </a:t>
            </a:r>
          </a:p>
          <a:p>
            <a:r>
              <a:rPr lang="cs-CZ" sz="2000" dirty="0" err="1">
                <a:solidFill>
                  <a:srgbClr val="002060"/>
                </a:solidFill>
              </a:rPr>
              <a:t>Outdoor</a:t>
            </a:r>
            <a:r>
              <a:rPr lang="cs-CZ" sz="2000" dirty="0">
                <a:solidFill>
                  <a:srgbClr val="002060"/>
                </a:solidFill>
              </a:rPr>
              <a:t> </a:t>
            </a:r>
          </a:p>
          <a:p>
            <a:r>
              <a:rPr lang="cs-CZ" sz="2000" dirty="0" err="1">
                <a:solidFill>
                  <a:srgbClr val="002060"/>
                </a:solidFill>
              </a:rPr>
              <a:t>Indoor</a:t>
            </a:r>
            <a:r>
              <a:rPr lang="cs-CZ" sz="2000" dirty="0">
                <a:solidFill>
                  <a:srgbClr val="002060"/>
                </a:solidFill>
              </a:rPr>
              <a:t> </a:t>
            </a:r>
          </a:p>
          <a:p>
            <a:r>
              <a:rPr lang="cs-CZ" sz="2000" dirty="0">
                <a:solidFill>
                  <a:srgbClr val="002060"/>
                </a:solidFill>
              </a:rPr>
              <a:t>Kino </a:t>
            </a:r>
          </a:p>
          <a:p>
            <a:r>
              <a:rPr lang="cs-CZ" sz="2000" dirty="0">
                <a:solidFill>
                  <a:srgbClr val="002060"/>
                </a:solidFill>
              </a:rPr>
              <a:t>Mobilní telefon</a:t>
            </a:r>
          </a:p>
          <a:p>
            <a:r>
              <a:rPr lang="cs-CZ" sz="2000" dirty="0">
                <a:solidFill>
                  <a:srgbClr val="002060"/>
                </a:solidFill>
              </a:rPr>
              <a:t>Netradiční média (ambientní média)</a:t>
            </a:r>
            <a:endParaRPr lang="cs-CZ" sz="2000" dirty="0">
              <a:solidFill>
                <a:srgbClr val="002060"/>
              </a:solidFill>
            </a:endParaRPr>
          </a:p>
        </p:txBody>
      </p:sp>
      <p:sp>
        <p:nvSpPr>
          <p:cNvPr id="6" name="Nadpis 5"/>
          <p:cNvSpPr>
            <a:spLocks noGrp="1"/>
          </p:cNvSpPr>
          <p:nvPr>
            <p:ph type="title"/>
          </p:nvPr>
        </p:nvSpPr>
        <p:spPr>
          <a:xfrm>
            <a:off x="179512" y="195486"/>
            <a:ext cx="7416824" cy="507703"/>
          </a:xfrm>
        </p:spPr>
        <p:txBody>
          <a:bodyPr/>
          <a:lstStyle/>
          <a:p>
            <a:r>
              <a:rPr lang="cs-CZ" dirty="0"/>
              <a:t>Mediální mix </a:t>
            </a:r>
            <a:br>
              <a:rPr lang="cs-CZ" dirty="0"/>
            </a:br>
            <a:endParaRPr lang="cs-CZ" dirty="0"/>
          </a:p>
        </p:txBody>
      </p:sp>
    </p:spTree>
    <p:extLst>
      <p:ext uri="{BB962C8B-B14F-4D97-AF65-F5344CB8AC3E}">
        <p14:creationId xmlns:p14="http://schemas.microsoft.com/office/powerpoint/2010/main" val="3168701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2808312"/>
          </a:xfrm>
          <a:prstGeom prst="rect">
            <a:avLst/>
          </a:prstGeom>
        </p:spPr>
        <p:txBody>
          <a:bodyPr>
            <a:noAutofit/>
          </a:bodyPr>
          <a:lstStyle/>
          <a:p>
            <a:r>
              <a:rPr lang="cs-CZ" sz="1800" dirty="0">
                <a:solidFill>
                  <a:srgbClr val="002060"/>
                </a:solidFill>
              </a:rPr>
              <a:t>Intervence státu (zákaz propagace určitých výrobků, předpisy o obsahu a stylu reklamy).</a:t>
            </a:r>
          </a:p>
          <a:p>
            <a:r>
              <a:rPr lang="cs-CZ" sz="1800" dirty="0">
                <a:solidFill>
                  <a:srgbClr val="002060"/>
                </a:solidFill>
              </a:rPr>
              <a:t>Rozhodování o reklamní agentuře (s tím souvisí i rozhodování o standardizaci reklamy, například při volbě velké nadnárodně působící agentury, nebo přizpůsobení se místní kultuře při preferenci domácí reklamní agentury. Zde platí více než jinde zásada „Uvažuj globálně, ale jednej lokálně!"). </a:t>
            </a:r>
          </a:p>
          <a:p>
            <a:r>
              <a:rPr lang="cs-CZ" sz="1800" dirty="0">
                <a:solidFill>
                  <a:srgbClr val="002060"/>
                </a:solidFill>
              </a:rPr>
              <a:t>Nerespektování životního cyklu produktu (novinky vyžadují daleko vyšší reklamní podporu, než výrobky nacházející se ve stádiu zralosti). </a:t>
            </a:r>
          </a:p>
          <a:p>
            <a:r>
              <a:rPr lang="cs-CZ" sz="1800" dirty="0">
                <a:solidFill>
                  <a:srgbClr val="002060"/>
                </a:solidFill>
              </a:rPr>
              <a:t>Nedostatečná diferenciace produktů (chce-li firma odlišit své výrobky, které se velmi podobají jiným - potraviny, nápoje, je zapotřebí investovat do reklamy daleko více peněz i kreativity, tak, aby byl výrobek spotřebiteli zaregistrován jako něco zvláštního, a tím i dostatečně odlišen od konkurence). </a:t>
            </a:r>
            <a:endParaRPr lang="cs-CZ"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Pochybení v mezinárodní reklamě 3</a:t>
            </a:r>
            <a:endParaRPr lang="cs-CZ" dirty="0"/>
          </a:p>
        </p:txBody>
      </p:sp>
    </p:spTree>
    <p:extLst>
      <p:ext uri="{BB962C8B-B14F-4D97-AF65-F5344CB8AC3E}">
        <p14:creationId xmlns:p14="http://schemas.microsoft.com/office/powerpoint/2010/main" val="1069064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cs-CZ" sz="2000" b="1" dirty="0">
                <a:solidFill>
                  <a:srgbClr val="002060"/>
                </a:solidFill>
              </a:rPr>
              <a:t>Emocionální reklama</a:t>
            </a:r>
            <a:r>
              <a:rPr lang="cs-CZ" sz="2000" dirty="0">
                <a:solidFill>
                  <a:srgbClr val="002060"/>
                </a:solidFill>
              </a:rPr>
              <a:t>  se snaží vyvolat u zákazníka spíše pocity než myšlenky. </a:t>
            </a:r>
          </a:p>
          <a:p>
            <a:endParaRPr lang="cs-CZ" sz="2000" dirty="0">
              <a:solidFill>
                <a:srgbClr val="002060"/>
              </a:solidFill>
            </a:endParaRPr>
          </a:p>
          <a:p>
            <a:r>
              <a:rPr lang="cs-CZ" sz="2000" dirty="0">
                <a:solidFill>
                  <a:srgbClr val="002060"/>
                </a:solidFill>
              </a:rPr>
              <a:t>Emocionálně laděné reklamy obsahují mnoho neverbálních prvků, stimulů vyvolávajících představivost a pocity.</a:t>
            </a:r>
            <a:r>
              <a:rPr lang="cs-CZ" sz="2000" b="1" dirty="0">
                <a:solidFill>
                  <a:srgbClr val="002060"/>
                </a:solidFill>
              </a:rPr>
              <a:t> </a:t>
            </a:r>
          </a:p>
          <a:p>
            <a:endParaRPr lang="cs-CZ" sz="2000" b="1" dirty="0"/>
          </a:p>
          <a:p>
            <a:r>
              <a:rPr lang="cs-CZ" sz="2000" b="1" dirty="0">
                <a:solidFill>
                  <a:srgbClr val="FF0000"/>
                </a:solidFill>
              </a:rPr>
              <a:t>Upíří efekt!</a:t>
            </a:r>
          </a:p>
        </p:txBody>
      </p:sp>
      <p:sp>
        <p:nvSpPr>
          <p:cNvPr id="6" name="Nadpis 5"/>
          <p:cNvSpPr>
            <a:spLocks noGrp="1"/>
          </p:cNvSpPr>
          <p:nvPr>
            <p:ph type="title"/>
          </p:nvPr>
        </p:nvSpPr>
        <p:spPr>
          <a:xfrm>
            <a:off x="179512" y="195486"/>
            <a:ext cx="7992888" cy="507703"/>
          </a:xfrm>
        </p:spPr>
        <p:txBody>
          <a:bodyPr/>
          <a:lstStyle/>
          <a:p>
            <a:r>
              <a:rPr lang="cs-CZ" dirty="0"/>
              <a:t>Emoce v reklamě</a:t>
            </a:r>
            <a:endParaRPr lang="cs-CZ" dirty="0"/>
          </a:p>
        </p:txBody>
      </p:sp>
    </p:spTree>
    <p:extLst>
      <p:ext uri="{BB962C8B-B14F-4D97-AF65-F5344CB8AC3E}">
        <p14:creationId xmlns:p14="http://schemas.microsoft.com/office/powerpoint/2010/main" val="3219173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203598"/>
            <a:ext cx="8280920" cy="2808312"/>
          </a:xfrm>
          <a:prstGeom prst="rect">
            <a:avLst/>
          </a:prstGeom>
        </p:spPr>
        <p:txBody>
          <a:bodyPr>
            <a:noAutofit/>
          </a:bodyPr>
          <a:lstStyle/>
          <a:p>
            <a:pPr marL="533400" indent="-533400">
              <a:buSzPct val="100000"/>
            </a:pPr>
            <a:r>
              <a:rPr lang="cs-CZ" sz="2400" dirty="0">
                <a:solidFill>
                  <a:srgbClr val="FF0000"/>
                </a:solidFill>
              </a:rPr>
              <a:t>Humor</a:t>
            </a:r>
          </a:p>
          <a:p>
            <a:pPr marL="533400" indent="-533400">
              <a:buSzPct val="100000"/>
            </a:pPr>
            <a:r>
              <a:rPr lang="cs-CZ" sz="2400" dirty="0">
                <a:solidFill>
                  <a:srgbClr val="002060"/>
                </a:solidFill>
              </a:rPr>
              <a:t>Erotika</a:t>
            </a:r>
          </a:p>
          <a:p>
            <a:pPr marL="533400" indent="-533400">
              <a:buSzPct val="100000"/>
            </a:pPr>
            <a:r>
              <a:rPr lang="cs-CZ" sz="2400" dirty="0">
                <a:solidFill>
                  <a:srgbClr val="002060"/>
                </a:solidFill>
              </a:rPr>
              <a:t>Strach</a:t>
            </a:r>
          </a:p>
          <a:p>
            <a:pPr marL="533400" indent="-533400">
              <a:buSzPct val="100000"/>
            </a:pPr>
            <a:r>
              <a:rPr lang="cs-CZ" sz="2400" dirty="0">
                <a:solidFill>
                  <a:srgbClr val="FF0000"/>
                </a:solidFill>
              </a:rPr>
              <a:t>Hudba</a:t>
            </a:r>
          </a:p>
          <a:p>
            <a:pPr marL="533400" indent="-533400">
              <a:buSzPct val="100000"/>
            </a:pPr>
            <a:r>
              <a:rPr lang="cs-CZ" sz="2400" dirty="0">
                <a:solidFill>
                  <a:srgbClr val="FF0000"/>
                </a:solidFill>
              </a:rPr>
              <a:t>Vřelost</a:t>
            </a:r>
          </a:p>
          <a:p>
            <a:pPr marL="533400" indent="-533400">
              <a:buSzPct val="100000"/>
            </a:pPr>
            <a:r>
              <a:rPr lang="cs-CZ" sz="2400" dirty="0">
                <a:solidFill>
                  <a:srgbClr val="002060"/>
                </a:solidFill>
              </a:rPr>
              <a:t>Drama </a:t>
            </a:r>
          </a:p>
        </p:txBody>
      </p:sp>
      <p:sp>
        <p:nvSpPr>
          <p:cNvPr id="6" name="Nadpis 5"/>
          <p:cNvSpPr>
            <a:spLocks noGrp="1"/>
          </p:cNvSpPr>
          <p:nvPr>
            <p:ph type="title"/>
          </p:nvPr>
        </p:nvSpPr>
        <p:spPr>
          <a:xfrm>
            <a:off x="179512" y="195486"/>
            <a:ext cx="7560840" cy="507703"/>
          </a:xfrm>
        </p:spPr>
        <p:txBody>
          <a:bodyPr/>
          <a:lstStyle/>
          <a:p>
            <a:r>
              <a:rPr lang="cs-CZ" dirty="0"/>
              <a:t>Typy emocí </a:t>
            </a:r>
            <a:endParaRPr lang="cs-CZ" dirty="0"/>
          </a:p>
        </p:txBody>
      </p:sp>
    </p:spTree>
    <p:extLst>
      <p:ext uri="{BB962C8B-B14F-4D97-AF65-F5344CB8AC3E}">
        <p14:creationId xmlns:p14="http://schemas.microsoft.com/office/powerpoint/2010/main" val="2958975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cs-CZ" sz="2000" b="1" dirty="0">
                <a:solidFill>
                  <a:srgbClr val="002060"/>
                </a:solidFill>
              </a:rPr>
              <a:t>Doporučovatel (mluvčí, model) - </a:t>
            </a:r>
            <a:r>
              <a:rPr lang="cs-CZ" sz="2000" dirty="0">
                <a:solidFill>
                  <a:srgbClr val="002060"/>
                </a:solidFill>
              </a:rPr>
              <a:t>osoba, postava, organizace, která se objevuje v reklamě, aby působila ve prospěch zadavatele reklamy nebo jeho tvrzení.</a:t>
            </a:r>
          </a:p>
          <a:p>
            <a:endParaRPr lang="cs-CZ" sz="2000" dirty="0">
              <a:solidFill>
                <a:srgbClr val="002060"/>
              </a:solidFill>
            </a:endParaRPr>
          </a:p>
          <a:p>
            <a:r>
              <a:rPr lang="cs-CZ" sz="2000" dirty="0">
                <a:solidFill>
                  <a:srgbClr val="002060"/>
                </a:solidFill>
              </a:rPr>
              <a:t>Odborníci, slavné osobnosti, laici.</a:t>
            </a:r>
          </a:p>
          <a:p>
            <a:endParaRPr lang="cs-CZ" sz="2000" dirty="0">
              <a:solidFill>
                <a:srgbClr val="002060"/>
              </a:solidFill>
            </a:endParaRPr>
          </a:p>
          <a:p>
            <a:r>
              <a:rPr lang="cs-CZ" sz="2000" dirty="0">
                <a:solidFill>
                  <a:srgbClr val="002060"/>
                </a:solidFill>
              </a:rPr>
              <a:t>Historická osoba.</a:t>
            </a:r>
          </a:p>
        </p:txBody>
      </p:sp>
      <p:sp>
        <p:nvSpPr>
          <p:cNvPr id="6" name="Nadpis 5"/>
          <p:cNvSpPr>
            <a:spLocks noGrp="1"/>
          </p:cNvSpPr>
          <p:nvPr>
            <p:ph type="title"/>
          </p:nvPr>
        </p:nvSpPr>
        <p:spPr>
          <a:xfrm>
            <a:off x="179512" y="195486"/>
            <a:ext cx="7560840" cy="507703"/>
          </a:xfrm>
        </p:spPr>
        <p:txBody>
          <a:bodyPr/>
          <a:lstStyle/>
          <a:p>
            <a:r>
              <a:rPr lang="cs-CZ" dirty="0"/>
              <a:t>Doporučovatelé v reklamě</a:t>
            </a:r>
            <a:endParaRPr lang="cs-CZ" dirty="0"/>
          </a:p>
        </p:txBody>
      </p:sp>
    </p:spTree>
    <p:extLst>
      <p:ext uri="{BB962C8B-B14F-4D97-AF65-F5344CB8AC3E}">
        <p14:creationId xmlns:p14="http://schemas.microsoft.com/office/powerpoint/2010/main" val="2143211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2400" dirty="0">
                <a:solidFill>
                  <a:srgbClr val="002060"/>
                </a:solidFill>
              </a:rPr>
              <a:t>Podpora prodeje je forma neosobní komunikace a zahrnuje všechny prostředky vedoucí ke krátkodobému stimulování prodeje. </a:t>
            </a:r>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B. Podpora prodeje</a:t>
            </a:r>
            <a:endParaRPr lang="cs-CZ" dirty="0"/>
          </a:p>
        </p:txBody>
      </p:sp>
      <p:graphicFrame>
        <p:nvGraphicFramePr>
          <p:cNvPr id="4" name="Group 4"/>
          <p:cNvGraphicFramePr>
            <a:graphicFrameLocks/>
          </p:cNvGraphicFramePr>
          <p:nvPr>
            <p:extLst>
              <p:ext uri="{D42A27DB-BD31-4B8C-83A1-F6EECF244321}">
                <p14:modId xmlns:p14="http://schemas.microsoft.com/office/powerpoint/2010/main" val="3621808389"/>
              </p:ext>
            </p:extLst>
          </p:nvPr>
        </p:nvGraphicFramePr>
        <p:xfrm>
          <a:off x="705358" y="2427734"/>
          <a:ext cx="7661275" cy="1996440"/>
        </p:xfrm>
        <a:graphic>
          <a:graphicData uri="http://schemas.openxmlformats.org/drawingml/2006/table">
            <a:tbl>
              <a:tblPr/>
              <a:tblGrid>
                <a:gridCol w="1223963">
                  <a:extLst>
                    <a:ext uri="{9D8B030D-6E8A-4147-A177-3AD203B41FA5}">
                      <a16:colId xmlns:a16="http://schemas.microsoft.com/office/drawing/2014/main" xmlns="" val="20000"/>
                    </a:ext>
                  </a:extLst>
                </a:gridCol>
                <a:gridCol w="6437312">
                  <a:extLst>
                    <a:ext uri="{9D8B030D-6E8A-4147-A177-3AD203B41FA5}">
                      <a16:colId xmlns:a16="http://schemas.microsoft.com/office/drawing/2014/main" xmlns="" val="20001"/>
                    </a:ext>
                  </a:extLst>
                </a:gridCol>
              </a:tblGrid>
              <a:tr h="990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smtClean="0">
                          <a:ln>
                            <a:noFill/>
                          </a:ln>
                          <a:solidFill>
                            <a:srgbClr val="002060"/>
                          </a:solidFill>
                          <a:effectLst/>
                          <a:latin typeface="Arial" charset="0"/>
                        </a:rPr>
                        <a:t>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0" i="0" u="none" strike="noStrike" cap="none" normalizeH="0" baseline="0" smtClean="0">
                          <a:ln>
                            <a:noFill/>
                          </a:ln>
                          <a:solidFill>
                            <a:srgbClr val="002060"/>
                          </a:solidFill>
                          <a:effectLst/>
                          <a:latin typeface="Arial" charset="0"/>
                        </a:rPr>
                        <a:t>Upoutá pozornost a dosáhne okamžitý účinek, dává podnět k nákupu. Je flexibilní, variabilní a dá se dobře kombinovat s ostatními kom. prvky.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90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smtClean="0">
                          <a:ln>
                            <a:noFill/>
                          </a:ln>
                          <a:solidFill>
                            <a:srgbClr val="002060"/>
                          </a:solidFill>
                          <a:effectLst/>
                          <a:latin typeface="Arial" charset="0"/>
                        </a:rPr>
                        <a:t>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000" b="0" i="0" u="none" strike="noStrike" cap="none" normalizeH="0" baseline="0" dirty="0" smtClean="0">
                          <a:ln>
                            <a:noFill/>
                          </a:ln>
                          <a:solidFill>
                            <a:srgbClr val="002060"/>
                          </a:solidFill>
                          <a:effectLst/>
                          <a:latin typeface="Arial" charset="0"/>
                        </a:rPr>
                        <a:t>Snadno napodobitelná konkurencí, působí krátkodobě. </a:t>
                      </a:r>
                      <a:endParaRPr kumimoji="0" lang="cs-CZ" sz="2000" b="0" i="0" u="none" strike="noStrike" cap="none" normalizeH="0" baseline="0" dirty="0" smtClean="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95566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400" dirty="0">
                <a:solidFill>
                  <a:srgbClr val="002060"/>
                </a:solidFill>
              </a:rPr>
              <a:t>Osobní prodej je proces ovlivňování zákazníka prostřednictvím osobního kontaktu. </a:t>
            </a:r>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C. Osobní prodej</a:t>
            </a:r>
            <a:endParaRPr lang="cs-CZ" dirty="0"/>
          </a:p>
        </p:txBody>
      </p:sp>
      <p:graphicFrame>
        <p:nvGraphicFramePr>
          <p:cNvPr id="4" name="Group 4"/>
          <p:cNvGraphicFramePr>
            <a:graphicFrameLocks/>
          </p:cNvGraphicFramePr>
          <p:nvPr>
            <p:extLst>
              <p:ext uri="{D42A27DB-BD31-4B8C-83A1-F6EECF244321}">
                <p14:modId xmlns:p14="http://schemas.microsoft.com/office/powerpoint/2010/main" val="4225393423"/>
              </p:ext>
            </p:extLst>
          </p:nvPr>
        </p:nvGraphicFramePr>
        <p:xfrm>
          <a:off x="683568" y="2211710"/>
          <a:ext cx="7921625" cy="2301240"/>
        </p:xfrm>
        <a:graphic>
          <a:graphicData uri="http://schemas.openxmlformats.org/drawingml/2006/table">
            <a:tbl>
              <a:tblPr/>
              <a:tblGrid>
                <a:gridCol w="1139825">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9906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1" i="0" u="none" strike="noStrike" cap="none" normalizeH="0" baseline="0" dirty="0" smtClean="0">
                          <a:ln>
                            <a:noFill/>
                          </a:ln>
                          <a:solidFill>
                            <a:srgbClr val="002060"/>
                          </a:solidFill>
                          <a:effectLst/>
                          <a:latin typeface="Arial" charset="0"/>
                        </a:rPr>
                        <a:t>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000" b="0" i="0" u="none" strike="noStrike" cap="none" normalizeH="0" baseline="0" dirty="0" smtClean="0">
                          <a:ln>
                            <a:noFill/>
                          </a:ln>
                          <a:solidFill>
                            <a:srgbClr val="002060"/>
                          </a:solidFill>
                          <a:effectLst/>
                          <a:latin typeface="Arial" charset="0"/>
                        </a:rPr>
                        <a:t>Umožňuje pružnou prezentaci a získání okamžité reakce, možnost využití neverbální komunikace, interaktivnost. </a:t>
                      </a:r>
                      <a:endParaRPr kumimoji="0" lang="cs-CZ" sz="2000" b="0" i="0" u="none" strike="noStrike" cap="none" normalizeH="0" baseline="0" dirty="0" smtClean="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906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1" i="0" u="none" strike="noStrike" cap="none" normalizeH="0" baseline="0" smtClean="0">
                          <a:ln>
                            <a:noFill/>
                          </a:ln>
                          <a:solidFill>
                            <a:srgbClr val="002060"/>
                          </a:solidFill>
                          <a:effectLst/>
                          <a:latin typeface="Arial" charset="0"/>
                        </a:rPr>
                        <a:t>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000" b="0" i="0" u="none" strike="noStrike" cap="none" normalizeH="0" baseline="0" dirty="0" smtClean="0">
                          <a:ln>
                            <a:noFill/>
                          </a:ln>
                          <a:solidFill>
                            <a:srgbClr val="002060"/>
                          </a:solidFill>
                          <a:effectLst/>
                          <a:latin typeface="Arial" charset="0"/>
                        </a:rPr>
                        <a:t>Náklady na kontakt podstatně vyšší než u ostatních forem, nesnadné získat či vychovat kvalifikované obchodníky, malý dosah oslovených zákazníků, ztížená kontrola prodejců. </a:t>
                      </a:r>
                      <a:endParaRPr kumimoji="0" lang="cs-CZ" sz="2000" b="0" i="0" u="none" strike="noStrike" cap="none" normalizeH="0" baseline="0" dirty="0" smtClean="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290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976664" cy="507703"/>
          </a:xfrm>
        </p:spPr>
        <p:txBody>
          <a:bodyPr/>
          <a:lstStyle/>
          <a:p>
            <a:r>
              <a:rPr lang="cs-CZ" dirty="0"/>
              <a:t>Japonský </a:t>
            </a:r>
            <a:r>
              <a:rPr lang="cs-CZ" dirty="0" err="1"/>
              <a:t>KitKat</a:t>
            </a:r>
            <a:endParaRPr lang="cs-CZ" dirty="0"/>
          </a:p>
        </p:txBody>
      </p:sp>
      <p:pic>
        <p:nvPicPr>
          <p:cNvPr id="7"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51470"/>
            <a:ext cx="4752528" cy="4752528"/>
          </a:xfrm>
          <a:prstGeom prst="rect">
            <a:avLst/>
          </a:prstGeom>
        </p:spPr>
      </p:pic>
    </p:spTree>
    <p:extLst>
      <p:ext uri="{BB962C8B-B14F-4D97-AF65-F5344CB8AC3E}">
        <p14:creationId xmlns:p14="http://schemas.microsoft.com/office/powerpoint/2010/main" val="2027087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2808312"/>
          </a:xfrm>
          <a:prstGeom prst="rect">
            <a:avLst/>
          </a:prstGeom>
        </p:spPr>
        <p:txBody>
          <a:bodyPr>
            <a:noAutofit/>
          </a:bodyPr>
          <a:lstStyle/>
          <a:p>
            <a:r>
              <a:rPr lang="cs-CZ" sz="2400" dirty="0">
                <a:solidFill>
                  <a:srgbClr val="002060"/>
                </a:solidFill>
              </a:rPr>
              <a:t>P.R. je forma nepřímé komunikace, jejímž cílem je budovat a upevňovat prestiž a image finanční instituce jako celku, tzn. vytvářet dobré vztahy mezi podnikem a všemi účastníky trhu.</a:t>
            </a:r>
          </a:p>
        </p:txBody>
      </p:sp>
      <p:sp>
        <p:nvSpPr>
          <p:cNvPr id="6" name="Nadpis 5"/>
          <p:cNvSpPr>
            <a:spLocks noGrp="1"/>
          </p:cNvSpPr>
          <p:nvPr>
            <p:ph type="title"/>
          </p:nvPr>
        </p:nvSpPr>
        <p:spPr>
          <a:xfrm>
            <a:off x="179512" y="195486"/>
            <a:ext cx="7560840" cy="507703"/>
          </a:xfrm>
        </p:spPr>
        <p:txBody>
          <a:bodyPr/>
          <a:lstStyle/>
          <a:p>
            <a:r>
              <a:rPr lang="cs-CZ" dirty="0"/>
              <a:t>D. Public relations (P.R.)</a:t>
            </a:r>
            <a:endParaRPr lang="cs-CZ" dirty="0"/>
          </a:p>
        </p:txBody>
      </p:sp>
      <p:graphicFrame>
        <p:nvGraphicFramePr>
          <p:cNvPr id="4" name="Group 4"/>
          <p:cNvGraphicFramePr>
            <a:graphicFrameLocks/>
          </p:cNvGraphicFramePr>
          <p:nvPr>
            <p:extLst>
              <p:ext uri="{D42A27DB-BD31-4B8C-83A1-F6EECF244321}">
                <p14:modId xmlns:p14="http://schemas.microsoft.com/office/powerpoint/2010/main" val="4076312727"/>
              </p:ext>
            </p:extLst>
          </p:nvPr>
        </p:nvGraphicFramePr>
        <p:xfrm>
          <a:off x="705359" y="2571750"/>
          <a:ext cx="7539050" cy="2004144"/>
        </p:xfrm>
        <a:graphic>
          <a:graphicData uri="http://schemas.openxmlformats.org/drawingml/2006/table">
            <a:tbl>
              <a:tblPr/>
              <a:tblGrid>
                <a:gridCol w="1062278">
                  <a:extLst>
                    <a:ext uri="{9D8B030D-6E8A-4147-A177-3AD203B41FA5}">
                      <a16:colId xmlns:a16="http://schemas.microsoft.com/office/drawing/2014/main" xmlns="" val="20000"/>
                    </a:ext>
                  </a:extLst>
                </a:gridCol>
                <a:gridCol w="6476772">
                  <a:extLst>
                    <a:ext uri="{9D8B030D-6E8A-4147-A177-3AD203B41FA5}">
                      <a16:colId xmlns:a16="http://schemas.microsoft.com/office/drawing/2014/main" xmlns="" val="20001"/>
                    </a:ext>
                  </a:extLst>
                </a:gridCol>
              </a:tblGrid>
              <a:tr h="1129981">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smtClean="0">
                          <a:ln>
                            <a:noFill/>
                          </a:ln>
                          <a:solidFill>
                            <a:srgbClr val="002060"/>
                          </a:solidFill>
                          <a:effectLst/>
                          <a:latin typeface="Arial" charset="0"/>
                        </a:rPr>
                        <a:t>ANO</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smtClean="0">
                          <a:ln>
                            <a:noFill/>
                          </a:ln>
                          <a:solidFill>
                            <a:srgbClr val="002060"/>
                          </a:solidFill>
                          <a:effectLst/>
                          <a:latin typeface="Arial" charset="0"/>
                        </a:rPr>
                        <a:t>Vysoký stupeň důvěryhodnosti, individualizace působení. Dlouhodobý účinek. </a:t>
                      </a:r>
                      <a:endParaRPr kumimoji="0" lang="cs-CZ" sz="2400" b="0" i="0" u="none" strike="noStrike" cap="none" normalizeH="0" baseline="0" dirty="0" smtClean="0">
                        <a:ln>
                          <a:noFill/>
                        </a:ln>
                        <a:solidFill>
                          <a:srgbClr val="002060"/>
                        </a:solidFill>
                        <a:effectLst/>
                        <a:latin typeface="Arial" charset="0"/>
                      </a:endParaRP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7416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smtClean="0">
                          <a:ln>
                            <a:noFill/>
                          </a:ln>
                          <a:solidFill>
                            <a:srgbClr val="002060"/>
                          </a:solidFill>
                          <a:effectLst/>
                          <a:latin typeface="Arial" charset="0"/>
                        </a:rPr>
                        <a:t>NE</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smtClean="0">
                          <a:ln>
                            <a:noFill/>
                          </a:ln>
                          <a:solidFill>
                            <a:srgbClr val="002060"/>
                          </a:solidFill>
                          <a:effectLst/>
                          <a:latin typeface="Arial" charset="0"/>
                        </a:rPr>
                        <a:t>PR nelze řídit tak snadno jako ostatní formy komunikace. </a:t>
                      </a:r>
                      <a:endParaRPr kumimoji="0" lang="cs-CZ" sz="2400" b="0" i="0" u="none" strike="noStrike" cap="none" normalizeH="0" baseline="0" dirty="0" smtClean="0">
                        <a:ln>
                          <a:noFill/>
                        </a:ln>
                        <a:solidFill>
                          <a:srgbClr val="002060"/>
                        </a:solidFill>
                        <a:effectLst/>
                        <a:latin typeface="Arial" charset="0"/>
                      </a:endParaRP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759880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1800" b="1" dirty="0">
                <a:solidFill>
                  <a:srgbClr val="002060"/>
                </a:solidFill>
              </a:rPr>
              <a:t>Vytváření podnikové identity</a:t>
            </a:r>
            <a:r>
              <a:rPr lang="cs-CZ" sz="1800" dirty="0">
                <a:solidFill>
                  <a:srgbClr val="002060"/>
                </a:solidFill>
              </a:rPr>
              <a:t> tj. komplexní obraz firmy utvářený filosofií, historií, zásadami vedení a činnostmi firmy. </a:t>
            </a:r>
          </a:p>
          <a:p>
            <a:r>
              <a:rPr lang="cs-CZ" sz="1800" b="1" dirty="0">
                <a:solidFill>
                  <a:srgbClr val="002060"/>
                </a:solidFill>
              </a:rPr>
              <a:t>Vytváření jednotné podnikové kultury </a:t>
            </a:r>
            <a:r>
              <a:rPr lang="cs-CZ" sz="1800" dirty="0">
                <a:solidFill>
                  <a:srgbClr val="002060"/>
                </a:solidFill>
              </a:rPr>
              <a:t>formou interní komunikace je mimořádně důležitá i obtížná, zejména u firem, které mají velký počet zaměstnanců a dceřiné společnosti v řadě zemí s odlišným kulturním zázemím. Interní komunikace musí zohlednit kulturní odlišnosti a být srozumitelná pro všechny zaměstnance ve všech zemích. Přispívá podstatným způsobem k budování jednotné podnikové kultury. </a:t>
            </a:r>
          </a:p>
          <a:p>
            <a:r>
              <a:rPr lang="cs-CZ" sz="1800" b="1" dirty="0">
                <a:solidFill>
                  <a:srgbClr val="002060"/>
                </a:solidFill>
              </a:rPr>
              <a:t>Účelové kampaně a krizová komunikace</a:t>
            </a:r>
            <a:r>
              <a:rPr lang="cs-CZ" sz="1800" dirty="0">
                <a:solidFill>
                  <a:srgbClr val="002060"/>
                </a:solidFill>
              </a:rPr>
              <a:t>, kde základem jsou vztahy se sdělovacími prostředky a novináři. V současné době hraje čím dál větší roli PR v krizových situacích (havárie, kalamity, skandály). Snaží se v očích veřejnosti zachránit na dobré pověsti to, co se ještě zachránit dá. </a:t>
            </a:r>
          </a:p>
          <a:p>
            <a:r>
              <a:rPr lang="cs-CZ" sz="1800" b="1" dirty="0" err="1">
                <a:solidFill>
                  <a:srgbClr val="002060"/>
                </a:solidFill>
              </a:rPr>
              <a:t>Lobbying</a:t>
            </a:r>
            <a:r>
              <a:rPr lang="cs-CZ" sz="1800" dirty="0">
                <a:solidFill>
                  <a:srgbClr val="002060"/>
                </a:solidFill>
              </a:rPr>
              <a:t> – zastupování zájmů organizace v oblasti jednání statutárních orgánů, a to jak na vládní, tak i na regionální nebo místní úrovni, cílem je získávání nebo předávání informací.</a:t>
            </a:r>
            <a:endParaRPr lang="cs-CZ"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Nejčastější úkoly PR 1</a:t>
            </a:r>
            <a:endParaRPr lang="cs-CZ" dirty="0"/>
          </a:p>
        </p:txBody>
      </p:sp>
    </p:spTree>
    <p:extLst>
      <p:ext uri="{BB962C8B-B14F-4D97-AF65-F5344CB8AC3E}">
        <p14:creationId xmlns:p14="http://schemas.microsoft.com/office/powerpoint/2010/main" val="847518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1800" b="1" dirty="0">
                <a:solidFill>
                  <a:srgbClr val="002060"/>
                </a:solidFill>
              </a:rPr>
              <a:t>Sponzorování</a:t>
            </a:r>
            <a:r>
              <a:rPr lang="cs-CZ" sz="1800" dirty="0">
                <a:solidFill>
                  <a:srgbClr val="002060"/>
                </a:solidFill>
              </a:rPr>
              <a:t> kulturních, sportovních či humanitárních akcí, je typické zejména pro velké nadnárodní firmy.</a:t>
            </a:r>
          </a:p>
          <a:p>
            <a:r>
              <a:rPr lang="cs-CZ" sz="1800" b="1" dirty="0">
                <a:solidFill>
                  <a:srgbClr val="002060"/>
                </a:solidFill>
              </a:rPr>
              <a:t>Marketing událostí </a:t>
            </a:r>
            <a:r>
              <a:rPr lang="cs-CZ" sz="1800" dirty="0">
                <a:solidFill>
                  <a:srgbClr val="002060"/>
                </a:solidFill>
              </a:rPr>
              <a:t>– organizování nejrůznějších kulturních, společenských či sportovních akcí. Cílem může být například upozornění na určité firemní výročí, udělení významného ocenění, setkání s obchodními partnery nebo představení se široké veřejnosti v dané zemi.</a:t>
            </a:r>
          </a:p>
          <a:p>
            <a:r>
              <a:rPr lang="cs-CZ" sz="1800" b="1" dirty="0">
                <a:solidFill>
                  <a:srgbClr val="002060"/>
                </a:solidFill>
              </a:rPr>
              <a:t>Pořádání mezinárodních vědeckých konferencí a seminářů</a:t>
            </a:r>
            <a:r>
              <a:rPr lang="cs-CZ" sz="1800" dirty="0">
                <a:solidFill>
                  <a:srgbClr val="002060"/>
                </a:solidFill>
              </a:rPr>
              <a:t>, které ovlivní především odbornou veřejnost.</a:t>
            </a:r>
          </a:p>
          <a:p>
            <a:r>
              <a:rPr lang="cs-CZ" sz="1800" b="1" dirty="0">
                <a:solidFill>
                  <a:srgbClr val="002060"/>
                </a:solidFill>
              </a:rPr>
              <a:t>Propagování země původu nebo sídla firmy </a:t>
            </a:r>
            <a:r>
              <a:rPr lang="cs-CZ" sz="1800" dirty="0">
                <a:solidFill>
                  <a:srgbClr val="002060"/>
                </a:solidFill>
              </a:rPr>
              <a:t>spolu a produkty - určité země si rovněž vytvořily celosvětovou image, například Německo svou důkladností a spolehlivostí, Japonsko svou progresivitou. </a:t>
            </a:r>
          </a:p>
          <a:p>
            <a:endParaRPr lang="cs-CZ"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Nejčastější úkoly PR 2</a:t>
            </a:r>
            <a:endParaRPr lang="cs-CZ" dirty="0"/>
          </a:p>
        </p:txBody>
      </p:sp>
    </p:spTree>
    <p:extLst>
      <p:ext uri="{BB962C8B-B14F-4D97-AF65-F5344CB8AC3E}">
        <p14:creationId xmlns:p14="http://schemas.microsoft.com/office/powerpoint/2010/main" val="1678519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cs-CZ" altLang="zh-CN" sz="2400" dirty="0">
                <a:solidFill>
                  <a:srgbClr val="002060"/>
                </a:solidFill>
              </a:rPr>
              <a:t>Informační složka PR.</a:t>
            </a:r>
          </a:p>
          <a:p>
            <a:endParaRPr lang="cs-CZ" altLang="zh-CN" sz="2400" dirty="0">
              <a:solidFill>
                <a:srgbClr val="002060"/>
              </a:solidFill>
            </a:endParaRPr>
          </a:p>
          <a:p>
            <a:r>
              <a:rPr lang="cs-CZ" altLang="zh-CN" sz="2400" dirty="0">
                <a:solidFill>
                  <a:srgbClr val="002060"/>
                </a:solidFill>
              </a:rPr>
              <a:t>Způsob, jak média informují veřejnost o aktivitách firmy a jejích produktech.</a:t>
            </a:r>
          </a:p>
          <a:p>
            <a:endParaRPr lang="cs-CZ" altLang="zh-CN" sz="2400" dirty="0">
              <a:solidFill>
                <a:srgbClr val="002060"/>
              </a:solidFill>
            </a:endParaRPr>
          </a:p>
          <a:p>
            <a:r>
              <a:rPr lang="cs-CZ" altLang="zh-CN" sz="2400" dirty="0">
                <a:solidFill>
                  <a:srgbClr val="002060"/>
                </a:solidFill>
              </a:rPr>
              <a:t>Může být pozitivní. Ale častěji je negativní (podívejte se na hlavní večerní zprávy – 29 minut negativních zpráv, 30 sekund zvířátka na konec).</a:t>
            </a:r>
          </a:p>
        </p:txBody>
      </p:sp>
      <p:sp>
        <p:nvSpPr>
          <p:cNvPr id="6" name="Nadpis 5"/>
          <p:cNvSpPr>
            <a:spLocks noGrp="1"/>
          </p:cNvSpPr>
          <p:nvPr>
            <p:ph type="title"/>
          </p:nvPr>
        </p:nvSpPr>
        <p:spPr>
          <a:xfrm>
            <a:off x="179512" y="195486"/>
            <a:ext cx="7560840" cy="507703"/>
          </a:xfrm>
        </p:spPr>
        <p:txBody>
          <a:bodyPr/>
          <a:lstStyle/>
          <a:p>
            <a:r>
              <a:rPr lang="cs-CZ" dirty="0"/>
              <a:t>Publicita </a:t>
            </a:r>
            <a:endParaRPr lang="cs-CZ" dirty="0"/>
          </a:p>
        </p:txBody>
      </p:sp>
    </p:spTree>
    <p:extLst>
      <p:ext uri="{BB962C8B-B14F-4D97-AF65-F5344CB8AC3E}">
        <p14:creationId xmlns:p14="http://schemas.microsoft.com/office/powerpoint/2010/main" val="4064234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cs-CZ" sz="2400" dirty="0">
                <a:solidFill>
                  <a:srgbClr val="002060"/>
                </a:solidFill>
              </a:rPr>
              <a:t>Přímý marketing přenáší reklamní sdělení přímo k existujícímu nebo budoucímu spotřebiteli tak, aby vyvolalo okamžitou reakci. Také zahrnuje tvorbu databáze respondentů. </a:t>
            </a:r>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E. Přímý marketing </a:t>
            </a:r>
            <a:endParaRPr lang="cs-CZ" dirty="0"/>
          </a:p>
        </p:txBody>
      </p:sp>
      <p:graphicFrame>
        <p:nvGraphicFramePr>
          <p:cNvPr id="4" name="Group 4"/>
          <p:cNvGraphicFramePr>
            <a:graphicFrameLocks/>
          </p:cNvGraphicFramePr>
          <p:nvPr>
            <p:extLst>
              <p:ext uri="{D42A27DB-BD31-4B8C-83A1-F6EECF244321}">
                <p14:modId xmlns:p14="http://schemas.microsoft.com/office/powerpoint/2010/main" val="3987781654"/>
              </p:ext>
            </p:extLst>
          </p:nvPr>
        </p:nvGraphicFramePr>
        <p:xfrm>
          <a:off x="681157" y="2499742"/>
          <a:ext cx="7779275" cy="2087314"/>
        </p:xfrm>
        <a:graphic>
          <a:graphicData uri="http://schemas.openxmlformats.org/drawingml/2006/table">
            <a:tbl>
              <a:tblPr/>
              <a:tblGrid>
                <a:gridCol w="1118831">
                  <a:extLst>
                    <a:ext uri="{9D8B030D-6E8A-4147-A177-3AD203B41FA5}">
                      <a16:colId xmlns:a16="http://schemas.microsoft.com/office/drawing/2014/main" xmlns="" val="20000"/>
                    </a:ext>
                  </a:extLst>
                </a:gridCol>
                <a:gridCol w="6660444">
                  <a:extLst>
                    <a:ext uri="{9D8B030D-6E8A-4147-A177-3AD203B41FA5}">
                      <a16:colId xmlns:a16="http://schemas.microsoft.com/office/drawing/2014/main" xmlns="" val="20001"/>
                    </a:ext>
                  </a:extLst>
                </a:gridCol>
              </a:tblGrid>
              <a:tr h="1211352">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smtClean="0">
                          <a:ln>
                            <a:noFill/>
                          </a:ln>
                          <a:solidFill>
                            <a:srgbClr val="002060"/>
                          </a:solidFill>
                          <a:effectLst/>
                          <a:latin typeface="Arial" charset="0"/>
                        </a:rPr>
                        <a:t>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smtClean="0">
                          <a:ln>
                            <a:noFill/>
                          </a:ln>
                          <a:solidFill>
                            <a:srgbClr val="002060"/>
                          </a:solidFill>
                          <a:effectLst/>
                          <a:latin typeface="Arial" charset="0"/>
                        </a:rPr>
                        <a:t>Efektivní zacílení využitím databáze, flexibilnost a aktuálnost reklamního sdělení, měřitelnost odezvy. </a:t>
                      </a:r>
                      <a:endParaRPr kumimoji="0" lang="cs-CZ" sz="2400" b="0" i="0" u="none" strike="noStrike" cap="none" normalizeH="0" baseline="0" dirty="0" smtClean="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75962">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smtClean="0">
                          <a:ln>
                            <a:noFill/>
                          </a:ln>
                          <a:solidFill>
                            <a:srgbClr val="002060"/>
                          </a:solidFill>
                          <a:effectLst/>
                          <a:latin typeface="Arial" charset="0"/>
                        </a:rPr>
                        <a:t>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smtClean="0">
                          <a:ln>
                            <a:noFill/>
                          </a:ln>
                          <a:solidFill>
                            <a:srgbClr val="002060"/>
                          </a:solidFill>
                          <a:effectLst/>
                          <a:latin typeface="Arial" charset="0"/>
                        </a:rPr>
                        <a:t>Náklady spojené se  získáním databáze. </a:t>
                      </a:r>
                      <a:endParaRPr kumimoji="0" lang="cs-CZ" sz="2400" b="0" i="0" u="none" strike="noStrike" cap="none" normalizeH="0" baseline="0" dirty="0" smtClean="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691329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en-US" sz="1800" dirty="0" err="1">
                <a:solidFill>
                  <a:srgbClr val="002060"/>
                </a:solidFill>
              </a:rPr>
              <a:t>Reklama</a:t>
            </a:r>
            <a:r>
              <a:rPr lang="en-US" sz="1800" dirty="0">
                <a:solidFill>
                  <a:srgbClr val="002060"/>
                </a:solidFill>
              </a:rPr>
              <a:t> s </a:t>
            </a:r>
            <a:r>
              <a:rPr lang="en-US" sz="1800" dirty="0" err="1">
                <a:solidFill>
                  <a:srgbClr val="002060"/>
                </a:solidFill>
              </a:rPr>
              <a:t>lékaři</a:t>
            </a:r>
            <a:r>
              <a:rPr lang="en-US" sz="1800" dirty="0">
                <a:solidFill>
                  <a:srgbClr val="002060"/>
                </a:solidFill>
              </a:rPr>
              <a:t> – v ČR </a:t>
            </a:r>
            <a:r>
              <a:rPr lang="en-US" sz="1800" dirty="0" err="1">
                <a:solidFill>
                  <a:srgbClr val="002060"/>
                </a:solidFill>
              </a:rPr>
              <a:t>využíváno</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zubní</a:t>
            </a:r>
            <a:r>
              <a:rPr lang="en-US" sz="1800" dirty="0">
                <a:solidFill>
                  <a:srgbClr val="002060"/>
                </a:solidFill>
              </a:rPr>
              <a:t> pasty, </a:t>
            </a:r>
            <a:r>
              <a:rPr lang="en-US" sz="1800" dirty="0" err="1">
                <a:solidFill>
                  <a:srgbClr val="002060"/>
                </a:solidFill>
              </a:rPr>
              <a:t>hygienické</a:t>
            </a:r>
            <a:r>
              <a:rPr lang="en-US" sz="1800" dirty="0">
                <a:solidFill>
                  <a:srgbClr val="002060"/>
                </a:solidFill>
              </a:rPr>
              <a:t> </a:t>
            </a:r>
            <a:r>
              <a:rPr lang="en-US" sz="1800" dirty="0" err="1">
                <a:solidFill>
                  <a:srgbClr val="002060"/>
                </a:solidFill>
              </a:rPr>
              <a:t>potřeby</a:t>
            </a:r>
            <a:r>
              <a:rPr lang="en-US" sz="1800" dirty="0">
                <a:solidFill>
                  <a:srgbClr val="002060"/>
                </a:solidFill>
              </a:rPr>
              <a:t>. V </a:t>
            </a:r>
            <a:r>
              <a:rPr lang="en-US" sz="1800" dirty="0" err="1">
                <a:solidFill>
                  <a:srgbClr val="002060"/>
                </a:solidFill>
              </a:rPr>
              <a:t>západní</a:t>
            </a:r>
            <a:r>
              <a:rPr lang="en-US" sz="1800" dirty="0">
                <a:solidFill>
                  <a:srgbClr val="002060"/>
                </a:solidFill>
              </a:rPr>
              <a:t> </a:t>
            </a:r>
            <a:r>
              <a:rPr lang="en-US" sz="1800" dirty="0" err="1">
                <a:solidFill>
                  <a:srgbClr val="002060"/>
                </a:solidFill>
              </a:rPr>
              <a:t>Evropě</a:t>
            </a:r>
            <a:r>
              <a:rPr lang="en-US" sz="1800" dirty="0">
                <a:solidFill>
                  <a:srgbClr val="002060"/>
                </a:solidFill>
              </a:rPr>
              <a:t> </a:t>
            </a:r>
            <a:r>
              <a:rPr lang="en-US" sz="1800" dirty="0" err="1">
                <a:solidFill>
                  <a:srgbClr val="002060"/>
                </a:solidFill>
              </a:rPr>
              <a:t>zakázáno</a:t>
            </a:r>
            <a:r>
              <a:rPr lang="en-US" sz="1800" dirty="0">
                <a:solidFill>
                  <a:srgbClr val="002060"/>
                </a:solidFill>
              </a:rPr>
              <a:t>, </a:t>
            </a:r>
            <a:r>
              <a:rPr lang="en-US" sz="1800" dirty="0" err="1">
                <a:solidFill>
                  <a:srgbClr val="002060"/>
                </a:solidFill>
              </a:rPr>
              <a:t>považováno</a:t>
            </a:r>
            <a:r>
              <a:rPr lang="en-US" sz="1800" dirty="0">
                <a:solidFill>
                  <a:srgbClr val="002060"/>
                </a:solidFill>
              </a:rPr>
              <a:t> </a:t>
            </a:r>
            <a:r>
              <a:rPr lang="en-US" sz="1800" dirty="0" err="1">
                <a:solidFill>
                  <a:srgbClr val="002060"/>
                </a:solidFill>
              </a:rPr>
              <a:t>za</a:t>
            </a:r>
            <a:r>
              <a:rPr lang="en-US" sz="1800" dirty="0">
                <a:solidFill>
                  <a:srgbClr val="002060"/>
                </a:solidFill>
              </a:rPr>
              <a:t> </a:t>
            </a:r>
            <a:r>
              <a:rPr lang="en-US" sz="1800" dirty="0" err="1">
                <a:solidFill>
                  <a:srgbClr val="002060"/>
                </a:solidFill>
              </a:rPr>
              <a:t>podraz</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zákazníka</a:t>
            </a:r>
            <a:r>
              <a:rPr lang="en-US" sz="1800" dirty="0">
                <a:solidFill>
                  <a:srgbClr val="002060"/>
                </a:solidFill>
              </a:rPr>
              <a:t>, </a:t>
            </a:r>
            <a:r>
              <a:rPr lang="en-US" sz="1800" dirty="0" err="1">
                <a:solidFill>
                  <a:srgbClr val="002060"/>
                </a:solidFill>
              </a:rPr>
              <a:t>který</a:t>
            </a:r>
            <a:r>
              <a:rPr lang="en-US" sz="1800" dirty="0">
                <a:solidFill>
                  <a:srgbClr val="002060"/>
                </a:solidFill>
              </a:rPr>
              <a:t> </a:t>
            </a:r>
            <a:r>
              <a:rPr lang="en-US" sz="1800" dirty="0" err="1">
                <a:solidFill>
                  <a:srgbClr val="002060"/>
                </a:solidFill>
              </a:rPr>
              <a:t>věří</a:t>
            </a:r>
            <a:r>
              <a:rPr lang="en-US" sz="1800" dirty="0">
                <a:solidFill>
                  <a:srgbClr val="002060"/>
                </a:solidFill>
              </a:rPr>
              <a:t> </a:t>
            </a:r>
            <a:r>
              <a:rPr lang="en-US" sz="1800" dirty="0" err="1">
                <a:solidFill>
                  <a:srgbClr val="002060"/>
                </a:solidFill>
              </a:rPr>
              <a:t>lékaři</a:t>
            </a:r>
            <a:r>
              <a:rPr lang="en-US" sz="1800" dirty="0">
                <a:solidFill>
                  <a:srgbClr val="002060"/>
                </a:solidFill>
              </a:rPr>
              <a:t>. </a:t>
            </a:r>
          </a:p>
          <a:p>
            <a:r>
              <a:rPr lang="en-US" sz="1800" dirty="0" err="1">
                <a:solidFill>
                  <a:srgbClr val="002060"/>
                </a:solidFill>
              </a:rPr>
              <a:t>Velmi</a:t>
            </a:r>
            <a:r>
              <a:rPr lang="en-US" sz="1800" dirty="0">
                <a:solidFill>
                  <a:srgbClr val="002060"/>
                </a:solidFill>
              </a:rPr>
              <a:t> </a:t>
            </a:r>
            <a:r>
              <a:rPr lang="en-US" sz="1800" dirty="0" err="1">
                <a:solidFill>
                  <a:srgbClr val="002060"/>
                </a:solidFill>
              </a:rPr>
              <a:t>originálním</a:t>
            </a:r>
            <a:r>
              <a:rPr lang="en-US" sz="1800" dirty="0">
                <a:solidFill>
                  <a:srgbClr val="002060"/>
                </a:solidFill>
              </a:rPr>
              <a:t> </a:t>
            </a:r>
            <a:r>
              <a:rPr lang="en-US" sz="1800" dirty="0" err="1">
                <a:solidFill>
                  <a:srgbClr val="002060"/>
                </a:solidFill>
              </a:rPr>
              <a:t>způsobem</a:t>
            </a:r>
            <a:r>
              <a:rPr lang="en-US" sz="1800" dirty="0">
                <a:solidFill>
                  <a:srgbClr val="002060"/>
                </a:solidFill>
              </a:rPr>
              <a:t> </a:t>
            </a:r>
            <a:r>
              <a:rPr lang="en-US" sz="1800" dirty="0" err="1">
                <a:solidFill>
                  <a:srgbClr val="002060"/>
                </a:solidFill>
              </a:rPr>
              <a:t>prezentoval</a:t>
            </a:r>
            <a:r>
              <a:rPr lang="en-US" sz="1800" dirty="0">
                <a:solidFill>
                  <a:srgbClr val="002060"/>
                </a:solidFill>
              </a:rPr>
              <a:t> v </a:t>
            </a:r>
            <a:r>
              <a:rPr lang="en-US" sz="1800" dirty="0" err="1">
                <a:solidFill>
                  <a:srgbClr val="002060"/>
                </a:solidFill>
              </a:rPr>
              <a:t>roce</a:t>
            </a:r>
            <a:r>
              <a:rPr lang="en-US" sz="1800" dirty="0">
                <a:solidFill>
                  <a:srgbClr val="002060"/>
                </a:solidFill>
              </a:rPr>
              <a:t> 1984 </a:t>
            </a:r>
            <a:r>
              <a:rPr lang="en-US" sz="1800" dirty="0" err="1">
                <a:solidFill>
                  <a:srgbClr val="002060"/>
                </a:solidFill>
              </a:rPr>
              <a:t>ředitel</a:t>
            </a:r>
            <a:r>
              <a:rPr lang="en-US" sz="1800" dirty="0">
                <a:solidFill>
                  <a:srgbClr val="002060"/>
                </a:solidFill>
              </a:rPr>
              <a:t> </a:t>
            </a:r>
            <a:r>
              <a:rPr lang="en-US" sz="1800" dirty="0" err="1">
                <a:solidFill>
                  <a:srgbClr val="002060"/>
                </a:solidFill>
              </a:rPr>
              <a:t>marketingu</a:t>
            </a:r>
            <a:r>
              <a:rPr lang="en-US" sz="1800" dirty="0">
                <a:solidFill>
                  <a:srgbClr val="002060"/>
                </a:solidFill>
              </a:rPr>
              <a:t> </a:t>
            </a:r>
            <a:r>
              <a:rPr lang="en-US" sz="1800" dirty="0" err="1">
                <a:solidFill>
                  <a:srgbClr val="002060"/>
                </a:solidFill>
              </a:rPr>
              <a:t>společnosti</a:t>
            </a:r>
            <a:r>
              <a:rPr lang="en-US" sz="1800" dirty="0">
                <a:solidFill>
                  <a:srgbClr val="002060"/>
                </a:solidFill>
              </a:rPr>
              <a:t> Henkel </a:t>
            </a:r>
            <a:r>
              <a:rPr lang="en-US" sz="1800" dirty="0" err="1">
                <a:solidFill>
                  <a:srgbClr val="002060"/>
                </a:solidFill>
              </a:rPr>
              <a:t>sílu</a:t>
            </a:r>
            <a:r>
              <a:rPr lang="en-US" sz="1800" dirty="0">
                <a:solidFill>
                  <a:srgbClr val="002060"/>
                </a:solidFill>
              </a:rPr>
              <a:t> </a:t>
            </a:r>
            <a:r>
              <a:rPr lang="en-US" sz="1800" dirty="0" err="1">
                <a:solidFill>
                  <a:srgbClr val="002060"/>
                </a:solidFill>
              </a:rPr>
              <a:t>lepidel</a:t>
            </a:r>
            <a:r>
              <a:rPr lang="en-US" sz="1800" dirty="0">
                <a:solidFill>
                  <a:srgbClr val="002060"/>
                </a:solidFill>
              </a:rPr>
              <a:t> </a:t>
            </a:r>
            <a:r>
              <a:rPr lang="en-US" sz="1800" dirty="0" err="1">
                <a:solidFill>
                  <a:srgbClr val="002060"/>
                </a:solidFill>
              </a:rPr>
              <a:t>značky</a:t>
            </a:r>
            <a:r>
              <a:rPr lang="en-US" sz="1800" dirty="0">
                <a:solidFill>
                  <a:srgbClr val="002060"/>
                </a:solidFill>
              </a:rPr>
              <a:t> </a:t>
            </a:r>
            <a:r>
              <a:rPr lang="en-US" sz="1800" dirty="0" err="1">
                <a:solidFill>
                  <a:srgbClr val="002060"/>
                </a:solidFill>
              </a:rPr>
              <a:t>Pattex</a:t>
            </a:r>
            <a:r>
              <a:rPr lang="en-US" sz="1800" dirty="0">
                <a:solidFill>
                  <a:srgbClr val="002060"/>
                </a:solidFill>
              </a:rPr>
              <a:t>. </a:t>
            </a:r>
            <a:r>
              <a:rPr lang="en-US" sz="1800" dirty="0" err="1">
                <a:solidFill>
                  <a:srgbClr val="002060"/>
                </a:solidFill>
              </a:rPr>
              <a:t>Přilepený</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křídlo</a:t>
            </a:r>
            <a:r>
              <a:rPr lang="en-US" sz="1800" dirty="0">
                <a:solidFill>
                  <a:srgbClr val="002060"/>
                </a:solidFill>
              </a:rPr>
              <a:t> </a:t>
            </a:r>
            <a:r>
              <a:rPr lang="en-US" sz="1800" dirty="0" err="1">
                <a:solidFill>
                  <a:srgbClr val="002060"/>
                </a:solidFill>
              </a:rPr>
              <a:t>dvouplošníku</a:t>
            </a:r>
            <a:r>
              <a:rPr lang="en-US" sz="1800" dirty="0">
                <a:solidFill>
                  <a:srgbClr val="002060"/>
                </a:solidFill>
              </a:rPr>
              <a:t> se </a:t>
            </a:r>
            <a:r>
              <a:rPr lang="en-US" sz="1800" dirty="0" err="1">
                <a:solidFill>
                  <a:srgbClr val="002060"/>
                </a:solidFill>
              </a:rPr>
              <a:t>půl</a:t>
            </a:r>
            <a:r>
              <a:rPr lang="en-US" sz="1800" dirty="0">
                <a:solidFill>
                  <a:srgbClr val="002060"/>
                </a:solidFill>
              </a:rPr>
              <a:t> </a:t>
            </a:r>
            <a:r>
              <a:rPr lang="en-US" sz="1800" dirty="0" err="1">
                <a:solidFill>
                  <a:srgbClr val="002060"/>
                </a:solidFill>
              </a:rPr>
              <a:t>hodiny</a:t>
            </a:r>
            <a:r>
              <a:rPr lang="en-US" sz="1800" dirty="0">
                <a:solidFill>
                  <a:srgbClr val="002060"/>
                </a:solidFill>
              </a:rPr>
              <a:t> </a:t>
            </a:r>
            <a:r>
              <a:rPr lang="en-US" sz="1800" dirty="0" err="1">
                <a:solidFill>
                  <a:srgbClr val="002060"/>
                </a:solidFill>
              </a:rPr>
              <a:t>vznášel</a:t>
            </a:r>
            <a:r>
              <a:rPr lang="en-US" sz="1800" dirty="0">
                <a:solidFill>
                  <a:srgbClr val="002060"/>
                </a:solidFill>
              </a:rPr>
              <a:t> </a:t>
            </a:r>
            <a:r>
              <a:rPr lang="en-US" sz="1800" dirty="0" err="1">
                <a:solidFill>
                  <a:srgbClr val="002060"/>
                </a:solidFill>
              </a:rPr>
              <a:t>nad</a:t>
            </a:r>
            <a:r>
              <a:rPr lang="en-US" sz="1800" dirty="0">
                <a:solidFill>
                  <a:srgbClr val="002060"/>
                </a:solidFill>
              </a:rPr>
              <a:t> </a:t>
            </a:r>
            <a:r>
              <a:rPr lang="en-US" sz="1800" dirty="0" err="1">
                <a:solidFill>
                  <a:srgbClr val="002060"/>
                </a:solidFill>
              </a:rPr>
              <a:t>jihoafrickou</a:t>
            </a:r>
            <a:r>
              <a:rPr lang="en-US" sz="1800" dirty="0">
                <a:solidFill>
                  <a:srgbClr val="002060"/>
                </a:solidFill>
              </a:rPr>
              <a:t> </a:t>
            </a:r>
            <a:r>
              <a:rPr lang="en-US" sz="1800" dirty="0" err="1">
                <a:solidFill>
                  <a:srgbClr val="002060"/>
                </a:solidFill>
              </a:rPr>
              <a:t>krajinou</a:t>
            </a:r>
            <a:r>
              <a:rPr lang="en-US" sz="1800" dirty="0">
                <a:solidFill>
                  <a:srgbClr val="002060"/>
                </a:solidFill>
              </a:rPr>
              <a:t>. </a:t>
            </a:r>
            <a:r>
              <a:rPr lang="en-US" sz="1800" dirty="0" err="1">
                <a:solidFill>
                  <a:srgbClr val="002060"/>
                </a:solidFill>
              </a:rPr>
              <a:t>Adrenalinová</a:t>
            </a:r>
            <a:r>
              <a:rPr lang="en-US" sz="1800" dirty="0">
                <a:solidFill>
                  <a:srgbClr val="002060"/>
                </a:solidFill>
              </a:rPr>
              <a:t> </a:t>
            </a:r>
            <a:r>
              <a:rPr lang="en-US" sz="1800" dirty="0" err="1">
                <a:solidFill>
                  <a:srgbClr val="002060"/>
                </a:solidFill>
              </a:rPr>
              <a:t>jízda</a:t>
            </a:r>
            <a:r>
              <a:rPr lang="en-US" sz="1800" dirty="0">
                <a:solidFill>
                  <a:srgbClr val="002060"/>
                </a:solidFill>
              </a:rPr>
              <a:t> s </a:t>
            </a:r>
            <a:r>
              <a:rPr lang="en-US" sz="1800" dirty="0" err="1">
                <a:solidFill>
                  <a:srgbClr val="002060"/>
                </a:solidFill>
              </a:rPr>
              <a:t>několika</a:t>
            </a:r>
            <a:r>
              <a:rPr lang="en-US" sz="1800" dirty="0">
                <a:solidFill>
                  <a:srgbClr val="002060"/>
                </a:solidFill>
              </a:rPr>
              <a:t> salty a </a:t>
            </a:r>
            <a:r>
              <a:rPr lang="en-US" sz="1800" dirty="0" err="1">
                <a:solidFill>
                  <a:srgbClr val="002060"/>
                </a:solidFill>
              </a:rPr>
              <a:t>přemety</a:t>
            </a:r>
            <a:r>
              <a:rPr lang="en-US" sz="1800" dirty="0">
                <a:solidFill>
                  <a:srgbClr val="002060"/>
                </a:solidFill>
              </a:rPr>
              <a:t> </a:t>
            </a:r>
            <a:r>
              <a:rPr lang="en-US" sz="1800" dirty="0" err="1">
                <a:solidFill>
                  <a:srgbClr val="002060"/>
                </a:solidFill>
              </a:rPr>
              <a:t>po</a:t>
            </a:r>
            <a:r>
              <a:rPr lang="en-US" sz="1800" dirty="0">
                <a:solidFill>
                  <a:srgbClr val="002060"/>
                </a:solidFill>
              </a:rPr>
              <a:t> </a:t>
            </a:r>
            <a:r>
              <a:rPr lang="en-US" sz="1800" dirty="0" err="1">
                <a:solidFill>
                  <a:srgbClr val="002060"/>
                </a:solidFill>
              </a:rPr>
              <a:t>uvedení</a:t>
            </a:r>
            <a:r>
              <a:rPr lang="en-US" sz="1800" dirty="0">
                <a:solidFill>
                  <a:srgbClr val="002060"/>
                </a:solidFill>
              </a:rPr>
              <a:t> v </a:t>
            </a:r>
            <a:r>
              <a:rPr lang="en-US" sz="1800" dirty="0" err="1">
                <a:solidFill>
                  <a:srgbClr val="002060"/>
                </a:solidFill>
              </a:rPr>
              <a:t>televizní</a:t>
            </a:r>
            <a:r>
              <a:rPr lang="en-US" sz="1800" dirty="0">
                <a:solidFill>
                  <a:srgbClr val="002060"/>
                </a:solidFill>
              </a:rPr>
              <a:t> </a:t>
            </a:r>
            <a:r>
              <a:rPr lang="en-US" sz="1800" dirty="0" err="1">
                <a:solidFill>
                  <a:srgbClr val="002060"/>
                </a:solidFill>
              </a:rPr>
              <a:t>reklamě</a:t>
            </a:r>
            <a:r>
              <a:rPr lang="en-US" sz="1800" dirty="0">
                <a:solidFill>
                  <a:srgbClr val="002060"/>
                </a:solidFill>
              </a:rPr>
              <a:t> </a:t>
            </a:r>
            <a:r>
              <a:rPr lang="en-US" sz="1800" dirty="0" err="1">
                <a:solidFill>
                  <a:srgbClr val="002060"/>
                </a:solidFill>
              </a:rPr>
              <a:t>způsobila</a:t>
            </a:r>
            <a:r>
              <a:rPr lang="en-US" sz="1800" dirty="0">
                <a:solidFill>
                  <a:srgbClr val="002060"/>
                </a:solidFill>
              </a:rPr>
              <a:t> </a:t>
            </a:r>
            <a:r>
              <a:rPr lang="en-US" sz="1800" dirty="0" err="1">
                <a:solidFill>
                  <a:srgbClr val="002060"/>
                </a:solidFill>
              </a:rPr>
              <a:t>senzaci</a:t>
            </a:r>
            <a:r>
              <a:rPr lang="en-US" sz="1800" dirty="0">
                <a:solidFill>
                  <a:srgbClr val="002060"/>
                </a:solidFill>
              </a:rPr>
              <a:t> a </a:t>
            </a:r>
            <a:r>
              <a:rPr lang="en-US" sz="1800" dirty="0" err="1">
                <a:solidFill>
                  <a:srgbClr val="002060"/>
                </a:solidFill>
              </a:rPr>
              <a:t>znovu</a:t>
            </a:r>
            <a:r>
              <a:rPr lang="en-US" sz="1800" dirty="0">
                <a:solidFill>
                  <a:srgbClr val="002060"/>
                </a:solidFill>
              </a:rPr>
              <a:t> </a:t>
            </a:r>
            <a:r>
              <a:rPr lang="en-US" sz="1800" dirty="0" err="1">
                <a:solidFill>
                  <a:srgbClr val="002060"/>
                </a:solidFill>
              </a:rPr>
              <a:t>přesvědčila</a:t>
            </a:r>
            <a:r>
              <a:rPr lang="en-US" sz="1800" dirty="0">
                <a:solidFill>
                  <a:srgbClr val="002060"/>
                </a:solidFill>
              </a:rPr>
              <a:t> </a:t>
            </a:r>
            <a:r>
              <a:rPr lang="en-US" sz="1800" dirty="0" err="1">
                <a:solidFill>
                  <a:srgbClr val="002060"/>
                </a:solidFill>
              </a:rPr>
              <a:t>spotřebitele</a:t>
            </a:r>
            <a:r>
              <a:rPr lang="en-US" sz="1800" dirty="0">
                <a:solidFill>
                  <a:srgbClr val="002060"/>
                </a:solidFill>
              </a:rPr>
              <a:t>, </a:t>
            </a:r>
            <a:r>
              <a:rPr lang="en-US" sz="1800" dirty="0" err="1">
                <a:solidFill>
                  <a:srgbClr val="002060"/>
                </a:solidFill>
              </a:rPr>
              <a:t>že</a:t>
            </a:r>
            <a:r>
              <a:rPr lang="en-US" sz="1800" dirty="0">
                <a:solidFill>
                  <a:srgbClr val="002060"/>
                </a:solidFill>
              </a:rPr>
              <a:t> </a:t>
            </a:r>
            <a:r>
              <a:rPr lang="en-US" sz="1800" dirty="0" err="1">
                <a:solidFill>
                  <a:srgbClr val="002060"/>
                </a:solidFill>
              </a:rPr>
              <a:t>lepidla</a:t>
            </a:r>
            <a:r>
              <a:rPr lang="en-US" sz="1800" dirty="0">
                <a:solidFill>
                  <a:srgbClr val="002060"/>
                </a:solidFill>
              </a:rPr>
              <a:t> </a:t>
            </a:r>
            <a:r>
              <a:rPr lang="en-US" sz="1800" dirty="0" err="1">
                <a:solidFill>
                  <a:srgbClr val="002060"/>
                </a:solidFill>
              </a:rPr>
              <a:t>Pattex</a:t>
            </a:r>
            <a:r>
              <a:rPr lang="en-US" sz="1800" dirty="0">
                <a:solidFill>
                  <a:srgbClr val="002060"/>
                </a:solidFill>
              </a:rPr>
              <a:t> </a:t>
            </a:r>
            <a:r>
              <a:rPr lang="en-US" sz="1800" dirty="0" err="1">
                <a:solidFill>
                  <a:srgbClr val="002060"/>
                </a:solidFill>
              </a:rPr>
              <a:t>vydrží</a:t>
            </a:r>
            <a:r>
              <a:rPr lang="en-US" sz="1800" dirty="0">
                <a:solidFill>
                  <a:srgbClr val="002060"/>
                </a:solidFill>
              </a:rPr>
              <a:t> </a:t>
            </a:r>
            <a:r>
              <a:rPr lang="en-US" sz="1800" dirty="0" err="1">
                <a:solidFill>
                  <a:srgbClr val="002060"/>
                </a:solidFill>
              </a:rPr>
              <a:t>i</a:t>
            </a:r>
            <a:r>
              <a:rPr lang="en-US" sz="1800" dirty="0">
                <a:solidFill>
                  <a:srgbClr val="002060"/>
                </a:solidFill>
              </a:rPr>
              <a:t> </a:t>
            </a:r>
            <a:r>
              <a:rPr lang="en-US" sz="1800" dirty="0" err="1">
                <a:solidFill>
                  <a:srgbClr val="002060"/>
                </a:solidFill>
              </a:rPr>
              <a:t>extrémní</a:t>
            </a:r>
            <a:r>
              <a:rPr lang="en-US" sz="1800" dirty="0">
                <a:solidFill>
                  <a:srgbClr val="002060"/>
                </a:solidFill>
              </a:rPr>
              <a:t> </a:t>
            </a:r>
            <a:r>
              <a:rPr lang="en-US" sz="1800" dirty="0" err="1">
                <a:solidFill>
                  <a:srgbClr val="002060"/>
                </a:solidFill>
              </a:rPr>
              <a:t>zátěž</a:t>
            </a:r>
            <a:r>
              <a:rPr lang="en-US" sz="1800" dirty="0">
                <a:solidFill>
                  <a:srgbClr val="002060"/>
                </a:solidFill>
              </a:rPr>
              <a:t>.</a:t>
            </a:r>
          </a:p>
          <a:p>
            <a:r>
              <a:rPr lang="en-US" sz="1800" dirty="0">
                <a:solidFill>
                  <a:srgbClr val="002060"/>
                </a:solidFill>
              </a:rPr>
              <a:t>IKEA se v </a:t>
            </a:r>
            <a:r>
              <a:rPr lang="en-US" sz="1800" dirty="0" err="1">
                <a:solidFill>
                  <a:srgbClr val="002060"/>
                </a:solidFill>
              </a:rPr>
              <a:t>lednu</a:t>
            </a:r>
            <a:r>
              <a:rPr lang="en-US" sz="1800" dirty="0">
                <a:solidFill>
                  <a:srgbClr val="002060"/>
                </a:solidFill>
              </a:rPr>
              <a:t> 2014 </a:t>
            </a:r>
            <a:r>
              <a:rPr lang="en-US" sz="1800" dirty="0" err="1">
                <a:solidFill>
                  <a:srgbClr val="002060"/>
                </a:solidFill>
              </a:rPr>
              <a:t>dostala</a:t>
            </a:r>
            <a:r>
              <a:rPr lang="en-US" sz="1800" dirty="0">
                <a:solidFill>
                  <a:srgbClr val="002060"/>
                </a:solidFill>
              </a:rPr>
              <a:t> pod </a:t>
            </a:r>
            <a:r>
              <a:rPr lang="en-US" sz="1800" dirty="0" err="1">
                <a:solidFill>
                  <a:srgbClr val="002060"/>
                </a:solidFill>
              </a:rPr>
              <a:t>palbu</a:t>
            </a:r>
            <a:r>
              <a:rPr lang="en-US" sz="1800" dirty="0">
                <a:solidFill>
                  <a:srgbClr val="002060"/>
                </a:solidFill>
              </a:rPr>
              <a:t> </a:t>
            </a:r>
            <a:r>
              <a:rPr lang="en-US" sz="1800" dirty="0" err="1">
                <a:solidFill>
                  <a:srgbClr val="002060"/>
                </a:solidFill>
              </a:rPr>
              <a:t>kritiky</a:t>
            </a:r>
            <a:r>
              <a:rPr lang="en-US" sz="1800" dirty="0">
                <a:solidFill>
                  <a:srgbClr val="002060"/>
                </a:solidFill>
              </a:rPr>
              <a:t> </a:t>
            </a:r>
            <a:r>
              <a:rPr lang="en-US" sz="1800" dirty="0" err="1">
                <a:solidFill>
                  <a:srgbClr val="002060"/>
                </a:solidFill>
              </a:rPr>
              <a:t>křesťanských</a:t>
            </a:r>
            <a:r>
              <a:rPr lang="en-US" sz="1800" dirty="0">
                <a:solidFill>
                  <a:srgbClr val="002060"/>
                </a:solidFill>
              </a:rPr>
              <a:t> </a:t>
            </a:r>
            <a:r>
              <a:rPr lang="en-US" sz="1800" dirty="0" err="1">
                <a:solidFill>
                  <a:srgbClr val="002060"/>
                </a:solidFill>
              </a:rPr>
              <a:t>aktivistů</a:t>
            </a:r>
            <a:r>
              <a:rPr lang="en-US" sz="1800" dirty="0">
                <a:solidFill>
                  <a:srgbClr val="002060"/>
                </a:solidFill>
              </a:rPr>
              <a:t> (</a:t>
            </a:r>
            <a:r>
              <a:rPr lang="en-US" sz="1800" dirty="0" err="1">
                <a:solidFill>
                  <a:srgbClr val="002060"/>
                </a:solidFill>
              </a:rPr>
              <a:t>konkrétně</a:t>
            </a:r>
            <a:r>
              <a:rPr lang="en-US" sz="1800" dirty="0">
                <a:solidFill>
                  <a:srgbClr val="002060"/>
                </a:solidFill>
              </a:rPr>
              <a:t> </a:t>
            </a:r>
            <a:r>
              <a:rPr lang="en-US" sz="1800" dirty="0" err="1">
                <a:solidFill>
                  <a:srgbClr val="002060"/>
                </a:solidFill>
              </a:rPr>
              <a:t>nevládní</a:t>
            </a:r>
            <a:r>
              <a:rPr lang="en-US" sz="1800" dirty="0">
                <a:solidFill>
                  <a:srgbClr val="002060"/>
                </a:solidFill>
              </a:rPr>
              <a:t> </a:t>
            </a:r>
            <a:r>
              <a:rPr lang="en-US" sz="1800" dirty="0" err="1">
                <a:solidFill>
                  <a:srgbClr val="002060"/>
                </a:solidFill>
              </a:rPr>
              <a:t>organizace</a:t>
            </a:r>
            <a:r>
              <a:rPr lang="en-US" sz="1800" dirty="0">
                <a:solidFill>
                  <a:srgbClr val="002060"/>
                </a:solidFill>
              </a:rPr>
              <a:t> </a:t>
            </a:r>
            <a:r>
              <a:rPr lang="en-US" sz="1800" dirty="0" err="1">
                <a:solidFill>
                  <a:srgbClr val="002060"/>
                </a:solidFill>
              </a:rPr>
              <a:t>Aliance</a:t>
            </a:r>
            <a:r>
              <a:rPr lang="en-US" sz="1800" dirty="0">
                <a:solidFill>
                  <a:srgbClr val="002060"/>
                </a:solidFill>
              </a:rPr>
              <a:t> </a:t>
            </a:r>
            <a:r>
              <a:rPr lang="en-US" sz="1800" dirty="0" err="1">
                <a:solidFill>
                  <a:srgbClr val="002060"/>
                </a:solidFill>
              </a:rPr>
              <a:t>za</a:t>
            </a:r>
            <a:r>
              <a:rPr lang="en-US" sz="1800" dirty="0">
                <a:solidFill>
                  <a:srgbClr val="002060"/>
                </a:solidFill>
              </a:rPr>
              <a:t> </a:t>
            </a:r>
            <a:r>
              <a:rPr lang="en-US" sz="1800" dirty="0" err="1">
                <a:solidFill>
                  <a:srgbClr val="002060"/>
                </a:solidFill>
              </a:rPr>
              <a:t>rodinu</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Slovensku</a:t>
            </a:r>
            <a:r>
              <a:rPr lang="en-US" sz="1800" dirty="0">
                <a:solidFill>
                  <a:srgbClr val="002060"/>
                </a:solidFill>
              </a:rPr>
              <a:t> </a:t>
            </a:r>
            <a:r>
              <a:rPr lang="en-US" sz="1800" dirty="0" err="1">
                <a:solidFill>
                  <a:srgbClr val="002060"/>
                </a:solidFill>
              </a:rPr>
              <a:t>díky</a:t>
            </a:r>
            <a:r>
              <a:rPr lang="en-US" sz="1800" dirty="0">
                <a:solidFill>
                  <a:srgbClr val="002060"/>
                </a:solidFill>
              </a:rPr>
              <a:t> </a:t>
            </a:r>
            <a:r>
              <a:rPr lang="en-US" sz="1800" dirty="0" err="1">
                <a:solidFill>
                  <a:srgbClr val="002060"/>
                </a:solidFill>
              </a:rPr>
              <a:t>tomu</a:t>
            </a:r>
            <a:r>
              <a:rPr lang="en-US" sz="1800" dirty="0">
                <a:solidFill>
                  <a:srgbClr val="002060"/>
                </a:solidFill>
              </a:rPr>
              <a:t>, </a:t>
            </a:r>
            <a:r>
              <a:rPr lang="en-US" sz="1800" dirty="0" err="1">
                <a:solidFill>
                  <a:srgbClr val="002060"/>
                </a:solidFill>
              </a:rPr>
              <a:t>že</a:t>
            </a:r>
            <a:r>
              <a:rPr lang="en-US" sz="1800" dirty="0">
                <a:solidFill>
                  <a:srgbClr val="002060"/>
                </a:solidFill>
              </a:rPr>
              <a:t> </a:t>
            </a:r>
            <a:r>
              <a:rPr lang="en-US" sz="1800" dirty="0" err="1">
                <a:solidFill>
                  <a:srgbClr val="002060"/>
                </a:solidFill>
              </a:rPr>
              <a:t>ve</a:t>
            </a:r>
            <a:r>
              <a:rPr lang="en-US" sz="1800" dirty="0">
                <a:solidFill>
                  <a:srgbClr val="002060"/>
                </a:solidFill>
              </a:rPr>
              <a:t> </a:t>
            </a:r>
            <a:r>
              <a:rPr lang="en-US" sz="1800" dirty="0" err="1">
                <a:solidFill>
                  <a:srgbClr val="002060"/>
                </a:solidFill>
              </a:rPr>
              <a:t>svém</a:t>
            </a:r>
            <a:r>
              <a:rPr lang="en-US" sz="1800" dirty="0">
                <a:solidFill>
                  <a:srgbClr val="002060"/>
                </a:solidFill>
              </a:rPr>
              <a:t> </a:t>
            </a:r>
            <a:r>
              <a:rPr lang="en-US" sz="1800" dirty="0" err="1">
                <a:solidFill>
                  <a:srgbClr val="002060"/>
                </a:solidFill>
              </a:rPr>
              <a:t>magazínu</a:t>
            </a:r>
            <a:r>
              <a:rPr lang="en-US" sz="1800" dirty="0">
                <a:solidFill>
                  <a:srgbClr val="002060"/>
                </a:solidFill>
              </a:rPr>
              <a:t> </a:t>
            </a:r>
            <a:r>
              <a:rPr lang="en-US" sz="1800" dirty="0" err="1">
                <a:solidFill>
                  <a:srgbClr val="002060"/>
                </a:solidFill>
              </a:rPr>
              <a:t>otiskla</a:t>
            </a:r>
            <a:r>
              <a:rPr lang="en-US" sz="1800" dirty="0">
                <a:solidFill>
                  <a:srgbClr val="002060"/>
                </a:solidFill>
              </a:rPr>
              <a:t> </a:t>
            </a:r>
            <a:r>
              <a:rPr lang="en-US" sz="1800" dirty="0" err="1">
                <a:solidFill>
                  <a:srgbClr val="002060"/>
                </a:solidFill>
              </a:rPr>
              <a:t>článek</a:t>
            </a:r>
            <a:r>
              <a:rPr lang="en-US" sz="1800" dirty="0">
                <a:solidFill>
                  <a:srgbClr val="002060"/>
                </a:solidFill>
              </a:rPr>
              <a:t> o </a:t>
            </a:r>
            <a:r>
              <a:rPr lang="en-US" sz="1800" dirty="0" err="1">
                <a:solidFill>
                  <a:srgbClr val="002060"/>
                </a:solidFill>
              </a:rPr>
              <a:t>soužití</a:t>
            </a:r>
            <a:r>
              <a:rPr lang="en-US" sz="1800" dirty="0">
                <a:solidFill>
                  <a:srgbClr val="002060"/>
                </a:solidFill>
              </a:rPr>
              <a:t> </a:t>
            </a:r>
            <a:r>
              <a:rPr lang="en-US" sz="1800" dirty="0" err="1">
                <a:solidFill>
                  <a:srgbClr val="002060"/>
                </a:solidFill>
              </a:rPr>
              <a:t>dvou</a:t>
            </a:r>
            <a:r>
              <a:rPr lang="en-US" sz="1800" dirty="0">
                <a:solidFill>
                  <a:srgbClr val="002060"/>
                </a:solidFill>
              </a:rPr>
              <a:t> </a:t>
            </a:r>
            <a:r>
              <a:rPr lang="en-US" sz="1800" dirty="0" err="1">
                <a:solidFill>
                  <a:srgbClr val="002060"/>
                </a:solidFill>
              </a:rPr>
              <a:t>žen</a:t>
            </a:r>
            <a:r>
              <a:rPr lang="en-US" sz="1800" dirty="0">
                <a:solidFill>
                  <a:srgbClr val="002060"/>
                </a:solidFill>
              </a:rPr>
              <a:t> se </a:t>
            </a:r>
            <a:r>
              <a:rPr lang="en-US" sz="1800" dirty="0" err="1">
                <a:solidFill>
                  <a:srgbClr val="002060"/>
                </a:solidFill>
              </a:rPr>
              <a:t>synem</a:t>
            </a:r>
            <a:r>
              <a:rPr lang="en-US" sz="1800" dirty="0">
                <a:solidFill>
                  <a:srgbClr val="002060"/>
                </a:solidFill>
              </a:rPr>
              <a:t>. </a:t>
            </a:r>
            <a:r>
              <a:rPr lang="en-US" sz="1800" dirty="0" err="1">
                <a:solidFill>
                  <a:srgbClr val="002060"/>
                </a:solidFill>
              </a:rPr>
              <a:t>Článek</a:t>
            </a:r>
            <a:r>
              <a:rPr lang="en-US" sz="1800" dirty="0">
                <a:solidFill>
                  <a:srgbClr val="002060"/>
                </a:solidFill>
              </a:rPr>
              <a:t> </a:t>
            </a:r>
            <a:r>
              <a:rPr lang="en-US" sz="1800" dirty="0" err="1">
                <a:solidFill>
                  <a:srgbClr val="002060"/>
                </a:solidFill>
              </a:rPr>
              <a:t>radil</a:t>
            </a:r>
            <a:r>
              <a:rPr lang="en-US" sz="1800" dirty="0">
                <a:solidFill>
                  <a:srgbClr val="002060"/>
                </a:solidFill>
              </a:rPr>
              <a:t> </a:t>
            </a:r>
            <a:r>
              <a:rPr lang="en-US" sz="1800" dirty="0" err="1">
                <a:solidFill>
                  <a:srgbClr val="002060"/>
                </a:solidFill>
              </a:rPr>
              <a:t>ohledně</a:t>
            </a:r>
            <a:r>
              <a:rPr lang="en-US" sz="1800" dirty="0">
                <a:solidFill>
                  <a:srgbClr val="002060"/>
                </a:solidFill>
              </a:rPr>
              <a:t> </a:t>
            </a:r>
            <a:r>
              <a:rPr lang="en-US" sz="1800" dirty="0" err="1">
                <a:solidFill>
                  <a:srgbClr val="002060"/>
                </a:solidFill>
              </a:rPr>
              <a:t>bydlení</a:t>
            </a:r>
            <a:r>
              <a:rPr lang="en-US" sz="1800" dirty="0">
                <a:solidFill>
                  <a:srgbClr val="002060"/>
                </a:solidFill>
              </a:rPr>
              <a:t> v </a:t>
            </a:r>
            <a:r>
              <a:rPr lang="en-US" sz="1800" dirty="0" err="1">
                <a:solidFill>
                  <a:srgbClr val="002060"/>
                </a:solidFill>
              </a:rPr>
              <a:t>malém</a:t>
            </a:r>
            <a:r>
              <a:rPr lang="en-US" sz="1800" dirty="0">
                <a:solidFill>
                  <a:srgbClr val="002060"/>
                </a:solidFill>
              </a:rPr>
              <a:t> </a:t>
            </a:r>
            <a:r>
              <a:rPr lang="en-US" sz="1800" dirty="0" err="1">
                <a:solidFill>
                  <a:srgbClr val="002060"/>
                </a:solidFill>
              </a:rPr>
              <a:t>prostoru</a:t>
            </a:r>
            <a:r>
              <a:rPr lang="en-US" sz="1800" dirty="0">
                <a:solidFill>
                  <a:srgbClr val="002060"/>
                </a:solidFill>
              </a:rPr>
              <a:t> a </a:t>
            </a:r>
            <a:r>
              <a:rPr lang="en-US" sz="1800" dirty="0" err="1">
                <a:solidFill>
                  <a:srgbClr val="002060"/>
                </a:solidFill>
              </a:rPr>
              <a:t>využil</a:t>
            </a:r>
            <a:r>
              <a:rPr lang="en-US" sz="1800" dirty="0">
                <a:solidFill>
                  <a:srgbClr val="002060"/>
                </a:solidFill>
              </a:rPr>
              <a:t> k </a:t>
            </a:r>
            <a:r>
              <a:rPr lang="en-US" sz="1800" dirty="0" err="1">
                <a:solidFill>
                  <a:srgbClr val="002060"/>
                </a:solidFill>
              </a:rPr>
              <a:t>tomu</a:t>
            </a:r>
            <a:r>
              <a:rPr lang="en-US" sz="1800" dirty="0">
                <a:solidFill>
                  <a:srgbClr val="002060"/>
                </a:solidFill>
              </a:rPr>
              <a:t> </a:t>
            </a:r>
            <a:r>
              <a:rPr lang="en-US" sz="1800" dirty="0" err="1">
                <a:solidFill>
                  <a:srgbClr val="002060"/>
                </a:solidFill>
              </a:rPr>
              <a:t>příběhu</a:t>
            </a:r>
            <a:r>
              <a:rPr lang="en-US" sz="1800" dirty="0">
                <a:solidFill>
                  <a:srgbClr val="002060"/>
                </a:solidFill>
              </a:rPr>
              <a:t> </a:t>
            </a:r>
            <a:r>
              <a:rPr lang="en-US" sz="1800" dirty="0" err="1">
                <a:solidFill>
                  <a:srgbClr val="002060"/>
                </a:solidFill>
              </a:rPr>
              <a:t>dvou</a:t>
            </a:r>
            <a:r>
              <a:rPr lang="en-US" sz="1800" dirty="0">
                <a:solidFill>
                  <a:srgbClr val="002060"/>
                </a:solidFill>
              </a:rPr>
              <a:t> </a:t>
            </a:r>
            <a:r>
              <a:rPr lang="en-US" sz="1800" dirty="0" err="1">
                <a:solidFill>
                  <a:srgbClr val="002060"/>
                </a:solidFill>
              </a:rPr>
              <a:t>žen</a:t>
            </a:r>
            <a:r>
              <a:rPr lang="en-US" sz="1800" dirty="0">
                <a:solidFill>
                  <a:srgbClr val="002060"/>
                </a:solidFill>
              </a:rPr>
              <a:t>, </a:t>
            </a:r>
            <a:r>
              <a:rPr lang="en-US" sz="1800" dirty="0" err="1">
                <a:solidFill>
                  <a:srgbClr val="002060"/>
                </a:solidFill>
              </a:rPr>
              <a:t>které</a:t>
            </a:r>
            <a:r>
              <a:rPr lang="en-US" sz="1800" dirty="0">
                <a:solidFill>
                  <a:srgbClr val="002060"/>
                </a:solidFill>
              </a:rPr>
              <a:t> </a:t>
            </a:r>
            <a:r>
              <a:rPr lang="en-US" sz="1800" dirty="0" err="1">
                <a:solidFill>
                  <a:srgbClr val="002060"/>
                </a:solidFill>
              </a:rPr>
              <a:t>spolu</a:t>
            </a:r>
            <a:r>
              <a:rPr lang="en-US" sz="1800" dirty="0">
                <a:solidFill>
                  <a:srgbClr val="002060"/>
                </a:solidFill>
              </a:rPr>
              <a:t> se </a:t>
            </a:r>
            <a:r>
              <a:rPr lang="en-US" sz="1800" dirty="0" err="1">
                <a:solidFill>
                  <a:srgbClr val="002060"/>
                </a:solidFill>
              </a:rPr>
              <a:t>svým</a:t>
            </a:r>
            <a:r>
              <a:rPr lang="en-US" sz="1800" dirty="0">
                <a:solidFill>
                  <a:srgbClr val="002060"/>
                </a:solidFill>
              </a:rPr>
              <a:t> </a:t>
            </a:r>
            <a:r>
              <a:rPr lang="en-US" sz="1800" dirty="0" err="1">
                <a:solidFill>
                  <a:srgbClr val="002060"/>
                </a:solidFill>
              </a:rPr>
              <a:t>ročním</a:t>
            </a:r>
            <a:r>
              <a:rPr lang="en-US" sz="1800" dirty="0">
                <a:solidFill>
                  <a:srgbClr val="002060"/>
                </a:solidFill>
              </a:rPr>
              <a:t> </a:t>
            </a:r>
            <a:r>
              <a:rPr lang="en-US" sz="1800" dirty="0" err="1">
                <a:solidFill>
                  <a:srgbClr val="002060"/>
                </a:solidFill>
              </a:rPr>
              <a:t>synem</a:t>
            </a:r>
            <a:r>
              <a:rPr lang="en-US" sz="1800" dirty="0">
                <a:solidFill>
                  <a:srgbClr val="002060"/>
                </a:solidFill>
              </a:rPr>
              <a:t> </a:t>
            </a:r>
            <a:r>
              <a:rPr lang="en-US" sz="1800" dirty="0" err="1">
                <a:solidFill>
                  <a:srgbClr val="002060"/>
                </a:solidFill>
              </a:rPr>
              <a:t>bydlí</a:t>
            </a:r>
            <a:r>
              <a:rPr lang="en-US" sz="1800" dirty="0">
                <a:solidFill>
                  <a:srgbClr val="002060"/>
                </a:solidFill>
              </a:rPr>
              <a:t> v </a:t>
            </a:r>
            <a:r>
              <a:rPr lang="en-US" sz="1800" dirty="0" err="1">
                <a:solidFill>
                  <a:srgbClr val="002060"/>
                </a:solidFill>
              </a:rPr>
              <a:t>podkrovním</a:t>
            </a:r>
            <a:r>
              <a:rPr lang="en-US" sz="1800" dirty="0">
                <a:solidFill>
                  <a:srgbClr val="002060"/>
                </a:solidFill>
              </a:rPr>
              <a:t> </a:t>
            </a:r>
            <a:r>
              <a:rPr lang="en-US" sz="1800" dirty="0" err="1">
                <a:solidFill>
                  <a:srgbClr val="002060"/>
                </a:solidFill>
              </a:rPr>
              <a:t>domu</a:t>
            </a:r>
            <a:r>
              <a:rPr lang="en-US" sz="1800" dirty="0">
                <a:solidFill>
                  <a:srgbClr val="002060"/>
                </a:solidFill>
              </a:rPr>
              <a:t>. </a:t>
            </a:r>
            <a:r>
              <a:rPr lang="en-US" sz="1800" dirty="0" err="1">
                <a:solidFill>
                  <a:srgbClr val="002060"/>
                </a:solidFill>
              </a:rPr>
              <a:t>Podle</a:t>
            </a:r>
            <a:r>
              <a:rPr lang="en-US" sz="1800" dirty="0">
                <a:solidFill>
                  <a:srgbClr val="002060"/>
                </a:solidFill>
              </a:rPr>
              <a:t> </a:t>
            </a:r>
            <a:r>
              <a:rPr lang="en-US" sz="1800" dirty="0" err="1">
                <a:solidFill>
                  <a:srgbClr val="002060"/>
                </a:solidFill>
              </a:rPr>
              <a:t>kritiků</a:t>
            </a:r>
            <a:r>
              <a:rPr lang="en-US" sz="1800" dirty="0">
                <a:solidFill>
                  <a:srgbClr val="002060"/>
                </a:solidFill>
              </a:rPr>
              <a:t> </a:t>
            </a:r>
            <a:r>
              <a:rPr lang="en-US" sz="1800" dirty="0" err="1">
                <a:solidFill>
                  <a:srgbClr val="002060"/>
                </a:solidFill>
              </a:rPr>
              <a:t>tak</a:t>
            </a:r>
            <a:r>
              <a:rPr lang="en-US" sz="1800" dirty="0">
                <a:solidFill>
                  <a:srgbClr val="002060"/>
                </a:solidFill>
              </a:rPr>
              <a:t> </a:t>
            </a:r>
            <a:r>
              <a:rPr lang="en-US" sz="1800" dirty="0" err="1">
                <a:solidFill>
                  <a:srgbClr val="002060"/>
                </a:solidFill>
              </a:rPr>
              <a:t>zpochybnila</a:t>
            </a:r>
            <a:r>
              <a:rPr lang="en-US" sz="1800" dirty="0">
                <a:solidFill>
                  <a:srgbClr val="002060"/>
                </a:solidFill>
              </a:rPr>
              <a:t> </a:t>
            </a:r>
            <a:r>
              <a:rPr lang="en-US" sz="1800" dirty="0" err="1">
                <a:solidFill>
                  <a:srgbClr val="002060"/>
                </a:solidFill>
              </a:rPr>
              <a:t>tradiční</a:t>
            </a:r>
            <a:r>
              <a:rPr lang="en-US" sz="1800" dirty="0">
                <a:solidFill>
                  <a:srgbClr val="002060"/>
                </a:solidFill>
              </a:rPr>
              <a:t> model </a:t>
            </a:r>
            <a:r>
              <a:rPr lang="en-US" sz="1800" dirty="0" err="1">
                <a:solidFill>
                  <a:srgbClr val="002060"/>
                </a:solidFill>
              </a:rPr>
              <a:t>rodiny</a:t>
            </a:r>
            <a:r>
              <a:rPr lang="en-US" sz="1800" dirty="0">
                <a:solidFill>
                  <a:srgbClr val="002060"/>
                </a:solidFill>
              </a:rPr>
              <a:t>.</a:t>
            </a:r>
          </a:p>
          <a:p>
            <a:endParaRPr lang="en-US"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Příklady rozdílů v praxi 1</a:t>
            </a:r>
            <a:endParaRPr lang="cs-CZ" dirty="0"/>
          </a:p>
        </p:txBody>
      </p:sp>
    </p:spTree>
    <p:extLst>
      <p:ext uri="{BB962C8B-B14F-4D97-AF65-F5344CB8AC3E}">
        <p14:creationId xmlns:p14="http://schemas.microsoft.com/office/powerpoint/2010/main" val="1827359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V roce 2012 v saudskoarabské verzi katalogu IKEA byly stejné fotografie jako ve švédské verzi, ale na všech obrázcích byly smazány ženy. Saudská Arábie uplatňuje přísnou segregaci mužů a žen, které mají méně práv (nesmí řídit auto nebo vycházet na veřejnost s odhalenými vlasy). Upravená verze katalogu Švédy šokovala, protože Švédsko prosazuje rovnost pohlaví. </a:t>
            </a:r>
          </a:p>
          <a:p>
            <a:r>
              <a:rPr lang="cs-CZ" sz="2000" dirty="0">
                <a:solidFill>
                  <a:srgbClr val="002060"/>
                </a:solidFill>
              </a:rPr>
              <a:t>V Německu jsou oblíbené nápoje mixované s pivem, například </a:t>
            </a:r>
            <a:r>
              <a:rPr lang="cs-CZ" sz="2000" dirty="0" err="1">
                <a:solidFill>
                  <a:srgbClr val="002060"/>
                </a:solidFill>
              </a:rPr>
              <a:t>Radler</a:t>
            </a:r>
            <a:r>
              <a:rPr lang="cs-CZ" sz="2000" dirty="0">
                <a:solidFill>
                  <a:srgbClr val="002060"/>
                </a:solidFill>
              </a:rPr>
              <a:t>, což je pivo smíchané s druhem citronové limonády. Kampaň </a:t>
            </a:r>
            <a:r>
              <a:rPr lang="cs-CZ" sz="2000" dirty="0" err="1">
                <a:solidFill>
                  <a:srgbClr val="002060"/>
                </a:solidFill>
              </a:rPr>
              <a:t>Pilsner</a:t>
            </a:r>
            <a:r>
              <a:rPr lang="cs-CZ" sz="2000" dirty="0">
                <a:solidFill>
                  <a:srgbClr val="002060"/>
                </a:solidFill>
              </a:rPr>
              <a:t> </a:t>
            </a:r>
            <a:r>
              <a:rPr lang="cs-CZ" sz="2000" dirty="0" err="1">
                <a:solidFill>
                  <a:srgbClr val="002060"/>
                </a:solidFill>
              </a:rPr>
              <a:t>Urquell</a:t>
            </a:r>
            <a:r>
              <a:rPr lang="cs-CZ" sz="2000" dirty="0">
                <a:solidFill>
                  <a:srgbClr val="002060"/>
                </a:solidFill>
              </a:rPr>
              <a:t> byla založena na sloganu: </a:t>
            </a:r>
            <a:r>
              <a:rPr lang="cs-CZ" sz="2000" i="1" dirty="0">
                <a:solidFill>
                  <a:srgbClr val="002060"/>
                </a:solidFill>
              </a:rPr>
              <a:t>„Ohne lemon. Ohne </a:t>
            </a:r>
            <a:r>
              <a:rPr lang="cs-CZ" sz="2000" i="1" dirty="0" err="1">
                <a:solidFill>
                  <a:srgbClr val="002060"/>
                </a:solidFill>
              </a:rPr>
              <a:t>cranberry</a:t>
            </a:r>
            <a:r>
              <a:rPr lang="cs-CZ" sz="2000" i="1" dirty="0">
                <a:solidFill>
                  <a:srgbClr val="002060"/>
                </a:solidFill>
              </a:rPr>
              <a:t>. Ohne </a:t>
            </a:r>
            <a:r>
              <a:rPr lang="cs-CZ" sz="2000" i="1" dirty="0" err="1">
                <a:solidFill>
                  <a:srgbClr val="002060"/>
                </a:solidFill>
              </a:rPr>
              <a:t>bullshit</a:t>
            </a:r>
            <a:r>
              <a:rPr lang="cs-CZ" sz="2000" i="1" dirty="0">
                <a:solidFill>
                  <a:srgbClr val="002060"/>
                </a:solidFill>
              </a:rPr>
              <a:t>.“ („Bez citronu. Bez brusinek. Bez nesmyslů.“). </a:t>
            </a:r>
            <a:r>
              <a:rPr lang="cs-CZ" sz="2000" dirty="0">
                <a:solidFill>
                  <a:srgbClr val="002060"/>
                </a:solidFill>
              </a:rPr>
              <a:t>Měla tak spotřebitelům sdělit, že pivo </a:t>
            </a:r>
            <a:r>
              <a:rPr lang="cs-CZ" sz="2000" dirty="0" err="1">
                <a:solidFill>
                  <a:srgbClr val="002060"/>
                </a:solidFill>
              </a:rPr>
              <a:t>Pilsner</a:t>
            </a:r>
            <a:r>
              <a:rPr lang="cs-CZ" sz="2000" dirty="0">
                <a:solidFill>
                  <a:srgbClr val="002060"/>
                </a:solidFill>
              </a:rPr>
              <a:t> </a:t>
            </a:r>
            <a:r>
              <a:rPr lang="cs-CZ" sz="2000" dirty="0" err="1">
                <a:solidFill>
                  <a:srgbClr val="002060"/>
                </a:solidFill>
              </a:rPr>
              <a:t>Urquell</a:t>
            </a:r>
            <a:r>
              <a:rPr lang="cs-CZ" sz="2000" dirty="0">
                <a:solidFill>
                  <a:srgbClr val="002060"/>
                </a:solidFill>
              </a:rPr>
              <a:t> žádné úpravy a příchutě nepotřebuje.</a:t>
            </a:r>
          </a:p>
          <a:p>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Příklady rozdílů v praxi </a:t>
            </a:r>
            <a:r>
              <a:rPr lang="cs-CZ" dirty="0" smtClean="0"/>
              <a:t>2</a:t>
            </a:r>
            <a:endParaRPr lang="cs-CZ" dirty="0"/>
          </a:p>
        </p:txBody>
      </p:sp>
    </p:spTree>
    <p:extLst>
      <p:ext uri="{BB962C8B-B14F-4D97-AF65-F5344CB8AC3E}">
        <p14:creationId xmlns:p14="http://schemas.microsoft.com/office/powerpoint/2010/main" val="4241272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Konec prezentace</a:t>
            </a:r>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307871"/>
                </a:solidFill>
                <a:latin typeface="Times New Roman" panose="02020603050405020304" pitchFamily="18" charset="0"/>
                <a:cs typeface="Times New Roman" panose="02020603050405020304" pitchFamily="18" charset="0"/>
              </a:rPr>
              <a:t>Děkuji za pozornost </a:t>
            </a:r>
            <a:r>
              <a:rPr lang="cs-CZ" sz="2400" b="1"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pl-PL" sz="2000" dirty="0">
                <a:solidFill>
                  <a:srgbClr val="002060"/>
                </a:solidFill>
              </a:rPr>
              <a:t>Širší pojetí: veškerá plánovaná i neplánovaná komunikace ve všech bodech kontaktů organizace se současnými i potenciálními zákazníky (vnímání značky, cena, distribuční místa, reklama, chování zaměstnanců, tradice organizace atd.).</a:t>
            </a:r>
          </a:p>
          <a:p>
            <a:endParaRPr lang="pl-PL" sz="2000" dirty="0">
              <a:solidFill>
                <a:srgbClr val="002060"/>
              </a:solidFill>
            </a:endParaRPr>
          </a:p>
          <a:p>
            <a:r>
              <a:rPr lang="pl-PL" sz="2000" dirty="0">
                <a:solidFill>
                  <a:srgbClr val="002060"/>
                </a:solidFill>
              </a:rPr>
              <a:t>Užší pojetí: marketingový komunikační mix.</a:t>
            </a:r>
            <a:endParaRPr lang="pl-PL" sz="2000" dirty="0">
              <a:solidFill>
                <a:srgbClr val="002060"/>
              </a:solidFill>
            </a:endParaRPr>
          </a:p>
        </p:txBody>
      </p:sp>
      <p:sp>
        <p:nvSpPr>
          <p:cNvPr id="6" name="Nadpis 5"/>
          <p:cNvSpPr>
            <a:spLocks noGrp="1"/>
          </p:cNvSpPr>
          <p:nvPr>
            <p:ph type="title"/>
          </p:nvPr>
        </p:nvSpPr>
        <p:spPr>
          <a:xfrm>
            <a:off x="179512" y="195486"/>
            <a:ext cx="6912768" cy="507703"/>
          </a:xfrm>
        </p:spPr>
        <p:txBody>
          <a:bodyPr/>
          <a:lstStyle/>
          <a:p>
            <a:r>
              <a:rPr lang="cs-CZ" dirty="0"/>
              <a:t>1. Definování marketingové komunikace (MK)</a:t>
            </a:r>
            <a:endParaRPr lang="cs-CZ" dirty="0"/>
          </a:p>
        </p:txBody>
      </p:sp>
    </p:spTree>
    <p:extLst>
      <p:ext uri="{BB962C8B-B14F-4D97-AF65-F5344CB8AC3E}">
        <p14:creationId xmlns:p14="http://schemas.microsoft.com/office/powerpoint/2010/main" val="23371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1800" dirty="0">
                <a:solidFill>
                  <a:srgbClr val="002060"/>
                </a:solidFill>
              </a:rPr>
              <a:t>Komunikační proces je v marketingu chápán jako vzájemná výměna informací (sdělení) mezi zdrojem (výrobce, vývozce), který určuje, jaké sdělení bude vysláno, jak bude zakódováno, aby prostřednictvím médií správně oslovilo příjemce (zákazníka) a vyvolalo jeho pozitivní reakci. </a:t>
            </a:r>
          </a:p>
          <a:p>
            <a:r>
              <a:rPr lang="cs-CZ" sz="1800" dirty="0">
                <a:solidFill>
                  <a:srgbClr val="002060"/>
                </a:solidFill>
              </a:rPr>
              <a:t>Komunikační proces v mezinárodním prostředí je mnohem složitější než v prostředí národním, neboť musí překonávat mnohem více překážek. </a:t>
            </a:r>
          </a:p>
          <a:p>
            <a:r>
              <a:rPr lang="cs-CZ" sz="1800" dirty="0">
                <a:solidFill>
                  <a:srgbClr val="002060"/>
                </a:solidFill>
              </a:rPr>
              <a:t>Mezinárodní komunikační proces je omezen těmito faktory: </a:t>
            </a:r>
          </a:p>
          <a:p>
            <a:pPr lvl="1"/>
            <a:r>
              <a:rPr lang="cs-CZ" sz="1600" dirty="0">
                <a:solidFill>
                  <a:srgbClr val="002060"/>
                </a:solidFill>
              </a:rPr>
              <a:t>Image tvůrce komunikačního sdělení.</a:t>
            </a:r>
          </a:p>
          <a:p>
            <a:pPr lvl="1"/>
            <a:r>
              <a:rPr lang="cs-CZ" sz="1600" dirty="0">
                <a:solidFill>
                  <a:srgbClr val="002060"/>
                </a:solidFill>
              </a:rPr>
              <a:t>Konkurencí, která způsobuje různé tzv. „hladiny hluku“ na trzích, vyvolané střety s komunikačními poselstvími mnoha podniků. </a:t>
            </a:r>
          </a:p>
          <a:p>
            <a:pPr lvl="1"/>
            <a:r>
              <a:rPr lang="cs-CZ" sz="1600" dirty="0">
                <a:solidFill>
                  <a:srgbClr val="002060"/>
                </a:solidFill>
              </a:rPr>
              <a:t>Filtrem vnímání u příjemce (selektivní vnímání), jímž musí poselství proniknout.</a:t>
            </a:r>
          </a:p>
          <a:p>
            <a:pPr lvl="1"/>
            <a:r>
              <a:rPr lang="cs-CZ" sz="1600" dirty="0">
                <a:solidFill>
                  <a:srgbClr val="002060"/>
                </a:solidFill>
              </a:rPr>
              <a:t>Bariérou různých míst vzniku a dopadu poselství.</a:t>
            </a:r>
          </a:p>
          <a:p>
            <a:pPr lvl="1"/>
            <a:r>
              <a:rPr lang="cs-CZ" sz="1600" dirty="0">
                <a:solidFill>
                  <a:srgbClr val="002060"/>
                </a:solidFill>
              </a:rPr>
              <a:t>Kulturními odlišnostmi jednotlivých trhů.</a:t>
            </a:r>
            <a:endParaRPr lang="cs-CZ" sz="1200" dirty="0">
              <a:solidFill>
                <a:srgbClr val="002060"/>
              </a:solidFill>
            </a:endParaRPr>
          </a:p>
        </p:txBody>
      </p:sp>
      <p:sp>
        <p:nvSpPr>
          <p:cNvPr id="6" name="Nadpis 5"/>
          <p:cNvSpPr>
            <a:spLocks noGrp="1"/>
          </p:cNvSpPr>
          <p:nvPr>
            <p:ph type="title"/>
          </p:nvPr>
        </p:nvSpPr>
        <p:spPr>
          <a:xfrm>
            <a:off x="179512" y="195486"/>
            <a:ext cx="7128792" cy="507703"/>
          </a:xfrm>
        </p:spPr>
        <p:txBody>
          <a:bodyPr/>
          <a:lstStyle/>
          <a:p>
            <a:r>
              <a:rPr lang="cs-CZ" dirty="0"/>
              <a:t>2 Odlišnosti komunikace v mezinárodním </a:t>
            </a:r>
            <a:r>
              <a:rPr lang="cs-CZ" dirty="0" smtClean="0"/>
              <a:t>prostředí</a:t>
            </a:r>
            <a:endParaRPr lang="cs-CZ" dirty="0"/>
          </a:p>
        </p:txBody>
      </p:sp>
    </p:spTree>
    <p:extLst>
      <p:ext uri="{BB962C8B-B14F-4D97-AF65-F5344CB8AC3E}">
        <p14:creationId xmlns:p14="http://schemas.microsoft.com/office/powerpoint/2010/main" val="119915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dirty="0"/>
              <a:t>Kybernetický model komunikace</a:t>
            </a:r>
            <a:endParaRPr lang="cs-CZ" dirty="0"/>
          </a:p>
        </p:txBody>
      </p:sp>
      <p:grpSp>
        <p:nvGrpSpPr>
          <p:cNvPr id="4" name="Group 60"/>
          <p:cNvGrpSpPr>
            <a:grpSpLocks noChangeAspect="1"/>
          </p:cNvGrpSpPr>
          <p:nvPr/>
        </p:nvGrpSpPr>
        <p:grpSpPr bwMode="auto">
          <a:xfrm>
            <a:off x="539552" y="843558"/>
            <a:ext cx="7848600" cy="4142234"/>
            <a:chOff x="2198" y="4433"/>
            <a:chExt cx="7200" cy="4320"/>
          </a:xfrm>
        </p:grpSpPr>
        <p:sp>
          <p:nvSpPr>
            <p:cNvPr id="5" name="AutoShape 61"/>
            <p:cNvSpPr>
              <a:spLocks noChangeAspect="1" noChangeArrowheads="1"/>
            </p:cNvSpPr>
            <p:nvPr/>
          </p:nvSpPr>
          <p:spPr bwMode="auto">
            <a:xfrm>
              <a:off x="2198" y="4433"/>
              <a:ext cx="720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7" name="Rectangle 62"/>
            <p:cNvSpPr>
              <a:spLocks noChangeArrowheads="1"/>
            </p:cNvSpPr>
            <p:nvPr/>
          </p:nvSpPr>
          <p:spPr bwMode="auto">
            <a:xfrm>
              <a:off x="3494" y="5153"/>
              <a:ext cx="1296"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200"/>
                </a:spcBef>
                <a:buClrTx/>
                <a:buSzTx/>
                <a:buFontTx/>
                <a:buNone/>
              </a:pPr>
              <a:r>
                <a:rPr lang="cs-CZ" altLang="cs-CZ" sz="1600" b="1"/>
                <a:t>zakódování</a:t>
              </a:r>
            </a:p>
          </p:txBody>
        </p:sp>
        <p:sp>
          <p:nvSpPr>
            <p:cNvPr id="8" name="Rectangle 63"/>
            <p:cNvSpPr>
              <a:spLocks noChangeArrowheads="1"/>
            </p:cNvSpPr>
            <p:nvPr/>
          </p:nvSpPr>
          <p:spPr bwMode="auto">
            <a:xfrm>
              <a:off x="5222" y="5153"/>
              <a:ext cx="1296"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600"/>
                </a:spcBef>
                <a:buClrTx/>
                <a:buSzTx/>
                <a:buFontTx/>
                <a:buNone/>
              </a:pPr>
              <a:r>
                <a:rPr lang="cs-CZ" altLang="cs-CZ" sz="1600" b="1"/>
                <a:t>přenos médiem</a:t>
              </a:r>
            </a:p>
          </p:txBody>
        </p:sp>
        <p:sp>
          <p:nvSpPr>
            <p:cNvPr id="9" name="Rectangle 64"/>
            <p:cNvSpPr>
              <a:spLocks noChangeArrowheads="1"/>
            </p:cNvSpPr>
            <p:nvPr/>
          </p:nvSpPr>
          <p:spPr bwMode="auto">
            <a:xfrm>
              <a:off x="6806" y="5153"/>
              <a:ext cx="1296"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200"/>
                </a:spcBef>
                <a:buClrTx/>
                <a:buSzTx/>
                <a:buFontTx/>
                <a:buNone/>
              </a:pPr>
              <a:r>
                <a:rPr lang="cs-CZ" altLang="cs-CZ" sz="1600" b="1"/>
                <a:t>dekódování</a:t>
              </a:r>
            </a:p>
          </p:txBody>
        </p:sp>
        <p:sp>
          <p:nvSpPr>
            <p:cNvPr id="10" name="Line 65"/>
            <p:cNvSpPr>
              <a:spLocks noChangeShapeType="1"/>
            </p:cNvSpPr>
            <p:nvPr/>
          </p:nvSpPr>
          <p:spPr bwMode="auto">
            <a:xfrm>
              <a:off x="3206" y="558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 name="Line 66"/>
            <p:cNvSpPr>
              <a:spLocks noChangeShapeType="1"/>
            </p:cNvSpPr>
            <p:nvPr/>
          </p:nvSpPr>
          <p:spPr bwMode="auto">
            <a:xfrm>
              <a:off x="4790" y="5585"/>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 name="Line 67"/>
            <p:cNvSpPr>
              <a:spLocks noChangeShapeType="1"/>
            </p:cNvSpPr>
            <p:nvPr/>
          </p:nvSpPr>
          <p:spPr bwMode="auto">
            <a:xfrm>
              <a:off x="6518" y="558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Line 68"/>
            <p:cNvSpPr>
              <a:spLocks noChangeShapeType="1"/>
            </p:cNvSpPr>
            <p:nvPr/>
          </p:nvSpPr>
          <p:spPr bwMode="auto">
            <a:xfrm>
              <a:off x="8102" y="558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Rectangle 69"/>
            <p:cNvSpPr>
              <a:spLocks noChangeArrowheads="1"/>
            </p:cNvSpPr>
            <p:nvPr/>
          </p:nvSpPr>
          <p:spPr bwMode="auto">
            <a:xfrm>
              <a:off x="5078" y="6593"/>
              <a:ext cx="1152" cy="864"/>
            </a:xfrm>
            <a:prstGeom prst="rect">
              <a:avLst/>
            </a:prstGeom>
            <a:solidFill>
              <a:srgbClr val="FDFF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cs-CZ" altLang="cs-CZ" sz="1600" b="1"/>
            </a:p>
            <a:p>
              <a:pPr algn="ctr" eaLnBrk="1" hangingPunct="1">
                <a:spcBef>
                  <a:spcPct val="0"/>
                </a:spcBef>
                <a:buClrTx/>
                <a:buSzTx/>
                <a:buFontTx/>
                <a:buNone/>
              </a:pPr>
              <a:r>
                <a:rPr lang="cs-CZ" altLang="cs-CZ" sz="1600" b="1"/>
                <a:t>ŠUM</a:t>
              </a:r>
            </a:p>
          </p:txBody>
        </p:sp>
        <p:sp>
          <p:nvSpPr>
            <p:cNvPr id="15" name="Line 70"/>
            <p:cNvSpPr>
              <a:spLocks noChangeShapeType="1"/>
            </p:cNvSpPr>
            <p:nvPr/>
          </p:nvSpPr>
          <p:spPr bwMode="auto">
            <a:xfrm flipV="1">
              <a:off x="5654" y="6305"/>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 name="Line 71"/>
            <p:cNvSpPr>
              <a:spLocks noChangeShapeType="1"/>
            </p:cNvSpPr>
            <p:nvPr/>
          </p:nvSpPr>
          <p:spPr bwMode="auto">
            <a:xfrm flipH="1">
              <a:off x="4646" y="7025"/>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 name="Line 72"/>
            <p:cNvSpPr>
              <a:spLocks noChangeShapeType="1"/>
            </p:cNvSpPr>
            <p:nvPr/>
          </p:nvSpPr>
          <p:spPr bwMode="auto">
            <a:xfrm>
              <a:off x="5654" y="7457"/>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 name="Line 73"/>
            <p:cNvSpPr>
              <a:spLocks noChangeShapeType="1"/>
            </p:cNvSpPr>
            <p:nvPr/>
          </p:nvSpPr>
          <p:spPr bwMode="auto">
            <a:xfrm>
              <a:off x="6230" y="702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 name="Rectangle 74"/>
            <p:cNvSpPr>
              <a:spLocks noChangeArrowheads="1"/>
            </p:cNvSpPr>
            <p:nvPr/>
          </p:nvSpPr>
          <p:spPr bwMode="auto">
            <a:xfrm>
              <a:off x="7238" y="7889"/>
              <a:ext cx="1152" cy="432"/>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reakce</a:t>
              </a:r>
            </a:p>
          </p:txBody>
        </p:sp>
        <p:sp>
          <p:nvSpPr>
            <p:cNvPr id="20" name="Rectangle 75"/>
            <p:cNvSpPr>
              <a:spLocks noChangeArrowheads="1"/>
            </p:cNvSpPr>
            <p:nvPr/>
          </p:nvSpPr>
          <p:spPr bwMode="auto">
            <a:xfrm>
              <a:off x="4502" y="7745"/>
              <a:ext cx="1008" cy="576"/>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zpětná vazba</a:t>
              </a:r>
            </a:p>
          </p:txBody>
        </p:sp>
        <p:sp>
          <p:nvSpPr>
            <p:cNvPr id="21" name="Rectangle 76"/>
            <p:cNvSpPr>
              <a:spLocks noChangeArrowheads="1"/>
            </p:cNvSpPr>
            <p:nvPr/>
          </p:nvSpPr>
          <p:spPr bwMode="auto">
            <a:xfrm>
              <a:off x="8388" y="5143"/>
              <a:ext cx="1010"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600"/>
                </a:spcBef>
                <a:buClrTx/>
                <a:buSzTx/>
                <a:buFontTx/>
                <a:buNone/>
              </a:pPr>
              <a:r>
                <a:rPr lang="cs-CZ" altLang="cs-CZ" sz="1600" b="1"/>
                <a:t>příjemce sdělení</a:t>
              </a:r>
            </a:p>
          </p:txBody>
        </p:sp>
        <p:sp>
          <p:nvSpPr>
            <p:cNvPr id="22" name="Rectangle 77"/>
            <p:cNvSpPr>
              <a:spLocks noChangeArrowheads="1"/>
            </p:cNvSpPr>
            <p:nvPr/>
          </p:nvSpPr>
          <p:spPr bwMode="auto">
            <a:xfrm>
              <a:off x="2198" y="5153"/>
              <a:ext cx="1010"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400" b="1"/>
                <a:t>odesílatel (zdroj) sdělení</a:t>
              </a:r>
            </a:p>
          </p:txBody>
        </p:sp>
        <p:sp>
          <p:nvSpPr>
            <p:cNvPr id="23" name="Line 78"/>
            <p:cNvSpPr>
              <a:spLocks noChangeShapeType="1"/>
            </p:cNvSpPr>
            <p:nvPr/>
          </p:nvSpPr>
          <p:spPr bwMode="auto">
            <a:xfrm>
              <a:off x="8966" y="6017"/>
              <a:ext cx="0" cy="20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4" name="Line 79"/>
            <p:cNvSpPr>
              <a:spLocks noChangeShapeType="1"/>
            </p:cNvSpPr>
            <p:nvPr/>
          </p:nvSpPr>
          <p:spPr bwMode="auto">
            <a:xfrm flipH="1">
              <a:off x="8390" y="8033"/>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 name="Line 80"/>
            <p:cNvSpPr>
              <a:spLocks noChangeShapeType="1"/>
            </p:cNvSpPr>
            <p:nvPr/>
          </p:nvSpPr>
          <p:spPr bwMode="auto">
            <a:xfrm flipH="1">
              <a:off x="5510" y="8033"/>
              <a:ext cx="172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 name="Line 81"/>
            <p:cNvSpPr>
              <a:spLocks noChangeShapeType="1"/>
            </p:cNvSpPr>
            <p:nvPr/>
          </p:nvSpPr>
          <p:spPr bwMode="auto">
            <a:xfrm flipH="1">
              <a:off x="2630" y="8033"/>
              <a:ext cx="187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7" name="Line 82"/>
            <p:cNvSpPr>
              <a:spLocks noChangeShapeType="1"/>
            </p:cNvSpPr>
            <p:nvPr/>
          </p:nvSpPr>
          <p:spPr bwMode="auto">
            <a:xfrm flipV="1">
              <a:off x="2630" y="6017"/>
              <a:ext cx="0"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8" name="Text Box 83"/>
            <p:cNvSpPr txBox="1">
              <a:spLocks noChangeArrowheads="1"/>
            </p:cNvSpPr>
            <p:nvPr/>
          </p:nvSpPr>
          <p:spPr bwMode="auto">
            <a:xfrm>
              <a:off x="2918" y="4721"/>
              <a:ext cx="1008" cy="288"/>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sp>
          <p:nvSpPr>
            <p:cNvPr id="29" name="Text Box 84"/>
            <p:cNvSpPr txBox="1">
              <a:spLocks noChangeArrowheads="1"/>
            </p:cNvSpPr>
            <p:nvPr/>
          </p:nvSpPr>
          <p:spPr bwMode="auto">
            <a:xfrm>
              <a:off x="4646" y="4721"/>
              <a:ext cx="864" cy="288"/>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sp>
          <p:nvSpPr>
            <p:cNvPr id="30" name="Rectangle 85"/>
            <p:cNvSpPr>
              <a:spLocks noChangeArrowheads="1"/>
            </p:cNvSpPr>
            <p:nvPr/>
          </p:nvSpPr>
          <p:spPr bwMode="auto">
            <a:xfrm>
              <a:off x="6086" y="4721"/>
              <a:ext cx="1008" cy="432"/>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sp>
          <p:nvSpPr>
            <p:cNvPr id="31" name="Text Box 86"/>
            <p:cNvSpPr txBox="1">
              <a:spLocks noChangeArrowheads="1"/>
            </p:cNvSpPr>
            <p:nvPr/>
          </p:nvSpPr>
          <p:spPr bwMode="auto">
            <a:xfrm>
              <a:off x="7814" y="4721"/>
              <a:ext cx="1008" cy="288"/>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grpSp>
    </p:spTree>
    <p:extLst>
      <p:ext uri="{BB962C8B-B14F-4D97-AF65-F5344CB8AC3E}">
        <p14:creationId xmlns:p14="http://schemas.microsoft.com/office/powerpoint/2010/main" val="1176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29883"/>
            <a:ext cx="8280920" cy="3024336"/>
          </a:xfrm>
          <a:prstGeom prst="rect">
            <a:avLst/>
          </a:prstGeom>
        </p:spPr>
        <p:txBody>
          <a:bodyPr>
            <a:noAutofit/>
          </a:bodyPr>
          <a:lstStyle/>
          <a:p>
            <a:r>
              <a:rPr lang="cs-CZ" sz="2000" dirty="0">
                <a:solidFill>
                  <a:srgbClr val="002060"/>
                </a:solidFill>
              </a:rPr>
              <a:t>Ekonomický rozvoj země,</a:t>
            </a:r>
          </a:p>
          <a:p>
            <a:r>
              <a:rPr lang="cs-CZ" sz="2000" dirty="0">
                <a:solidFill>
                  <a:srgbClr val="002060"/>
                </a:solidFill>
              </a:rPr>
              <a:t>sociální struktura společnosti a vliv autorit, </a:t>
            </a:r>
          </a:p>
          <a:p>
            <a:r>
              <a:rPr lang="cs-CZ" sz="2000" dirty="0">
                <a:solidFill>
                  <a:srgbClr val="002060"/>
                </a:solidFill>
              </a:rPr>
              <a:t>míra gramotnosti země a úroveň vzdělání, </a:t>
            </a:r>
          </a:p>
          <a:p>
            <a:r>
              <a:rPr lang="cs-CZ" sz="2000" dirty="0">
                <a:solidFill>
                  <a:srgbClr val="002060"/>
                </a:solidFill>
              </a:rPr>
              <a:t>kulturní prostředí (jazyk, náboženství, etika, morálka), </a:t>
            </a:r>
          </a:p>
          <a:p>
            <a:r>
              <a:rPr lang="cs-CZ" sz="2000" dirty="0">
                <a:solidFill>
                  <a:srgbClr val="002060"/>
                </a:solidFill>
              </a:rPr>
              <a:t>stupeň nacionalismu a národního uvědomění v zemi, </a:t>
            </a:r>
          </a:p>
          <a:p>
            <a:r>
              <a:rPr lang="cs-CZ" sz="2000" dirty="0">
                <a:solidFill>
                  <a:srgbClr val="002060"/>
                </a:solidFill>
              </a:rPr>
              <a:t>postoje k riziku a postoje ke zdraví, </a:t>
            </a:r>
          </a:p>
          <a:p>
            <a:r>
              <a:rPr lang="cs-CZ" sz="2000" dirty="0">
                <a:solidFill>
                  <a:srgbClr val="002060"/>
                </a:solidFill>
              </a:rPr>
              <a:t>pokrytí země jednotlivými médii, </a:t>
            </a:r>
          </a:p>
          <a:p>
            <a:r>
              <a:rPr lang="cs-CZ" sz="2000" dirty="0">
                <a:solidFill>
                  <a:srgbClr val="002060"/>
                </a:solidFill>
              </a:rPr>
              <a:t>nezávislost masmédií na státu, </a:t>
            </a:r>
          </a:p>
          <a:p>
            <a:r>
              <a:rPr lang="cs-CZ" sz="2000" dirty="0">
                <a:solidFill>
                  <a:srgbClr val="002060"/>
                </a:solidFill>
              </a:rPr>
              <a:t>legislativní omezení forem marketingové komunikace, </a:t>
            </a:r>
          </a:p>
          <a:p>
            <a:r>
              <a:rPr lang="cs-CZ" sz="2000" dirty="0">
                <a:solidFill>
                  <a:srgbClr val="002060"/>
                </a:solidFill>
              </a:rPr>
              <a:t>mezinárodní akceptování obchodního jména (značky), </a:t>
            </a:r>
          </a:p>
          <a:p>
            <a:r>
              <a:rPr lang="cs-CZ" sz="2000" dirty="0">
                <a:solidFill>
                  <a:srgbClr val="002060"/>
                </a:solidFill>
              </a:rPr>
              <a:t>image země původu zboží. </a:t>
            </a:r>
            <a:endParaRPr lang="cs-CZ" sz="2000" dirty="0">
              <a:solidFill>
                <a:srgbClr val="002060"/>
              </a:solidFill>
            </a:endParaRPr>
          </a:p>
        </p:txBody>
      </p:sp>
      <p:sp>
        <p:nvSpPr>
          <p:cNvPr id="6" name="Nadpis 5"/>
          <p:cNvSpPr>
            <a:spLocks noGrp="1"/>
          </p:cNvSpPr>
          <p:nvPr>
            <p:ph type="title"/>
          </p:nvPr>
        </p:nvSpPr>
        <p:spPr>
          <a:xfrm>
            <a:off x="179512" y="195486"/>
            <a:ext cx="5688632" cy="507703"/>
          </a:xfrm>
        </p:spPr>
        <p:txBody>
          <a:bodyPr/>
          <a:lstStyle/>
          <a:p>
            <a:r>
              <a:rPr lang="cs-CZ" dirty="0"/>
              <a:t>Výběr komunikačního nástroje ovlivňuje</a:t>
            </a:r>
            <a:endParaRPr lang="cs-CZ" dirty="0"/>
          </a:p>
        </p:txBody>
      </p:sp>
    </p:spTree>
    <p:extLst>
      <p:ext uri="{BB962C8B-B14F-4D97-AF65-F5344CB8AC3E}">
        <p14:creationId xmlns:p14="http://schemas.microsoft.com/office/powerpoint/2010/main" val="3677277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en-US" sz="1800" dirty="0" err="1">
                <a:solidFill>
                  <a:srgbClr val="002060"/>
                </a:solidFill>
              </a:rPr>
              <a:t>Reklamy</a:t>
            </a:r>
            <a:r>
              <a:rPr lang="en-US" sz="1800" dirty="0">
                <a:solidFill>
                  <a:srgbClr val="002060"/>
                </a:solidFill>
              </a:rPr>
              <a:t> </a:t>
            </a:r>
            <a:r>
              <a:rPr lang="en-US" sz="1800" dirty="0" err="1">
                <a:solidFill>
                  <a:srgbClr val="002060"/>
                </a:solidFill>
              </a:rPr>
              <a:t>určené</a:t>
            </a:r>
            <a:r>
              <a:rPr lang="en-US" sz="1800" dirty="0">
                <a:solidFill>
                  <a:srgbClr val="002060"/>
                </a:solidFill>
              </a:rPr>
              <a:t> </a:t>
            </a:r>
            <a:r>
              <a:rPr lang="en-US" sz="1800" dirty="0" err="1">
                <a:solidFill>
                  <a:srgbClr val="002060"/>
                </a:solidFill>
              </a:rPr>
              <a:t>dětem</a:t>
            </a:r>
            <a:r>
              <a:rPr lang="en-US" sz="1800" dirty="0">
                <a:solidFill>
                  <a:srgbClr val="002060"/>
                </a:solidFill>
              </a:rPr>
              <a:t> </a:t>
            </a:r>
            <a:r>
              <a:rPr lang="en-US" sz="1800" dirty="0" err="1">
                <a:solidFill>
                  <a:srgbClr val="002060"/>
                </a:solidFill>
              </a:rPr>
              <a:t>nebo</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děti</a:t>
            </a:r>
            <a:r>
              <a:rPr lang="en-US" sz="1800" dirty="0">
                <a:solidFill>
                  <a:srgbClr val="002060"/>
                </a:solidFill>
              </a:rPr>
              <a:t> </a:t>
            </a:r>
            <a:r>
              <a:rPr lang="en-US" sz="1800" dirty="0" err="1">
                <a:solidFill>
                  <a:srgbClr val="002060"/>
                </a:solidFill>
              </a:rPr>
              <a:t>zaměřené</a:t>
            </a:r>
            <a:r>
              <a:rPr lang="en-US" sz="1800" dirty="0">
                <a:solidFill>
                  <a:srgbClr val="002060"/>
                </a:solidFill>
              </a:rPr>
              <a:t>, </a:t>
            </a:r>
          </a:p>
          <a:p>
            <a:r>
              <a:rPr lang="en-US" sz="1800" dirty="0" err="1">
                <a:solidFill>
                  <a:srgbClr val="002060"/>
                </a:solidFill>
              </a:rPr>
              <a:t>Srovnávací</a:t>
            </a:r>
            <a:r>
              <a:rPr lang="en-US" sz="1800" dirty="0">
                <a:solidFill>
                  <a:srgbClr val="002060"/>
                </a:solidFill>
              </a:rPr>
              <a:t> </a:t>
            </a:r>
            <a:r>
              <a:rPr lang="en-US" sz="1800" dirty="0" err="1">
                <a:solidFill>
                  <a:srgbClr val="002060"/>
                </a:solidFill>
              </a:rPr>
              <a:t>reklamy</a:t>
            </a:r>
            <a:r>
              <a:rPr lang="en-US" sz="1800" dirty="0">
                <a:solidFill>
                  <a:srgbClr val="002060"/>
                </a:solidFill>
              </a:rPr>
              <a:t>, </a:t>
            </a:r>
          </a:p>
          <a:p>
            <a:r>
              <a:rPr lang="en-US" sz="1800" dirty="0" err="1">
                <a:solidFill>
                  <a:srgbClr val="002060"/>
                </a:solidFill>
              </a:rPr>
              <a:t>Regulace</a:t>
            </a:r>
            <a:r>
              <a:rPr lang="en-US" sz="1800" dirty="0">
                <a:solidFill>
                  <a:srgbClr val="002060"/>
                </a:solidFill>
              </a:rPr>
              <a:t> </a:t>
            </a:r>
            <a:r>
              <a:rPr lang="en-US" sz="1800" dirty="0" err="1">
                <a:solidFill>
                  <a:srgbClr val="002060"/>
                </a:solidFill>
              </a:rPr>
              <a:t>reklamy</a:t>
            </a:r>
            <a:r>
              <a:rPr lang="en-US" sz="1800" dirty="0">
                <a:solidFill>
                  <a:srgbClr val="002060"/>
                </a:solidFill>
              </a:rPr>
              <a:t> v </a:t>
            </a:r>
            <a:r>
              <a:rPr lang="en-US" sz="1800" dirty="0" err="1">
                <a:solidFill>
                  <a:srgbClr val="002060"/>
                </a:solidFill>
              </a:rPr>
              <a:t>oblasti</a:t>
            </a:r>
            <a:r>
              <a:rPr lang="en-US" sz="1800" dirty="0">
                <a:solidFill>
                  <a:srgbClr val="002060"/>
                </a:solidFill>
              </a:rPr>
              <a:t> </a:t>
            </a:r>
            <a:r>
              <a:rPr lang="en-US" sz="1800" dirty="0" err="1">
                <a:solidFill>
                  <a:srgbClr val="002060"/>
                </a:solidFill>
              </a:rPr>
              <a:t>léčiv</a:t>
            </a:r>
            <a:r>
              <a:rPr lang="en-US" sz="1800" dirty="0">
                <a:solidFill>
                  <a:srgbClr val="002060"/>
                </a:solidFill>
              </a:rPr>
              <a:t>, </a:t>
            </a:r>
            <a:r>
              <a:rPr lang="en-US" sz="1800" dirty="0" err="1">
                <a:solidFill>
                  <a:srgbClr val="002060"/>
                </a:solidFill>
              </a:rPr>
              <a:t>zdravotnického</a:t>
            </a:r>
            <a:r>
              <a:rPr lang="en-US" sz="1800" dirty="0">
                <a:solidFill>
                  <a:srgbClr val="002060"/>
                </a:solidFill>
              </a:rPr>
              <a:t> </a:t>
            </a:r>
            <a:r>
              <a:rPr lang="en-US" sz="1800" dirty="0" err="1">
                <a:solidFill>
                  <a:srgbClr val="002060"/>
                </a:solidFill>
              </a:rPr>
              <a:t>materiálu</a:t>
            </a:r>
            <a:r>
              <a:rPr lang="en-US" sz="1800" dirty="0">
                <a:solidFill>
                  <a:srgbClr val="002060"/>
                </a:solidFill>
              </a:rPr>
              <a:t> a </a:t>
            </a:r>
            <a:r>
              <a:rPr lang="en-US" sz="1800" dirty="0" err="1">
                <a:solidFill>
                  <a:srgbClr val="002060"/>
                </a:solidFill>
              </a:rPr>
              <a:t>lékáren</a:t>
            </a:r>
            <a:r>
              <a:rPr lang="en-US" sz="1800" dirty="0">
                <a:solidFill>
                  <a:srgbClr val="002060"/>
                </a:solidFill>
              </a:rPr>
              <a:t> (</a:t>
            </a:r>
            <a:r>
              <a:rPr lang="en-US" sz="1800" dirty="0" err="1">
                <a:solidFill>
                  <a:srgbClr val="002060"/>
                </a:solidFill>
              </a:rPr>
              <a:t>například</a:t>
            </a:r>
            <a:r>
              <a:rPr lang="en-US" sz="1800" dirty="0">
                <a:solidFill>
                  <a:srgbClr val="002060"/>
                </a:solidFill>
              </a:rPr>
              <a:t> v ČR </a:t>
            </a:r>
            <a:r>
              <a:rPr lang="en-US" sz="1800" dirty="0" err="1">
                <a:solidFill>
                  <a:srgbClr val="002060"/>
                </a:solidFill>
              </a:rPr>
              <a:t>regulace</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samotných</a:t>
            </a:r>
            <a:r>
              <a:rPr lang="en-US" sz="1800" dirty="0">
                <a:solidFill>
                  <a:srgbClr val="002060"/>
                </a:solidFill>
              </a:rPr>
              <a:t> </a:t>
            </a:r>
            <a:r>
              <a:rPr lang="en-US" sz="1800" dirty="0" err="1">
                <a:solidFill>
                  <a:srgbClr val="002060"/>
                </a:solidFill>
              </a:rPr>
              <a:t>lékáren</a:t>
            </a:r>
            <a:r>
              <a:rPr lang="en-US" sz="1800" dirty="0">
                <a:solidFill>
                  <a:srgbClr val="002060"/>
                </a:solidFill>
              </a:rPr>
              <a:t>), </a:t>
            </a:r>
          </a:p>
          <a:p>
            <a:r>
              <a:rPr lang="en-US" sz="1800" dirty="0" err="1">
                <a:solidFill>
                  <a:srgbClr val="002060"/>
                </a:solidFill>
              </a:rPr>
              <a:t>Zákaz</a:t>
            </a:r>
            <a:r>
              <a:rPr lang="en-US" sz="1800" dirty="0">
                <a:solidFill>
                  <a:srgbClr val="002060"/>
                </a:solidFill>
              </a:rPr>
              <a:t> </a:t>
            </a:r>
            <a:r>
              <a:rPr lang="en-US" sz="1800" dirty="0" err="1">
                <a:solidFill>
                  <a:srgbClr val="002060"/>
                </a:solidFill>
              </a:rPr>
              <a:t>nebo</a:t>
            </a:r>
            <a:r>
              <a:rPr lang="en-US" sz="1800" dirty="0">
                <a:solidFill>
                  <a:srgbClr val="002060"/>
                </a:solidFill>
              </a:rPr>
              <a:t> </a:t>
            </a:r>
            <a:r>
              <a:rPr lang="en-US" sz="1800" dirty="0" err="1">
                <a:solidFill>
                  <a:srgbClr val="002060"/>
                </a:solidFill>
              </a:rPr>
              <a:t>regulace</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tabák</a:t>
            </a:r>
            <a:r>
              <a:rPr lang="en-US" sz="1800" dirty="0">
                <a:solidFill>
                  <a:srgbClr val="002060"/>
                </a:solidFill>
              </a:rPr>
              <a:t>, </a:t>
            </a:r>
            <a:r>
              <a:rPr lang="en-US" sz="1800" dirty="0" err="1">
                <a:solidFill>
                  <a:srgbClr val="002060"/>
                </a:solidFill>
              </a:rPr>
              <a:t>alkohol</a:t>
            </a:r>
            <a:r>
              <a:rPr lang="en-US" sz="1800" dirty="0">
                <a:solidFill>
                  <a:srgbClr val="002060"/>
                </a:solidFill>
              </a:rPr>
              <a:t> a </a:t>
            </a:r>
            <a:r>
              <a:rPr lang="en-US" sz="1800" dirty="0" err="1">
                <a:solidFill>
                  <a:srgbClr val="002060"/>
                </a:solidFill>
              </a:rPr>
              <a:t>drogy</a:t>
            </a:r>
            <a:r>
              <a:rPr lang="en-US" sz="1800" dirty="0">
                <a:solidFill>
                  <a:srgbClr val="002060"/>
                </a:solidFill>
              </a:rPr>
              <a:t>, </a:t>
            </a:r>
          </a:p>
          <a:p>
            <a:r>
              <a:rPr lang="en-US" sz="1800" dirty="0" err="1">
                <a:solidFill>
                  <a:srgbClr val="002060"/>
                </a:solidFill>
              </a:rPr>
              <a:t>Regulace</a:t>
            </a:r>
            <a:r>
              <a:rPr lang="en-US" sz="1800" dirty="0">
                <a:solidFill>
                  <a:srgbClr val="002060"/>
                </a:solidFill>
              </a:rPr>
              <a:t> </a:t>
            </a:r>
            <a:r>
              <a:rPr lang="en-US" sz="1800" dirty="0" err="1">
                <a:solidFill>
                  <a:srgbClr val="002060"/>
                </a:solidFill>
              </a:rPr>
              <a:t>nebo</a:t>
            </a:r>
            <a:r>
              <a:rPr lang="en-US" sz="1800" dirty="0">
                <a:solidFill>
                  <a:srgbClr val="002060"/>
                </a:solidFill>
              </a:rPr>
              <a:t> </a:t>
            </a:r>
            <a:r>
              <a:rPr lang="en-US" sz="1800" dirty="0" err="1">
                <a:solidFill>
                  <a:srgbClr val="002060"/>
                </a:solidFill>
              </a:rPr>
              <a:t>samoregulace</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potraviny</a:t>
            </a:r>
            <a:r>
              <a:rPr lang="en-US" sz="1800" dirty="0">
                <a:solidFill>
                  <a:srgbClr val="002060"/>
                </a:solidFill>
              </a:rPr>
              <a:t>, </a:t>
            </a:r>
          </a:p>
          <a:p>
            <a:r>
              <a:rPr lang="en-US" sz="1800" dirty="0" err="1">
                <a:solidFill>
                  <a:srgbClr val="002060"/>
                </a:solidFill>
              </a:rPr>
              <a:t>Regulace</a:t>
            </a:r>
            <a:r>
              <a:rPr lang="en-US" sz="1800" dirty="0">
                <a:solidFill>
                  <a:srgbClr val="002060"/>
                </a:solidFill>
              </a:rPr>
              <a:t> </a:t>
            </a:r>
            <a:r>
              <a:rPr lang="en-US" sz="1800" dirty="0" err="1">
                <a:solidFill>
                  <a:srgbClr val="002060"/>
                </a:solidFill>
              </a:rPr>
              <a:t>venkovní</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nejčastěji</a:t>
            </a:r>
            <a:r>
              <a:rPr lang="en-US" sz="1800" dirty="0">
                <a:solidFill>
                  <a:srgbClr val="002060"/>
                </a:solidFill>
              </a:rPr>
              <a:t> </a:t>
            </a:r>
            <a:r>
              <a:rPr lang="en-US" sz="1800" dirty="0" err="1">
                <a:solidFill>
                  <a:srgbClr val="002060"/>
                </a:solidFill>
              </a:rPr>
              <a:t>billboardů</a:t>
            </a:r>
            <a:r>
              <a:rPr lang="en-US" sz="1800" dirty="0">
                <a:solidFill>
                  <a:srgbClr val="002060"/>
                </a:solidFill>
              </a:rPr>
              <a:t> (</a:t>
            </a:r>
            <a:r>
              <a:rPr lang="en-US" sz="1800" dirty="0" err="1">
                <a:solidFill>
                  <a:srgbClr val="002060"/>
                </a:solidFill>
              </a:rPr>
              <a:t>například</a:t>
            </a:r>
            <a:r>
              <a:rPr lang="en-US" sz="1800" dirty="0">
                <a:solidFill>
                  <a:srgbClr val="002060"/>
                </a:solidFill>
              </a:rPr>
              <a:t> </a:t>
            </a:r>
            <a:r>
              <a:rPr lang="en-US" sz="1800" dirty="0" err="1">
                <a:solidFill>
                  <a:srgbClr val="002060"/>
                </a:solidFill>
              </a:rPr>
              <a:t>jejich</a:t>
            </a:r>
            <a:r>
              <a:rPr lang="en-US" sz="1800" dirty="0">
                <a:solidFill>
                  <a:srgbClr val="002060"/>
                </a:solidFill>
              </a:rPr>
              <a:t> </a:t>
            </a:r>
            <a:r>
              <a:rPr lang="en-US" sz="1800" dirty="0" err="1">
                <a:solidFill>
                  <a:srgbClr val="002060"/>
                </a:solidFill>
              </a:rPr>
              <a:t>zákaz</a:t>
            </a:r>
            <a:r>
              <a:rPr lang="en-US" sz="1800" dirty="0">
                <a:solidFill>
                  <a:srgbClr val="002060"/>
                </a:solidFill>
              </a:rPr>
              <a:t> v </a:t>
            </a:r>
            <a:r>
              <a:rPr lang="en-US" sz="1800" dirty="0" err="1">
                <a:solidFill>
                  <a:srgbClr val="002060"/>
                </a:solidFill>
              </a:rPr>
              <a:t>Itálii</a:t>
            </a:r>
            <a:r>
              <a:rPr lang="en-US" sz="1800" dirty="0">
                <a:solidFill>
                  <a:srgbClr val="002060"/>
                </a:solidFill>
              </a:rPr>
              <a:t>), </a:t>
            </a:r>
          </a:p>
          <a:p>
            <a:r>
              <a:rPr lang="en-US" sz="1800" dirty="0" err="1">
                <a:solidFill>
                  <a:srgbClr val="002060"/>
                </a:solidFill>
              </a:rPr>
              <a:t>Omezení</a:t>
            </a:r>
            <a:r>
              <a:rPr lang="en-US" sz="1800" dirty="0">
                <a:solidFill>
                  <a:srgbClr val="002060"/>
                </a:solidFill>
              </a:rPr>
              <a:t> v </a:t>
            </a:r>
            <a:r>
              <a:rPr lang="en-US" sz="1800" dirty="0" err="1">
                <a:solidFill>
                  <a:srgbClr val="002060"/>
                </a:solidFill>
              </a:rPr>
              <a:t>oblasti</a:t>
            </a:r>
            <a:r>
              <a:rPr lang="en-US" sz="1800" dirty="0">
                <a:solidFill>
                  <a:srgbClr val="002060"/>
                </a:solidFill>
              </a:rPr>
              <a:t> </a:t>
            </a:r>
            <a:r>
              <a:rPr lang="en-US" sz="1800" dirty="0" err="1">
                <a:solidFill>
                  <a:srgbClr val="002060"/>
                </a:solidFill>
              </a:rPr>
              <a:t>darů</a:t>
            </a:r>
            <a:r>
              <a:rPr lang="en-US" sz="1800" dirty="0">
                <a:solidFill>
                  <a:srgbClr val="002060"/>
                </a:solidFill>
              </a:rPr>
              <a:t>, </a:t>
            </a:r>
            <a:r>
              <a:rPr lang="en-US" sz="1800" dirty="0" err="1">
                <a:solidFill>
                  <a:srgbClr val="002060"/>
                </a:solidFill>
              </a:rPr>
              <a:t>loterií</a:t>
            </a:r>
            <a:r>
              <a:rPr lang="en-US" sz="1800" dirty="0">
                <a:solidFill>
                  <a:srgbClr val="002060"/>
                </a:solidFill>
              </a:rPr>
              <a:t>, </a:t>
            </a:r>
            <a:r>
              <a:rPr lang="en-US" sz="1800" dirty="0" err="1">
                <a:solidFill>
                  <a:srgbClr val="002060"/>
                </a:solidFill>
              </a:rPr>
              <a:t>soutěží</a:t>
            </a:r>
            <a:r>
              <a:rPr lang="en-US" sz="1800" dirty="0">
                <a:solidFill>
                  <a:srgbClr val="002060"/>
                </a:solidFill>
              </a:rPr>
              <a:t> a </a:t>
            </a:r>
            <a:r>
              <a:rPr lang="en-US" sz="1800" dirty="0" err="1">
                <a:solidFill>
                  <a:srgbClr val="002060"/>
                </a:solidFill>
              </a:rPr>
              <a:t>jiných</a:t>
            </a:r>
            <a:r>
              <a:rPr lang="en-US" sz="1800" dirty="0">
                <a:solidFill>
                  <a:srgbClr val="002060"/>
                </a:solidFill>
              </a:rPr>
              <a:t> </a:t>
            </a:r>
            <a:r>
              <a:rPr lang="en-US" sz="1800" dirty="0" err="1">
                <a:solidFill>
                  <a:srgbClr val="002060"/>
                </a:solidFill>
              </a:rPr>
              <a:t>podpor</a:t>
            </a:r>
            <a:r>
              <a:rPr lang="en-US" sz="1800" dirty="0">
                <a:solidFill>
                  <a:srgbClr val="002060"/>
                </a:solidFill>
              </a:rPr>
              <a:t> </a:t>
            </a:r>
            <a:r>
              <a:rPr lang="en-US" sz="1800" dirty="0" err="1">
                <a:solidFill>
                  <a:srgbClr val="002060"/>
                </a:solidFill>
              </a:rPr>
              <a:t>prodeje</a:t>
            </a:r>
            <a:r>
              <a:rPr lang="en-US" sz="1800" dirty="0">
                <a:solidFill>
                  <a:srgbClr val="002060"/>
                </a:solidFill>
              </a:rPr>
              <a:t>, </a:t>
            </a:r>
          </a:p>
          <a:p>
            <a:r>
              <a:rPr lang="en-US" sz="1800" dirty="0" err="1">
                <a:solidFill>
                  <a:srgbClr val="002060"/>
                </a:solidFill>
              </a:rPr>
              <a:t>Povinnosti</a:t>
            </a:r>
            <a:r>
              <a:rPr lang="en-US" sz="1800" dirty="0">
                <a:solidFill>
                  <a:srgbClr val="002060"/>
                </a:solidFill>
              </a:rPr>
              <a:t> </a:t>
            </a:r>
            <a:r>
              <a:rPr lang="en-US" sz="1800" dirty="0" err="1">
                <a:solidFill>
                  <a:srgbClr val="002060"/>
                </a:solidFill>
              </a:rPr>
              <a:t>užití</a:t>
            </a:r>
            <a:r>
              <a:rPr lang="en-US" sz="1800" dirty="0">
                <a:solidFill>
                  <a:srgbClr val="002060"/>
                </a:solidFill>
              </a:rPr>
              <a:t> </a:t>
            </a:r>
            <a:r>
              <a:rPr lang="en-US" sz="1800" dirty="0" err="1">
                <a:solidFill>
                  <a:srgbClr val="002060"/>
                </a:solidFill>
              </a:rPr>
              <a:t>úředního</a:t>
            </a:r>
            <a:r>
              <a:rPr lang="en-US" sz="1800" dirty="0">
                <a:solidFill>
                  <a:srgbClr val="002060"/>
                </a:solidFill>
              </a:rPr>
              <a:t> </a:t>
            </a:r>
            <a:r>
              <a:rPr lang="en-US" sz="1800" dirty="0" err="1">
                <a:solidFill>
                  <a:srgbClr val="002060"/>
                </a:solidFill>
              </a:rPr>
              <a:t>jazyka</a:t>
            </a:r>
            <a:r>
              <a:rPr lang="en-US" sz="1800" dirty="0">
                <a:solidFill>
                  <a:srgbClr val="002060"/>
                </a:solidFill>
              </a:rPr>
              <a:t> v </a:t>
            </a:r>
            <a:r>
              <a:rPr lang="en-US" sz="1800" dirty="0" err="1">
                <a:solidFill>
                  <a:srgbClr val="002060"/>
                </a:solidFill>
              </a:rPr>
              <a:t>reklamě</a:t>
            </a:r>
            <a:r>
              <a:rPr lang="en-US" sz="1800" dirty="0">
                <a:solidFill>
                  <a:srgbClr val="002060"/>
                </a:solidFill>
              </a:rPr>
              <a:t>, </a:t>
            </a:r>
            <a:r>
              <a:rPr lang="en-US" sz="1800" dirty="0" err="1">
                <a:solidFill>
                  <a:srgbClr val="002060"/>
                </a:solidFill>
              </a:rPr>
              <a:t>návodech</a:t>
            </a:r>
            <a:r>
              <a:rPr lang="en-US" sz="1800" dirty="0">
                <a:solidFill>
                  <a:srgbClr val="002060"/>
                </a:solidFill>
              </a:rPr>
              <a:t> k </a:t>
            </a:r>
            <a:r>
              <a:rPr lang="en-US" sz="1800" dirty="0" err="1">
                <a:solidFill>
                  <a:srgbClr val="002060"/>
                </a:solidFill>
              </a:rPr>
              <a:t>použití</a:t>
            </a:r>
            <a:r>
              <a:rPr lang="en-US" sz="1800" dirty="0">
                <a:solidFill>
                  <a:srgbClr val="002060"/>
                </a:solidFill>
              </a:rPr>
              <a:t> a </a:t>
            </a:r>
            <a:r>
              <a:rPr lang="en-US" sz="1800" dirty="0" err="1">
                <a:solidFill>
                  <a:srgbClr val="002060"/>
                </a:solidFill>
              </a:rPr>
              <a:t>jinde</a:t>
            </a:r>
            <a:r>
              <a:rPr lang="en-US" sz="1800" dirty="0">
                <a:solidFill>
                  <a:srgbClr val="002060"/>
                </a:solidFill>
              </a:rPr>
              <a:t> v </a:t>
            </a:r>
            <a:r>
              <a:rPr lang="en-US" sz="1800" dirty="0" err="1">
                <a:solidFill>
                  <a:srgbClr val="002060"/>
                </a:solidFill>
              </a:rPr>
              <a:t>marketingové</a:t>
            </a:r>
            <a:r>
              <a:rPr lang="en-US" sz="1800" dirty="0">
                <a:solidFill>
                  <a:srgbClr val="002060"/>
                </a:solidFill>
              </a:rPr>
              <a:t> </a:t>
            </a:r>
            <a:r>
              <a:rPr lang="en-US" sz="1800" dirty="0" err="1">
                <a:solidFill>
                  <a:srgbClr val="002060"/>
                </a:solidFill>
              </a:rPr>
              <a:t>komunikaci</a:t>
            </a:r>
            <a:r>
              <a:rPr lang="en-US" sz="1800" dirty="0">
                <a:solidFill>
                  <a:srgbClr val="002060"/>
                </a:solidFill>
              </a:rPr>
              <a:t>, </a:t>
            </a:r>
          </a:p>
          <a:p>
            <a:r>
              <a:rPr lang="en-US" sz="1800" dirty="0" err="1">
                <a:solidFill>
                  <a:srgbClr val="002060"/>
                </a:solidFill>
              </a:rPr>
              <a:t>Etické</a:t>
            </a:r>
            <a:r>
              <a:rPr lang="en-US" sz="1800" dirty="0">
                <a:solidFill>
                  <a:srgbClr val="002060"/>
                </a:solidFill>
              </a:rPr>
              <a:t> </a:t>
            </a:r>
            <a:r>
              <a:rPr lang="en-US" sz="1800" dirty="0" err="1">
                <a:solidFill>
                  <a:srgbClr val="002060"/>
                </a:solidFill>
              </a:rPr>
              <a:t>kodexy</a:t>
            </a:r>
            <a:r>
              <a:rPr lang="en-US" sz="1800" dirty="0">
                <a:solidFill>
                  <a:srgbClr val="002060"/>
                </a:solidFill>
              </a:rPr>
              <a:t> v </a:t>
            </a:r>
            <a:r>
              <a:rPr lang="en-US" sz="1800" dirty="0" err="1">
                <a:solidFill>
                  <a:srgbClr val="002060"/>
                </a:solidFill>
              </a:rPr>
              <a:t>komunikaci</a:t>
            </a:r>
            <a:r>
              <a:rPr lang="en-US" sz="1800" dirty="0">
                <a:solidFill>
                  <a:srgbClr val="002060"/>
                </a:solidFill>
              </a:rPr>
              <a:t> (</a:t>
            </a:r>
            <a:r>
              <a:rPr lang="en-US" sz="1800" dirty="0" err="1">
                <a:solidFill>
                  <a:srgbClr val="002060"/>
                </a:solidFill>
              </a:rPr>
              <a:t>například</a:t>
            </a:r>
            <a:r>
              <a:rPr lang="en-US" sz="1800" dirty="0">
                <a:solidFill>
                  <a:srgbClr val="002060"/>
                </a:solidFill>
              </a:rPr>
              <a:t> </a:t>
            </a:r>
            <a:r>
              <a:rPr lang="en-US" sz="1800" dirty="0" err="1">
                <a:solidFill>
                  <a:srgbClr val="002060"/>
                </a:solidFill>
              </a:rPr>
              <a:t>nutnost</a:t>
            </a:r>
            <a:r>
              <a:rPr lang="en-US" sz="1800" dirty="0">
                <a:solidFill>
                  <a:srgbClr val="002060"/>
                </a:solidFill>
              </a:rPr>
              <a:t> </a:t>
            </a:r>
            <a:r>
              <a:rPr lang="en-US" sz="1800" dirty="0" err="1">
                <a:solidFill>
                  <a:srgbClr val="002060"/>
                </a:solidFill>
              </a:rPr>
              <a:t>samoregulace</a:t>
            </a:r>
            <a:r>
              <a:rPr lang="en-US" sz="1800" dirty="0">
                <a:solidFill>
                  <a:srgbClr val="002060"/>
                </a:solidFill>
              </a:rPr>
              <a:t>).</a:t>
            </a:r>
            <a:endParaRPr lang="en-US" sz="1800" dirty="0">
              <a:solidFill>
                <a:srgbClr val="002060"/>
              </a:solidFill>
            </a:endParaRPr>
          </a:p>
        </p:txBody>
      </p:sp>
      <p:sp>
        <p:nvSpPr>
          <p:cNvPr id="6" name="Nadpis 5"/>
          <p:cNvSpPr>
            <a:spLocks noGrp="1"/>
          </p:cNvSpPr>
          <p:nvPr>
            <p:ph type="title"/>
          </p:nvPr>
        </p:nvSpPr>
        <p:spPr>
          <a:xfrm>
            <a:off x="179512" y="195486"/>
            <a:ext cx="6048672" cy="507703"/>
          </a:xfrm>
        </p:spPr>
        <p:txBody>
          <a:bodyPr/>
          <a:lstStyle/>
          <a:p>
            <a:r>
              <a:rPr lang="cs-CZ" dirty="0"/>
              <a:t>Častý problém - </a:t>
            </a:r>
            <a:r>
              <a:rPr lang="cs-CZ" dirty="0" smtClean="0"/>
              <a:t>legislativní </a:t>
            </a:r>
            <a:r>
              <a:rPr lang="cs-CZ" dirty="0"/>
              <a:t>omezení</a:t>
            </a:r>
            <a:endParaRPr lang="cs-CZ" dirty="0"/>
          </a:p>
        </p:txBody>
      </p:sp>
    </p:spTree>
    <p:extLst>
      <p:ext uri="{BB962C8B-B14F-4D97-AF65-F5344CB8AC3E}">
        <p14:creationId xmlns:p14="http://schemas.microsoft.com/office/powerpoint/2010/main" val="55978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424936" cy="507703"/>
          </a:xfrm>
        </p:spPr>
        <p:txBody>
          <a:bodyPr/>
          <a:lstStyle/>
          <a:p>
            <a:r>
              <a:rPr lang="cs-CZ" dirty="0"/>
              <a:t>Model tvorby mezinárodní marketingové komunikace 1</a:t>
            </a:r>
            <a:endParaRPr lang="cs-CZ" dirty="0"/>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solidFill>
                  <a:srgbClr val="002060"/>
                </a:solidFill>
              </a:rPr>
              <a:t>1. </a:t>
            </a:r>
            <a:r>
              <a:rPr lang="cs-CZ" sz="1800" b="1" dirty="0">
                <a:solidFill>
                  <a:srgbClr val="002060"/>
                </a:solidFill>
              </a:rPr>
              <a:t>Zvážení</a:t>
            </a:r>
            <a:r>
              <a:rPr lang="cs-CZ" sz="1800" dirty="0">
                <a:solidFill>
                  <a:srgbClr val="002060"/>
                </a:solidFill>
              </a:rPr>
              <a:t> </a:t>
            </a:r>
            <a:r>
              <a:rPr lang="cs-CZ" sz="1800" b="1" dirty="0">
                <a:solidFill>
                  <a:srgbClr val="002060"/>
                </a:solidFill>
              </a:rPr>
              <a:t>odlišností</a:t>
            </a:r>
            <a:r>
              <a:rPr lang="cs-CZ" sz="1800" dirty="0">
                <a:solidFill>
                  <a:srgbClr val="002060"/>
                </a:solidFill>
              </a:rPr>
              <a:t> mezi domácím a zahraničním trhem ve všech relevantních faktorech. </a:t>
            </a:r>
          </a:p>
          <a:p>
            <a:r>
              <a:rPr lang="cs-CZ" sz="1800" dirty="0">
                <a:solidFill>
                  <a:srgbClr val="002060"/>
                </a:solidFill>
              </a:rPr>
              <a:t>2. </a:t>
            </a:r>
            <a:r>
              <a:rPr lang="cs-CZ" sz="1800" b="1" dirty="0">
                <a:solidFill>
                  <a:srgbClr val="002060"/>
                </a:solidFill>
              </a:rPr>
              <a:t>Volba cílové skupiny </a:t>
            </a:r>
            <a:r>
              <a:rPr lang="cs-CZ" sz="1800" dirty="0">
                <a:solidFill>
                  <a:srgbClr val="002060"/>
                </a:solidFill>
              </a:rPr>
              <a:t>zákazníků a vytvoření profilu každé cílové skupiny zákazníků pro každý segment trhu (pro každou zemi). </a:t>
            </a:r>
          </a:p>
          <a:p>
            <a:r>
              <a:rPr lang="cs-CZ" sz="1800" dirty="0">
                <a:solidFill>
                  <a:srgbClr val="002060"/>
                </a:solidFill>
              </a:rPr>
              <a:t>3. Zhodnocení, které </a:t>
            </a:r>
            <a:r>
              <a:rPr lang="cs-CZ" sz="1800" b="1" dirty="0">
                <a:solidFill>
                  <a:srgbClr val="002060"/>
                </a:solidFill>
              </a:rPr>
              <a:t>výhody a charakteristické rysy </a:t>
            </a:r>
            <a:r>
              <a:rPr lang="cs-CZ" sz="1800" dirty="0">
                <a:solidFill>
                  <a:srgbClr val="002060"/>
                </a:solidFill>
              </a:rPr>
              <a:t>nabízených výrobků či služeb mají být sděleny. Výběr těchto speciálních faktorů které budou obsahem komunikačních sdělení se musí provést pro každý segment trhu. </a:t>
            </a:r>
          </a:p>
          <a:p>
            <a:r>
              <a:rPr lang="cs-CZ" sz="1800" dirty="0">
                <a:solidFill>
                  <a:srgbClr val="002060"/>
                </a:solidFill>
              </a:rPr>
              <a:t>4. </a:t>
            </a:r>
            <a:r>
              <a:rPr lang="cs-CZ" sz="1800" b="1" dirty="0">
                <a:solidFill>
                  <a:srgbClr val="002060"/>
                </a:solidFill>
              </a:rPr>
              <a:t>Stanovení rozpočtu </a:t>
            </a:r>
            <a:r>
              <a:rPr lang="cs-CZ" sz="1800" dirty="0">
                <a:solidFill>
                  <a:srgbClr val="002060"/>
                </a:solidFill>
              </a:rPr>
              <a:t>na komunikační strategii. Vypracovává se několik variant podle strategického uplatnění jednotlivých nástrojů komunikačního mixu. </a:t>
            </a:r>
          </a:p>
          <a:p>
            <a:r>
              <a:rPr lang="cs-CZ" sz="1800" dirty="0">
                <a:solidFill>
                  <a:srgbClr val="002060"/>
                </a:solidFill>
              </a:rPr>
              <a:t>5. Vytvoření základního komunikačního </a:t>
            </a:r>
            <a:r>
              <a:rPr lang="cs-CZ" sz="1800" b="1" dirty="0">
                <a:solidFill>
                  <a:srgbClr val="002060"/>
                </a:solidFill>
              </a:rPr>
              <a:t>sdělení</a:t>
            </a:r>
            <a:r>
              <a:rPr lang="cs-CZ" sz="1800" dirty="0">
                <a:solidFill>
                  <a:srgbClr val="002060"/>
                </a:solidFill>
              </a:rPr>
              <a:t> (reklamního sloganu), které by mělo být univerzální na daném trhu pro všechna média. Toto sdělení by mělo vycházet jak ze základních cílů komunikace firmy, tak aby odpovídalo požadavkům vytvořenému profilu cílové zákaznické skupiny. </a:t>
            </a:r>
            <a:endParaRPr lang="cs-CZ" sz="1800" dirty="0">
              <a:solidFill>
                <a:srgbClr val="002060"/>
              </a:solidFill>
            </a:endParaRPr>
          </a:p>
        </p:txBody>
      </p:sp>
    </p:spTree>
    <p:extLst>
      <p:ext uri="{BB962C8B-B14F-4D97-AF65-F5344CB8AC3E}">
        <p14:creationId xmlns:p14="http://schemas.microsoft.com/office/powerpoint/2010/main" val="332238688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2832</TotalTime>
  <Words>2317</Words>
  <Application>Microsoft Office PowerPoint</Application>
  <PresentationFormat>Předvádění na obrazovce (16:9)</PresentationFormat>
  <Paragraphs>281</Paragraphs>
  <Slides>37</Slides>
  <Notes>33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Calibri</vt:lpstr>
      <vt:lpstr>Times New Roman</vt:lpstr>
      <vt:lpstr>Wingdings</vt:lpstr>
      <vt:lpstr>SLU</vt:lpstr>
      <vt:lpstr>Mezinárodní marketing – mezinárodní komunikační politika</vt:lpstr>
      <vt:lpstr>Obsah přednášky</vt:lpstr>
      <vt:lpstr>Japonský KitKat</vt:lpstr>
      <vt:lpstr>1. Definování marketingové komunikace (MK)</vt:lpstr>
      <vt:lpstr>2 Odlišnosti komunikace v mezinárodním prostředí</vt:lpstr>
      <vt:lpstr>Kybernetický model komunikace</vt:lpstr>
      <vt:lpstr>Výběr komunikačního nástroje ovlivňuje</vt:lpstr>
      <vt:lpstr>Častý problém - legislativní omezení</vt:lpstr>
      <vt:lpstr>Model tvorby mezinárodní marketingové komunikace 1</vt:lpstr>
      <vt:lpstr>Model tvorby mezinárodní marketingové komunikace 2</vt:lpstr>
      <vt:lpstr>Komunikační strategie v mezinárodním prostředí</vt:lpstr>
      <vt:lpstr>Komunikační strategie v mezinárodním prostředí</vt:lpstr>
      <vt:lpstr>Push strategie (tlaku) - B2B</vt:lpstr>
      <vt:lpstr>Pull strategie (tahu) - B2C</vt:lpstr>
      <vt:lpstr>Pull + Push strategie </vt:lpstr>
      <vt:lpstr>3 Marketingový komunikační mix</vt:lpstr>
      <vt:lpstr>Prvky MKM</vt:lpstr>
      <vt:lpstr>ATL, BTL, TTL</vt:lpstr>
      <vt:lpstr>A. Reklama</vt:lpstr>
      <vt:lpstr>Pochybení v mezinárodní reklamě 1</vt:lpstr>
      <vt:lpstr>Typy reklamy</vt:lpstr>
      <vt:lpstr>Pochybení v mezinárodní reklamě 2</vt:lpstr>
      <vt:lpstr>Mediální mix  </vt:lpstr>
      <vt:lpstr>Pochybení v mezinárodní reklamě 3</vt:lpstr>
      <vt:lpstr>Emoce v reklamě</vt:lpstr>
      <vt:lpstr>Typy emocí </vt:lpstr>
      <vt:lpstr>Doporučovatelé v reklamě</vt:lpstr>
      <vt:lpstr>B. Podpora prodeje</vt:lpstr>
      <vt:lpstr>C. Osobní prodej</vt:lpstr>
      <vt:lpstr>D. Public relations (P.R.)</vt:lpstr>
      <vt:lpstr>Nejčastější úkoly PR 1</vt:lpstr>
      <vt:lpstr>Nejčastější úkoly PR 2</vt:lpstr>
      <vt:lpstr>Publicita </vt:lpstr>
      <vt:lpstr>E. Přímý marketing </vt:lpstr>
      <vt:lpstr>Příklady rozdílů v praxi 1</vt:lpstr>
      <vt:lpstr>Příklady rozdílů v praxi 2</vt:lpstr>
      <vt:lpstr>Konec prezentace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132</cp:revision>
  <dcterms:created xsi:type="dcterms:W3CDTF">2016-07-06T15:42:34Z</dcterms:created>
  <dcterms:modified xsi:type="dcterms:W3CDTF">2020-04-06T08:35:32Z</dcterms:modified>
</cp:coreProperties>
</file>