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4" r:id="rId3"/>
    <p:sldId id="271" r:id="rId4"/>
    <p:sldId id="281" r:id="rId5"/>
    <p:sldId id="280" r:id="rId6"/>
    <p:sldId id="279" r:id="rId7"/>
    <p:sldId id="278" r:id="rId8"/>
    <p:sldId id="277" r:id="rId9"/>
    <p:sldId id="276" r:id="rId10"/>
    <p:sldId id="275" r:id="rId11"/>
    <p:sldId id="282" r:id="rId12"/>
    <p:sldId id="269" r:id="rId13"/>
    <p:sldId id="283" r:id="rId14"/>
    <p:sldId id="284" r:id="rId15"/>
    <p:sldId id="268" r:id="rId16"/>
    <p:sldId id="267" r:id="rId17"/>
    <p:sldId id="263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4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204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0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458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293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5829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47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612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13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049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772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006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212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13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iksik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rkething.cz/" TargetMode="External"/><Relationship Id="rId3" Type="http://schemas.openxmlformats.org/officeDocument/2006/relationships/hyperlink" Target="https://www.facebook.com/groups/1656268444620875/" TargetMode="External"/><Relationship Id="rId7" Type="http://schemas.openxmlformats.org/officeDocument/2006/relationships/hyperlink" Target="http://tyinternety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rategie.e15.cz/" TargetMode="External"/><Relationship Id="rId11" Type="http://schemas.openxmlformats.org/officeDocument/2006/relationships/hyperlink" Target="http://www.engadget.com/" TargetMode="External"/><Relationship Id="rId5" Type="http://schemas.openxmlformats.org/officeDocument/2006/relationships/hyperlink" Target="http://www.m-journal.cz/cs/" TargetMode="External"/><Relationship Id="rId10" Type="http://schemas.openxmlformats.org/officeDocument/2006/relationships/hyperlink" Target="http://www.forbes.cz/" TargetMode="External"/><Relationship Id="rId4" Type="http://schemas.openxmlformats.org/officeDocument/2006/relationships/hyperlink" Target="http://www.marketingovenoviny.cz/" TargetMode="External"/><Relationship Id="rId9" Type="http://schemas.openxmlformats.org/officeDocument/2006/relationships/hyperlink" Target="http://mashable.com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28.2.2022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Mezinárodní marketing je v nové verzi státnic, má tam 5 otázek pokrývajících celý rozsah předmětu. </a:t>
            </a:r>
          </a:p>
          <a:p>
            <a:endParaRPr lang="cs-CZ" sz="2000" dirty="0"/>
          </a:p>
          <a:p>
            <a:r>
              <a:rPr lang="cs-CZ" sz="2000" dirty="0"/>
              <a:t>Mezinárodní marketing je vyvrcholení vaší cesty studiem marketingu a obchodu, můžete zde uplatnit vše, co jste se zatím naučili. </a:t>
            </a:r>
          </a:p>
          <a:p>
            <a:endParaRPr lang="cs-CZ" sz="2000" dirty="0"/>
          </a:p>
          <a:p>
            <a:r>
              <a:rPr lang="cs-CZ" sz="2000" dirty="0"/>
              <a:t>Snad to nebude nuda a budeme se všichni bavit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Trocha motivace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083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Vytvořte skupiny po 3 - 4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skupina dostane jeden pojem (produkt)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Vaším úkolem je pojmy vysvětlit ostatním skupinám – jste zástupci české firmy na novém zahraničním trhu – zákazníci na tomto trhu neznají produkty, které nabízíte – Váš úkol je seznámit zákazníky co nejlépe s českým produktem, který chcete v zahraničí prodávat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04456" cy="507703"/>
          </a:xfrm>
        </p:spPr>
        <p:txBody>
          <a:bodyPr/>
          <a:lstStyle/>
          <a:p>
            <a:r>
              <a:rPr lang="cs-CZ" dirty="0"/>
              <a:t>Trocha zábavy, než začneme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306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</a:p>
          <a:p>
            <a:pPr marL="0" indent="0" algn="ctr">
              <a:buNone/>
            </a:pPr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filozofie zaměřená na uspokojování potřeb a přání zákazníků na mezinárodních trzích. Cíl mezinárodní marketingové strategie – vytvářet maximální hodnotu pro firemní partnery, vyhledávání podnikatelských příležitostí na mezinárodních trzích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dirty="0"/>
              <a:t>Mezinárodní marketing vs. Tuzemský I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Tuzemský marketing</a:t>
            </a:r>
          </a:p>
          <a:p>
            <a:pPr marL="0" indent="0" algn="ctr">
              <a:buNone/>
            </a:pPr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Orientovaný na domácí trh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domácím prostředí čelí firma poměrně známým a identifikovatelným vlivům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Můžeme lépe zjistit chování zákazníků a jejich preference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/>
              <a:t>Mezinárodní marketing vs. Tuzemský II</a:t>
            </a:r>
          </a:p>
        </p:txBody>
      </p:sp>
    </p:spTree>
    <p:extLst>
      <p:ext uri="{BB962C8B-B14F-4D97-AF65-F5344CB8AC3E}">
        <p14:creationId xmlns:p14="http://schemas.microsoft.com/office/powerpoint/2010/main" val="215022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3203" y="77155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1800" dirty="0"/>
              <a:t>Sociální a kulturní odlišnosti a jejich vliv na chování a rozhodování spotřebitelů.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Odlišnosti v obchodních jednáních.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Jazykové bariéry.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Legislativní předpisy.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Potenciální dosah cca 190 zemí.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Převládající snaha upřednostňování domácích výrobků zejména ve vyspělých zemích.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Pouze relativní vypovídací schopnost marketingového výzkumu v zahraničí v oblasti jak primárních tak sekundárních zdrojů informací.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Samotná práce v cizím prostředí.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Vliv profesionálních lobby.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Vyšší náklady oběhu.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Řízení akcí na dálku.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280920" cy="507703"/>
          </a:xfrm>
        </p:spPr>
        <p:txBody>
          <a:bodyPr/>
          <a:lstStyle/>
          <a:p>
            <a:r>
              <a:rPr lang="cs-CZ" dirty="0"/>
              <a:t>Podstatné rozdíly mezi tuzemským a mezinárodním marketingem</a:t>
            </a:r>
          </a:p>
        </p:txBody>
      </p:sp>
    </p:spTree>
    <p:extLst>
      <p:ext uri="{BB962C8B-B14F-4D97-AF65-F5344CB8AC3E}">
        <p14:creationId xmlns:p14="http://schemas.microsoft.com/office/powerpoint/2010/main" val="2309692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27534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Vývozní (exportní) marketing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Základní, nejnižší forma mezinárodního marketingu, zboží posíláno přes národní hranice; nutnost výběru trhů, volby distribuce a případná modifikace produktu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marketing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aktivity jsou globální a pokrývají celý svět; snaha dosáhnout úspor z rozsahu – výrobek prodáván za rozumnou cenu na globálním trhu; firma vytváří globální marketingovou strategii, ale cena, distribuční kanály a reklama se mohou v zemích lišit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Interkulturní marketing (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euromarketing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-kulturní,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etnomarketing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zkoumá a adaptuje se na odlišné mezinárodní marketingové prostředí, podle toho vytváří specifický marketingový mix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 dirty="0"/>
              <a:t>Koncepce mezinárodního marketingu</a:t>
            </a:r>
          </a:p>
        </p:txBody>
      </p:sp>
    </p:spTree>
    <p:extLst>
      <p:ext uri="{BB962C8B-B14F-4D97-AF65-F5344CB8AC3E}">
        <p14:creationId xmlns:p14="http://schemas.microsoft.com/office/powerpoint/2010/main" val="80958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</a:t>
            </a:r>
          </a:p>
          <a:p>
            <a:pPr lvl="1" algn="ctr"/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výhodnější ekonomické podmínky v zahraniční, unikátní výrobky, rozšíření tržního podílu, devalvace měny, nová poptávka po zboží, úspory z rozsahu, vytvoření image mezinárodní firmy</a:t>
            </a:r>
          </a:p>
          <a:p>
            <a:pPr lvl="1" algn="ctr"/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Pasivní</a:t>
            </a:r>
          </a:p>
          <a:p>
            <a:pPr lvl="1"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konkurenční tlaky (vstup konkurence na domácí trh), vytížení výrobních kapacit, klesající domácí prodeje a zisky (restriktivní opatření, zhoršení obchodně-politického klimatu), omezení rizika, nadvýroba, blízkost zákazníků, nasycené domácí trhy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Motivy vstupu na zahraniční trhy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0D80759-45F9-7245-B5A7-41EA7FEDF9DB}"/>
              </a:ext>
            </a:extLst>
          </p:cNvPr>
          <p:cNvSpPr/>
          <p:nvPr/>
        </p:nvSpPr>
        <p:spPr>
          <a:xfrm>
            <a:off x="-108520" y="-92546"/>
            <a:ext cx="9433048" cy="5328592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2424E74-7DE3-7F4B-ABE6-A0DA10BC7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15" y="-92546"/>
            <a:ext cx="7157171" cy="52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značení, e-shopy, obchodní strategie, podpora inovací pro start-upy a SME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miksik@opf.slu.cz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B201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hodiny:</a:t>
            </a:r>
          </a:p>
          <a:p>
            <a:pPr lvl="1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 10:30 – 12:00</a:t>
            </a:r>
          </a:p>
          <a:p>
            <a:pPr lvl="1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 10:30 – 12:00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Seznamte se</a:t>
            </a:r>
          </a:p>
        </p:txBody>
      </p:sp>
    </p:spTree>
    <p:extLst>
      <p:ext uri="{BB962C8B-B14F-4D97-AF65-F5344CB8AC3E}">
        <p14:creationId xmlns:p14="http://schemas.microsoft.com/office/powerpoint/2010/main" val="337494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předmětu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literatura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Zábava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mezinárodního marketingu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mezinárodního marketingu od tuzemského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Koncepce mezinárodního marketingu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Motivy vstupu na zahraniční trhy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74233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Účast na seminářích – 50 %.</a:t>
            </a:r>
          </a:p>
          <a:p>
            <a:r>
              <a:rPr lang="cs-CZ" sz="2400" dirty="0"/>
              <a:t>Vypracování a prezentace seminární práce v týmu 4 studentů – celkem max. 15 bodů. </a:t>
            </a:r>
          </a:p>
          <a:p>
            <a:r>
              <a:rPr lang="cs-CZ" sz="2400" dirty="0"/>
              <a:t>Písemný test – max. 40 bodů. </a:t>
            </a:r>
          </a:p>
          <a:p>
            <a:r>
              <a:rPr lang="cs-CZ" sz="2400" dirty="0"/>
              <a:t>Bonusy – odborník z praxe, dotazník atd. uvidí se, co a jak.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Podmínky předmětu</a:t>
            </a:r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0E9E197C-ACCB-4B4E-8017-045FE0C72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062475"/>
              </p:ext>
            </p:extLst>
          </p:nvPr>
        </p:nvGraphicFramePr>
        <p:xfrm>
          <a:off x="6228184" y="2859782"/>
          <a:ext cx="2376264" cy="2194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142507936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465548768"/>
                    </a:ext>
                  </a:extLst>
                </a:gridCol>
              </a:tblGrid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Známka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Počet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463435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55 – 52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823293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51 – 48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638724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47 – 43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172427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42 – 38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446177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37 – 33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653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80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Seminární práce je zde nastavena velmi lehce, viz samostatný dokument.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Vypracováním seminární práce se naučíte celý předmět = lehká zkouška.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Vypracování probíhá v týmu = učíte se spolupracovat, řídit, delegovat atd.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Prezentace vás budou provázet celým životem, tady máte možnost si to vyzkoušet v bezpečném prostředí (nepřijdete o práci, když to nebude top).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85549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Na testu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7F716D3-6721-4DA5-80A3-7EF527B1B33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3" y="757772"/>
            <a:ext cx="5072468" cy="3881542"/>
          </a:xfrm>
        </p:spPr>
      </p:pic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DD642756-B5D6-422E-9E61-4B2429785E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639" y="630015"/>
            <a:ext cx="5646615" cy="431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89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Skripta</a:t>
            </a:r>
            <a:r>
              <a:rPr lang="cs-CZ" sz="2400" dirty="0"/>
              <a:t> </a:t>
            </a:r>
            <a:r>
              <a:rPr lang="cs-CZ" sz="2400" dirty="0" err="1"/>
              <a:t>Starzyczná</a:t>
            </a:r>
            <a:r>
              <a:rPr lang="cs-CZ" sz="2400" dirty="0"/>
              <a:t> a Stoklasa (v </a:t>
            </a:r>
            <a:r>
              <a:rPr lang="cs-CZ" sz="2400" dirty="0" err="1"/>
              <a:t>ISu</a:t>
            </a:r>
            <a:r>
              <a:rPr lang="cs-CZ" sz="2400" dirty="0"/>
              <a:t>). 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Prezentace</a:t>
            </a:r>
            <a:r>
              <a:rPr lang="cs-CZ" sz="2400" dirty="0"/>
              <a:t> v </a:t>
            </a:r>
            <a:r>
              <a:rPr lang="cs-CZ" sz="2400" dirty="0" err="1"/>
              <a:t>ISu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Závěrečný test bude z učiva probíraného na přednáškách!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Studijní materiály</a:t>
            </a:r>
          </a:p>
        </p:txBody>
      </p:sp>
    </p:spTree>
    <p:extLst>
      <p:ext uri="{BB962C8B-B14F-4D97-AF65-F5344CB8AC3E}">
        <p14:creationId xmlns:p14="http://schemas.microsoft.com/office/powerpoint/2010/main" val="1747376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FB skupina </a:t>
            </a:r>
            <a:r>
              <a:rPr lang="cs-CZ" sz="2000" dirty="0">
                <a:solidFill>
                  <a:srgbClr val="FF0000"/>
                </a:solidFill>
                <a:hlinkClick r:id="rId3"/>
              </a:rPr>
              <a:t>Marketing OPF Karviná</a:t>
            </a:r>
            <a:r>
              <a:rPr lang="cs-CZ" sz="2000" dirty="0">
                <a:solidFill>
                  <a:srgbClr val="FF0000"/>
                </a:solidFill>
              </a:rPr>
              <a:t>.</a:t>
            </a:r>
          </a:p>
          <a:p>
            <a:r>
              <a:rPr lang="cs-CZ" sz="2000" dirty="0"/>
              <a:t>FB skupina katedry - Katedra podnikové ekonomiky a managementu (KPEM) SU OPF Karviná.</a:t>
            </a:r>
          </a:p>
          <a:p>
            <a:r>
              <a:rPr lang="cs-CZ" sz="2000" dirty="0">
                <a:hlinkClick r:id="rId4"/>
              </a:rPr>
              <a:t>http://www.marketingovenoviny.cz/</a:t>
            </a:r>
            <a:r>
              <a:rPr lang="cs-CZ" sz="2000" dirty="0"/>
              <a:t> </a:t>
            </a:r>
          </a:p>
          <a:p>
            <a:r>
              <a:rPr lang="cs-CZ" sz="2000" dirty="0">
                <a:hlinkClick r:id="rId5"/>
              </a:rPr>
              <a:t>http://www.m-journal.cz/cs/</a:t>
            </a:r>
            <a:endParaRPr lang="cs-CZ" sz="2000" dirty="0"/>
          </a:p>
          <a:p>
            <a:r>
              <a:rPr lang="cs-CZ" sz="2000" dirty="0">
                <a:hlinkClick r:id="rId6"/>
              </a:rPr>
              <a:t>http://strategie.e15.cz/</a:t>
            </a:r>
            <a:endParaRPr lang="cs-CZ" sz="2000" dirty="0"/>
          </a:p>
          <a:p>
            <a:r>
              <a:rPr lang="cs-CZ" sz="2000" dirty="0">
                <a:hlinkClick r:id="rId7"/>
              </a:rPr>
              <a:t>http://tyinternety.cz/</a:t>
            </a:r>
            <a:endParaRPr lang="cs-CZ" sz="2000" dirty="0"/>
          </a:p>
          <a:p>
            <a:r>
              <a:rPr lang="cs-CZ" sz="2000" dirty="0">
                <a:hlinkClick r:id="rId8"/>
              </a:rPr>
              <a:t>http://www.markething.cz/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A další </a:t>
            </a:r>
            <a:r>
              <a:rPr lang="cs-CZ" sz="2000" dirty="0">
                <a:hlinkClick r:id="rId9"/>
              </a:rPr>
              <a:t>http://mashable.com/</a:t>
            </a:r>
            <a:r>
              <a:rPr lang="cs-CZ" sz="2000" dirty="0"/>
              <a:t>, </a:t>
            </a:r>
            <a:r>
              <a:rPr lang="cs-CZ" sz="2000" dirty="0">
                <a:hlinkClick r:id="rId10"/>
              </a:rPr>
              <a:t>http://www.forbes.cz/</a:t>
            </a:r>
            <a:r>
              <a:rPr lang="cs-CZ" sz="2000" dirty="0"/>
              <a:t>, </a:t>
            </a:r>
            <a:r>
              <a:rPr lang="cs-CZ" sz="2000" dirty="0">
                <a:hlinkClick r:id="rId11"/>
              </a:rPr>
              <a:t>http://www.engadget.com/</a:t>
            </a:r>
            <a:r>
              <a:rPr lang="cs-CZ" sz="2000" dirty="0"/>
              <a:t> apod.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sledovat</a:t>
            </a:r>
          </a:p>
        </p:txBody>
      </p:sp>
    </p:spTree>
    <p:extLst>
      <p:ext uri="{BB962C8B-B14F-4D97-AF65-F5344CB8AC3E}">
        <p14:creationId xmlns:p14="http://schemas.microsoft.com/office/powerpoint/2010/main" val="82685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4355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1. Podstata mezinárodního marketingu a jeho specifika</a:t>
            </a:r>
            <a:br>
              <a:rPr lang="cs-CZ" sz="2000" dirty="0"/>
            </a:br>
            <a:r>
              <a:rPr lang="cs-CZ" sz="2000" dirty="0"/>
              <a:t>2. Mezinárodní marketingové prostředí ekonomické </a:t>
            </a:r>
            <a:br>
              <a:rPr lang="cs-CZ" sz="2000" dirty="0"/>
            </a:br>
            <a:r>
              <a:rPr lang="cs-CZ" sz="2000" dirty="0"/>
              <a:t>3. Mezinárodní právní a politické prostředí</a:t>
            </a:r>
            <a:br>
              <a:rPr lang="cs-CZ" sz="2000" dirty="0"/>
            </a:br>
            <a:r>
              <a:rPr lang="cs-CZ" sz="2000" dirty="0"/>
              <a:t>4. Mezinárodní prostředí kulturní a sociální</a:t>
            </a:r>
            <a:br>
              <a:rPr lang="cs-CZ" sz="2000" dirty="0"/>
            </a:br>
            <a:r>
              <a:rPr lang="cs-CZ" sz="2000" dirty="0"/>
              <a:t>5. Mezinárodní výzkum trhu</a:t>
            </a:r>
            <a:br>
              <a:rPr lang="cs-CZ" sz="2000" dirty="0"/>
            </a:br>
            <a:r>
              <a:rPr lang="cs-CZ" sz="2000" dirty="0"/>
              <a:t>6. Segmentace zemí a výběr cílového trhu</a:t>
            </a:r>
            <a:br>
              <a:rPr lang="cs-CZ" sz="2000" dirty="0"/>
            </a:br>
            <a:r>
              <a:rPr lang="cs-CZ" sz="2000" dirty="0"/>
              <a:t>7. Strategické plánování v mezinárodním marketingu </a:t>
            </a:r>
            <a:br>
              <a:rPr lang="cs-CZ" sz="2000" dirty="0"/>
            </a:br>
            <a:r>
              <a:rPr lang="cs-CZ" sz="2000" dirty="0"/>
              <a:t>8. Obchodní metody a formy vstupu na zahraniční trh</a:t>
            </a:r>
            <a:br>
              <a:rPr lang="cs-CZ" sz="2000" dirty="0"/>
            </a:br>
            <a:r>
              <a:rPr lang="cs-CZ" sz="2000" dirty="0"/>
              <a:t>9. Mezinárodní výrobková strategie</a:t>
            </a:r>
            <a:br>
              <a:rPr lang="cs-CZ" sz="2000" dirty="0"/>
            </a:br>
            <a:r>
              <a:rPr lang="cs-CZ" sz="2000" dirty="0"/>
              <a:t>10. Mezinárodní cenová politika</a:t>
            </a:r>
            <a:br>
              <a:rPr lang="cs-CZ" sz="2000" dirty="0"/>
            </a:br>
            <a:r>
              <a:rPr lang="cs-CZ" sz="2000" dirty="0"/>
              <a:t>11. Mezinárodní distribuční politika</a:t>
            </a:r>
            <a:br>
              <a:rPr lang="cs-CZ" sz="2000" dirty="0"/>
            </a:br>
            <a:r>
              <a:rPr lang="cs-CZ" sz="2000" dirty="0"/>
              <a:t>12. Mezinárodní komunikační proces</a:t>
            </a:r>
            <a:br>
              <a:rPr lang="cs-CZ" sz="2000" dirty="0"/>
            </a:br>
            <a:r>
              <a:rPr lang="cs-CZ" sz="2000" dirty="0"/>
              <a:t>13. Mezinárodní marketing ve službách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</p:spTree>
    <p:extLst>
      <p:ext uri="{BB962C8B-B14F-4D97-AF65-F5344CB8AC3E}">
        <p14:creationId xmlns:p14="http://schemas.microsoft.com/office/powerpoint/2010/main" val="286133889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2682</TotalTime>
  <Words>896</Words>
  <Application>Microsoft Office PowerPoint</Application>
  <PresentationFormat>Předvádění na obrazovce (16:9)</PresentationFormat>
  <Paragraphs>139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SLU</vt:lpstr>
      <vt:lpstr>Mezinárodní marketing</vt:lpstr>
      <vt:lpstr>Seznamte se</vt:lpstr>
      <vt:lpstr>Obsah semináře</vt:lpstr>
      <vt:lpstr>Podmínky předmětu</vt:lpstr>
      <vt:lpstr>Seminární práce</vt:lpstr>
      <vt:lpstr>Na testu</vt:lpstr>
      <vt:lpstr>Studijní materiály</vt:lpstr>
      <vt:lpstr>Co sledovat</vt:lpstr>
      <vt:lpstr>Struktura přednášek</vt:lpstr>
      <vt:lpstr>Trocha motivace  </vt:lpstr>
      <vt:lpstr>Trocha zábavy, než začneme </vt:lpstr>
      <vt:lpstr>Mezinárodní marketing vs. Tuzemský I</vt:lpstr>
      <vt:lpstr>Mezinárodní marketing vs. Tuzemský II</vt:lpstr>
      <vt:lpstr>Podstatné rozdíly mezi tuzemským a mezinárodním marketingem</vt:lpstr>
      <vt:lpstr>Koncepce mezinárodního marketingu</vt:lpstr>
      <vt:lpstr>Motivy vstupu na zahraniční trhy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51</cp:revision>
  <dcterms:created xsi:type="dcterms:W3CDTF">2016-07-06T15:42:34Z</dcterms:created>
  <dcterms:modified xsi:type="dcterms:W3CDTF">2022-02-28T11:54:33Z</dcterms:modified>
</cp:coreProperties>
</file>