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325" r:id="rId4"/>
    <p:sldId id="322" r:id="rId5"/>
    <p:sldId id="327" r:id="rId6"/>
    <p:sldId id="258" r:id="rId7"/>
    <p:sldId id="326" r:id="rId8"/>
    <p:sldId id="259" r:id="rId9"/>
    <p:sldId id="261" r:id="rId10"/>
    <p:sldId id="320" r:id="rId11"/>
    <p:sldId id="260" r:id="rId12"/>
    <p:sldId id="317" r:id="rId13"/>
    <p:sldId id="262" r:id="rId14"/>
    <p:sldId id="318" r:id="rId15"/>
    <p:sldId id="263" r:id="rId16"/>
    <p:sldId id="319" r:id="rId17"/>
    <p:sldId id="307" r:id="rId18"/>
    <p:sldId id="321" r:id="rId19"/>
    <p:sldId id="323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07.03.2022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54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07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656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https://www.flowee.cz/ostatni/iqport/6846-zdravotnictvi-budoucnosti-roboticke-operace-na-dalku-i-virtualni-navstevy-lekaru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7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662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22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362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007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46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012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754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iv.ihned.cz/c1-66494650-bratri-z-vysociny-umoznuji-zemedelcum-ridit-farmu-pres-mobil-moderni-farma-ma-senzory-v-traktorech-ci-meteostanice-na-polich?utm_source=www.seznam.cz&amp;utm_medium=z-boxik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nextweb.com/artificial-intelligence/2017/12/04/nvidias-new-ai-creates-disturbingly-convincing-fake-videos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Politicko-legislativní </a:t>
            </a:r>
            <a:r>
              <a:rPr lang="cs-CZ" sz="2000" dirty="0">
                <a:solidFill>
                  <a:srgbClr val="307871"/>
                </a:solidFill>
              </a:rPr>
              <a:t>– zeměmi zmítají extremistické strany, které lidé volí, aby dali najevo nesouhlas se starými pořádky – to vyvolává nestabilitu, protože máme pak každé 4/5 let jiný směr.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EU právo ovlivňuje všechny EU země – snaha rebelovat (</a:t>
            </a:r>
            <a:r>
              <a:rPr lang="cs-CZ" sz="2000" dirty="0" err="1">
                <a:solidFill>
                  <a:srgbClr val="307871"/>
                </a:solidFill>
              </a:rPr>
              <a:t>Brexit</a:t>
            </a:r>
            <a:r>
              <a:rPr lang="cs-CZ" sz="2000" dirty="0">
                <a:solidFill>
                  <a:srgbClr val="307871"/>
                </a:solidFill>
              </a:rPr>
              <a:t>, </a:t>
            </a:r>
            <a:r>
              <a:rPr lang="cs-CZ" sz="2000" dirty="0" err="1">
                <a:solidFill>
                  <a:srgbClr val="307871"/>
                </a:solidFill>
              </a:rPr>
              <a:t>Czexit</a:t>
            </a:r>
            <a:r>
              <a:rPr lang="cs-CZ" sz="2000" dirty="0">
                <a:solidFill>
                  <a:srgbClr val="307871"/>
                </a:solidFill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Legislativa stále pomaleji reaguje na nové změny (Uber, AI).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b="1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73158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ekonomické faktory mě zajímají v rámci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Ekonomické prostředí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70765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7444" y="55552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Ekonomické</a:t>
            </a:r>
            <a:r>
              <a:rPr lang="cs-CZ" sz="2000" dirty="0">
                <a:solidFill>
                  <a:srgbClr val="307871"/>
                </a:solidFill>
              </a:rPr>
              <a:t> (kupní síla) - celosvětová a hospodářská krize, nezaměstnanost, disponibilní důchod, daňová politika, měnový kurz, zvětšuje se střední třída na celé planetě (táhnou změny).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Působením demografických a technologických změn – tlak na celoživotní vzdělávání – naprosto jiný ekonomický cyklus jedince.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Vznik nadnárodních korporací silnějších než státy.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Mění se pracovní morálka zaměstnanců – </a:t>
            </a:r>
            <a:r>
              <a:rPr lang="cs-CZ" sz="2000" dirty="0" err="1">
                <a:solidFill>
                  <a:srgbClr val="307871"/>
                </a:solidFill>
              </a:rPr>
              <a:t>mileniálové</a:t>
            </a:r>
            <a:r>
              <a:rPr lang="cs-CZ" sz="2000" dirty="0">
                <a:solidFill>
                  <a:srgbClr val="307871"/>
                </a:solidFill>
              </a:rPr>
              <a:t> mění firmy.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Sdílená ekonomika, informační ekonomika, ekonomika služeb.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To je obrovský tlak na změnu fungování státu, škol, nemocnic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25835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-kulturní faktory mě zajímají v rámci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/>
              <a:t>Socio</a:t>
            </a:r>
            <a:r>
              <a:rPr lang="cs-CZ" b="1" dirty="0"/>
              <a:t>-kulturní prostředí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C2280D8A-F9CD-4B00-B58D-A202E3AF4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753" y="1635646"/>
            <a:ext cx="2214166" cy="3101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890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156" y="555526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err="1">
                <a:solidFill>
                  <a:srgbClr val="307871"/>
                </a:solidFill>
              </a:rPr>
              <a:t>Socio</a:t>
            </a:r>
            <a:r>
              <a:rPr lang="cs-CZ" sz="2000" b="1" dirty="0">
                <a:solidFill>
                  <a:srgbClr val="307871"/>
                </a:solidFill>
              </a:rPr>
              <a:t>-kulturní </a:t>
            </a:r>
            <a:r>
              <a:rPr lang="cs-CZ" sz="2000" dirty="0">
                <a:solidFill>
                  <a:srgbClr val="307871"/>
                </a:solidFill>
              </a:rPr>
              <a:t>– s globalizací přišly univerzální globální zvyky (= jsme všichni stejní).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Sociální komunity – lidé mají větší sílu díky komunitám.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Život na dluh – stále se nebojíme půjčit si na cokoliv.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Bio životní styl – chceme vše čerstvé a bio.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Zdraví a krása – pečujeme o sebe a jsme ochotni za to zaplatit.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Emancipace žen.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Terorismus.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Vzdělání.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164741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technologické faktory mě zajímají v rámci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Technologické prostředí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52" y="1707654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951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1836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Technologické</a:t>
            </a:r>
            <a:r>
              <a:rPr lang="cs-CZ" sz="2000" dirty="0">
                <a:solidFill>
                  <a:srgbClr val="307871"/>
                </a:solidFill>
              </a:rPr>
              <a:t> – 4. průmyslová </a:t>
            </a:r>
            <a:r>
              <a:rPr lang="cs-CZ" sz="2000" dirty="0">
                <a:solidFill>
                  <a:srgbClr val="30787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revoluce</a:t>
            </a:r>
            <a:r>
              <a:rPr lang="cs-CZ" sz="2000" dirty="0">
                <a:solidFill>
                  <a:srgbClr val="307871"/>
                </a:solidFill>
              </a:rPr>
              <a:t>, zkracování životního cyklu, tlak na neustálé inovace.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„</a:t>
            </a:r>
            <a:r>
              <a:rPr lang="cs-CZ" sz="2000" dirty="0" err="1">
                <a:solidFill>
                  <a:srgbClr val="307871"/>
                </a:solidFill>
              </a:rPr>
              <a:t>Datafikace</a:t>
            </a:r>
            <a:r>
              <a:rPr lang="cs-CZ" sz="2000" dirty="0">
                <a:solidFill>
                  <a:srgbClr val="307871"/>
                </a:solidFill>
              </a:rPr>
              <a:t>“ všeho – vytváříme více a více dat při všech činnostech.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Internet věcí – vše je dnes chytré (a vytváří data).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Umělá inteligence – mění postupně celá odvětví. (např. </a:t>
            </a:r>
            <a:r>
              <a:rPr lang="cs-CZ" sz="2000" dirty="0" err="1">
                <a:solidFill>
                  <a:srgbClr val="307871"/>
                </a:solidFill>
              </a:rPr>
              <a:t>fake</a:t>
            </a:r>
            <a:r>
              <a:rPr lang="cs-CZ" sz="2000" dirty="0">
                <a:solidFill>
                  <a:srgbClr val="307871"/>
                </a:solidFill>
              </a:rPr>
              <a:t> </a:t>
            </a:r>
            <a:r>
              <a:rPr lang="cs-CZ" sz="2000" dirty="0">
                <a:solidFill>
                  <a:srgbClr val="30787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videa</a:t>
            </a:r>
            <a:r>
              <a:rPr lang="cs-CZ" sz="2000" dirty="0">
                <a:solidFill>
                  <a:srgbClr val="307871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Sociální sítě, </a:t>
            </a:r>
            <a:r>
              <a:rPr lang="cs-CZ" sz="2000" dirty="0" err="1">
                <a:solidFill>
                  <a:srgbClr val="307871"/>
                </a:solidFill>
              </a:rPr>
              <a:t>smartfony</a:t>
            </a:r>
            <a:r>
              <a:rPr lang="cs-CZ" sz="2000" dirty="0">
                <a:solidFill>
                  <a:srgbClr val="307871"/>
                </a:solidFill>
              </a:rPr>
              <a:t>, internet, roboty – staré věci, ale mění se jejich využití s tím, jak se zlepšují (5G mobilní internet umožňuje operace po celé planetě – nepotřebuji tolik doktorů).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Trendy v makro prostředí (PEST)</a:t>
            </a:r>
          </a:p>
        </p:txBody>
      </p:sp>
    </p:spTree>
    <p:extLst>
      <p:ext uri="{BB962C8B-B14F-4D97-AF65-F5344CB8AC3E}">
        <p14:creationId xmlns:p14="http://schemas.microsoft.com/office/powerpoint/2010/main" val="408287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3980" y="77155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Demografické</a:t>
            </a:r>
            <a:r>
              <a:rPr lang="cs-CZ" sz="2000" dirty="0">
                <a:solidFill>
                  <a:srgbClr val="307871"/>
                </a:solidFill>
              </a:rPr>
              <a:t> (náš zákazník) – stárnutí celé populace.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Migrace zpět z měst.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Pokles porodnosti ve vyspělých státech. </a:t>
            </a:r>
          </a:p>
          <a:p>
            <a:pPr>
              <a:lnSpc>
                <a:spcPct val="150000"/>
              </a:lnSpc>
            </a:pPr>
            <a:r>
              <a:rPr lang="cs-CZ" sz="2000" dirty="0" err="1">
                <a:solidFill>
                  <a:srgbClr val="307871"/>
                </a:solidFill>
              </a:rPr>
              <a:t>Singles</a:t>
            </a:r>
            <a:r>
              <a:rPr lang="cs-CZ" sz="2000" dirty="0">
                <a:solidFill>
                  <a:srgbClr val="307871"/>
                </a:solidFill>
              </a:rPr>
              <a:t> – lidé žijí sami déle. Při vysoké rozvodovosti pak žijí sami i v pozdějším věku.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Charakter rodin a domácností – koncept „</a:t>
            </a:r>
            <a:r>
              <a:rPr lang="cs-CZ" sz="2000" dirty="0" err="1">
                <a:solidFill>
                  <a:srgbClr val="307871"/>
                </a:solidFill>
              </a:rPr>
              <a:t>otec+matka+děti</a:t>
            </a:r>
            <a:r>
              <a:rPr lang="cs-CZ" sz="2000" dirty="0">
                <a:solidFill>
                  <a:srgbClr val="307871"/>
                </a:solidFill>
              </a:rPr>
              <a:t>“ je zastaralý.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Rasová a národní struktura zemí se mění.</a:t>
            </a:r>
          </a:p>
          <a:p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b="1" dirty="0"/>
              <a:t>Další trendy v makro prostředí (PEST) I</a:t>
            </a:r>
          </a:p>
        </p:txBody>
      </p:sp>
    </p:spTree>
    <p:extLst>
      <p:ext uri="{BB962C8B-B14F-4D97-AF65-F5344CB8AC3E}">
        <p14:creationId xmlns:p14="http://schemas.microsoft.com/office/powerpoint/2010/main" val="20596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5977" y="70772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rgbClr val="307871"/>
                </a:solidFill>
              </a:rPr>
              <a:t>Přírodní</a:t>
            </a:r>
            <a:r>
              <a:rPr lang="cs-CZ" sz="2000" dirty="0">
                <a:solidFill>
                  <a:srgbClr val="307871"/>
                </a:solidFill>
              </a:rPr>
              <a:t> – ekologie, ceny energií, klimatické změny.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Dochází nám voda, jídlo, dobrá půda.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b="1" dirty="0"/>
              <a:t>Další trendy v makro prostředí (PEST) II</a:t>
            </a:r>
          </a:p>
        </p:txBody>
      </p:sp>
    </p:spTree>
    <p:extLst>
      <p:ext uri="{BB962C8B-B14F-4D97-AF65-F5344CB8AC3E}">
        <p14:creationId xmlns:p14="http://schemas.microsoft.com/office/powerpoint/2010/main" val="2600341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savci, exteriér, oranžová&#10;&#10;Popis byl vytvořen automaticky">
            <a:extLst>
              <a:ext uri="{FF2B5EF4-FFF2-40B4-BE49-F238E27FC236}">
                <a16:creationId xmlns:a16="http://schemas.microsoft.com/office/drawing/2014/main" id="{F83B569C-8816-4C2A-AEAC-6465D54313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570" y="-16245"/>
            <a:ext cx="4422859" cy="517293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46104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6847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Opakování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 analýza obecně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provedení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prvky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Vezměte si mobily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Najděte kahoot.it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Zadejte PIN, který Vám promítnu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Přezdívka = Vaše příjmení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err="1"/>
              <a:t>Let´s</a:t>
            </a:r>
            <a:r>
              <a:rPr lang="cs-CZ" b="1" dirty="0"/>
              <a:t> </a:t>
            </a:r>
            <a:r>
              <a:rPr lang="cs-CZ" b="1" dirty="0" err="1"/>
              <a:t>have</a:t>
            </a:r>
            <a:r>
              <a:rPr lang="cs-CZ" b="1" dirty="0"/>
              <a:t> </a:t>
            </a:r>
            <a:r>
              <a:rPr lang="cs-CZ" b="1" dirty="0" err="1"/>
              <a:t>fun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835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7EAA7-7015-48C5-97F5-3940EEC4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Opakování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636678-EF2C-484B-8030-10F70D0FAC05}"/>
              </a:ext>
            </a:extLst>
          </p:cNvPr>
          <p:cNvSpPr txBox="1"/>
          <p:nvPr/>
        </p:nvSpPr>
        <p:spPr>
          <a:xfrm>
            <a:off x="467544" y="843558"/>
            <a:ext cx="7416824" cy="373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3 koncepce mezinárodního marketingu.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Vývozní marketing,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Globální marketing,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Interkulturní marketing,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Motivy vstupu na zahraniční trhy.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Aktivní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Pasivní</a:t>
            </a:r>
          </a:p>
        </p:txBody>
      </p:sp>
    </p:spTree>
    <p:extLst>
      <p:ext uri="{BB962C8B-B14F-4D97-AF65-F5344CB8AC3E}">
        <p14:creationId xmlns:p14="http://schemas.microsoft.com/office/powerpoint/2010/main" val="4339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6847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25.4.2022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2.5.2022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9.5.2022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16.5.2022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Termíny prezentací</a:t>
            </a:r>
          </a:p>
        </p:txBody>
      </p:sp>
    </p:spTree>
    <p:extLst>
      <p:ext uri="{BB962C8B-B14F-4D97-AF65-F5344CB8AC3E}">
        <p14:creationId xmlns:p14="http://schemas.microsoft.com/office/powerpoint/2010/main" val="309152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Řada analýz – analýza mezinárodního makroprostředí – PEST. 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Politické a právní – snadno dostupné analýzy, potřebuji specialistu.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Ekonomické – analýzy provádí mnoho veřejných institucí.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Sociálně-kulturní – trend zkoumat, ale není jednotnost, potřebuji specialistu.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Technologické – snadno dostupné analýzy, potřebuji specialistu?</a:t>
            </a:r>
          </a:p>
          <a:p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PEST – jen marketing (STEER neboli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Socio-cultural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Ecological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Regulatory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b="1" dirty="0"/>
              <a:t>Mezinárodní makroprostředí – PEST analýza</a:t>
            </a:r>
          </a:p>
        </p:txBody>
      </p:sp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7EAA7-7015-48C5-97F5-3940EEC40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Modifikace PEST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636678-EF2C-484B-8030-10F70D0FAC05}"/>
              </a:ext>
            </a:extLst>
          </p:cNvPr>
          <p:cNvSpPr txBox="1"/>
          <p:nvPr/>
        </p:nvSpPr>
        <p:spPr>
          <a:xfrm>
            <a:off x="467544" y="843558"/>
            <a:ext cx="7416824" cy="2345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PESTLE – Politické prostředí, Ekonomické, Socio-kulturní, Technologické, Legislativní, Ekologické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30787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307871"/>
                </a:solidFill>
              </a:rPr>
              <a:t>STEER – Socio-kulturní, Technologické, Ekonomické, Ekologické, Regulační faktory</a:t>
            </a:r>
          </a:p>
        </p:txBody>
      </p:sp>
    </p:spTree>
    <p:extLst>
      <p:ext uri="{BB962C8B-B14F-4D97-AF65-F5344CB8AC3E}">
        <p14:creationId xmlns:p14="http://schemas.microsoft.com/office/powerpoint/2010/main" val="266462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Z pohledu času zjišťujeme: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Současný stav.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Jak jsem se do toho stavu dostal – historický vývoj.</a:t>
            </a:r>
          </a:p>
          <a:p>
            <a:pPr lvl="1"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Kam to povede do budoucna – budoucí vývoj – prognózy. </a:t>
            </a:r>
          </a:p>
          <a:p>
            <a:pPr lvl="1">
              <a:lnSpc>
                <a:spcPct val="120000"/>
              </a:lnSpc>
            </a:pPr>
            <a:endParaRPr lang="cs-CZ" dirty="0">
              <a:solidFill>
                <a:srgbClr val="307871"/>
              </a:solidFill>
            </a:endParaRP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rgbClr val="307871"/>
                </a:solidFill>
              </a:rPr>
              <a:t>Délka vývoje se bude lišit podle odvětví a produktu – mohou to být dekády (50 let), mohou to být roky (8 let), mohou to být ale měsíce (7 měsíců), podle rychlosti změn ve zvoleném odvětví.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PEST v čase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politicko-legislativní faktory mě zajímají v rámci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PESTky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podle vás současné trendy?</a:t>
            </a: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trendy nás čekají v budoucnu?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b="1" dirty="0"/>
              <a:t>Politicko-legislativní prostředí</a:t>
            </a:r>
          </a:p>
        </p:txBody>
      </p:sp>
      <p:pic>
        <p:nvPicPr>
          <p:cNvPr id="4" name="Picture 2" descr="C:\Users\Admin\AppData\Local\Microsoft\Windows\Temporary Internet Files\Content.IE5\9N6UD5I0\MCj04344110000[1].wmf">
            <a:extLst>
              <a:ext uri="{FF2B5EF4-FFF2-40B4-BE49-F238E27FC236}">
                <a16:creationId xmlns:a16="http://schemas.microsoft.com/office/drawing/2014/main" id="{E3FF49FE-6A8D-45AE-B598-936E14793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552" y="1707654"/>
            <a:ext cx="2705968" cy="3044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99528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</TotalTime>
  <Words>840</Words>
  <Application>Microsoft Office PowerPoint</Application>
  <PresentationFormat>Předvádění na obrazovce (16:9)</PresentationFormat>
  <Paragraphs>121</Paragraphs>
  <Slides>19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Mezinárodní marketing  PEST</vt:lpstr>
      <vt:lpstr>Obsah semináře</vt:lpstr>
      <vt:lpstr>Let´s have fun</vt:lpstr>
      <vt:lpstr>Opakování</vt:lpstr>
      <vt:lpstr>Termíny prezentací</vt:lpstr>
      <vt:lpstr>Mezinárodní makroprostředí – PEST analýza</vt:lpstr>
      <vt:lpstr>Modifikace PEST</vt:lpstr>
      <vt:lpstr>PEST v čase</vt:lpstr>
      <vt:lpstr>Politicko-legislativní prostředí</vt:lpstr>
      <vt:lpstr>Trendy v makro prostředí (PEST)</vt:lpstr>
      <vt:lpstr>Ekonomické prostředí</vt:lpstr>
      <vt:lpstr>Trendy v makro prostředí (PEST)</vt:lpstr>
      <vt:lpstr>Socio-kulturní prostředí</vt:lpstr>
      <vt:lpstr>Trendy v makro prostředí (PEST)</vt:lpstr>
      <vt:lpstr>Technologické prostředí</vt:lpstr>
      <vt:lpstr>Trendy v makro prostředí (PEST)</vt:lpstr>
      <vt:lpstr>Další trendy v makro prostředí (PEST) I</vt:lpstr>
      <vt:lpstr>Další trendy v makro prostředí (PEST) II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58</cp:revision>
  <dcterms:created xsi:type="dcterms:W3CDTF">2016-07-06T15:42:34Z</dcterms:created>
  <dcterms:modified xsi:type="dcterms:W3CDTF">2022-03-07T12:19:17Z</dcterms:modified>
</cp:coreProperties>
</file>