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120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1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distribuční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2 Problémy mezinárodní distribuce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7167" y="699542"/>
            <a:ext cx="7920880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cs-CZ" sz="2800" dirty="0">
                <a:solidFill>
                  <a:srgbClr val="307871"/>
                </a:solidFill>
              </a:rPr>
              <a:t>Neexistující distribuční kanály, blokace užití kanálů, skladování spojeno s riziky, zákony a nařízení, velká vyjednávací síla distributora, přímý marketing</a:t>
            </a:r>
          </a:p>
        </p:txBody>
      </p:sp>
    </p:spTree>
    <p:extLst>
      <p:ext uri="{BB962C8B-B14F-4D97-AF65-F5344CB8AC3E}">
        <p14:creationId xmlns:p14="http://schemas.microsoft.com/office/powerpoint/2010/main" val="375156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5968" y="703188"/>
            <a:ext cx="8562495" cy="4100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Proces internacionalizace obchodních firem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Proces koncentrace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Přesun rozhodovacího vlivu z výrobce na distributora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Diverzifikace strategie distribučních článků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A další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 Vývojové trendy v mezinárodní distribuci</a:t>
            </a:r>
          </a:p>
        </p:txBody>
      </p:sp>
    </p:spTree>
    <p:extLst>
      <p:ext uri="{BB962C8B-B14F-4D97-AF65-F5344CB8AC3E}">
        <p14:creationId xmlns:p14="http://schemas.microsoft.com/office/powerpoint/2010/main" val="3729018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osoba, muž, savci&#10;&#10;Popis byl vytvořen automaticky">
            <a:extLst>
              <a:ext uri="{FF2B5EF4-FFF2-40B4-BE49-F238E27FC236}">
                <a16:creationId xmlns:a16="http://schemas.microsoft.com/office/drawing/2014/main" id="{AE53AEFA-2F80-4859-8598-A55ABFB6D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583" y="-11469"/>
            <a:ext cx="6738833" cy="516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86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</a:rPr>
              <a:t>1 Mezinárodní distribuční strategie.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2 Problémy mezinárodní distribuce.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3 Vývojové trendy v mezinárodní distribuci.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6336704" cy="3528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307871"/>
                </a:solidFill>
              </a:rPr>
              <a:t>Součástí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mezinárodní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distribuční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strategie</a:t>
            </a:r>
            <a:r>
              <a:rPr lang="en-US" dirty="0">
                <a:solidFill>
                  <a:srgbClr val="307871"/>
                </a:solidFill>
              </a:rPr>
              <a:t> je </a:t>
            </a:r>
            <a:r>
              <a:rPr lang="en-US" dirty="0" err="1">
                <a:solidFill>
                  <a:srgbClr val="307871"/>
                </a:solidFill>
              </a:rPr>
              <a:t>rozhodování</a:t>
            </a:r>
            <a:r>
              <a:rPr lang="en-US" dirty="0">
                <a:solidFill>
                  <a:srgbClr val="307871"/>
                </a:solidFill>
              </a:rPr>
              <a:t> o: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A: </a:t>
            </a:r>
            <a:r>
              <a:rPr lang="en-US" dirty="0" err="1">
                <a:solidFill>
                  <a:srgbClr val="307871"/>
                </a:solidFill>
              </a:rPr>
              <a:t>způsobu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distribuce</a:t>
            </a:r>
            <a:r>
              <a:rPr lang="en-US" dirty="0">
                <a:solidFill>
                  <a:srgbClr val="307871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B: </a:t>
            </a:r>
            <a:r>
              <a:rPr lang="en-US" dirty="0" err="1">
                <a:solidFill>
                  <a:srgbClr val="307871"/>
                </a:solidFill>
              </a:rPr>
              <a:t>hustotě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distribuční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sítě</a:t>
            </a:r>
            <a:r>
              <a:rPr lang="en-US" dirty="0">
                <a:solidFill>
                  <a:srgbClr val="307871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C: </a:t>
            </a:r>
            <a:r>
              <a:rPr lang="en-US" dirty="0" err="1">
                <a:solidFill>
                  <a:srgbClr val="307871"/>
                </a:solidFill>
              </a:rPr>
              <a:t>délce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distribučních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kanálů</a:t>
            </a:r>
            <a:r>
              <a:rPr lang="en-US" dirty="0">
                <a:solidFill>
                  <a:srgbClr val="307871"/>
                </a:solidFill>
              </a:rPr>
              <a:t>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D: </a:t>
            </a:r>
            <a:r>
              <a:rPr lang="en-US" dirty="0" err="1">
                <a:solidFill>
                  <a:srgbClr val="307871"/>
                </a:solidFill>
              </a:rPr>
              <a:t>postavení</a:t>
            </a:r>
            <a:r>
              <a:rPr lang="en-US" dirty="0">
                <a:solidFill>
                  <a:srgbClr val="307871"/>
                </a:solidFill>
              </a:rPr>
              <a:t> a </a:t>
            </a:r>
            <a:r>
              <a:rPr lang="en-US" dirty="0" err="1">
                <a:solidFill>
                  <a:srgbClr val="307871"/>
                </a:solidFill>
              </a:rPr>
              <a:t>kritériích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výběru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účastníků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distribuce</a:t>
            </a:r>
            <a:r>
              <a:rPr lang="en-US" dirty="0">
                <a:solidFill>
                  <a:srgbClr val="307871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E: </a:t>
            </a:r>
            <a:r>
              <a:rPr lang="en-US" dirty="0" err="1">
                <a:solidFill>
                  <a:srgbClr val="307871"/>
                </a:solidFill>
              </a:rPr>
              <a:t>způsobu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řízení</a:t>
            </a:r>
            <a:r>
              <a:rPr lang="en-US" dirty="0">
                <a:solidFill>
                  <a:srgbClr val="307871"/>
                </a:solidFill>
              </a:rPr>
              <a:t> a </a:t>
            </a:r>
            <a:r>
              <a:rPr lang="en-US" dirty="0" err="1">
                <a:solidFill>
                  <a:srgbClr val="307871"/>
                </a:solidFill>
              </a:rPr>
              <a:t>koordinace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činnosti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účastníků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distribuce</a:t>
            </a:r>
            <a:r>
              <a:rPr lang="en-US" dirty="0">
                <a:solidFill>
                  <a:srgbClr val="307871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F: </a:t>
            </a:r>
            <a:r>
              <a:rPr lang="en-US" dirty="0" err="1">
                <a:solidFill>
                  <a:srgbClr val="307871"/>
                </a:solidFill>
              </a:rPr>
              <a:t>vlastní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fyzické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dopravě</a:t>
            </a:r>
            <a:r>
              <a:rPr lang="en-US" dirty="0">
                <a:solidFill>
                  <a:srgbClr val="307871"/>
                </a:solidFill>
              </a:rPr>
              <a:t> a </a:t>
            </a:r>
            <a:r>
              <a:rPr lang="en-US" dirty="0" err="1">
                <a:solidFill>
                  <a:srgbClr val="307871"/>
                </a:solidFill>
              </a:rPr>
              <a:t>skladování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distribuovaného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zboží</a:t>
            </a:r>
            <a:r>
              <a:rPr lang="en-US" dirty="0">
                <a:solidFill>
                  <a:srgbClr val="307871"/>
                </a:solidFill>
              </a:rPr>
              <a:t>, </a:t>
            </a:r>
            <a:r>
              <a:rPr lang="en-US" dirty="0" err="1">
                <a:solidFill>
                  <a:srgbClr val="307871"/>
                </a:solidFill>
              </a:rPr>
              <a:t>neboli</a:t>
            </a:r>
            <a:r>
              <a:rPr lang="en-US" dirty="0">
                <a:solidFill>
                  <a:srgbClr val="307871"/>
                </a:solidFill>
              </a:rPr>
              <a:t> o </a:t>
            </a:r>
            <a:r>
              <a:rPr lang="en-US" dirty="0" err="1">
                <a:solidFill>
                  <a:srgbClr val="307871"/>
                </a:solidFill>
              </a:rPr>
              <a:t>logistice</a:t>
            </a:r>
            <a:r>
              <a:rPr lang="en-US" dirty="0">
                <a:solidFill>
                  <a:srgbClr val="307871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1 Mezinárodní distribuční strategie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A. Způsob mezinárodní distribuce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843558"/>
            <a:ext cx="8280920" cy="331438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rgbClr val="307871"/>
                </a:solidFill>
              </a:rPr>
              <a:t>Přímá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Firma zajišťuje sama – prodejci, exportní oddělení, zahraniční obchodní pobočky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Výhody – přímý kontakt se zákazníkem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Nevýhody – obtíže a rizika spojená s exportem</a:t>
            </a:r>
          </a:p>
          <a:p>
            <a:r>
              <a:rPr lang="cs-CZ" b="1" dirty="0">
                <a:solidFill>
                  <a:srgbClr val="307871"/>
                </a:solidFill>
              </a:rPr>
              <a:t>Nepřímá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Domácí i zahraniční subjekty nabízející zprostředkování distribuce produktů zákazníkům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4814" y="713520"/>
            <a:ext cx="8399634" cy="39464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Vyjádřena počtem prvků ve vztahu ke konkrétnímu trhu a výrobku</a:t>
            </a:r>
          </a:p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Ovlivněna charakterem zboží, fází životního cyklu, územními vlivy apod.</a:t>
            </a:r>
          </a:p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Intenzivní distribuce</a:t>
            </a:r>
          </a:p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Selektivní distribuce</a:t>
            </a:r>
          </a:p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Exkluzivní distribuce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B. Hustota distribuční sítě</a:t>
            </a:r>
          </a:p>
        </p:txBody>
      </p:sp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C. Délka distribučních kanálů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63676" y="699542"/>
            <a:ext cx="8440772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cs-CZ" sz="2800" dirty="0">
                <a:solidFill>
                  <a:srgbClr val="307871"/>
                </a:solidFill>
              </a:rPr>
              <a:t>Dána počtem distributorů v řetězci</a:t>
            </a:r>
          </a:p>
          <a:p>
            <a:pPr>
              <a:lnSpc>
                <a:spcPct val="200000"/>
              </a:lnSpc>
            </a:pPr>
            <a:r>
              <a:rPr lang="cs-CZ" sz="2800" dirty="0">
                <a:solidFill>
                  <a:srgbClr val="307871"/>
                </a:solidFill>
              </a:rPr>
              <a:t>Ovlivněna hustotou distribuční sítě, průměrným množstvím dodávaného zboží, dobou životnosti zboží, kupní silou, geografickou charakteristikou země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8"/>
            <a:ext cx="8424936" cy="402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50000"/>
              </a:lnSpc>
            </a:pPr>
            <a:r>
              <a:rPr lang="cs-CZ" sz="2800" dirty="0">
                <a:solidFill>
                  <a:srgbClr val="307871"/>
                </a:solidFill>
              </a:rPr>
              <a:t>Mezi kritéria pro výběr se řadí např. tyto faktory:</a:t>
            </a:r>
          </a:p>
          <a:p>
            <a:pPr lvl="1">
              <a:lnSpc>
                <a:spcPct val="250000"/>
              </a:lnSpc>
            </a:pPr>
            <a:r>
              <a:rPr lang="cs-CZ" sz="2400" dirty="0">
                <a:solidFill>
                  <a:srgbClr val="307871"/>
                </a:solidFill>
              </a:rPr>
              <a:t>Velikost distribučního partnera, jeho reputace, zkušenosti, prodejní síť, fyzické vybavení a další</a:t>
            </a:r>
          </a:p>
          <a:p>
            <a:pPr lvl="1"/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D. Výběr distribučního partnera </a:t>
            </a:r>
          </a:p>
        </p:txBody>
      </p:sp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E. Řízení členů distribuční sítě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00926" y="699542"/>
            <a:ext cx="8475529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pl-PL" sz="2800" dirty="0">
                <a:solidFill>
                  <a:srgbClr val="307871"/>
                </a:solidFill>
              </a:rPr>
              <a:t>Rozhodování o formách motivace členů distribuční sítě</a:t>
            </a:r>
          </a:p>
          <a:p>
            <a:pPr>
              <a:lnSpc>
                <a:spcPct val="200000"/>
              </a:lnSpc>
            </a:pPr>
            <a:r>
              <a:rPr lang="pl-PL" sz="2800" dirty="0">
                <a:solidFill>
                  <a:srgbClr val="307871"/>
                </a:solidFill>
              </a:rPr>
              <a:t>Motivovat lze – finanční odměnou, věcnou odměnou a psychologicky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2394" y="713520"/>
            <a:ext cx="8186030" cy="4018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50000"/>
              </a:lnSpc>
            </a:pPr>
            <a:r>
              <a:rPr lang="cs-CZ" sz="2800" dirty="0">
                <a:solidFill>
                  <a:srgbClr val="307871"/>
                </a:solidFill>
              </a:rPr>
              <a:t>Fyzická distribuce zboží mezi členy distribuční cesty</a:t>
            </a:r>
          </a:p>
          <a:p>
            <a:pPr>
              <a:lnSpc>
                <a:spcPct val="250000"/>
              </a:lnSpc>
            </a:pPr>
            <a:r>
              <a:rPr lang="cs-CZ" sz="2800" dirty="0">
                <a:solidFill>
                  <a:srgbClr val="307871"/>
                </a:solidFill>
              </a:rPr>
              <a:t>Zahrnuje také plánování a kontrolu fyzického toku produktu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F. Mezinárodní logistika</a:t>
            </a:r>
          </a:p>
        </p:txBody>
      </p:sp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2760</TotalTime>
  <Words>343</Words>
  <Application>Microsoft Office PowerPoint</Application>
  <PresentationFormat>Předvádění na obrazovce (16:9)</PresentationFormat>
  <Paragraphs>69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SLU</vt:lpstr>
      <vt:lpstr>Mezinárodní marketing  Mezinárodní distribuční politika</vt:lpstr>
      <vt:lpstr>Obsah semináře</vt:lpstr>
      <vt:lpstr>1 Mezinárodní distribuční strategie</vt:lpstr>
      <vt:lpstr>A. Způsob mezinárodní distribuce</vt:lpstr>
      <vt:lpstr>B. Hustota distribuční sítě</vt:lpstr>
      <vt:lpstr>C. Délka distribučních kanálů</vt:lpstr>
      <vt:lpstr>D. Výběr distribučního partnera </vt:lpstr>
      <vt:lpstr>E. Řízení členů distribuční sítě</vt:lpstr>
      <vt:lpstr>F. Mezinárodní logistika</vt:lpstr>
      <vt:lpstr>2 Problémy mezinárodní distribuce </vt:lpstr>
      <vt:lpstr>3 Vývojové trendy v mezinárodní distribuci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59</cp:revision>
  <dcterms:created xsi:type="dcterms:W3CDTF">2016-07-06T15:42:34Z</dcterms:created>
  <dcterms:modified xsi:type="dcterms:W3CDTF">2022-04-04T10:40:05Z</dcterms:modified>
</cp:coreProperties>
</file>