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63" r:id="rId4"/>
    <p:sldId id="358" r:id="rId5"/>
    <p:sldId id="380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8" r:id="rId15"/>
    <p:sldId id="370" r:id="rId16"/>
    <p:sldId id="371" r:id="rId17"/>
    <p:sldId id="386" r:id="rId18"/>
    <p:sldId id="373" r:id="rId19"/>
    <p:sldId id="376" r:id="rId20"/>
    <p:sldId id="377" r:id="rId21"/>
    <p:sldId id="378" r:id="rId22"/>
    <p:sldId id="379" r:id="rId23"/>
    <p:sldId id="324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99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51" d="100"/>
          <a:sy n="51" d="100"/>
        </p:scale>
        <p:origin x="91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50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Pracovní procesy </a:t>
            </a: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v obchodním provozu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315703" y="765176"/>
            <a:ext cx="4862512" cy="5238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Obchodní sortiment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143794" y="703264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8728492" y="7169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16C24D6-2805-4BE4-9147-997234A28E91}"/>
              </a:ext>
            </a:extLst>
          </p:cNvPr>
          <p:cNvSpPr txBox="1"/>
          <p:nvPr/>
        </p:nvSpPr>
        <p:spPr>
          <a:xfrm>
            <a:off x="10001251" y="1570038"/>
            <a:ext cx="207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 zopakování !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4A3DBABE-9E11-4FAE-9A75-6B6836312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872" y="2121828"/>
            <a:ext cx="8352255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Obchodní sortiment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– všechno zboží, co přichází do sféry oběhu. Vytváří se komplexněji na úrovni velkoobchodu a maloobchodu.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Na úrovni velkoobchodu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je uspořádán podle určitého obchodního záměru a zahrnuje jak spotřební zboží, tak i nespotřební zboží (cílovou skupinou je typ prodejny)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Na úrovni maloobchodu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je obchodní sortiment (spotřební zboží) uspořádán technologicky i marketingově pro jednotlivé druhy maloobchodních jednotek a danou cílovou skupinu zákazníků, pro kterou je prodejna určena (merchandising). </a:t>
            </a:r>
          </a:p>
        </p:txBody>
      </p:sp>
    </p:spTree>
    <p:extLst>
      <p:ext uri="{BB962C8B-B14F-4D97-AF65-F5344CB8AC3E}">
        <p14:creationId xmlns:p14="http://schemas.microsoft.com/office/powerpoint/2010/main" val="3406815578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4"/>
          <p:cNvSpPr>
            <a:spLocks noChangeArrowheads="1"/>
          </p:cNvSpPr>
          <p:nvPr/>
        </p:nvSpPr>
        <p:spPr bwMode="auto">
          <a:xfrm>
            <a:off x="3757873" y="274187"/>
            <a:ext cx="4392612" cy="1150938"/>
          </a:xfrm>
          <a:prstGeom prst="ellipse">
            <a:avLst/>
          </a:prstGeom>
          <a:solidFill>
            <a:srgbClr val="FFFFCC"/>
          </a:solidFill>
          <a:ln w="28575">
            <a:solidFill>
              <a:srgbClr val="008080"/>
            </a:solidFill>
            <a:round/>
            <a:headEnd/>
            <a:tailEnd/>
          </a:ln>
        </p:spPr>
        <p:txBody>
          <a:bodyPr tIns="10800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/>
              <a:t>   </a:t>
            </a:r>
            <a:r>
              <a:rPr lang="cs-CZ" altLang="cs-CZ" sz="2400" b="1"/>
              <a:t>Základní fáze prodeje</a:t>
            </a: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1483183" y="1613118"/>
            <a:ext cx="4033197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1. Nabídka zboží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2. Výběr zboží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3. Placení zboží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4. Výdej zboží</a:t>
            </a:r>
          </a:p>
        </p:txBody>
      </p:sp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5028185" y="3998766"/>
            <a:ext cx="4355658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Záleží na formě prodeje</a:t>
            </a:r>
          </a:p>
        </p:txBody>
      </p:sp>
      <p:sp>
        <p:nvSpPr>
          <p:cNvPr id="12294" name="AutoShape 9"/>
          <p:cNvSpPr>
            <a:spLocks noChangeArrowheads="1"/>
          </p:cNvSpPr>
          <p:nvPr/>
        </p:nvSpPr>
        <p:spPr bwMode="auto">
          <a:xfrm>
            <a:off x="691020" y="360364"/>
            <a:ext cx="792163" cy="5746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B31AD539-17DB-4352-B8B7-1E33DD3392BF}"/>
              </a:ext>
            </a:extLst>
          </p:cNvPr>
          <p:cNvSpPr txBox="1"/>
          <p:nvPr/>
        </p:nvSpPr>
        <p:spPr>
          <a:xfrm>
            <a:off x="10115550" y="1629450"/>
            <a:ext cx="207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 zopakování !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B70C6237-4155-4421-B58E-16836397F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1464" y="3656370"/>
            <a:ext cx="8854086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3 hlavní skupiny forem prodeje: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Prodej  s převážnou obsluhou prodavače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(pultový, volný výběr)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cs-CZ" altLang="cs-CZ" sz="2400" b="1" dirty="0">
              <a:solidFill>
                <a:srgbClr val="00808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Prodej, při kterém se zákazník obsluhuje   převážně sám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(samoobsluha)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cs-CZ" altLang="cs-CZ" sz="2400" b="1" dirty="0">
              <a:solidFill>
                <a:srgbClr val="00808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- Prodej na objednávku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(zásilkový obchod)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786EDFF-3B98-48C9-A821-82D6EB74514C}"/>
              </a:ext>
            </a:extLst>
          </p:cNvPr>
          <p:cNvSpPr txBox="1"/>
          <p:nvPr/>
        </p:nvSpPr>
        <p:spPr>
          <a:xfrm>
            <a:off x="7172325" y="1764355"/>
            <a:ext cx="294322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Charakter fáze je závislý na formě prodeje.</a:t>
            </a:r>
          </a:p>
        </p:txBody>
      </p:sp>
      <p:sp>
        <p:nvSpPr>
          <p:cNvPr id="12" name="Šipka: obousměrná vodorovná 11">
            <a:extLst>
              <a:ext uri="{FF2B5EF4-FFF2-40B4-BE49-F238E27FC236}">
                <a16:creationId xmlns:a16="http://schemas.microsoft.com/office/drawing/2014/main" id="{D7F088B0-EE57-4E9E-B219-C09F7CA37176}"/>
              </a:ext>
            </a:extLst>
          </p:cNvPr>
          <p:cNvSpPr/>
          <p:nvPr/>
        </p:nvSpPr>
        <p:spPr>
          <a:xfrm>
            <a:off x="5688507" y="2100502"/>
            <a:ext cx="1114425" cy="575524"/>
          </a:xfrm>
          <a:prstGeom prst="left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16837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175" name="Group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274096"/>
              </p:ext>
            </p:extLst>
          </p:nvPr>
        </p:nvGraphicFramePr>
        <p:xfrm>
          <a:off x="2643735" y="1268413"/>
          <a:ext cx="6671715" cy="1371600"/>
        </p:xfrm>
        <a:graphic>
          <a:graphicData uri="http://schemas.openxmlformats.org/drawingml/2006/table">
            <a:tbl>
              <a:tblPr/>
              <a:tblGrid>
                <a:gridCol w="3151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0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Charakter sortimentu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Frekvence nákupu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Charakter spotřeby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Cena zboží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176" name="Group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721144"/>
              </p:ext>
            </p:extLst>
          </p:nvPr>
        </p:nvGraphicFramePr>
        <p:xfrm>
          <a:off x="2643735" y="3213100"/>
          <a:ext cx="6671715" cy="1371600"/>
        </p:xfrm>
        <a:graphic>
          <a:graphicData uri="http://schemas.openxmlformats.org/drawingml/2006/table">
            <a:tbl>
              <a:tblPr/>
              <a:tblGrid>
                <a:gridCol w="3151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0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2.Technické řešení prodejní jednotky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Velikost prodejny 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Členění ploch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Možnost mechanizace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177" name="Group 1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496241"/>
              </p:ext>
            </p:extLst>
          </p:nvPr>
        </p:nvGraphicFramePr>
        <p:xfrm>
          <a:off x="2643735" y="5157788"/>
          <a:ext cx="6671715" cy="1371600"/>
        </p:xfrm>
        <a:graphic>
          <a:graphicData uri="http://schemas.openxmlformats.org/drawingml/2006/table">
            <a:tbl>
              <a:tblPr/>
              <a:tblGrid>
                <a:gridCol w="3151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0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Personální zajištění prodeje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Zdroje pracovních sil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Kvalifikace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Nákladová náročnost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50" name="Text Box 133"/>
          <p:cNvSpPr txBox="1">
            <a:spLocks noChangeArrowheads="1"/>
          </p:cNvSpPr>
          <p:nvPr/>
        </p:nvSpPr>
        <p:spPr bwMode="auto">
          <a:xfrm>
            <a:off x="3382964" y="397094"/>
            <a:ext cx="5761037" cy="584775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Kritéria volby formy prodeje</a:t>
            </a:r>
          </a:p>
        </p:txBody>
      </p:sp>
      <p:pic>
        <p:nvPicPr>
          <p:cNvPr id="13351" name="Picture 147" descr="j021787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071019"/>
            <a:ext cx="2124075" cy="165576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44C7B01-F980-420E-96B5-F00A54F308D3}"/>
              </a:ext>
            </a:extLst>
          </p:cNvPr>
          <p:cNvSpPr txBox="1"/>
          <p:nvPr/>
        </p:nvSpPr>
        <p:spPr>
          <a:xfrm>
            <a:off x="10115550" y="1629450"/>
            <a:ext cx="207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 zopakování !</a:t>
            </a:r>
          </a:p>
        </p:txBody>
      </p:sp>
    </p:spTree>
    <p:extLst>
      <p:ext uri="{BB962C8B-B14F-4D97-AF65-F5344CB8AC3E}">
        <p14:creationId xmlns:p14="http://schemas.microsoft.com/office/powerpoint/2010/main" val="3152509835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1042624" y="80667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8825317" y="77542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98F7881-264C-4191-A012-620D9CF9BFFF}"/>
              </a:ext>
            </a:extLst>
          </p:cNvPr>
          <p:cNvSpPr txBox="1"/>
          <p:nvPr/>
        </p:nvSpPr>
        <p:spPr>
          <a:xfrm>
            <a:off x="3038373" y="388081"/>
            <a:ext cx="5486400" cy="1077218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Obchodní provoz a pracnost sortimentu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93F4CEA-F817-488E-8D6F-9715CE4D113C}"/>
              </a:ext>
            </a:extLst>
          </p:cNvPr>
          <p:cNvSpPr txBox="1"/>
          <p:nvPr/>
        </p:nvSpPr>
        <p:spPr>
          <a:xfrm>
            <a:off x="9906405" y="1852645"/>
            <a:ext cx="207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 zopakování !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F02AAFDC-05D5-4C90-AFE7-B8F1A403B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163" y="1837499"/>
            <a:ext cx="9315242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Složitost sortimentu </a:t>
            </a:r>
            <a:r>
              <a:rPr lang="cs-CZ" altLang="cs-CZ" sz="2400" b="1" dirty="0">
                <a:solidFill>
                  <a:srgbClr val="008080"/>
                </a:solidFill>
              </a:rPr>
              <a:t>-  vliv šířky sortimentu a hloubky, počet sortimentních řad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Frekvence dodávek </a:t>
            </a:r>
            <a:r>
              <a:rPr lang="cs-CZ" altLang="cs-CZ" sz="2400" b="1" dirty="0">
                <a:solidFill>
                  <a:srgbClr val="008080"/>
                </a:solidFill>
              </a:rPr>
              <a:t>– některé zboží je dodáváno denně, týdně, měsíčně (chléb, těstoviny, konzervy)</a:t>
            </a:r>
          </a:p>
          <a:p>
            <a:pPr>
              <a:spcBef>
                <a:spcPct val="0"/>
              </a:spcBef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Doba prodejnosti </a:t>
            </a:r>
            <a:r>
              <a:rPr lang="cs-CZ" altLang="cs-CZ" sz="2400" b="1" dirty="0">
                <a:solidFill>
                  <a:srgbClr val="008080"/>
                </a:solidFill>
              </a:rPr>
              <a:t>-  trvanlivost potravin, prodejnost módního zboží, či technického sortimentu (životní cyklus výrobku)</a:t>
            </a:r>
          </a:p>
          <a:p>
            <a:pPr>
              <a:spcBef>
                <a:spcPct val="0"/>
              </a:spcBef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Fyzické vlastnosti zboží </a:t>
            </a:r>
            <a:r>
              <a:rPr lang="cs-CZ" altLang="cs-CZ" sz="2400" b="1" dirty="0">
                <a:solidFill>
                  <a:srgbClr val="008080"/>
                </a:solidFill>
              </a:rPr>
              <a:t>– vliv na skladování, přípravu k prodeji, porcování, vážení atd. </a:t>
            </a:r>
          </a:p>
          <a:p>
            <a:pPr>
              <a:spcBef>
                <a:spcPct val="0"/>
              </a:spcBef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Pomoc zákazníkovi</a:t>
            </a:r>
            <a:r>
              <a:rPr lang="cs-CZ" altLang="cs-CZ" sz="2400" b="1" dirty="0">
                <a:solidFill>
                  <a:srgbClr val="008080"/>
                </a:solidFill>
              </a:rPr>
              <a:t>-poradenství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0"/>
              </a:spcBef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Péče o prodejní zařízení </a:t>
            </a:r>
            <a:r>
              <a:rPr lang="cs-CZ" altLang="cs-CZ" sz="2400" b="1" dirty="0">
                <a:solidFill>
                  <a:srgbClr val="003366"/>
                </a:solidFill>
              </a:rPr>
              <a:t>- </a:t>
            </a:r>
            <a:r>
              <a:rPr lang="cs-CZ" altLang="cs-CZ" sz="2400" b="1" dirty="0">
                <a:solidFill>
                  <a:srgbClr val="008080"/>
                </a:solidFill>
              </a:rPr>
              <a:t>mrazící boxy, chladící boxy</a:t>
            </a:r>
          </a:p>
          <a:p>
            <a:pPr>
              <a:spcBef>
                <a:spcPct val="0"/>
              </a:spcBef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Ztížení pracovních podmínek-</a:t>
            </a:r>
            <a:r>
              <a:rPr lang="cs-CZ" altLang="cs-CZ" sz="2400" b="1" dirty="0">
                <a:solidFill>
                  <a:srgbClr val="008080"/>
                </a:solidFill>
              </a:rPr>
              <a:t>klimatické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podmínky </a:t>
            </a:r>
          </a:p>
          <a:p>
            <a:pPr>
              <a:spcBef>
                <a:spcPct val="0"/>
              </a:spcBef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Zvláštní odpovědnost-</a:t>
            </a:r>
            <a:r>
              <a:rPr lang="cs-CZ" altLang="cs-CZ" sz="2400" b="1" dirty="0">
                <a:solidFill>
                  <a:srgbClr val="008080"/>
                </a:solidFill>
              </a:rPr>
              <a:t>prodej zbraní, toxických látek.</a:t>
            </a:r>
          </a:p>
        </p:txBody>
      </p:sp>
    </p:spTree>
    <p:extLst>
      <p:ext uri="{BB962C8B-B14F-4D97-AF65-F5344CB8AC3E}">
        <p14:creationId xmlns:p14="http://schemas.microsoft.com/office/powerpoint/2010/main" val="2663090343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03250" y="1193801"/>
            <a:ext cx="9378950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Dispoziční řešení: </a:t>
            </a:r>
            <a:r>
              <a:rPr lang="cs-CZ" altLang="cs-CZ" sz="2400" b="1" i="1" dirty="0">
                <a:solidFill>
                  <a:srgbClr val="008080"/>
                </a:solidFill>
              </a:rPr>
              <a:t>racionální prostorové uspořádání hmotných prostředků obchodní činnosti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Analýza dispozičního řešení: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>
                <a:solidFill>
                  <a:srgbClr val="008080"/>
                </a:solidFill>
              </a:rPr>
              <a:t>strukturu ploch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>
                <a:solidFill>
                  <a:srgbClr val="008080"/>
                </a:solidFill>
              </a:rPr>
              <a:t>potřebnou velikost ploch (dle velikosti zásob a dosahovaného obratu)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>
                <a:solidFill>
                  <a:srgbClr val="008080"/>
                </a:solidFill>
              </a:rPr>
              <a:t>návaznost ploch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>
                <a:solidFill>
                  <a:srgbClr val="008080"/>
                </a:solidFill>
              </a:rPr>
              <a:t>využití ploch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283550" y="450850"/>
            <a:ext cx="4862512" cy="5847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Dispoziční řešení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3250" y="373142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712076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Text Box 2">
            <a:extLst>
              <a:ext uri="{FF2B5EF4-FFF2-40B4-BE49-F238E27FC236}">
                <a16:creationId xmlns:a16="http://schemas.microsoft.com/office/drawing/2014/main" id="{A81C65B4-F225-466B-960B-E365D389F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" y="4240789"/>
            <a:ext cx="9378950" cy="24314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Struktura  ploch: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1. Hlavní plochy (prodejní místnosti)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2. Pomocné plochy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>
                <a:solidFill>
                  <a:srgbClr val="FF0000"/>
                </a:solidFill>
              </a:rPr>
              <a:t>s přímým vztahem ke zboží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>
                <a:solidFill>
                  <a:srgbClr val="FF0000"/>
                </a:solidFill>
              </a:rPr>
              <a:t>s nepřímým vztahem ke zboží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>
                <a:solidFill>
                  <a:srgbClr val="008080"/>
                </a:solidFill>
              </a:rPr>
              <a:t>komunikace (horizontální a vertikální</a:t>
            </a:r>
            <a:r>
              <a:rPr lang="cs-CZ" altLang="cs-CZ" sz="3200" b="1" i="1" dirty="0">
                <a:solidFill>
                  <a:srgbClr val="008080"/>
                </a:solidFill>
              </a:rPr>
              <a:t>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4827BC6-5011-4E38-A92D-67FB34B618F1}"/>
              </a:ext>
            </a:extLst>
          </p:cNvPr>
          <p:cNvSpPr txBox="1"/>
          <p:nvPr/>
        </p:nvSpPr>
        <p:spPr>
          <a:xfrm>
            <a:off x="10115550" y="1629450"/>
            <a:ext cx="207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 zopakování !</a:t>
            </a:r>
          </a:p>
        </p:txBody>
      </p:sp>
    </p:spTree>
    <p:extLst>
      <p:ext uri="{BB962C8B-B14F-4D97-AF65-F5344CB8AC3E}">
        <p14:creationId xmlns:p14="http://schemas.microsoft.com/office/powerpoint/2010/main" val="2716135699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plánek prodejny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273" y="1168400"/>
            <a:ext cx="9523804" cy="56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ovéPole 2"/>
          <p:cNvSpPr txBox="1">
            <a:spLocks noChangeArrowheads="1"/>
          </p:cNvSpPr>
          <p:nvPr/>
        </p:nvSpPr>
        <p:spPr bwMode="auto">
          <a:xfrm>
            <a:off x="1678899" y="428906"/>
            <a:ext cx="6941175" cy="1077218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Příklady dispozičního řešení – pultový prodej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292698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56"/>
          <p:cNvSpPr>
            <a:spLocks noChangeArrowheads="1"/>
          </p:cNvSpPr>
          <p:nvPr/>
        </p:nvSpPr>
        <p:spPr bwMode="auto">
          <a:xfrm>
            <a:off x="3638550" y="91916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9459" name="Picture 155" descr="vecerka_planek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95" y="1557338"/>
            <a:ext cx="9410076" cy="530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ovéPole 3"/>
          <p:cNvSpPr txBox="1">
            <a:spLocks noChangeArrowheads="1"/>
          </p:cNvSpPr>
          <p:nvPr/>
        </p:nvSpPr>
        <p:spPr bwMode="auto">
          <a:xfrm>
            <a:off x="464696" y="188913"/>
            <a:ext cx="8799956" cy="1384995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Příklady dispozičního řešení – malá samoobsluha (prodejní plocha je menší než zázemí  a sklad – neefektivní)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083126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134893" y="1988720"/>
            <a:ext cx="9439275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Centrála firmy-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vliv na nákupní činnost, organizace nákupu, centralizovaný x decentralizovaný či kombinovaný nákup)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FF000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Dodavatelé a zapojení do zásobovacího systému –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vliv na úroveň zásob, rychlost obrátky, nákladovost firem a konečnou prodejní cenu)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008080"/>
              </a:solidFill>
              <a:latin typeface="+mn-lt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Rozsah zásobovaných jednotek – </a:t>
            </a:r>
            <a:r>
              <a:rPr lang="cs-CZ" altLang="cs-CZ" sz="2400" b="1" dirty="0">
                <a:solidFill>
                  <a:srgbClr val="008080"/>
                </a:solidFill>
              </a:rPr>
              <a:t>vliv na kompletaci dodávek, jejich velikost a počet, vazba na expedici, objednávkový systém a organizaci a mechanizaci, kapacitu a typ skladu).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u="sng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037201" y="663030"/>
            <a:ext cx="5836976" cy="954087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Vnější faktory obchodního provozu VOJ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1277512" y="1083628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9150291" y="1040771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755251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92218" y="2265363"/>
            <a:ext cx="11257613" cy="3847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Zboží –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vliv na skladové podmínky, volbu typu skladu, objem zásob, výši tržeb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Počet zaměstnanců  a jejich kvalifikace –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kvalita a počet zaměstnanců závisí na technologii a rozsahu zásobovacích jednotek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Technologie skladových operací –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vztah mezi stupněm mechanizace, rychlostí pohybu zboží a cílovým trhem /hypermarket x specializovaný obchod, globalizace obchodu a standardizace sortimentu a požadavky na skladování/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Systém organizace práce – </a:t>
            </a:r>
            <a:r>
              <a:rPr lang="cs-CZ" altLang="cs-CZ" sz="2400" b="1" dirty="0">
                <a:solidFill>
                  <a:srgbClr val="008080"/>
                </a:solidFill>
              </a:rPr>
              <a:t>vhodný pracovní režim, směnnost, typ skladu a využití kapacity skladu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Míra, kvalita informací - </a:t>
            </a:r>
            <a:r>
              <a:rPr lang="cs-CZ" altLang="cs-CZ" sz="2400" b="1" dirty="0">
                <a:solidFill>
                  <a:srgbClr val="008080"/>
                </a:solidFill>
              </a:rPr>
              <a:t>podobně jako u MO, využití výpočetní techniky zjednodušuje manipulaci se zbožím</a:t>
            </a:r>
            <a:r>
              <a:rPr lang="cs-CZ" altLang="cs-CZ" sz="2800" b="1" dirty="0">
                <a:solidFill>
                  <a:srgbClr val="008080"/>
                </a:solidFill>
              </a:rPr>
              <a:t>.</a:t>
            </a:r>
            <a:endParaRPr lang="cs-CZ" altLang="cs-CZ" sz="2400" b="1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970739" y="665957"/>
            <a:ext cx="5708046" cy="954087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Vnitřní faktory obchodního provozu VOJ</a:t>
            </a: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418163" y="66595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8261325" y="702235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925463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1"/>
          <p:cNvSpPr txBox="1">
            <a:spLocks noChangeArrowheads="1"/>
          </p:cNvSpPr>
          <p:nvPr/>
        </p:nvSpPr>
        <p:spPr bwMode="auto">
          <a:xfrm>
            <a:off x="1524000" y="2857164"/>
            <a:ext cx="914400" cy="673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8080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VOS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79" name="Line 12"/>
          <p:cNvSpPr>
            <a:spLocks noChangeShapeType="1"/>
          </p:cNvSpPr>
          <p:nvPr/>
        </p:nvSpPr>
        <p:spPr bwMode="auto">
          <a:xfrm flipV="1">
            <a:off x="2881963" y="2049736"/>
            <a:ext cx="1371600" cy="549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0" name="Line 9"/>
          <p:cNvSpPr>
            <a:spLocks noChangeShapeType="1"/>
          </p:cNvSpPr>
          <p:nvPr/>
        </p:nvSpPr>
        <p:spPr bwMode="auto">
          <a:xfrm flipV="1">
            <a:off x="3074988" y="2963615"/>
            <a:ext cx="1371600" cy="90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1" name="Line 8"/>
          <p:cNvSpPr>
            <a:spLocks noChangeShapeType="1"/>
          </p:cNvSpPr>
          <p:nvPr/>
        </p:nvSpPr>
        <p:spPr bwMode="auto">
          <a:xfrm>
            <a:off x="3074988" y="3736975"/>
            <a:ext cx="1279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2" name="Line 7"/>
          <p:cNvSpPr>
            <a:spLocks noChangeShapeType="1"/>
          </p:cNvSpPr>
          <p:nvPr/>
        </p:nvSpPr>
        <p:spPr bwMode="auto">
          <a:xfrm>
            <a:off x="2992438" y="4293876"/>
            <a:ext cx="1189038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3" name="Line 6"/>
          <p:cNvSpPr>
            <a:spLocks noChangeShapeType="1"/>
          </p:cNvSpPr>
          <p:nvPr/>
        </p:nvSpPr>
        <p:spPr bwMode="auto">
          <a:xfrm>
            <a:off x="2600756" y="4670132"/>
            <a:ext cx="1189038" cy="823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4" name="Text Box 16"/>
          <p:cNvSpPr txBox="1">
            <a:spLocks noChangeArrowheads="1"/>
          </p:cNvSpPr>
          <p:nvPr/>
        </p:nvSpPr>
        <p:spPr bwMode="auto">
          <a:xfrm>
            <a:off x="8175625" y="1628776"/>
            <a:ext cx="1079500" cy="365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2060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>
              <a:solidFill>
                <a:srgbClr val="002060"/>
              </a:solidFill>
            </a:endParaRPr>
          </a:p>
        </p:txBody>
      </p:sp>
      <p:sp>
        <p:nvSpPr>
          <p:cNvPr id="24585" name="Text Box 15"/>
          <p:cNvSpPr txBox="1">
            <a:spLocks noChangeArrowheads="1"/>
          </p:cNvSpPr>
          <p:nvPr/>
        </p:nvSpPr>
        <p:spPr bwMode="auto">
          <a:xfrm>
            <a:off x="8328025" y="2420939"/>
            <a:ext cx="1081088" cy="365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2060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 dirty="0">
              <a:solidFill>
                <a:srgbClr val="002060"/>
              </a:solidFill>
            </a:endParaRPr>
          </a:p>
        </p:txBody>
      </p:sp>
      <p:sp>
        <p:nvSpPr>
          <p:cNvPr id="24586" name="Text Box 13"/>
          <p:cNvSpPr txBox="1">
            <a:spLocks noChangeArrowheads="1"/>
          </p:cNvSpPr>
          <p:nvPr/>
        </p:nvSpPr>
        <p:spPr bwMode="auto">
          <a:xfrm>
            <a:off x="8485793" y="3181978"/>
            <a:ext cx="1081087" cy="365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2060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>
              <a:solidFill>
                <a:srgbClr val="002060"/>
              </a:solidFill>
            </a:endParaRPr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>
            <a:off x="8530308" y="4036502"/>
            <a:ext cx="1152525" cy="365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2060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>
              <a:solidFill>
                <a:srgbClr val="002060"/>
              </a:solidFill>
            </a:endParaRPr>
          </a:p>
        </p:txBody>
      </p:sp>
      <p:sp>
        <p:nvSpPr>
          <p:cNvPr id="24588" name="Text Box 5"/>
          <p:cNvSpPr txBox="1">
            <a:spLocks noChangeArrowheads="1"/>
          </p:cNvSpPr>
          <p:nvPr/>
        </p:nvSpPr>
        <p:spPr bwMode="auto">
          <a:xfrm>
            <a:off x="8494589" y="4767325"/>
            <a:ext cx="1223962" cy="342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2060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>
              <a:solidFill>
                <a:srgbClr val="002060"/>
              </a:solidFill>
            </a:endParaRPr>
          </a:p>
        </p:txBody>
      </p:sp>
      <p:sp>
        <p:nvSpPr>
          <p:cNvPr id="24589" name="Text Box 4"/>
          <p:cNvSpPr txBox="1">
            <a:spLocks noChangeArrowheads="1"/>
          </p:cNvSpPr>
          <p:nvPr/>
        </p:nvSpPr>
        <p:spPr bwMode="auto">
          <a:xfrm>
            <a:off x="8200895" y="5775314"/>
            <a:ext cx="1223963" cy="342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24590" name="Rectangle 17"/>
          <p:cNvSpPr>
            <a:spLocks noChangeArrowheads="1"/>
          </p:cNvSpPr>
          <p:nvPr/>
        </p:nvSpPr>
        <p:spPr bwMode="auto">
          <a:xfrm>
            <a:off x="1524001" y="-88951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4591" name="Rectangle 18"/>
          <p:cNvSpPr>
            <a:spLocks noChangeArrowheads="1"/>
          </p:cNvSpPr>
          <p:nvPr/>
        </p:nvSpPr>
        <p:spPr bwMode="auto">
          <a:xfrm>
            <a:off x="1524000" y="-704850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4592" name="Rectangle 19"/>
          <p:cNvSpPr>
            <a:spLocks noChangeArrowheads="1"/>
          </p:cNvSpPr>
          <p:nvPr/>
        </p:nvSpPr>
        <p:spPr bwMode="auto">
          <a:xfrm>
            <a:off x="1524000" y="10477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4593" name="Rectangle 20"/>
          <p:cNvSpPr>
            <a:spLocks noChangeArrowheads="1"/>
          </p:cNvSpPr>
          <p:nvPr/>
        </p:nvSpPr>
        <p:spPr bwMode="auto">
          <a:xfrm>
            <a:off x="5066831" y="5608210"/>
            <a:ext cx="209652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0000"/>
                </a:solidFill>
              </a:rPr>
              <a:t>                                                    </a:t>
            </a:r>
            <a:r>
              <a:rPr lang="cs-CZ" altLang="cs-CZ" sz="2400" b="1" dirty="0">
                <a:solidFill>
                  <a:srgbClr val="008080"/>
                </a:solidFill>
              </a:rPr>
              <a:t>investice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94" name="Rectangle 21"/>
          <p:cNvSpPr>
            <a:spLocks noChangeArrowheads="1"/>
          </p:cNvSpPr>
          <p:nvPr/>
        </p:nvSpPr>
        <p:spPr bwMode="auto">
          <a:xfrm>
            <a:off x="1524000" y="1538289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4595" name="Rectangle 22"/>
          <p:cNvSpPr>
            <a:spLocks noChangeArrowheads="1"/>
          </p:cNvSpPr>
          <p:nvPr/>
        </p:nvSpPr>
        <p:spPr bwMode="auto">
          <a:xfrm>
            <a:off x="4766872" y="1262054"/>
            <a:ext cx="312141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typ</a:t>
            </a: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(druh) MOJ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4596" name="Rectangle 23"/>
          <p:cNvSpPr>
            <a:spLocks noChangeArrowheads="1"/>
          </p:cNvSpPr>
          <p:nvPr/>
        </p:nvSpPr>
        <p:spPr bwMode="auto">
          <a:xfrm>
            <a:off x="1524000" y="2927351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4597" name="Rectangle 24"/>
          <p:cNvSpPr>
            <a:spLocks noChangeArrowheads="1"/>
          </p:cNvSpPr>
          <p:nvPr/>
        </p:nvSpPr>
        <p:spPr bwMode="auto">
          <a:xfrm>
            <a:off x="1524000" y="373697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4598" name="Rectangle 25"/>
          <p:cNvSpPr>
            <a:spLocks noChangeArrowheads="1"/>
          </p:cNvSpPr>
          <p:nvPr/>
        </p:nvSpPr>
        <p:spPr bwMode="auto">
          <a:xfrm>
            <a:off x="4800601" y="2720967"/>
            <a:ext cx="317341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0000"/>
                </a:solidFill>
              </a:rPr>
              <a:t>                                                             </a:t>
            </a:r>
            <a:r>
              <a:rPr lang="cs-CZ" altLang="cs-CZ" sz="2400" b="1" dirty="0">
                <a:solidFill>
                  <a:srgbClr val="008080"/>
                </a:solidFill>
              </a:rPr>
              <a:t>charakter dodávky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4599" name="Rectangle 26"/>
          <p:cNvSpPr>
            <a:spLocks noChangeArrowheads="1"/>
          </p:cNvSpPr>
          <p:nvPr/>
        </p:nvSpPr>
        <p:spPr bwMode="auto">
          <a:xfrm>
            <a:off x="4800601" y="3477138"/>
            <a:ext cx="30340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                                              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počet druhů</a:t>
            </a: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zboží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4600" name="Rectangle 27"/>
          <p:cNvSpPr>
            <a:spLocks noChangeArrowheads="1"/>
          </p:cNvSpPr>
          <p:nvPr/>
        </p:nvSpPr>
        <p:spPr bwMode="auto">
          <a:xfrm>
            <a:off x="4859408" y="4401627"/>
            <a:ext cx="3706744" cy="112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 dirty="0"/>
            </a:br>
            <a:r>
              <a:rPr lang="cs-CZ" altLang="cs-CZ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rozměr, balení zboží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4601" name="Rectangle 28"/>
          <p:cNvSpPr>
            <a:spLocks noChangeArrowheads="1"/>
          </p:cNvSpPr>
          <p:nvPr/>
        </p:nvSpPr>
        <p:spPr bwMode="auto">
          <a:xfrm>
            <a:off x="4859409" y="1757083"/>
            <a:ext cx="3114604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0000"/>
                </a:solidFill>
              </a:rPr>
              <a:t>                                                         </a:t>
            </a:r>
            <a:r>
              <a:rPr lang="cs-CZ" altLang="cs-CZ" sz="2400" b="1" dirty="0">
                <a:solidFill>
                  <a:srgbClr val="008080"/>
                </a:solidFill>
              </a:rPr>
              <a:t>rychlost systému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4602" name="Rectangle 30"/>
          <p:cNvSpPr>
            <a:spLocks noChangeArrowheads="1"/>
          </p:cNvSpPr>
          <p:nvPr/>
        </p:nvSpPr>
        <p:spPr bwMode="auto">
          <a:xfrm>
            <a:off x="770732" y="312372"/>
            <a:ext cx="4608512" cy="1077218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Hlediska mechanizace skladu</a:t>
            </a:r>
          </a:p>
        </p:txBody>
      </p:sp>
      <p:pic>
        <p:nvPicPr>
          <p:cNvPr id="27" name="Obrázek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8" name="TextovéPole 27">
            <a:extLst>
              <a:ext uri="{FF2B5EF4-FFF2-40B4-BE49-F238E27FC236}">
                <a16:creationId xmlns:a16="http://schemas.microsoft.com/office/drawing/2014/main" id="{FD4A08F5-857E-4CBB-8C50-863BF2899E5F}"/>
              </a:ext>
            </a:extLst>
          </p:cNvPr>
          <p:cNvSpPr txBox="1"/>
          <p:nvPr/>
        </p:nvSpPr>
        <p:spPr>
          <a:xfrm>
            <a:off x="9906405" y="1852645"/>
            <a:ext cx="207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 zopakování !</a:t>
            </a:r>
          </a:p>
        </p:txBody>
      </p:sp>
    </p:spTree>
    <p:extLst>
      <p:ext uri="{BB962C8B-B14F-4D97-AF65-F5344CB8AC3E}">
        <p14:creationId xmlns:p14="http://schemas.microsoft.com/office/powerpoint/2010/main" val="349043765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78" y="53846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93876" y="161064"/>
            <a:ext cx="4831425" cy="24422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Cílem přednášky je pochopit souvislosti organizace obchodního provozu, charakterizovat hlavní vnější a vnitřní faktory, které působí na fungování obchodního provozu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8" y="6089914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781890"/>
            <a:ext cx="35772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Pracovní procesy 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v obchodním provozu</a:t>
            </a:r>
          </a:p>
          <a:p>
            <a:r>
              <a:rPr lang="cs-CZ" sz="4000" dirty="0"/>
              <a:t>Cíl</a:t>
            </a:r>
          </a:p>
          <a:p>
            <a:r>
              <a:rPr lang="cs-CZ" sz="4000" dirty="0"/>
              <a:t>Struktura přednášky</a:t>
            </a: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D7B580F8-9FCE-40FD-969A-6F0C28446A3E}"/>
              </a:ext>
            </a:extLst>
          </p:cNvPr>
          <p:cNvSpPr txBox="1">
            <a:spLocks/>
          </p:cNvSpPr>
          <p:nvPr/>
        </p:nvSpPr>
        <p:spPr>
          <a:xfrm>
            <a:off x="5593764" y="2744073"/>
            <a:ext cx="6149144" cy="31171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Obchodní provoz 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Pracovní procesy a jejich členění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Vnější a vnitřní faktory obchodního provozu MOJ (maloobchodních jednotek)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Vnější a vnitřní faktory obchodního provozu VOJ (velkoobchodních jednotek)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Hlavní oblasti řízení MOJ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942376" y="558005"/>
            <a:ext cx="4199249" cy="457200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Volba skladu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589482" y="1228768"/>
            <a:ext cx="63701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Vazba :   sklad                               Cílový trh</a:t>
            </a:r>
          </a:p>
        </p:txBody>
      </p:sp>
      <p:sp>
        <p:nvSpPr>
          <p:cNvPr id="25604" name="AutoShape 6"/>
          <p:cNvSpPr>
            <a:spLocks noChangeArrowheads="1"/>
          </p:cNvSpPr>
          <p:nvPr/>
        </p:nvSpPr>
        <p:spPr bwMode="auto">
          <a:xfrm>
            <a:off x="3220439" y="1444632"/>
            <a:ext cx="882650" cy="114300"/>
          </a:xfrm>
          <a:prstGeom prst="rightArrow">
            <a:avLst>
              <a:gd name="adj1" fmla="val 50000"/>
              <a:gd name="adj2" fmla="val 193056"/>
            </a:avLst>
          </a:prstGeom>
          <a:solidFill>
            <a:srgbClr val="FFC000"/>
          </a:solidFill>
          <a:ln w="38100">
            <a:solidFill>
              <a:srgbClr val="11111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787401" y="1835945"/>
            <a:ext cx="50419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Vysoce mechanizovaný,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automatizovaný sklad (halový, výškový)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1708732" y="4048126"/>
            <a:ext cx="822325" cy="8651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solidFill>
                  <a:srgbClr val="008080"/>
                </a:solidFill>
                <a:cs typeface="Times New Roman" panose="02020603050405020304" pitchFamily="18" charset="0"/>
              </a:rPr>
              <a:t>  </a:t>
            </a:r>
            <a:r>
              <a:rPr lang="cs-CZ" altLang="cs-CZ" sz="2000" b="1">
                <a:solidFill>
                  <a:srgbClr val="008080"/>
                </a:solidFill>
                <a:cs typeface="Times New Roman" panose="02020603050405020304" pitchFamily="18" charset="0"/>
              </a:rPr>
              <a:t>VOS</a:t>
            </a:r>
            <a:endParaRPr lang="cs-CZ" altLang="cs-CZ" sz="2000">
              <a:solidFill>
                <a:srgbClr val="008080"/>
              </a:solidFill>
            </a:endParaRPr>
          </a:p>
        </p:txBody>
      </p:sp>
      <p:sp>
        <p:nvSpPr>
          <p:cNvPr id="25607" name="Line 11"/>
          <p:cNvSpPr>
            <a:spLocks noChangeShapeType="1"/>
          </p:cNvSpPr>
          <p:nvPr/>
        </p:nvSpPr>
        <p:spPr bwMode="auto">
          <a:xfrm>
            <a:off x="4367213" y="3591368"/>
            <a:ext cx="192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8" name="Text Box 12"/>
          <p:cNvSpPr txBox="1">
            <a:spLocks noChangeArrowheads="1"/>
          </p:cNvSpPr>
          <p:nvPr/>
        </p:nvSpPr>
        <p:spPr bwMode="auto">
          <a:xfrm>
            <a:off x="6959600" y="2309020"/>
            <a:ext cx="4060096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    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Síť supermarketů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4367213" y="3884822"/>
            <a:ext cx="1738312" cy="547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0" name="Line 9"/>
          <p:cNvSpPr>
            <a:spLocks noChangeShapeType="1"/>
          </p:cNvSpPr>
          <p:nvPr/>
        </p:nvSpPr>
        <p:spPr bwMode="auto">
          <a:xfrm>
            <a:off x="4367213" y="4406901"/>
            <a:ext cx="1554162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1" name="Line 8"/>
          <p:cNvSpPr>
            <a:spLocks noChangeShapeType="1"/>
          </p:cNvSpPr>
          <p:nvPr/>
        </p:nvSpPr>
        <p:spPr bwMode="auto">
          <a:xfrm>
            <a:off x="4029274" y="4992687"/>
            <a:ext cx="1462087" cy="127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2" name="Rectangle 14"/>
          <p:cNvSpPr>
            <a:spLocks noChangeArrowheads="1"/>
          </p:cNvSpPr>
          <p:nvPr/>
        </p:nvSpPr>
        <p:spPr bwMode="auto">
          <a:xfrm>
            <a:off x="1524001" y="17425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5613" name="Rectangle 16"/>
          <p:cNvSpPr>
            <a:spLocks noChangeArrowheads="1"/>
          </p:cNvSpPr>
          <p:nvPr/>
        </p:nvSpPr>
        <p:spPr bwMode="auto">
          <a:xfrm>
            <a:off x="6959600" y="2895669"/>
            <a:ext cx="27940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hromadný odběr                  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  široký a hluboký sortiment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velký počet odběratelů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9F0506B3-4E55-470D-98E6-CBE7B5B227A9}"/>
              </a:ext>
            </a:extLst>
          </p:cNvPr>
          <p:cNvSpPr txBox="1"/>
          <p:nvPr/>
        </p:nvSpPr>
        <p:spPr>
          <a:xfrm>
            <a:off x="9629774" y="1551798"/>
            <a:ext cx="207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 zopakování !</a:t>
            </a:r>
          </a:p>
        </p:txBody>
      </p:sp>
    </p:spTree>
    <p:extLst>
      <p:ext uri="{BB962C8B-B14F-4D97-AF65-F5344CB8AC3E}">
        <p14:creationId xmlns:p14="http://schemas.microsoft.com/office/powerpoint/2010/main" val="83093006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8"/>
          <p:cNvSpPr txBox="1">
            <a:spLocks noChangeArrowheads="1"/>
          </p:cNvSpPr>
          <p:nvPr/>
        </p:nvSpPr>
        <p:spPr bwMode="auto">
          <a:xfrm>
            <a:off x="1102663" y="2693311"/>
            <a:ext cx="803275" cy="8651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VOS</a:t>
            </a:r>
            <a:endParaRPr lang="cs-CZ" altLang="cs-CZ" sz="2000" dirty="0">
              <a:solidFill>
                <a:srgbClr val="002060"/>
              </a:solidFill>
            </a:endParaRPr>
          </a:p>
        </p:txBody>
      </p:sp>
      <p:sp>
        <p:nvSpPr>
          <p:cNvPr id="26627" name="Line 7"/>
          <p:cNvSpPr>
            <a:spLocks noChangeShapeType="1"/>
          </p:cNvSpPr>
          <p:nvPr/>
        </p:nvSpPr>
        <p:spPr bwMode="auto">
          <a:xfrm>
            <a:off x="4810139" y="3304318"/>
            <a:ext cx="192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28" name="Text Box 9"/>
          <p:cNvSpPr txBox="1">
            <a:spLocks noChangeArrowheads="1"/>
          </p:cNvSpPr>
          <p:nvPr/>
        </p:nvSpPr>
        <p:spPr bwMode="auto">
          <a:xfrm>
            <a:off x="7494954" y="2294129"/>
            <a:ext cx="4122423" cy="9491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Úzce specializované prodejny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6629" name="Line 6"/>
          <p:cNvSpPr>
            <a:spLocks noChangeShapeType="1"/>
          </p:cNvSpPr>
          <p:nvPr/>
        </p:nvSpPr>
        <p:spPr bwMode="auto">
          <a:xfrm>
            <a:off x="4646215" y="3701257"/>
            <a:ext cx="1919288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30" name="Line 5"/>
          <p:cNvSpPr>
            <a:spLocks noChangeShapeType="1"/>
          </p:cNvSpPr>
          <p:nvPr/>
        </p:nvSpPr>
        <p:spPr bwMode="auto">
          <a:xfrm>
            <a:off x="4434681" y="4185118"/>
            <a:ext cx="1736725" cy="731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31" name="Line 4"/>
          <p:cNvSpPr>
            <a:spLocks noChangeShapeType="1"/>
          </p:cNvSpPr>
          <p:nvPr/>
        </p:nvSpPr>
        <p:spPr bwMode="auto">
          <a:xfrm>
            <a:off x="4198586" y="4920131"/>
            <a:ext cx="1646238" cy="1096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32" name="Rectangle 10"/>
          <p:cNvSpPr>
            <a:spLocks noChangeArrowheads="1"/>
          </p:cNvSpPr>
          <p:nvPr/>
        </p:nvSpPr>
        <p:spPr bwMode="auto">
          <a:xfrm>
            <a:off x="1030782" y="1034609"/>
            <a:ext cx="6089546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Ruční,</a:t>
            </a:r>
            <a:r>
              <a:rPr lang="cs-CZ" altLang="cs-CZ" sz="2400" dirty="0">
                <a:solidFill>
                  <a:srgbClr val="00808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mechanizovaný </a:t>
            </a:r>
            <a:r>
              <a:rPr lang="cs-CZ" altLang="cs-CZ" sz="2400" b="1" dirty="0">
                <a:solidFill>
                  <a:srgbClr val="008080"/>
                </a:solidFill>
              </a:rPr>
              <a:t>sklad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(patrový)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6633" name="Rectangle 12"/>
          <p:cNvSpPr>
            <a:spLocks noChangeArrowheads="1"/>
          </p:cNvSpPr>
          <p:nvPr/>
        </p:nvSpPr>
        <p:spPr bwMode="auto">
          <a:xfrm>
            <a:off x="3322638" y="3243264"/>
            <a:ext cx="1841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8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6634" name="Rectangle 13"/>
          <p:cNvSpPr>
            <a:spLocks noChangeArrowheads="1"/>
          </p:cNvSpPr>
          <p:nvPr/>
        </p:nvSpPr>
        <p:spPr bwMode="auto">
          <a:xfrm>
            <a:off x="6959600" y="3031660"/>
            <a:ext cx="2952750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cs typeface="Times New Roman" panose="02020603050405020304" pitchFamily="18" charset="0"/>
              </a:rPr>
              <a:t>                                                                           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individuální odběry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         nízký počet druhů zboží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      malý rozměr zboží 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6635" name="Text Box 14"/>
          <p:cNvSpPr txBox="1">
            <a:spLocks noChangeArrowheads="1"/>
          </p:cNvSpPr>
          <p:nvPr/>
        </p:nvSpPr>
        <p:spPr bwMode="auto">
          <a:xfrm>
            <a:off x="4382542" y="2530886"/>
            <a:ext cx="172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Cílový trh</a:t>
            </a:r>
          </a:p>
        </p:txBody>
      </p:sp>
      <p:sp>
        <p:nvSpPr>
          <p:cNvPr id="26636" name="Text Box 4"/>
          <p:cNvSpPr txBox="1">
            <a:spLocks noChangeArrowheads="1"/>
          </p:cNvSpPr>
          <p:nvPr/>
        </p:nvSpPr>
        <p:spPr bwMode="auto">
          <a:xfrm>
            <a:off x="1136650" y="377905"/>
            <a:ext cx="3885055" cy="457200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Volba skladu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85FA3F0F-062F-4C54-ABA8-B9C59E8F23BB}"/>
              </a:ext>
            </a:extLst>
          </p:cNvPr>
          <p:cNvSpPr txBox="1"/>
          <p:nvPr/>
        </p:nvSpPr>
        <p:spPr>
          <a:xfrm>
            <a:off x="9895876" y="1617272"/>
            <a:ext cx="207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 zopakování !</a:t>
            </a:r>
          </a:p>
        </p:txBody>
      </p:sp>
    </p:spTree>
    <p:extLst>
      <p:ext uri="{BB962C8B-B14F-4D97-AF65-F5344CB8AC3E}">
        <p14:creationId xmlns:p14="http://schemas.microsoft.com/office/powerpoint/2010/main" val="1798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794480" y="2102423"/>
            <a:ext cx="9873522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2400" b="1" dirty="0">
                <a:solidFill>
                  <a:srgbClr val="008080"/>
                </a:solidFill>
              </a:rPr>
              <a:t>Řízení pracovních operací spojených s nákupem zboží a zabezpečením styku s dodavatelem </a:t>
            </a:r>
            <a:r>
              <a:rPr lang="cs-CZ" altLang="cs-CZ" sz="2400" b="1" i="1" dirty="0">
                <a:solidFill>
                  <a:srgbClr val="FF0000"/>
                </a:solidFill>
              </a:rPr>
              <a:t>(zboží a rozvozní plán, objednávání zboží, průzkum trhu)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2400" b="1" dirty="0">
                <a:solidFill>
                  <a:srgbClr val="008080"/>
                </a:solidFill>
              </a:rPr>
              <a:t>Řízení pracovních operací spojených se skladováním a prodejem zboží </a:t>
            </a:r>
            <a:r>
              <a:rPr lang="cs-CZ" altLang="cs-CZ" sz="2400" b="1" i="1" dirty="0">
                <a:solidFill>
                  <a:srgbClr val="FF0000"/>
                </a:solidFill>
              </a:rPr>
              <a:t>(skladová technologie, odběr a přejímka zboží, prodej - forma prodeje, dispoziční řešení - prodejní úseky)</a:t>
            </a:r>
            <a:endParaRPr lang="cs-CZ" altLang="cs-CZ" sz="2400" i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2400" b="1" dirty="0">
                <a:solidFill>
                  <a:srgbClr val="008080"/>
                </a:solidFill>
              </a:rPr>
              <a:t>Řízení operací spojených s administrativou jednotky </a:t>
            </a:r>
            <a:r>
              <a:rPr lang="cs-CZ" altLang="cs-CZ" sz="2400" b="1" i="1" dirty="0">
                <a:solidFill>
                  <a:srgbClr val="FF0000"/>
                </a:solidFill>
              </a:rPr>
              <a:t>(vedení účetnictví, evidence tržeb – EET, technická vybavenost)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cs-CZ" altLang="cs-CZ" sz="2400" b="1" dirty="0">
                <a:solidFill>
                  <a:srgbClr val="008080"/>
                </a:solidFill>
              </a:rPr>
              <a:t>Řízení operací spojených s problematikou lidí </a:t>
            </a:r>
            <a:r>
              <a:rPr lang="cs-CZ" altLang="cs-CZ" sz="2400" b="1" i="1" dirty="0">
                <a:solidFill>
                  <a:srgbClr val="FF0000"/>
                </a:solidFill>
              </a:rPr>
              <a:t>(řízení lidských zdrojů, tvorba pracovních kolektivů, pracovní podmínky)</a:t>
            </a: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2992230" y="724981"/>
            <a:ext cx="4608512" cy="1169551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Hlavní oblasti řízení MOJ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Shrnutí</a:t>
            </a:r>
          </a:p>
        </p:txBody>
      </p:sp>
      <p:sp>
        <p:nvSpPr>
          <p:cNvPr id="27652" name="AutoShape 6"/>
          <p:cNvSpPr>
            <a:spLocks noChangeArrowheads="1"/>
          </p:cNvSpPr>
          <p:nvPr/>
        </p:nvSpPr>
        <p:spPr bwMode="auto">
          <a:xfrm>
            <a:off x="794480" y="68096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7653" name="AutoShape 7"/>
          <p:cNvSpPr>
            <a:spLocks noChangeArrowheads="1"/>
          </p:cNvSpPr>
          <p:nvPr/>
        </p:nvSpPr>
        <p:spPr bwMode="auto">
          <a:xfrm>
            <a:off x="8513573" y="601156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372554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580213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748360" y="2390802"/>
            <a:ext cx="7215759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Pracovní procesy a jejich členění </a:t>
            </a:r>
            <a:r>
              <a:rPr lang="cs-CZ" sz="2400" b="1" dirty="0">
                <a:solidFill>
                  <a:srgbClr val="008080"/>
                </a:solidFill>
              </a:rPr>
              <a:t>- hledisko funkčnosti, charakteru práce, obsahu práce, místní hledisko….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Vnější a vnitřní faktory obchodního provozu MOJ </a:t>
            </a:r>
            <a:r>
              <a:rPr lang="cs-CZ" sz="2400" b="1" dirty="0">
                <a:solidFill>
                  <a:srgbClr val="008080"/>
                </a:solidFill>
              </a:rPr>
              <a:t>– jejich vliv na provoz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Vnější a vnitřní faktory obchodního provozu VOJ </a:t>
            </a:r>
            <a:r>
              <a:rPr lang="cs-CZ" sz="2400" b="1" dirty="0">
                <a:solidFill>
                  <a:srgbClr val="008080"/>
                </a:solidFill>
              </a:rPr>
              <a:t>– jejich vliv na provoz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Hlavní oblasti řízení MOJ </a:t>
            </a:r>
            <a:r>
              <a:rPr lang="cs-CZ" sz="2400" b="1" dirty="0">
                <a:solidFill>
                  <a:srgbClr val="008080"/>
                </a:solidFill>
              </a:rPr>
              <a:t>– nákupní, skladovací a prodejní operace, administrativní a </a:t>
            </a:r>
            <a:r>
              <a:rPr lang="cs-CZ" sz="2400" b="1">
                <a:solidFill>
                  <a:srgbClr val="008080"/>
                </a:solidFill>
              </a:rPr>
              <a:t>personální operace.</a:t>
            </a:r>
            <a:endParaRPr lang="cs-CZ" sz="2400" b="1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dirty="0">
                <a:solidFill>
                  <a:schemeClr val="bg1"/>
                </a:solidFill>
              </a:rPr>
              <a:t>Pracovní procesy 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v obchodním provozu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074080" y="1514008"/>
            <a:ext cx="5513317" cy="3848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Obchodní provoz 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Pracovní procesy a jejich členění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Vnější a vnitřní faktory obchodního provozu MOJ (maloobchodních jednotek)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Vnější a vnitřní faktory obchodního provozu VOJ (velkoobchodních jednotek)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Hlavní oblasti řízení MOJ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394595" y="758113"/>
            <a:ext cx="6048375" cy="503237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Obchodní provoz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734518" y="1546225"/>
            <a:ext cx="10328223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SzTx/>
              <a:buNone/>
              <a:defRPr/>
            </a:pPr>
            <a:r>
              <a:rPr lang="cs-CZ" sz="2000" b="1" dirty="0"/>
              <a:t> Základem obchodně provozní jednotky je obchodní provoz.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cs-CZ" sz="3200" b="1" dirty="0"/>
              <a:t>Obchodní provoz je jako systém tvořen třemi základními prvky: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3200" b="1" dirty="0"/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zbožím, </a:t>
            </a: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obchodně provozními operacemi a </a:t>
            </a:r>
            <a:r>
              <a:rPr lang="cs-CZ" sz="3200" b="1" dirty="0">
                <a:solidFill>
                  <a:srgbClr val="FF0000"/>
                </a:solidFill>
              </a:rPr>
              <a:t>mechanizačními prostředky a zařízením v obchodě. </a:t>
            </a: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957192" y="61775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473" y="275894"/>
            <a:ext cx="1464833" cy="112789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27807A2-C009-4049-98A0-3E7ECA707691}"/>
              </a:ext>
            </a:extLst>
          </p:cNvPr>
          <p:cNvSpPr txBox="1"/>
          <p:nvPr/>
        </p:nvSpPr>
        <p:spPr>
          <a:xfrm>
            <a:off x="8461023" y="102542"/>
            <a:ext cx="207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 zopakování !</a:t>
            </a:r>
          </a:p>
        </p:txBody>
      </p:sp>
    </p:spTree>
    <p:extLst>
      <p:ext uri="{BB962C8B-B14F-4D97-AF65-F5344CB8AC3E}">
        <p14:creationId xmlns:p14="http://schemas.microsoft.com/office/powerpoint/2010/main" val="362239966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394595" y="758113"/>
            <a:ext cx="6048375" cy="503237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Obchodní provoz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734518" y="1546224"/>
            <a:ext cx="10328223" cy="51843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cs-CZ" sz="2000" b="1" dirty="0"/>
              <a:t> </a:t>
            </a:r>
          </a:p>
          <a:p>
            <a:pPr marL="914400" lvl="1" indent="-457200" algn="just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cs-CZ" b="1" dirty="0">
                <a:solidFill>
                  <a:srgbClr val="008080"/>
                </a:solidFill>
              </a:rPr>
              <a:t>chceme-li komplexně chápat provozní jednotku </a:t>
            </a:r>
            <a:r>
              <a:rPr lang="cs-CZ" b="1" dirty="0">
                <a:solidFill>
                  <a:srgbClr val="FF0000"/>
                </a:solidFill>
              </a:rPr>
              <a:t>(prodejna, sklad), </a:t>
            </a:r>
            <a:r>
              <a:rPr lang="cs-CZ" b="1" dirty="0">
                <a:solidFill>
                  <a:srgbClr val="008080"/>
                </a:solidFill>
              </a:rPr>
              <a:t>je třeba obchodní provoz vnímat jako systém, tvořený různými prvky, mezi nimiž jsou vzájemné vazby. </a:t>
            </a:r>
          </a:p>
          <a:p>
            <a:pPr marL="914400" lvl="1" indent="-457200" algn="just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914400" lvl="1" indent="-457200" algn="just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cs-CZ" b="1" dirty="0">
                <a:solidFill>
                  <a:srgbClr val="008080"/>
                </a:solidFill>
              </a:rPr>
              <a:t>Jednotlivé prvky obchodního provozu nemají stejnou váhu v systému. Nejdůležitějším prvkem je zboží, od něhož se odvíjí charakter ostatních prvků </a:t>
            </a:r>
            <a:r>
              <a:rPr lang="cs-CZ" b="1" dirty="0">
                <a:solidFill>
                  <a:srgbClr val="FF0000"/>
                </a:solidFill>
              </a:rPr>
              <a:t>(typ prodejny, forma prodeje, manipulační prostředky…).</a:t>
            </a:r>
          </a:p>
          <a:p>
            <a:pPr marL="914400" lvl="1" indent="-457200" algn="just" eaLnBrk="1" hangingPunct="1"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cs-CZ" b="1" dirty="0">
                <a:solidFill>
                  <a:srgbClr val="FF0000"/>
                </a:solidFill>
              </a:rPr>
              <a:t>V obchodním provoze probíhají různé pracovní procesy.</a:t>
            </a:r>
          </a:p>
          <a:p>
            <a:pPr lvl="1" algn="just" eaLnBrk="1" hangingPunct="1">
              <a:spcBef>
                <a:spcPct val="0"/>
              </a:spcBef>
              <a:buClrTx/>
              <a:buSzTx/>
              <a:buNone/>
              <a:defRPr/>
            </a:pPr>
            <a:endParaRPr lang="cs-CZ" b="1" dirty="0">
              <a:solidFill>
                <a:srgbClr val="FF0000"/>
              </a:solidFill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sz="2400" b="1" dirty="0"/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957192" y="61775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473" y="275894"/>
            <a:ext cx="1464833" cy="112789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B3C48BC-28F4-4786-9EEB-D908602900AF}"/>
              </a:ext>
            </a:extLst>
          </p:cNvPr>
          <p:cNvSpPr txBox="1"/>
          <p:nvPr/>
        </p:nvSpPr>
        <p:spPr>
          <a:xfrm>
            <a:off x="8601076" y="1529923"/>
            <a:ext cx="207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 zopakování !</a:t>
            </a:r>
          </a:p>
        </p:txBody>
      </p:sp>
    </p:spTree>
    <p:extLst>
      <p:ext uri="{BB962C8B-B14F-4D97-AF65-F5344CB8AC3E}">
        <p14:creationId xmlns:p14="http://schemas.microsoft.com/office/powerpoint/2010/main" val="27100639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09912" y="530449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Příklad z praxe českého obchodu po roce 1989: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883170" y="2117725"/>
            <a:ext cx="10175355" cy="38376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cs-CZ" sz="2400" b="1" dirty="0">
                <a:solidFill>
                  <a:srgbClr val="FF0000"/>
                </a:solidFill>
              </a:rPr>
              <a:t>V praxi </a:t>
            </a:r>
            <a:r>
              <a:rPr lang="cs-CZ" sz="2400" b="1" dirty="0">
                <a:solidFill>
                  <a:srgbClr val="008080"/>
                </a:solidFill>
              </a:rPr>
              <a:t>má systémové pojetí obchodního provozu velký význam.  Jestliže začínající obchodník podcení výběr sortimentu pro určitou lokalitu a po čase zjistí, že o jeho zboží není takový zájem, jak předpokládal vzhledem ke konkurenci a potřebám zákazníků, je donucen změnit sortiment, což mu přináší další náklady spojené se změnou navazujících prvků obchodního provozu. 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Živelné změny sortimentu v počátcích transformace  po roce 1989 </a:t>
            </a:r>
            <a:r>
              <a:rPr lang="cs-CZ" sz="2400" b="1" dirty="0">
                <a:solidFill>
                  <a:srgbClr val="008080"/>
                </a:solidFill>
              </a:rPr>
              <a:t>přinesly tuzemským obchodníkům nemalé existenční problémy.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Chybný výběr sortimentu: vznik zbytečných nákladů na jeho změnu.</a:t>
            </a:r>
          </a:p>
          <a:p>
            <a:pPr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74907" y="902653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7365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13416" y="438945"/>
            <a:ext cx="7824866" cy="963135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Pracovní procesy se člení dle různých hledisek: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899410" y="1681137"/>
            <a:ext cx="10702977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Funkční hledisko </a:t>
            </a:r>
            <a:r>
              <a:rPr lang="cs-CZ" altLang="cs-CZ" sz="2400" b="1" dirty="0">
                <a:solidFill>
                  <a:srgbClr val="008080"/>
                </a:solidFill>
              </a:rPr>
              <a:t>– nákup zboží, doprava, skladování, prodej zboží, řídící a správní činnosti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Místní hledisko </a:t>
            </a:r>
            <a:r>
              <a:rPr lang="cs-CZ" altLang="cs-CZ" sz="2400" b="1" dirty="0">
                <a:solidFill>
                  <a:srgbClr val="008080"/>
                </a:solidFill>
              </a:rPr>
              <a:t>– MO, VO, správa, administrativa a pomocné provozy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Hledisko obsahu práce- </a:t>
            </a:r>
            <a:r>
              <a:rPr lang="cs-CZ" altLang="cs-CZ" sz="2400" b="1" dirty="0">
                <a:solidFill>
                  <a:srgbClr val="008080"/>
                </a:solidFill>
              </a:rPr>
              <a:t>provozní činnosti a řídící a správní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Hledisko charakteru práce </a:t>
            </a:r>
            <a:r>
              <a:rPr lang="cs-CZ" altLang="cs-CZ" sz="2400" b="1" dirty="0">
                <a:solidFill>
                  <a:srgbClr val="008080"/>
                </a:solidFill>
              </a:rPr>
              <a:t>– činnosti produktivní a neproduktivní, práce jednoduchá a složitá, plynulá a nárazovitá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Hledisko celistvosti </a:t>
            </a:r>
            <a:r>
              <a:rPr lang="cs-CZ" altLang="cs-CZ" sz="2400" b="1" dirty="0"/>
              <a:t>–</a:t>
            </a:r>
            <a:r>
              <a:rPr lang="cs-CZ" altLang="cs-CZ" sz="2400" b="1" dirty="0">
                <a:solidFill>
                  <a:srgbClr val="008080"/>
                </a:solidFill>
              </a:rPr>
              <a:t> práce homogenní a heterogenní.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297821" y="656432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19186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89367" y="1617664"/>
            <a:ext cx="10893008" cy="49552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Centrála firmy (příp. autonomní jednotky) –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strategie firmy, marketingové a provozní know-how prodejen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FF000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Zákazník a jeho frekvence –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frekvence dělí čas na čas obsluhy a nečinnosti,  neboli čekání na zákazníka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FF000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Dodavatelé –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úroveň zásobování, kvalita dodávek, organizace práce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Region –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rozdílná sídelní struktura a koncentrace obyvatelstva, kupní síla, odlišné tradice a kulturní zvyklosti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400" b="1" dirty="0">
              <a:solidFill>
                <a:srgbClr val="FF0000"/>
              </a:solidFill>
              <a:latin typeface="+mn-lt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Lokalizace prodejny-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návaznost na ostatní prodejny, konkurenci, dopravní uzly, pohyb zákazníků. Zařazení do stupňů vybavenosti, územní a tržní analýza.</a:t>
            </a:r>
            <a:r>
              <a:rPr lang="cs-CZ" altLang="cs-CZ" sz="2800" b="1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03238" y="215771"/>
            <a:ext cx="5780076" cy="1077218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faktory obchodního provozu MOJ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1020514" y="482528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8670145" y="538322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06617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68222" y="1436585"/>
            <a:ext cx="10899878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FF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Zboží –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tvoří obchodní sortiment, má odlišný systém zásobování, formu prodeje, pracnost sortimentu, frekvenci zákazníků a nárazovost práce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008080"/>
              </a:solidFill>
              <a:latin typeface="+mn-lt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Počet zaměstnanců  –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je ovlivněn formou prodeje, technickým vybavením, dělbou práce, úrovní sortimentu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Obchodní technologie, forma prodeje, technická vybavenost prac. prostředků –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vliv na dispoziční řešení, počty pracovníků, cesty pohybu zboží, zákazníků a pracovníků, na fyzickou námahu…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400" b="1" dirty="0">
              <a:solidFill>
                <a:srgbClr val="008080"/>
              </a:solidFill>
              <a:latin typeface="+mn-lt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Systém organizace práce –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pracovní doba prodejny, pracovní režimy a pracovní podmínky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111111"/>
                </a:solidFill>
                <a:latin typeface="+mn-lt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Míra, kvalita informací –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fyzický i elektronický fond informací.</a:t>
            </a:r>
            <a:endParaRPr lang="cs-CZ" altLang="cs-CZ" sz="2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827338" y="447993"/>
            <a:ext cx="4862512" cy="954087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Vnitřní faktory obchodního provozu MOJ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996117" y="447993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8439983" y="514283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693" y="9688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17659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1426</Words>
  <Application>Microsoft Office PowerPoint</Application>
  <PresentationFormat>Širokoúhlá obrazovka</PresentationFormat>
  <Paragraphs>207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Motiv Office</vt:lpstr>
      <vt:lpstr>  Pracovní procesy  v obchodním provozu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176</cp:revision>
  <dcterms:created xsi:type="dcterms:W3CDTF">2016-11-25T20:36:16Z</dcterms:created>
  <dcterms:modified xsi:type="dcterms:W3CDTF">2020-12-03T13:22:37Z</dcterms:modified>
</cp:coreProperties>
</file>