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63" r:id="rId4"/>
    <p:sldId id="388" r:id="rId5"/>
    <p:sldId id="358" r:id="rId6"/>
    <p:sldId id="389" r:id="rId7"/>
    <p:sldId id="382" r:id="rId8"/>
    <p:sldId id="391" r:id="rId9"/>
    <p:sldId id="390" r:id="rId10"/>
    <p:sldId id="359" r:id="rId11"/>
    <p:sldId id="392" r:id="rId12"/>
    <p:sldId id="393" r:id="rId13"/>
    <p:sldId id="360" r:id="rId14"/>
    <p:sldId id="394" r:id="rId15"/>
    <p:sldId id="383" r:id="rId16"/>
    <p:sldId id="396" r:id="rId17"/>
    <p:sldId id="362" r:id="rId18"/>
    <p:sldId id="384" r:id="rId19"/>
    <p:sldId id="397" r:id="rId20"/>
    <p:sldId id="399" r:id="rId21"/>
    <p:sldId id="361" r:id="rId22"/>
    <p:sldId id="363" r:id="rId23"/>
    <p:sldId id="366" r:id="rId24"/>
    <p:sldId id="367" r:id="rId25"/>
    <p:sldId id="400" r:id="rId26"/>
    <p:sldId id="380" r:id="rId27"/>
    <p:sldId id="368" r:id="rId28"/>
    <p:sldId id="385" r:id="rId29"/>
    <p:sldId id="386" r:id="rId30"/>
    <p:sldId id="381" r:id="rId31"/>
    <p:sldId id="387" r:id="rId32"/>
    <p:sldId id="324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73" d="100"/>
          <a:sy n="73" d="100"/>
        </p:scale>
        <p:origin x="9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22C3ED-69C3-4DC5-9A4E-733F98B009F0}" type="doc">
      <dgm:prSet loTypeId="urn:microsoft.com/office/officeart/2005/8/layout/l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1F889422-017D-4C62-B7B4-402C42007E2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1: </a:t>
          </a:r>
          <a:r>
            <a:rPr lang="cs-CZ" b="1" dirty="0"/>
            <a:t>Bezpečnostní průzkum</a:t>
          </a:r>
        </a:p>
      </dgm:t>
    </dgm:pt>
    <dgm:pt modelId="{BEAB2DA5-812F-4F7C-BBB0-3B58106355BB}" type="parTrans" cxnId="{0105ACD0-E725-4B11-A061-9D2255C3EEDF}">
      <dgm:prSet/>
      <dgm:spPr/>
      <dgm:t>
        <a:bodyPr/>
        <a:lstStyle/>
        <a:p>
          <a:endParaRPr lang="cs-CZ"/>
        </a:p>
      </dgm:t>
    </dgm:pt>
    <dgm:pt modelId="{1E50109B-7970-499A-925A-7AD7CD31358F}" type="sibTrans" cxnId="{0105ACD0-E725-4B11-A061-9D2255C3EEDF}">
      <dgm:prSet/>
      <dgm:spPr/>
      <dgm:t>
        <a:bodyPr/>
        <a:lstStyle/>
        <a:p>
          <a:endParaRPr lang="cs-CZ"/>
        </a:p>
      </dgm:t>
    </dgm:pt>
    <dgm:pt modelId="{48456D36-CEA3-4D62-9105-36F70B141945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Identifikace majetku, který chceme chránit</a:t>
          </a:r>
        </a:p>
      </dgm:t>
    </dgm:pt>
    <dgm:pt modelId="{846A5934-2CF1-4215-9A05-673716C7A183}" type="parTrans" cxnId="{B44DFF5C-8EB9-48C5-8D9B-5389659D9110}">
      <dgm:prSet/>
      <dgm:spPr/>
      <dgm:t>
        <a:bodyPr/>
        <a:lstStyle/>
        <a:p>
          <a:endParaRPr lang="cs-CZ"/>
        </a:p>
      </dgm:t>
    </dgm:pt>
    <dgm:pt modelId="{19916297-5E4D-471D-89C8-E58EA2417515}" type="sibTrans" cxnId="{B44DFF5C-8EB9-48C5-8D9B-5389659D9110}">
      <dgm:prSet/>
      <dgm:spPr/>
      <dgm:t>
        <a:bodyPr/>
        <a:lstStyle/>
        <a:p>
          <a:endParaRPr lang="cs-CZ"/>
        </a:p>
      </dgm:t>
    </dgm:pt>
    <dgm:pt modelId="{8C0D0C25-BFC8-4E80-A3E4-D5D55216939B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Zajištění nastavení programu řízení ztrát</a:t>
          </a:r>
        </a:p>
      </dgm:t>
    </dgm:pt>
    <dgm:pt modelId="{97002424-0FAB-4565-A7EB-0A9DB57656B6}" type="parTrans" cxnId="{4F5EFF23-2660-4752-A5A9-3C1087997771}">
      <dgm:prSet/>
      <dgm:spPr/>
      <dgm:t>
        <a:bodyPr/>
        <a:lstStyle/>
        <a:p>
          <a:endParaRPr lang="cs-CZ"/>
        </a:p>
      </dgm:t>
    </dgm:pt>
    <dgm:pt modelId="{4945290A-BEED-416E-80EE-C2840815C37A}" type="sibTrans" cxnId="{4F5EFF23-2660-4752-A5A9-3C1087997771}">
      <dgm:prSet/>
      <dgm:spPr/>
      <dgm:t>
        <a:bodyPr/>
        <a:lstStyle/>
        <a:p>
          <a:endParaRPr lang="cs-CZ"/>
        </a:p>
      </dgm:t>
    </dgm:pt>
    <dgm:pt modelId="{BE338A69-6495-4F1F-9F54-0870BFA7840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2: </a:t>
          </a:r>
          <a:r>
            <a:rPr lang="cs-CZ" b="1" dirty="0"/>
            <a:t>Analýza dat</a:t>
          </a:r>
        </a:p>
      </dgm:t>
    </dgm:pt>
    <dgm:pt modelId="{FE8AA118-7B0D-42D4-9656-4769A41987D2}" type="parTrans" cxnId="{251B5691-BEB7-445E-95D5-C24C925FD6AE}">
      <dgm:prSet/>
      <dgm:spPr/>
      <dgm:t>
        <a:bodyPr/>
        <a:lstStyle/>
        <a:p>
          <a:endParaRPr lang="cs-CZ"/>
        </a:p>
      </dgm:t>
    </dgm:pt>
    <dgm:pt modelId="{D6B28689-AE83-43C0-A320-147D29AC5DCC}" type="sibTrans" cxnId="{251B5691-BEB7-445E-95D5-C24C925FD6AE}">
      <dgm:prSet/>
      <dgm:spPr/>
      <dgm:t>
        <a:bodyPr/>
        <a:lstStyle/>
        <a:p>
          <a:endParaRPr lang="cs-CZ"/>
        </a:p>
      </dgm:t>
    </dgm:pt>
    <dgm:pt modelId="{BFC31B2E-62FF-4975-A163-51C3EA522C9D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Určení oblastí s vysokým mankem</a:t>
          </a:r>
        </a:p>
      </dgm:t>
    </dgm:pt>
    <dgm:pt modelId="{3C37E8D5-76F7-4569-B880-DC89D2450AC7}" type="parTrans" cxnId="{71402CF5-1FBF-42AE-96BD-49BD75142394}">
      <dgm:prSet/>
      <dgm:spPr/>
      <dgm:t>
        <a:bodyPr/>
        <a:lstStyle/>
        <a:p>
          <a:endParaRPr lang="cs-CZ"/>
        </a:p>
      </dgm:t>
    </dgm:pt>
    <dgm:pt modelId="{19C82FFC-D052-45E5-95C7-4A84A882D29C}" type="sibTrans" cxnId="{71402CF5-1FBF-42AE-96BD-49BD75142394}">
      <dgm:prSet/>
      <dgm:spPr/>
      <dgm:t>
        <a:bodyPr/>
        <a:lstStyle/>
        <a:p>
          <a:endParaRPr lang="cs-CZ"/>
        </a:p>
      </dgm:t>
    </dgm:pt>
    <dgm:pt modelId="{D5537ACA-A915-4EFF-AA03-C3C1F43BBACF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Vyhodnocení aktuálního programu ochrany</a:t>
          </a:r>
        </a:p>
      </dgm:t>
    </dgm:pt>
    <dgm:pt modelId="{DDCD2FBD-F9C8-411B-BAED-B3BED38B338E}" type="parTrans" cxnId="{683E9ACB-B364-4A5B-961D-BFB0C7AAB076}">
      <dgm:prSet/>
      <dgm:spPr/>
      <dgm:t>
        <a:bodyPr/>
        <a:lstStyle/>
        <a:p>
          <a:endParaRPr lang="cs-CZ"/>
        </a:p>
      </dgm:t>
    </dgm:pt>
    <dgm:pt modelId="{B8387339-5673-487F-8FB0-F433500A3AB2}" type="sibTrans" cxnId="{683E9ACB-B364-4A5B-961D-BFB0C7AAB076}">
      <dgm:prSet/>
      <dgm:spPr/>
      <dgm:t>
        <a:bodyPr/>
        <a:lstStyle/>
        <a:p>
          <a:endParaRPr lang="cs-CZ"/>
        </a:p>
      </dgm:t>
    </dgm:pt>
    <dgm:pt modelId="{3A910171-48E9-4893-88C7-EA0F1917AE8E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3: </a:t>
          </a:r>
          <a:r>
            <a:rPr lang="cs-CZ" b="1" dirty="0"/>
            <a:t>Návrh a spuštění programu</a:t>
          </a:r>
        </a:p>
      </dgm:t>
    </dgm:pt>
    <dgm:pt modelId="{AA36BEFC-F41B-421E-8328-241CAA290B17}" type="parTrans" cxnId="{B2F3BAB2-15CF-4E99-8DC7-BE755F712CB5}">
      <dgm:prSet/>
      <dgm:spPr/>
      <dgm:t>
        <a:bodyPr/>
        <a:lstStyle/>
        <a:p>
          <a:endParaRPr lang="cs-CZ"/>
        </a:p>
      </dgm:t>
    </dgm:pt>
    <dgm:pt modelId="{CE99464F-13A9-4157-8EBE-9C4CCADC46D9}" type="sibTrans" cxnId="{B2F3BAB2-15CF-4E99-8DC7-BE755F712CB5}">
      <dgm:prSet/>
      <dgm:spPr/>
      <dgm:t>
        <a:bodyPr/>
        <a:lstStyle/>
        <a:p>
          <a:endParaRPr lang="cs-CZ"/>
        </a:p>
      </dgm:t>
    </dgm:pt>
    <dgm:pt modelId="{A7E4E7ED-DA59-444B-8630-9ABFED80C9D5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Prevence, kontroly, detekce, vyšetřování a obnovení</a:t>
          </a:r>
        </a:p>
      </dgm:t>
    </dgm:pt>
    <dgm:pt modelId="{F6117724-1BDC-4542-85F9-775F11686D8B}" type="parTrans" cxnId="{2F762E97-EBDD-4030-B458-F4C46C9F66B6}">
      <dgm:prSet/>
      <dgm:spPr/>
      <dgm:t>
        <a:bodyPr/>
        <a:lstStyle/>
        <a:p>
          <a:endParaRPr lang="cs-CZ"/>
        </a:p>
      </dgm:t>
    </dgm:pt>
    <dgm:pt modelId="{3CA3A846-E361-4E57-A265-5FD409757DEB}" type="sibTrans" cxnId="{2F762E97-EBDD-4030-B458-F4C46C9F66B6}">
      <dgm:prSet/>
      <dgm:spPr/>
      <dgm:t>
        <a:bodyPr/>
        <a:lstStyle/>
        <a:p>
          <a:endParaRPr lang="cs-CZ"/>
        </a:p>
      </dgm:t>
    </dgm:pt>
    <dgm:pt modelId="{45EF88B1-24F8-43CD-8B87-AF865EC61914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Odůvodnění nákladů</a:t>
          </a:r>
        </a:p>
      </dgm:t>
    </dgm:pt>
    <dgm:pt modelId="{4A050115-254D-4BF7-835B-21C6A5BCEF40}" type="parTrans" cxnId="{2FA6E7F4-66F8-4D82-A877-677FB79F5993}">
      <dgm:prSet/>
      <dgm:spPr/>
      <dgm:t>
        <a:bodyPr/>
        <a:lstStyle/>
        <a:p>
          <a:endParaRPr lang="cs-CZ"/>
        </a:p>
      </dgm:t>
    </dgm:pt>
    <dgm:pt modelId="{0484918A-0067-4149-B7B9-8CD1AB0AB2B3}" type="sibTrans" cxnId="{2FA6E7F4-66F8-4D82-A877-677FB79F5993}">
      <dgm:prSet/>
      <dgm:spPr/>
      <dgm:t>
        <a:bodyPr/>
        <a:lstStyle/>
        <a:p>
          <a:endParaRPr lang="cs-CZ"/>
        </a:p>
      </dgm:t>
    </dgm:pt>
    <dgm:pt modelId="{A4E6173C-75C6-41EF-8A05-480ADC7B6FDA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Shromažďování  údajů o ztrátových událostech</a:t>
          </a:r>
        </a:p>
      </dgm:t>
    </dgm:pt>
    <dgm:pt modelId="{C1D9C864-A8A8-4121-8022-081E7D239E8C}" type="parTrans" cxnId="{07F82B6C-3AFA-4B7B-800B-B2AD6E651623}">
      <dgm:prSet/>
      <dgm:spPr/>
      <dgm:t>
        <a:bodyPr/>
        <a:lstStyle/>
        <a:p>
          <a:endParaRPr lang="cs-CZ"/>
        </a:p>
      </dgm:t>
    </dgm:pt>
    <dgm:pt modelId="{F88CDE8F-C19C-4CFA-871C-21F6DCD57B15}" type="sibTrans" cxnId="{07F82B6C-3AFA-4B7B-800B-B2AD6E651623}">
      <dgm:prSet/>
      <dgm:spPr/>
      <dgm:t>
        <a:bodyPr/>
        <a:lstStyle/>
        <a:p>
          <a:endParaRPr lang="cs-CZ"/>
        </a:p>
      </dgm:t>
    </dgm:pt>
    <dgm:pt modelId="{40DB32AF-5D85-40CC-8704-3A2698A8B401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Analyzování incidentů pro odhalení trendů</a:t>
          </a:r>
        </a:p>
      </dgm:t>
    </dgm:pt>
    <dgm:pt modelId="{49429D2F-00F7-4278-BD95-B0B8C6F2BDA6}" type="parTrans" cxnId="{2EB1329C-18C1-4A92-A2ED-B41C7E389CE2}">
      <dgm:prSet/>
      <dgm:spPr/>
      <dgm:t>
        <a:bodyPr/>
        <a:lstStyle/>
        <a:p>
          <a:endParaRPr lang="cs-CZ"/>
        </a:p>
      </dgm:t>
    </dgm:pt>
    <dgm:pt modelId="{1F404BB6-811B-4DCA-84F5-D1C86C095657}" type="sibTrans" cxnId="{2EB1329C-18C1-4A92-A2ED-B41C7E389CE2}">
      <dgm:prSet/>
      <dgm:spPr/>
      <dgm:t>
        <a:bodyPr/>
        <a:lstStyle/>
        <a:p>
          <a:endParaRPr lang="cs-CZ"/>
        </a:p>
      </dgm:t>
    </dgm:pt>
    <dgm:pt modelId="{53C23038-E91E-4F68-A8CC-BA2B15E30AB8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Financování, implementace a správa programu</a:t>
          </a:r>
        </a:p>
      </dgm:t>
    </dgm:pt>
    <dgm:pt modelId="{A892038E-A622-4996-A2F4-1B0D0C5A0190}" type="parTrans" cxnId="{55E6002E-2849-46CB-BD6C-210F09F0E61D}">
      <dgm:prSet/>
      <dgm:spPr/>
      <dgm:t>
        <a:bodyPr/>
        <a:lstStyle/>
        <a:p>
          <a:endParaRPr lang="cs-CZ"/>
        </a:p>
      </dgm:t>
    </dgm:pt>
    <dgm:pt modelId="{3C8A1DBC-4905-403D-A249-69BD85AC8FB9}" type="sibTrans" cxnId="{55E6002E-2849-46CB-BD6C-210F09F0E61D}">
      <dgm:prSet/>
      <dgm:spPr/>
      <dgm:t>
        <a:bodyPr/>
        <a:lstStyle/>
        <a:p>
          <a:endParaRPr lang="cs-CZ"/>
        </a:p>
      </dgm:t>
    </dgm:pt>
    <dgm:pt modelId="{2BEBF9A7-8017-45E6-B94B-C974B8BDD12C}">
      <dgm:prSet phldrT="[Text]"/>
      <dgm:spPr>
        <a:solidFill>
          <a:srgbClr val="008080"/>
        </a:solidFill>
      </dgm:spPr>
      <dgm:t>
        <a:bodyPr/>
        <a:lstStyle/>
        <a:p>
          <a:r>
            <a:rPr lang="cs-CZ" dirty="0"/>
            <a:t>Fáze č. 4: </a:t>
          </a:r>
          <a:r>
            <a:rPr lang="cs-CZ" b="1" dirty="0"/>
            <a:t>Audit programu a následná kontrola</a:t>
          </a:r>
        </a:p>
      </dgm:t>
    </dgm:pt>
    <dgm:pt modelId="{9C261B7C-6A3E-417C-B877-40E51778A3E7}" type="parTrans" cxnId="{A13166B0-B36E-46DB-BCD1-646D7DB0902F}">
      <dgm:prSet/>
      <dgm:spPr/>
      <dgm:t>
        <a:bodyPr/>
        <a:lstStyle/>
        <a:p>
          <a:endParaRPr lang="cs-CZ"/>
        </a:p>
      </dgm:t>
    </dgm:pt>
    <dgm:pt modelId="{4BE32989-C4DA-4DAA-A5A9-B55C96E4FB91}" type="sibTrans" cxnId="{A13166B0-B36E-46DB-BCD1-646D7DB0902F}">
      <dgm:prSet/>
      <dgm:spPr/>
      <dgm:t>
        <a:bodyPr/>
        <a:lstStyle/>
        <a:p>
          <a:endParaRPr lang="cs-CZ"/>
        </a:p>
      </dgm:t>
    </dgm:pt>
    <dgm:pt modelId="{E92FDD54-6D05-45BD-8F70-48AB67049D57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Audit/testování programu - efektivita a soulad</a:t>
          </a:r>
        </a:p>
      </dgm:t>
    </dgm:pt>
    <dgm:pt modelId="{49BE4F26-5C85-4116-84B9-FACEB0BD121A}" type="parTrans" cxnId="{82BD6AC3-470B-460E-B983-706FE88A7630}">
      <dgm:prSet/>
      <dgm:spPr/>
      <dgm:t>
        <a:bodyPr/>
        <a:lstStyle/>
        <a:p>
          <a:endParaRPr lang="cs-CZ"/>
        </a:p>
      </dgm:t>
    </dgm:pt>
    <dgm:pt modelId="{94F185C4-0433-4DA7-8B55-1323869140EA}" type="sibTrans" cxnId="{82BD6AC3-470B-460E-B983-706FE88A7630}">
      <dgm:prSet/>
      <dgm:spPr/>
      <dgm:t>
        <a:bodyPr/>
        <a:lstStyle/>
        <a:p>
          <a:endParaRPr lang="cs-CZ"/>
        </a:p>
      </dgm:t>
    </dgm:pt>
    <dgm:pt modelId="{939B25D5-2D3D-4644-9206-EA2234C1A342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1400" dirty="0"/>
            <a:t>Přizpůsobení programu (pokud je to nutné)</a:t>
          </a:r>
        </a:p>
      </dgm:t>
    </dgm:pt>
    <dgm:pt modelId="{B9251B25-431D-4DDA-852C-543505ED5D45}" type="parTrans" cxnId="{C393A017-6EFC-4CF3-8A54-6EC8E6007130}">
      <dgm:prSet/>
      <dgm:spPr/>
      <dgm:t>
        <a:bodyPr/>
        <a:lstStyle/>
        <a:p>
          <a:endParaRPr lang="cs-CZ"/>
        </a:p>
      </dgm:t>
    </dgm:pt>
    <dgm:pt modelId="{10E65EE2-2E70-4B1F-B76B-C6D9EAB13F94}" type="sibTrans" cxnId="{C393A017-6EFC-4CF3-8A54-6EC8E6007130}">
      <dgm:prSet/>
      <dgm:spPr/>
      <dgm:t>
        <a:bodyPr/>
        <a:lstStyle/>
        <a:p>
          <a:endParaRPr lang="cs-CZ"/>
        </a:p>
      </dgm:t>
    </dgm:pt>
    <dgm:pt modelId="{808FD7E5-C673-49EE-A590-14B687F971C9}" type="pres">
      <dgm:prSet presAssocID="{9422C3ED-69C3-4DC5-9A4E-733F98B009F0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66978AE8-7D37-4253-A2F7-9FA78EE68FBA}" type="pres">
      <dgm:prSet presAssocID="{1F889422-017D-4C62-B7B4-402C42007E2C}" presName="horFlow" presStyleCnt="0"/>
      <dgm:spPr/>
    </dgm:pt>
    <dgm:pt modelId="{9195DA39-6EF0-4396-BE8D-B253ED69A1FA}" type="pres">
      <dgm:prSet presAssocID="{1F889422-017D-4C62-B7B4-402C42007E2C}" presName="bigChev" presStyleLbl="node1" presStyleIdx="0" presStyleCnt="4"/>
      <dgm:spPr/>
    </dgm:pt>
    <dgm:pt modelId="{40FDE0F5-7CF7-47CC-BDC5-C33F75C1D427}" type="pres">
      <dgm:prSet presAssocID="{846A5934-2CF1-4215-9A05-673716C7A183}" presName="parTrans" presStyleCnt="0"/>
      <dgm:spPr/>
    </dgm:pt>
    <dgm:pt modelId="{4A4B084A-D18C-4C4A-8A7E-9C8DA7A7B197}" type="pres">
      <dgm:prSet presAssocID="{48456D36-CEA3-4D62-9105-36F70B141945}" presName="node" presStyleLbl="alignAccFollowNode1" presStyleIdx="0" presStyleCnt="11">
        <dgm:presLayoutVars>
          <dgm:bulletEnabled val="1"/>
        </dgm:presLayoutVars>
      </dgm:prSet>
      <dgm:spPr/>
    </dgm:pt>
    <dgm:pt modelId="{708A860A-4377-48B4-A442-E95BF8081262}" type="pres">
      <dgm:prSet presAssocID="{19916297-5E4D-471D-89C8-E58EA2417515}" presName="sibTrans" presStyleCnt="0"/>
      <dgm:spPr/>
    </dgm:pt>
    <dgm:pt modelId="{2752835A-AD06-493F-93A2-D966380F2A4E}" type="pres">
      <dgm:prSet presAssocID="{8C0D0C25-BFC8-4E80-A3E4-D5D55216939B}" presName="node" presStyleLbl="alignAccFollowNode1" presStyleIdx="1" presStyleCnt="11">
        <dgm:presLayoutVars>
          <dgm:bulletEnabled val="1"/>
        </dgm:presLayoutVars>
      </dgm:prSet>
      <dgm:spPr/>
    </dgm:pt>
    <dgm:pt modelId="{2C91499C-EA38-4C2A-B610-1301DD2F195C}" type="pres">
      <dgm:prSet presAssocID="{4945290A-BEED-416E-80EE-C2840815C37A}" presName="sibTrans" presStyleCnt="0"/>
      <dgm:spPr/>
    </dgm:pt>
    <dgm:pt modelId="{42EC8632-C9ED-4A9C-8414-A7E90AC3F996}" type="pres">
      <dgm:prSet presAssocID="{A4E6173C-75C6-41EF-8A05-480ADC7B6FDA}" presName="node" presStyleLbl="alignAccFollowNode1" presStyleIdx="2" presStyleCnt="11">
        <dgm:presLayoutVars>
          <dgm:bulletEnabled val="1"/>
        </dgm:presLayoutVars>
      </dgm:prSet>
      <dgm:spPr/>
    </dgm:pt>
    <dgm:pt modelId="{41B9328A-0A04-43ED-A340-02733B9B784E}" type="pres">
      <dgm:prSet presAssocID="{1F889422-017D-4C62-B7B4-402C42007E2C}" presName="vSp" presStyleCnt="0"/>
      <dgm:spPr/>
    </dgm:pt>
    <dgm:pt modelId="{56610989-2154-4CF2-9211-9025EA54D172}" type="pres">
      <dgm:prSet presAssocID="{BE338A69-6495-4F1F-9F54-0870BFA7840C}" presName="horFlow" presStyleCnt="0"/>
      <dgm:spPr/>
    </dgm:pt>
    <dgm:pt modelId="{30E79D26-2D15-4E29-A698-2A4CB6A753BA}" type="pres">
      <dgm:prSet presAssocID="{BE338A69-6495-4F1F-9F54-0870BFA7840C}" presName="bigChev" presStyleLbl="node1" presStyleIdx="1" presStyleCnt="4"/>
      <dgm:spPr/>
    </dgm:pt>
    <dgm:pt modelId="{6F4D9325-D876-43C6-95C1-21E3D471DBC2}" type="pres">
      <dgm:prSet presAssocID="{3C37E8D5-76F7-4569-B880-DC89D2450AC7}" presName="parTrans" presStyleCnt="0"/>
      <dgm:spPr/>
    </dgm:pt>
    <dgm:pt modelId="{4EC49CE2-ACC6-4454-BBFB-534180D21BF2}" type="pres">
      <dgm:prSet presAssocID="{BFC31B2E-62FF-4975-A163-51C3EA522C9D}" presName="node" presStyleLbl="alignAccFollowNode1" presStyleIdx="3" presStyleCnt="11">
        <dgm:presLayoutVars>
          <dgm:bulletEnabled val="1"/>
        </dgm:presLayoutVars>
      </dgm:prSet>
      <dgm:spPr/>
    </dgm:pt>
    <dgm:pt modelId="{3CE8BF13-009E-4DD9-A05D-4CBD7D2480CC}" type="pres">
      <dgm:prSet presAssocID="{19C82FFC-D052-45E5-95C7-4A84A882D29C}" presName="sibTrans" presStyleCnt="0"/>
      <dgm:spPr/>
    </dgm:pt>
    <dgm:pt modelId="{2AC30285-6E91-4ABC-973B-AD9EE6330671}" type="pres">
      <dgm:prSet presAssocID="{D5537ACA-A915-4EFF-AA03-C3C1F43BBACF}" presName="node" presStyleLbl="alignAccFollowNode1" presStyleIdx="4" presStyleCnt="11">
        <dgm:presLayoutVars>
          <dgm:bulletEnabled val="1"/>
        </dgm:presLayoutVars>
      </dgm:prSet>
      <dgm:spPr/>
    </dgm:pt>
    <dgm:pt modelId="{CB6A784C-206C-468D-961D-DA050E00CD6F}" type="pres">
      <dgm:prSet presAssocID="{B8387339-5673-487F-8FB0-F433500A3AB2}" presName="sibTrans" presStyleCnt="0"/>
      <dgm:spPr/>
    </dgm:pt>
    <dgm:pt modelId="{9276FB99-5D46-493A-9C93-3D214B11E08C}" type="pres">
      <dgm:prSet presAssocID="{40DB32AF-5D85-40CC-8704-3A2698A8B401}" presName="node" presStyleLbl="alignAccFollowNode1" presStyleIdx="5" presStyleCnt="11" custLinFactNeighborX="-12523">
        <dgm:presLayoutVars>
          <dgm:bulletEnabled val="1"/>
        </dgm:presLayoutVars>
      </dgm:prSet>
      <dgm:spPr/>
    </dgm:pt>
    <dgm:pt modelId="{43AC98E0-B2F2-44E2-B8BA-9053B37392A2}" type="pres">
      <dgm:prSet presAssocID="{BE338A69-6495-4F1F-9F54-0870BFA7840C}" presName="vSp" presStyleCnt="0"/>
      <dgm:spPr/>
    </dgm:pt>
    <dgm:pt modelId="{996ADCA5-A229-4881-931E-BC5DE86D861F}" type="pres">
      <dgm:prSet presAssocID="{3A910171-48E9-4893-88C7-EA0F1917AE8E}" presName="horFlow" presStyleCnt="0"/>
      <dgm:spPr/>
    </dgm:pt>
    <dgm:pt modelId="{4B990A74-BB99-4CD1-A8C2-DE5D93D758AD}" type="pres">
      <dgm:prSet presAssocID="{3A910171-48E9-4893-88C7-EA0F1917AE8E}" presName="bigChev" presStyleLbl="node1" presStyleIdx="2" presStyleCnt="4"/>
      <dgm:spPr/>
    </dgm:pt>
    <dgm:pt modelId="{BE860DE8-DA95-409B-BCAE-7262B10C6825}" type="pres">
      <dgm:prSet presAssocID="{F6117724-1BDC-4542-85F9-775F11686D8B}" presName="parTrans" presStyleCnt="0"/>
      <dgm:spPr/>
    </dgm:pt>
    <dgm:pt modelId="{466AFA81-110E-4FA7-94E9-A9BD232517BE}" type="pres">
      <dgm:prSet presAssocID="{A7E4E7ED-DA59-444B-8630-9ABFED80C9D5}" presName="node" presStyleLbl="alignAccFollowNode1" presStyleIdx="6" presStyleCnt="11">
        <dgm:presLayoutVars>
          <dgm:bulletEnabled val="1"/>
        </dgm:presLayoutVars>
      </dgm:prSet>
      <dgm:spPr/>
    </dgm:pt>
    <dgm:pt modelId="{5C27FA04-D280-48CC-9AA4-9BED57329CDC}" type="pres">
      <dgm:prSet presAssocID="{3CA3A846-E361-4E57-A265-5FD409757DEB}" presName="sibTrans" presStyleCnt="0"/>
      <dgm:spPr/>
    </dgm:pt>
    <dgm:pt modelId="{1DD2BE4B-9195-4128-BBBC-AD50DC78D018}" type="pres">
      <dgm:prSet presAssocID="{45EF88B1-24F8-43CD-8B87-AF865EC61914}" presName="node" presStyleLbl="alignAccFollowNode1" presStyleIdx="7" presStyleCnt="11">
        <dgm:presLayoutVars>
          <dgm:bulletEnabled val="1"/>
        </dgm:presLayoutVars>
      </dgm:prSet>
      <dgm:spPr/>
    </dgm:pt>
    <dgm:pt modelId="{96EFCCE5-920F-4DB6-9293-593010867DA3}" type="pres">
      <dgm:prSet presAssocID="{0484918A-0067-4149-B7B9-8CD1AB0AB2B3}" presName="sibTrans" presStyleCnt="0"/>
      <dgm:spPr/>
    </dgm:pt>
    <dgm:pt modelId="{3A7697D1-D60D-45A0-93A2-C17F9A6E4DED}" type="pres">
      <dgm:prSet presAssocID="{53C23038-E91E-4F68-A8CC-BA2B15E30AB8}" presName="node" presStyleLbl="alignAccFollowNode1" presStyleIdx="8" presStyleCnt="11">
        <dgm:presLayoutVars>
          <dgm:bulletEnabled val="1"/>
        </dgm:presLayoutVars>
      </dgm:prSet>
      <dgm:spPr/>
    </dgm:pt>
    <dgm:pt modelId="{5575E98E-8C32-4FB7-B20F-F247D8CD530D}" type="pres">
      <dgm:prSet presAssocID="{3A910171-48E9-4893-88C7-EA0F1917AE8E}" presName="vSp" presStyleCnt="0"/>
      <dgm:spPr/>
    </dgm:pt>
    <dgm:pt modelId="{20993FDA-86B5-4197-B646-0505DA900FF2}" type="pres">
      <dgm:prSet presAssocID="{2BEBF9A7-8017-45E6-B94B-C974B8BDD12C}" presName="horFlow" presStyleCnt="0"/>
      <dgm:spPr/>
    </dgm:pt>
    <dgm:pt modelId="{C0B2E7E2-0880-4E6B-8A91-7F2616DC135E}" type="pres">
      <dgm:prSet presAssocID="{2BEBF9A7-8017-45E6-B94B-C974B8BDD12C}" presName="bigChev" presStyleLbl="node1" presStyleIdx="3" presStyleCnt="4"/>
      <dgm:spPr/>
    </dgm:pt>
    <dgm:pt modelId="{07DA1ED3-FA8E-49F7-A1DA-505AE2097D4D}" type="pres">
      <dgm:prSet presAssocID="{49BE4F26-5C85-4116-84B9-FACEB0BD121A}" presName="parTrans" presStyleCnt="0"/>
      <dgm:spPr/>
    </dgm:pt>
    <dgm:pt modelId="{80942726-AFE0-4BD0-BEC1-FCEE02D91E7D}" type="pres">
      <dgm:prSet presAssocID="{E92FDD54-6D05-45BD-8F70-48AB67049D57}" presName="node" presStyleLbl="alignAccFollowNode1" presStyleIdx="9" presStyleCnt="11">
        <dgm:presLayoutVars>
          <dgm:bulletEnabled val="1"/>
        </dgm:presLayoutVars>
      </dgm:prSet>
      <dgm:spPr/>
    </dgm:pt>
    <dgm:pt modelId="{5C86E0CC-D472-4A37-8831-BF9A9FBA5355}" type="pres">
      <dgm:prSet presAssocID="{94F185C4-0433-4DA7-8B55-1323869140EA}" presName="sibTrans" presStyleCnt="0"/>
      <dgm:spPr/>
    </dgm:pt>
    <dgm:pt modelId="{CAA6B0A9-2BFD-4478-8BA6-26E9CD7F067B}" type="pres">
      <dgm:prSet presAssocID="{939B25D5-2D3D-4644-9206-EA2234C1A342}" presName="node" presStyleLbl="alignAccFollowNode1" presStyleIdx="10" presStyleCnt="11">
        <dgm:presLayoutVars>
          <dgm:bulletEnabled val="1"/>
        </dgm:presLayoutVars>
      </dgm:prSet>
      <dgm:spPr/>
    </dgm:pt>
  </dgm:ptLst>
  <dgm:cxnLst>
    <dgm:cxn modelId="{C393A017-6EFC-4CF3-8A54-6EC8E6007130}" srcId="{2BEBF9A7-8017-45E6-B94B-C974B8BDD12C}" destId="{939B25D5-2D3D-4644-9206-EA2234C1A342}" srcOrd="1" destOrd="0" parTransId="{B9251B25-431D-4DDA-852C-543505ED5D45}" sibTransId="{10E65EE2-2E70-4B1F-B76B-C6D9EAB13F94}"/>
    <dgm:cxn modelId="{585B7721-1043-4BC6-B63A-1792ABDE50AD}" type="presOf" srcId="{40DB32AF-5D85-40CC-8704-3A2698A8B401}" destId="{9276FB99-5D46-493A-9C93-3D214B11E08C}" srcOrd="0" destOrd="0" presId="urn:microsoft.com/office/officeart/2005/8/layout/lProcess3"/>
    <dgm:cxn modelId="{E5FC8C23-58BB-4D4B-9071-F06A4FFA575D}" type="presOf" srcId="{1F889422-017D-4C62-B7B4-402C42007E2C}" destId="{9195DA39-6EF0-4396-BE8D-B253ED69A1FA}" srcOrd="0" destOrd="0" presId="urn:microsoft.com/office/officeart/2005/8/layout/lProcess3"/>
    <dgm:cxn modelId="{4F5EFF23-2660-4752-A5A9-3C1087997771}" srcId="{1F889422-017D-4C62-B7B4-402C42007E2C}" destId="{8C0D0C25-BFC8-4E80-A3E4-D5D55216939B}" srcOrd="1" destOrd="0" parTransId="{97002424-0FAB-4565-A7EB-0A9DB57656B6}" sibTransId="{4945290A-BEED-416E-80EE-C2840815C37A}"/>
    <dgm:cxn modelId="{55E6002E-2849-46CB-BD6C-210F09F0E61D}" srcId="{3A910171-48E9-4893-88C7-EA0F1917AE8E}" destId="{53C23038-E91E-4F68-A8CC-BA2B15E30AB8}" srcOrd="2" destOrd="0" parTransId="{A892038E-A622-4996-A2F4-1B0D0C5A0190}" sibTransId="{3C8A1DBC-4905-403D-A249-69BD85AC8FB9}"/>
    <dgm:cxn modelId="{B44DFF5C-8EB9-48C5-8D9B-5389659D9110}" srcId="{1F889422-017D-4C62-B7B4-402C42007E2C}" destId="{48456D36-CEA3-4D62-9105-36F70B141945}" srcOrd="0" destOrd="0" parTransId="{846A5934-2CF1-4215-9A05-673716C7A183}" sibTransId="{19916297-5E4D-471D-89C8-E58EA2417515}"/>
    <dgm:cxn modelId="{3DCC3648-48FC-4C60-BD6E-B20B5EE4082C}" type="presOf" srcId="{2BEBF9A7-8017-45E6-B94B-C974B8BDD12C}" destId="{C0B2E7E2-0880-4E6B-8A91-7F2616DC135E}" srcOrd="0" destOrd="0" presId="urn:microsoft.com/office/officeart/2005/8/layout/lProcess3"/>
    <dgm:cxn modelId="{07F82B6C-3AFA-4B7B-800B-B2AD6E651623}" srcId="{1F889422-017D-4C62-B7B4-402C42007E2C}" destId="{A4E6173C-75C6-41EF-8A05-480ADC7B6FDA}" srcOrd="2" destOrd="0" parTransId="{C1D9C864-A8A8-4121-8022-081E7D239E8C}" sibTransId="{F88CDE8F-C19C-4CFA-871C-21F6DCD57B15}"/>
    <dgm:cxn modelId="{3C83F153-0BDC-4EAE-AB32-68C670BF46C7}" type="presOf" srcId="{BE338A69-6495-4F1F-9F54-0870BFA7840C}" destId="{30E79D26-2D15-4E29-A698-2A4CB6A753BA}" srcOrd="0" destOrd="0" presId="urn:microsoft.com/office/officeart/2005/8/layout/lProcess3"/>
    <dgm:cxn modelId="{3EE61879-93CA-4C17-BD43-5AAAFBA71A7B}" type="presOf" srcId="{48456D36-CEA3-4D62-9105-36F70B141945}" destId="{4A4B084A-D18C-4C4A-8A7E-9C8DA7A7B197}" srcOrd="0" destOrd="0" presId="urn:microsoft.com/office/officeart/2005/8/layout/lProcess3"/>
    <dgm:cxn modelId="{67BEDB84-BB65-4A29-A82D-67F75DB5D234}" type="presOf" srcId="{BFC31B2E-62FF-4975-A163-51C3EA522C9D}" destId="{4EC49CE2-ACC6-4454-BBFB-534180D21BF2}" srcOrd="0" destOrd="0" presId="urn:microsoft.com/office/officeart/2005/8/layout/lProcess3"/>
    <dgm:cxn modelId="{4F3B6F85-B525-4731-B736-41AF6BFC6213}" type="presOf" srcId="{45EF88B1-24F8-43CD-8B87-AF865EC61914}" destId="{1DD2BE4B-9195-4128-BBBC-AD50DC78D018}" srcOrd="0" destOrd="0" presId="urn:microsoft.com/office/officeart/2005/8/layout/lProcess3"/>
    <dgm:cxn modelId="{9F9E9C85-3889-4C10-BD04-56A073BF49BF}" type="presOf" srcId="{939B25D5-2D3D-4644-9206-EA2234C1A342}" destId="{CAA6B0A9-2BFD-4478-8BA6-26E9CD7F067B}" srcOrd="0" destOrd="0" presId="urn:microsoft.com/office/officeart/2005/8/layout/lProcess3"/>
    <dgm:cxn modelId="{D35F2A89-601F-4F91-9C2E-1A103042E3BD}" type="presOf" srcId="{9422C3ED-69C3-4DC5-9A4E-733F98B009F0}" destId="{808FD7E5-C673-49EE-A590-14B687F971C9}" srcOrd="0" destOrd="0" presId="urn:microsoft.com/office/officeart/2005/8/layout/lProcess3"/>
    <dgm:cxn modelId="{251B5691-BEB7-445E-95D5-C24C925FD6AE}" srcId="{9422C3ED-69C3-4DC5-9A4E-733F98B009F0}" destId="{BE338A69-6495-4F1F-9F54-0870BFA7840C}" srcOrd="1" destOrd="0" parTransId="{FE8AA118-7B0D-42D4-9656-4769A41987D2}" sibTransId="{D6B28689-AE83-43C0-A320-147D29AC5DCC}"/>
    <dgm:cxn modelId="{2F762E97-EBDD-4030-B458-F4C46C9F66B6}" srcId="{3A910171-48E9-4893-88C7-EA0F1917AE8E}" destId="{A7E4E7ED-DA59-444B-8630-9ABFED80C9D5}" srcOrd="0" destOrd="0" parTransId="{F6117724-1BDC-4542-85F9-775F11686D8B}" sibTransId="{3CA3A846-E361-4E57-A265-5FD409757DEB}"/>
    <dgm:cxn modelId="{2EB1329C-18C1-4A92-A2ED-B41C7E389CE2}" srcId="{BE338A69-6495-4F1F-9F54-0870BFA7840C}" destId="{40DB32AF-5D85-40CC-8704-3A2698A8B401}" srcOrd="2" destOrd="0" parTransId="{49429D2F-00F7-4278-BD95-B0B8C6F2BDA6}" sibTransId="{1F404BB6-811B-4DCA-84F5-D1C86C095657}"/>
    <dgm:cxn modelId="{E165BCA9-6857-4024-880A-E1CB8DDF1AC3}" type="presOf" srcId="{3A910171-48E9-4893-88C7-EA0F1917AE8E}" destId="{4B990A74-BB99-4CD1-A8C2-DE5D93D758AD}" srcOrd="0" destOrd="0" presId="urn:microsoft.com/office/officeart/2005/8/layout/lProcess3"/>
    <dgm:cxn modelId="{BC52FCAC-B486-4CE7-93F1-6C6619B4DE58}" type="presOf" srcId="{D5537ACA-A915-4EFF-AA03-C3C1F43BBACF}" destId="{2AC30285-6E91-4ABC-973B-AD9EE6330671}" srcOrd="0" destOrd="0" presId="urn:microsoft.com/office/officeart/2005/8/layout/lProcess3"/>
    <dgm:cxn modelId="{A13166B0-B36E-46DB-BCD1-646D7DB0902F}" srcId="{9422C3ED-69C3-4DC5-9A4E-733F98B009F0}" destId="{2BEBF9A7-8017-45E6-B94B-C974B8BDD12C}" srcOrd="3" destOrd="0" parTransId="{9C261B7C-6A3E-417C-B877-40E51778A3E7}" sibTransId="{4BE32989-C4DA-4DAA-A5A9-B55C96E4FB91}"/>
    <dgm:cxn modelId="{B2F3BAB2-15CF-4E99-8DC7-BE755F712CB5}" srcId="{9422C3ED-69C3-4DC5-9A4E-733F98B009F0}" destId="{3A910171-48E9-4893-88C7-EA0F1917AE8E}" srcOrd="2" destOrd="0" parTransId="{AA36BEFC-F41B-421E-8328-241CAA290B17}" sibTransId="{CE99464F-13A9-4157-8EBE-9C4CCADC46D9}"/>
    <dgm:cxn modelId="{76F3F6B2-B216-4165-9013-D60FF990C6C2}" type="presOf" srcId="{A4E6173C-75C6-41EF-8A05-480ADC7B6FDA}" destId="{42EC8632-C9ED-4A9C-8414-A7E90AC3F996}" srcOrd="0" destOrd="0" presId="urn:microsoft.com/office/officeart/2005/8/layout/lProcess3"/>
    <dgm:cxn modelId="{E25219B3-B6A1-41A5-A5A8-B988E6349AF5}" type="presOf" srcId="{8C0D0C25-BFC8-4E80-A3E4-D5D55216939B}" destId="{2752835A-AD06-493F-93A2-D966380F2A4E}" srcOrd="0" destOrd="0" presId="urn:microsoft.com/office/officeart/2005/8/layout/lProcess3"/>
    <dgm:cxn modelId="{070F34BA-7AA3-43F2-AD11-9DE639FA4A78}" type="presOf" srcId="{A7E4E7ED-DA59-444B-8630-9ABFED80C9D5}" destId="{466AFA81-110E-4FA7-94E9-A9BD232517BE}" srcOrd="0" destOrd="0" presId="urn:microsoft.com/office/officeart/2005/8/layout/lProcess3"/>
    <dgm:cxn modelId="{82BD6AC3-470B-460E-B983-706FE88A7630}" srcId="{2BEBF9A7-8017-45E6-B94B-C974B8BDD12C}" destId="{E92FDD54-6D05-45BD-8F70-48AB67049D57}" srcOrd="0" destOrd="0" parTransId="{49BE4F26-5C85-4116-84B9-FACEB0BD121A}" sibTransId="{94F185C4-0433-4DA7-8B55-1323869140EA}"/>
    <dgm:cxn modelId="{683E9ACB-B364-4A5B-961D-BFB0C7AAB076}" srcId="{BE338A69-6495-4F1F-9F54-0870BFA7840C}" destId="{D5537ACA-A915-4EFF-AA03-C3C1F43BBACF}" srcOrd="1" destOrd="0" parTransId="{DDCD2FBD-F9C8-411B-BAED-B3BED38B338E}" sibTransId="{B8387339-5673-487F-8FB0-F433500A3AB2}"/>
    <dgm:cxn modelId="{0105ACD0-E725-4B11-A061-9D2255C3EEDF}" srcId="{9422C3ED-69C3-4DC5-9A4E-733F98B009F0}" destId="{1F889422-017D-4C62-B7B4-402C42007E2C}" srcOrd="0" destOrd="0" parTransId="{BEAB2DA5-812F-4F7C-BBB0-3B58106355BB}" sibTransId="{1E50109B-7970-499A-925A-7AD7CD31358F}"/>
    <dgm:cxn modelId="{03151DD6-075D-4F2D-B04B-B02BE7A4ACC8}" type="presOf" srcId="{E92FDD54-6D05-45BD-8F70-48AB67049D57}" destId="{80942726-AFE0-4BD0-BEC1-FCEE02D91E7D}" srcOrd="0" destOrd="0" presId="urn:microsoft.com/office/officeart/2005/8/layout/lProcess3"/>
    <dgm:cxn modelId="{EB0293E5-F4D1-4040-B89F-F8A362DCF1DD}" type="presOf" srcId="{53C23038-E91E-4F68-A8CC-BA2B15E30AB8}" destId="{3A7697D1-D60D-45A0-93A2-C17F9A6E4DED}" srcOrd="0" destOrd="0" presId="urn:microsoft.com/office/officeart/2005/8/layout/lProcess3"/>
    <dgm:cxn modelId="{2FA6E7F4-66F8-4D82-A877-677FB79F5993}" srcId="{3A910171-48E9-4893-88C7-EA0F1917AE8E}" destId="{45EF88B1-24F8-43CD-8B87-AF865EC61914}" srcOrd="1" destOrd="0" parTransId="{4A050115-254D-4BF7-835B-21C6A5BCEF40}" sibTransId="{0484918A-0067-4149-B7B9-8CD1AB0AB2B3}"/>
    <dgm:cxn modelId="{71402CF5-1FBF-42AE-96BD-49BD75142394}" srcId="{BE338A69-6495-4F1F-9F54-0870BFA7840C}" destId="{BFC31B2E-62FF-4975-A163-51C3EA522C9D}" srcOrd="0" destOrd="0" parTransId="{3C37E8D5-76F7-4569-B880-DC89D2450AC7}" sibTransId="{19C82FFC-D052-45E5-95C7-4A84A882D29C}"/>
    <dgm:cxn modelId="{7052502A-CA8D-4883-9433-A82B7DF87292}" type="presParOf" srcId="{808FD7E5-C673-49EE-A590-14B687F971C9}" destId="{66978AE8-7D37-4253-A2F7-9FA78EE68FBA}" srcOrd="0" destOrd="0" presId="urn:microsoft.com/office/officeart/2005/8/layout/lProcess3"/>
    <dgm:cxn modelId="{F853F365-C3D5-45E7-B2B6-837A36299FC2}" type="presParOf" srcId="{66978AE8-7D37-4253-A2F7-9FA78EE68FBA}" destId="{9195DA39-6EF0-4396-BE8D-B253ED69A1FA}" srcOrd="0" destOrd="0" presId="urn:microsoft.com/office/officeart/2005/8/layout/lProcess3"/>
    <dgm:cxn modelId="{CC2B0F03-4822-4E83-8655-40461227871C}" type="presParOf" srcId="{66978AE8-7D37-4253-A2F7-9FA78EE68FBA}" destId="{40FDE0F5-7CF7-47CC-BDC5-C33F75C1D427}" srcOrd="1" destOrd="0" presId="urn:microsoft.com/office/officeart/2005/8/layout/lProcess3"/>
    <dgm:cxn modelId="{2B2D5227-5762-4A0C-ABC2-DC9DD1F84531}" type="presParOf" srcId="{66978AE8-7D37-4253-A2F7-9FA78EE68FBA}" destId="{4A4B084A-D18C-4C4A-8A7E-9C8DA7A7B197}" srcOrd="2" destOrd="0" presId="urn:microsoft.com/office/officeart/2005/8/layout/lProcess3"/>
    <dgm:cxn modelId="{18C93D32-2DDE-46ED-8F76-616FB2A47FF2}" type="presParOf" srcId="{66978AE8-7D37-4253-A2F7-9FA78EE68FBA}" destId="{708A860A-4377-48B4-A442-E95BF8081262}" srcOrd="3" destOrd="0" presId="urn:microsoft.com/office/officeart/2005/8/layout/lProcess3"/>
    <dgm:cxn modelId="{081B4395-9763-4FE3-B9AB-09DB96F0585E}" type="presParOf" srcId="{66978AE8-7D37-4253-A2F7-9FA78EE68FBA}" destId="{2752835A-AD06-493F-93A2-D966380F2A4E}" srcOrd="4" destOrd="0" presId="urn:microsoft.com/office/officeart/2005/8/layout/lProcess3"/>
    <dgm:cxn modelId="{990ABE83-CBE2-423A-863E-80A26C3AE0B8}" type="presParOf" srcId="{66978AE8-7D37-4253-A2F7-9FA78EE68FBA}" destId="{2C91499C-EA38-4C2A-B610-1301DD2F195C}" srcOrd="5" destOrd="0" presId="urn:microsoft.com/office/officeart/2005/8/layout/lProcess3"/>
    <dgm:cxn modelId="{87E8EF79-881E-4984-A45E-F1B64DAF8366}" type="presParOf" srcId="{66978AE8-7D37-4253-A2F7-9FA78EE68FBA}" destId="{42EC8632-C9ED-4A9C-8414-A7E90AC3F996}" srcOrd="6" destOrd="0" presId="urn:microsoft.com/office/officeart/2005/8/layout/lProcess3"/>
    <dgm:cxn modelId="{1037D424-230A-4D67-A859-5CE3BD89CF2B}" type="presParOf" srcId="{808FD7E5-C673-49EE-A590-14B687F971C9}" destId="{41B9328A-0A04-43ED-A340-02733B9B784E}" srcOrd="1" destOrd="0" presId="urn:microsoft.com/office/officeart/2005/8/layout/lProcess3"/>
    <dgm:cxn modelId="{8F545BDA-7556-4907-B5E3-E69BEF1FF7E6}" type="presParOf" srcId="{808FD7E5-C673-49EE-A590-14B687F971C9}" destId="{56610989-2154-4CF2-9211-9025EA54D172}" srcOrd="2" destOrd="0" presId="urn:microsoft.com/office/officeart/2005/8/layout/lProcess3"/>
    <dgm:cxn modelId="{C40A03EE-5377-4FE8-AA75-63CA3316A251}" type="presParOf" srcId="{56610989-2154-4CF2-9211-9025EA54D172}" destId="{30E79D26-2D15-4E29-A698-2A4CB6A753BA}" srcOrd="0" destOrd="0" presId="urn:microsoft.com/office/officeart/2005/8/layout/lProcess3"/>
    <dgm:cxn modelId="{9ADB1CA0-1AA4-494F-9DFB-41B16FD7DC85}" type="presParOf" srcId="{56610989-2154-4CF2-9211-9025EA54D172}" destId="{6F4D9325-D876-43C6-95C1-21E3D471DBC2}" srcOrd="1" destOrd="0" presId="urn:microsoft.com/office/officeart/2005/8/layout/lProcess3"/>
    <dgm:cxn modelId="{62D156C2-AF57-4600-84D0-DC0E01689E9D}" type="presParOf" srcId="{56610989-2154-4CF2-9211-9025EA54D172}" destId="{4EC49CE2-ACC6-4454-BBFB-534180D21BF2}" srcOrd="2" destOrd="0" presId="urn:microsoft.com/office/officeart/2005/8/layout/lProcess3"/>
    <dgm:cxn modelId="{3B8DE890-7E59-4605-A418-ED979A243BFB}" type="presParOf" srcId="{56610989-2154-4CF2-9211-9025EA54D172}" destId="{3CE8BF13-009E-4DD9-A05D-4CBD7D2480CC}" srcOrd="3" destOrd="0" presId="urn:microsoft.com/office/officeart/2005/8/layout/lProcess3"/>
    <dgm:cxn modelId="{A8DFF597-536F-44B5-A652-B0BDF4EF35C9}" type="presParOf" srcId="{56610989-2154-4CF2-9211-9025EA54D172}" destId="{2AC30285-6E91-4ABC-973B-AD9EE6330671}" srcOrd="4" destOrd="0" presId="urn:microsoft.com/office/officeart/2005/8/layout/lProcess3"/>
    <dgm:cxn modelId="{6F30AEA9-C6B4-46E3-A5C8-92B0D9ED2DCE}" type="presParOf" srcId="{56610989-2154-4CF2-9211-9025EA54D172}" destId="{CB6A784C-206C-468D-961D-DA050E00CD6F}" srcOrd="5" destOrd="0" presId="urn:microsoft.com/office/officeart/2005/8/layout/lProcess3"/>
    <dgm:cxn modelId="{EE56ABF9-BD6B-4900-9D0A-AEE06E9CF2E1}" type="presParOf" srcId="{56610989-2154-4CF2-9211-9025EA54D172}" destId="{9276FB99-5D46-493A-9C93-3D214B11E08C}" srcOrd="6" destOrd="0" presId="urn:microsoft.com/office/officeart/2005/8/layout/lProcess3"/>
    <dgm:cxn modelId="{3C4998AD-60E3-4737-8D19-861734035C75}" type="presParOf" srcId="{808FD7E5-C673-49EE-A590-14B687F971C9}" destId="{43AC98E0-B2F2-44E2-B8BA-9053B37392A2}" srcOrd="3" destOrd="0" presId="urn:microsoft.com/office/officeart/2005/8/layout/lProcess3"/>
    <dgm:cxn modelId="{28DBBDE6-C893-4C0F-9F76-D9285E8103B2}" type="presParOf" srcId="{808FD7E5-C673-49EE-A590-14B687F971C9}" destId="{996ADCA5-A229-4881-931E-BC5DE86D861F}" srcOrd="4" destOrd="0" presId="urn:microsoft.com/office/officeart/2005/8/layout/lProcess3"/>
    <dgm:cxn modelId="{EF4C2FFC-77CA-4057-A6ED-FB175895FCF2}" type="presParOf" srcId="{996ADCA5-A229-4881-931E-BC5DE86D861F}" destId="{4B990A74-BB99-4CD1-A8C2-DE5D93D758AD}" srcOrd="0" destOrd="0" presId="urn:microsoft.com/office/officeart/2005/8/layout/lProcess3"/>
    <dgm:cxn modelId="{5FA6DA1E-8D0D-44AA-8E46-C0102642BC85}" type="presParOf" srcId="{996ADCA5-A229-4881-931E-BC5DE86D861F}" destId="{BE860DE8-DA95-409B-BCAE-7262B10C6825}" srcOrd="1" destOrd="0" presId="urn:microsoft.com/office/officeart/2005/8/layout/lProcess3"/>
    <dgm:cxn modelId="{7524986B-D0A1-4775-AC25-4C9DF6AD752B}" type="presParOf" srcId="{996ADCA5-A229-4881-931E-BC5DE86D861F}" destId="{466AFA81-110E-4FA7-94E9-A9BD232517BE}" srcOrd="2" destOrd="0" presId="urn:microsoft.com/office/officeart/2005/8/layout/lProcess3"/>
    <dgm:cxn modelId="{4EBFE3CF-951C-43C2-96D6-D58B0B63DB26}" type="presParOf" srcId="{996ADCA5-A229-4881-931E-BC5DE86D861F}" destId="{5C27FA04-D280-48CC-9AA4-9BED57329CDC}" srcOrd="3" destOrd="0" presId="urn:microsoft.com/office/officeart/2005/8/layout/lProcess3"/>
    <dgm:cxn modelId="{9EDA7CB4-5AD4-4B4F-983D-0FDA59B866D6}" type="presParOf" srcId="{996ADCA5-A229-4881-931E-BC5DE86D861F}" destId="{1DD2BE4B-9195-4128-BBBC-AD50DC78D018}" srcOrd="4" destOrd="0" presId="urn:microsoft.com/office/officeart/2005/8/layout/lProcess3"/>
    <dgm:cxn modelId="{A1945EDC-F0E6-44F4-B5D3-60581FFE576E}" type="presParOf" srcId="{996ADCA5-A229-4881-931E-BC5DE86D861F}" destId="{96EFCCE5-920F-4DB6-9293-593010867DA3}" srcOrd="5" destOrd="0" presId="urn:microsoft.com/office/officeart/2005/8/layout/lProcess3"/>
    <dgm:cxn modelId="{BA84EB6D-D531-4C7F-8C53-53D0C56CAEE7}" type="presParOf" srcId="{996ADCA5-A229-4881-931E-BC5DE86D861F}" destId="{3A7697D1-D60D-45A0-93A2-C17F9A6E4DED}" srcOrd="6" destOrd="0" presId="urn:microsoft.com/office/officeart/2005/8/layout/lProcess3"/>
    <dgm:cxn modelId="{BEE17B40-0407-4BAE-B95B-9A4C1FE40619}" type="presParOf" srcId="{808FD7E5-C673-49EE-A590-14B687F971C9}" destId="{5575E98E-8C32-4FB7-B20F-F247D8CD530D}" srcOrd="5" destOrd="0" presId="urn:microsoft.com/office/officeart/2005/8/layout/lProcess3"/>
    <dgm:cxn modelId="{D436A559-6417-410B-BFFA-CBB5CC51FD33}" type="presParOf" srcId="{808FD7E5-C673-49EE-A590-14B687F971C9}" destId="{20993FDA-86B5-4197-B646-0505DA900FF2}" srcOrd="6" destOrd="0" presId="urn:microsoft.com/office/officeart/2005/8/layout/lProcess3"/>
    <dgm:cxn modelId="{6E179A02-0702-40A8-B12B-82D7CB41D983}" type="presParOf" srcId="{20993FDA-86B5-4197-B646-0505DA900FF2}" destId="{C0B2E7E2-0880-4E6B-8A91-7F2616DC135E}" srcOrd="0" destOrd="0" presId="urn:microsoft.com/office/officeart/2005/8/layout/lProcess3"/>
    <dgm:cxn modelId="{96D5CC2D-C131-4E9F-A155-DC20F02218E4}" type="presParOf" srcId="{20993FDA-86B5-4197-B646-0505DA900FF2}" destId="{07DA1ED3-FA8E-49F7-A1DA-505AE2097D4D}" srcOrd="1" destOrd="0" presId="urn:microsoft.com/office/officeart/2005/8/layout/lProcess3"/>
    <dgm:cxn modelId="{446C03F5-48CC-44F0-8B73-46D34FFA7BC4}" type="presParOf" srcId="{20993FDA-86B5-4197-B646-0505DA900FF2}" destId="{80942726-AFE0-4BD0-BEC1-FCEE02D91E7D}" srcOrd="2" destOrd="0" presId="urn:microsoft.com/office/officeart/2005/8/layout/lProcess3"/>
    <dgm:cxn modelId="{FEA0DA0C-8579-4B79-8EA9-47E748276ABB}" type="presParOf" srcId="{20993FDA-86B5-4197-B646-0505DA900FF2}" destId="{5C86E0CC-D472-4A37-8831-BF9A9FBA5355}" srcOrd="3" destOrd="0" presId="urn:microsoft.com/office/officeart/2005/8/layout/lProcess3"/>
    <dgm:cxn modelId="{EA9A99BD-1134-40F5-818A-5C0984F29DFC}" type="presParOf" srcId="{20993FDA-86B5-4197-B646-0505DA900FF2}" destId="{CAA6B0A9-2BFD-4478-8BA6-26E9CD7F067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5DA39-6EF0-4396-BE8D-B253ED69A1FA}">
      <dsp:nvSpPr>
        <dsp:cNvPr id="0" name=""/>
        <dsp:cNvSpPr/>
      </dsp:nvSpPr>
      <dsp:spPr>
        <a:xfrm>
          <a:off x="668139" y="2251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1: </a:t>
          </a:r>
          <a:r>
            <a:rPr lang="cs-CZ" sz="1600" b="1" kern="1200" dirty="0"/>
            <a:t>Bezpečnostní průzkum</a:t>
          </a:r>
        </a:p>
      </dsp:txBody>
      <dsp:txXfrm>
        <a:off x="1132257" y="2251"/>
        <a:ext cx="1392353" cy="928235"/>
      </dsp:txXfrm>
    </dsp:sp>
    <dsp:sp modelId="{4A4B084A-D18C-4C4A-8A7E-9C8DA7A7B197}">
      <dsp:nvSpPr>
        <dsp:cNvPr id="0" name=""/>
        <dsp:cNvSpPr/>
      </dsp:nvSpPr>
      <dsp:spPr>
        <a:xfrm>
          <a:off x="2687051" y="81151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Identifikace majetku, který chceme chránit</a:t>
          </a:r>
        </a:p>
      </dsp:txBody>
      <dsp:txXfrm>
        <a:off x="3072269" y="81151"/>
        <a:ext cx="1155653" cy="770435"/>
      </dsp:txXfrm>
    </dsp:sp>
    <dsp:sp modelId="{2752835A-AD06-493F-93A2-D966380F2A4E}">
      <dsp:nvSpPr>
        <dsp:cNvPr id="0" name=""/>
        <dsp:cNvSpPr/>
      </dsp:nvSpPr>
      <dsp:spPr>
        <a:xfrm>
          <a:off x="4343487" y="81151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Zajištění nastavení programu řízení ztrát</a:t>
          </a:r>
        </a:p>
      </dsp:txBody>
      <dsp:txXfrm>
        <a:off x="4728705" y="81151"/>
        <a:ext cx="1155653" cy="770435"/>
      </dsp:txXfrm>
    </dsp:sp>
    <dsp:sp modelId="{42EC8632-C9ED-4A9C-8414-A7E90AC3F996}">
      <dsp:nvSpPr>
        <dsp:cNvPr id="0" name=""/>
        <dsp:cNvSpPr/>
      </dsp:nvSpPr>
      <dsp:spPr>
        <a:xfrm>
          <a:off x="5999924" y="81151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Shromažďování  údajů o ztrátových událostech</a:t>
          </a:r>
        </a:p>
      </dsp:txBody>
      <dsp:txXfrm>
        <a:off x="6385142" y="81151"/>
        <a:ext cx="1155653" cy="770435"/>
      </dsp:txXfrm>
    </dsp:sp>
    <dsp:sp modelId="{30E79D26-2D15-4E29-A698-2A4CB6A753BA}">
      <dsp:nvSpPr>
        <dsp:cNvPr id="0" name=""/>
        <dsp:cNvSpPr/>
      </dsp:nvSpPr>
      <dsp:spPr>
        <a:xfrm>
          <a:off x="668139" y="1060440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2: </a:t>
          </a:r>
          <a:r>
            <a:rPr lang="cs-CZ" sz="1600" b="1" kern="1200" dirty="0"/>
            <a:t>Analýza dat</a:t>
          </a:r>
        </a:p>
      </dsp:txBody>
      <dsp:txXfrm>
        <a:off x="1132257" y="1060440"/>
        <a:ext cx="1392353" cy="928235"/>
      </dsp:txXfrm>
    </dsp:sp>
    <dsp:sp modelId="{4EC49CE2-ACC6-4454-BBFB-534180D21BF2}">
      <dsp:nvSpPr>
        <dsp:cNvPr id="0" name=""/>
        <dsp:cNvSpPr/>
      </dsp:nvSpPr>
      <dsp:spPr>
        <a:xfrm>
          <a:off x="2687051" y="1139340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Určení oblastí s vysokým mankem</a:t>
          </a:r>
        </a:p>
      </dsp:txBody>
      <dsp:txXfrm>
        <a:off x="3072269" y="1139340"/>
        <a:ext cx="1155653" cy="770435"/>
      </dsp:txXfrm>
    </dsp:sp>
    <dsp:sp modelId="{2AC30285-6E91-4ABC-973B-AD9EE6330671}">
      <dsp:nvSpPr>
        <dsp:cNvPr id="0" name=""/>
        <dsp:cNvSpPr/>
      </dsp:nvSpPr>
      <dsp:spPr>
        <a:xfrm>
          <a:off x="4343487" y="1139340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Vyhodnocení aktuálního programu ochrany</a:t>
          </a:r>
        </a:p>
      </dsp:txBody>
      <dsp:txXfrm>
        <a:off x="4728705" y="1139340"/>
        <a:ext cx="1155653" cy="770435"/>
      </dsp:txXfrm>
    </dsp:sp>
    <dsp:sp modelId="{9276FB99-5D46-493A-9C93-3D214B11E08C}">
      <dsp:nvSpPr>
        <dsp:cNvPr id="0" name=""/>
        <dsp:cNvSpPr/>
      </dsp:nvSpPr>
      <dsp:spPr>
        <a:xfrm>
          <a:off x="5966155" y="1139340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Analyzování incidentů pro odhalení trendů</a:t>
          </a:r>
        </a:p>
      </dsp:txBody>
      <dsp:txXfrm>
        <a:off x="6351373" y="1139340"/>
        <a:ext cx="1155653" cy="770435"/>
      </dsp:txXfrm>
    </dsp:sp>
    <dsp:sp modelId="{4B990A74-BB99-4CD1-A8C2-DE5D93D758AD}">
      <dsp:nvSpPr>
        <dsp:cNvPr id="0" name=""/>
        <dsp:cNvSpPr/>
      </dsp:nvSpPr>
      <dsp:spPr>
        <a:xfrm>
          <a:off x="668139" y="2118628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3: </a:t>
          </a:r>
          <a:r>
            <a:rPr lang="cs-CZ" sz="1600" b="1" kern="1200" dirty="0"/>
            <a:t>Návrh a spuštění programu</a:t>
          </a:r>
        </a:p>
      </dsp:txBody>
      <dsp:txXfrm>
        <a:off x="1132257" y="2118628"/>
        <a:ext cx="1392353" cy="928235"/>
      </dsp:txXfrm>
    </dsp:sp>
    <dsp:sp modelId="{466AFA81-110E-4FA7-94E9-A9BD232517BE}">
      <dsp:nvSpPr>
        <dsp:cNvPr id="0" name=""/>
        <dsp:cNvSpPr/>
      </dsp:nvSpPr>
      <dsp:spPr>
        <a:xfrm>
          <a:off x="2687051" y="2197529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Prevence, kontroly, detekce, vyšetřování a obnovení</a:t>
          </a:r>
        </a:p>
      </dsp:txBody>
      <dsp:txXfrm>
        <a:off x="3072269" y="2197529"/>
        <a:ext cx="1155653" cy="770435"/>
      </dsp:txXfrm>
    </dsp:sp>
    <dsp:sp modelId="{1DD2BE4B-9195-4128-BBBC-AD50DC78D018}">
      <dsp:nvSpPr>
        <dsp:cNvPr id="0" name=""/>
        <dsp:cNvSpPr/>
      </dsp:nvSpPr>
      <dsp:spPr>
        <a:xfrm>
          <a:off x="4343487" y="2197529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Odůvodnění nákladů</a:t>
          </a:r>
        </a:p>
      </dsp:txBody>
      <dsp:txXfrm>
        <a:off x="4728705" y="2197529"/>
        <a:ext cx="1155653" cy="770435"/>
      </dsp:txXfrm>
    </dsp:sp>
    <dsp:sp modelId="{3A7697D1-D60D-45A0-93A2-C17F9A6E4DED}">
      <dsp:nvSpPr>
        <dsp:cNvPr id="0" name=""/>
        <dsp:cNvSpPr/>
      </dsp:nvSpPr>
      <dsp:spPr>
        <a:xfrm>
          <a:off x="5999924" y="2197529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Financování, implementace a správa programu</a:t>
          </a:r>
        </a:p>
      </dsp:txBody>
      <dsp:txXfrm>
        <a:off x="6385142" y="2197529"/>
        <a:ext cx="1155653" cy="770435"/>
      </dsp:txXfrm>
    </dsp:sp>
    <dsp:sp modelId="{C0B2E7E2-0880-4E6B-8A91-7F2616DC135E}">
      <dsp:nvSpPr>
        <dsp:cNvPr id="0" name=""/>
        <dsp:cNvSpPr/>
      </dsp:nvSpPr>
      <dsp:spPr>
        <a:xfrm>
          <a:off x="668139" y="3176817"/>
          <a:ext cx="2320588" cy="928235"/>
        </a:xfrm>
        <a:prstGeom prst="chevron">
          <a:avLst/>
        </a:prstGeom>
        <a:solidFill>
          <a:srgbClr val="00808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Fáze č. 4: </a:t>
          </a:r>
          <a:r>
            <a:rPr lang="cs-CZ" sz="1600" b="1" kern="1200" dirty="0"/>
            <a:t>Audit programu a následná kontrola</a:t>
          </a:r>
        </a:p>
      </dsp:txBody>
      <dsp:txXfrm>
        <a:off x="1132257" y="3176817"/>
        <a:ext cx="1392353" cy="928235"/>
      </dsp:txXfrm>
    </dsp:sp>
    <dsp:sp modelId="{80942726-AFE0-4BD0-BEC1-FCEE02D91E7D}">
      <dsp:nvSpPr>
        <dsp:cNvPr id="0" name=""/>
        <dsp:cNvSpPr/>
      </dsp:nvSpPr>
      <dsp:spPr>
        <a:xfrm>
          <a:off x="2687051" y="3255717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Audit/testování programu - efektivita a soulad</a:t>
          </a:r>
        </a:p>
      </dsp:txBody>
      <dsp:txXfrm>
        <a:off x="3072269" y="3255717"/>
        <a:ext cx="1155653" cy="770435"/>
      </dsp:txXfrm>
    </dsp:sp>
    <dsp:sp modelId="{CAA6B0A9-2BFD-4478-8BA6-26E9CD7F067B}">
      <dsp:nvSpPr>
        <dsp:cNvPr id="0" name=""/>
        <dsp:cNvSpPr/>
      </dsp:nvSpPr>
      <dsp:spPr>
        <a:xfrm>
          <a:off x="4343487" y="3255717"/>
          <a:ext cx="1926088" cy="770435"/>
        </a:xfrm>
        <a:prstGeom prst="chevron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Přizpůsobení programu (pokud je to nutné)</a:t>
          </a:r>
        </a:p>
      </dsp:txBody>
      <dsp:txXfrm>
        <a:off x="4728705" y="3255717"/>
        <a:ext cx="1155653" cy="770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693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616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782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ase" latinLnBrk="0" hangingPunct="1"/>
            <a:endParaRPr lang="cs-CZ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581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501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422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267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876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14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483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412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740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2835F-7BC4-4113-BF76-130B1DD0012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647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16.04.2022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.png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Bezpečnostní management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Manka a jejich příčiny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933120" y="2925320"/>
            <a:ext cx="8574373" cy="2965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chybně vedené účetnictví </a:t>
            </a:r>
            <a:r>
              <a:rPr lang="cs-CZ" b="1" dirty="0">
                <a:solidFill>
                  <a:srgbClr val="CC0000"/>
                </a:solidFill>
              </a:rPr>
              <a:t>(chyby v oceňování zboží)</a:t>
            </a:r>
          </a:p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chyby při fyzické inventuře</a:t>
            </a:r>
          </a:p>
          <a:p>
            <a:pPr>
              <a:defRPr/>
            </a:pPr>
            <a:r>
              <a:rPr lang="cs-CZ" b="1" dirty="0">
                <a:solidFill>
                  <a:srgbClr val="008080"/>
                </a:solidFill>
              </a:rPr>
              <a:t>krádeže</a:t>
            </a:r>
            <a:r>
              <a:rPr lang="cs-CZ" b="1" dirty="0"/>
              <a:t> </a:t>
            </a:r>
            <a:r>
              <a:rPr lang="cs-CZ" b="1" dirty="0">
                <a:solidFill>
                  <a:srgbClr val="CC0000"/>
                </a:solidFill>
              </a:rPr>
              <a:t>(výdaje na prevenci činí cca 28 % úhrnu celkových ztrát)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73658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229711" y="838133"/>
            <a:ext cx="9080938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Případová studie: </a:t>
            </a: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424542" y="1032028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02873533"/>
              </p:ext>
            </p:extLst>
          </p:nvPr>
        </p:nvGraphicFramePr>
        <p:xfrm>
          <a:off x="1423025" y="2038662"/>
          <a:ext cx="8594152" cy="4107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256447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269349" y="1237187"/>
            <a:ext cx="10702977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552383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689746" y="1363346"/>
            <a:ext cx="654515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Jsou způsobeny vlastními zaměstnanci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5002480" y="2133177"/>
            <a:ext cx="5207808" cy="79693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vnitřních krádeží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2181375" y="3169407"/>
            <a:ext cx="8348909" cy="2653034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dirty="0">
                <a:solidFill>
                  <a:srgbClr val="008080"/>
                </a:solidFill>
              </a:rPr>
              <a:t>manipulace se slevami (zařazení zboží, které slevě nepodléhá),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pokladní zpronevěra (zadržování části dokladů, aby se krylo manko, falšování a manipulace se šeky)</a:t>
            </a:r>
          </a:p>
        </p:txBody>
      </p:sp>
    </p:spTree>
    <p:extLst>
      <p:ext uri="{BB962C8B-B14F-4D97-AF65-F5344CB8AC3E}">
        <p14:creationId xmlns:p14="http://schemas.microsoft.com/office/powerpoint/2010/main" val="422024003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357636" y="209641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Druhy vnitřních  krádeží - pokračování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754594" y="4430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483" y="84141"/>
            <a:ext cx="1464833" cy="1127893"/>
          </a:xfrm>
          <a:prstGeom prst="rect">
            <a:avLst/>
          </a:prstGeom>
        </p:spPr>
      </p:pic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94873" y="1451990"/>
            <a:ext cx="11622737" cy="483209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manipulace v účetnictví </a:t>
            </a:r>
            <a:r>
              <a:rPr lang="cs-CZ" sz="2800" dirty="0">
                <a:solidFill>
                  <a:srgbClr val="008080"/>
                </a:solidFill>
              </a:rPr>
              <a:t>(manipulace účetních dokladů, které slouží jako podklady pro celkovou evidenci, například doklady o příjmu zboží)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trestná činnost s počítači </a:t>
            </a:r>
            <a:r>
              <a:rPr lang="cs-CZ" sz="2800" dirty="0">
                <a:solidFill>
                  <a:srgbClr val="008080"/>
                </a:solidFill>
              </a:rPr>
              <a:t>(manipulace s informacemi o pohybu zboží za účelem zakrývání důkazů o krádeži, falšování účtů a výkazů)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zcizování zboží </a:t>
            </a:r>
            <a:r>
              <a:rPr lang="cs-CZ" sz="2800" dirty="0">
                <a:solidFill>
                  <a:srgbClr val="008080"/>
                </a:solidFill>
              </a:rPr>
              <a:t>(předávání zboží mimo pokladnu)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tajná dohoda se zákazníky </a:t>
            </a:r>
            <a:r>
              <a:rPr lang="cs-CZ" sz="2800" dirty="0">
                <a:solidFill>
                  <a:srgbClr val="008080"/>
                </a:solidFill>
              </a:rPr>
              <a:t>(rozdávání zboží příbuzným nebo přátelům)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tajná dohoda s dodavateli </a:t>
            </a:r>
            <a:r>
              <a:rPr lang="cs-CZ" sz="2800" dirty="0">
                <a:solidFill>
                  <a:srgbClr val="008080"/>
                </a:solidFill>
              </a:rPr>
              <a:t>(podvodné dodávky)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manipulace s firemními vozidly </a:t>
            </a:r>
            <a:r>
              <a:rPr lang="cs-CZ" sz="2800" dirty="0">
                <a:solidFill>
                  <a:srgbClr val="008080"/>
                </a:solidFill>
              </a:rPr>
              <a:t>(krádeže, použití firemních vozidel pro osobní potřebu, nepravdivé prohlášení o počtu najetých km).</a:t>
            </a:r>
          </a:p>
        </p:txBody>
      </p:sp>
    </p:spTree>
    <p:extLst>
      <p:ext uri="{BB962C8B-B14F-4D97-AF65-F5344CB8AC3E}">
        <p14:creationId xmlns:p14="http://schemas.microsoft.com/office/powerpoint/2010/main" val="4266019186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7261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56836" y="1753965"/>
            <a:ext cx="6321868" cy="764383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Nejčastěji zcizované zboží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032646" y="2842375"/>
            <a:ext cx="7852213" cy="3367076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elektronika </a:t>
            </a:r>
            <a:r>
              <a:rPr lang="cs-CZ" sz="2800" dirty="0">
                <a:solidFill>
                  <a:srgbClr val="008080"/>
                </a:solidFill>
              </a:rPr>
              <a:t>(mobilní telefony, tablety, herní konzole)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móda </a:t>
            </a:r>
            <a:r>
              <a:rPr lang="cs-CZ" sz="2800" dirty="0">
                <a:solidFill>
                  <a:srgbClr val="008080"/>
                </a:solidFill>
              </a:rPr>
              <a:t>(obuv, módní doplňky, sportovní oblečení)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nápoje a jídlo </a:t>
            </a:r>
            <a:r>
              <a:rPr lang="cs-CZ" sz="2800" dirty="0">
                <a:solidFill>
                  <a:srgbClr val="008080"/>
                </a:solidFill>
              </a:rPr>
              <a:t>(čerstvé maso, tabákové výrobky, alkohol a víno)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parfémy, kosmetika</a:t>
            </a:r>
            <a:r>
              <a:rPr lang="cs-CZ" sz="2800" dirty="0">
                <a:solidFill>
                  <a:srgbClr val="00808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8221740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440814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346846" y="1569608"/>
            <a:ext cx="7824658" cy="892027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Prevence proti vnitřním krádežím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150064" y="2590429"/>
            <a:ext cx="10602224" cy="3797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pečlivý výběr zaměstnanců </a:t>
            </a:r>
            <a:r>
              <a:rPr lang="cs-CZ" sz="2800" dirty="0">
                <a:solidFill>
                  <a:srgbClr val="008080"/>
                </a:solidFill>
              </a:rPr>
              <a:t>(osobní informace, přihlížení k referencím pracovníků i důvodům opuštění předchozího pracoviště, kriminální historie) 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rotaci </a:t>
            </a:r>
            <a:r>
              <a:rPr lang="cs-CZ" sz="2800" dirty="0">
                <a:solidFill>
                  <a:srgbClr val="008080"/>
                </a:solidFill>
              </a:rPr>
              <a:t>pracovních míst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výcvik pracovníků </a:t>
            </a:r>
            <a:r>
              <a:rPr lang="cs-CZ" sz="2800" dirty="0">
                <a:solidFill>
                  <a:srgbClr val="008080"/>
                </a:solidFill>
              </a:rPr>
              <a:t>(provádění účinného školení na základě skutečně vzniklých případů)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provádění nárazových kontrol </a:t>
            </a:r>
            <a:r>
              <a:rPr lang="cs-CZ" sz="2800" dirty="0">
                <a:solidFill>
                  <a:srgbClr val="008080"/>
                </a:solidFill>
              </a:rPr>
              <a:t>(</a:t>
            </a:r>
            <a:r>
              <a:rPr lang="cs-CZ" sz="2800" dirty="0" err="1">
                <a:solidFill>
                  <a:srgbClr val="008080"/>
                </a:solidFill>
              </a:rPr>
              <a:t>mystery</a:t>
            </a:r>
            <a:r>
              <a:rPr lang="cs-CZ" sz="2800" dirty="0">
                <a:solidFill>
                  <a:srgbClr val="008080"/>
                </a:solidFill>
              </a:rPr>
              <a:t> shopping, externí audity)</a:t>
            </a:r>
          </a:p>
        </p:txBody>
      </p:sp>
    </p:spTree>
    <p:extLst>
      <p:ext uri="{BB962C8B-B14F-4D97-AF65-F5344CB8AC3E}">
        <p14:creationId xmlns:p14="http://schemas.microsoft.com/office/powerpoint/2010/main" val="3506409677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7261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1689746" y="1572614"/>
            <a:ext cx="793185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Prevence proti vnitřním krádežím 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460938" y="2432173"/>
            <a:ext cx="8702566" cy="37979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0"/>
            <a:r>
              <a:rPr lang="cs-CZ" sz="2800" b="1" dirty="0">
                <a:solidFill>
                  <a:srgbClr val="008080"/>
                </a:solidFill>
              </a:rPr>
              <a:t>monitoring kontrolních systémů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motivace pracovníků </a:t>
            </a:r>
            <a:r>
              <a:rPr lang="cs-CZ" sz="2800" dirty="0">
                <a:solidFill>
                  <a:srgbClr val="008080"/>
                </a:solidFill>
              </a:rPr>
              <a:t>na výsledcích práce kolektivu prodejny, HS a celé firmy (participace na řízení a zisku),</a:t>
            </a:r>
          </a:p>
          <a:p>
            <a:pPr lvl="0"/>
            <a:r>
              <a:rPr lang="cs-CZ" sz="2800" b="1" dirty="0">
                <a:solidFill>
                  <a:srgbClr val="008080"/>
                </a:solidFill>
              </a:rPr>
              <a:t>účinná vnitřní kontrola </a:t>
            </a:r>
            <a:r>
              <a:rPr lang="cs-CZ" sz="2800" dirty="0">
                <a:solidFill>
                  <a:srgbClr val="008080"/>
                </a:solidFill>
              </a:rPr>
              <a:t>a organizace práce (jasná dělba kompetencí, dostatečný podíl zodpovědnosti, přímá odpovědnost za svěřený úsek),</a:t>
            </a:r>
          </a:p>
          <a:p>
            <a:r>
              <a:rPr lang="cs-CZ" sz="2800" dirty="0">
                <a:solidFill>
                  <a:srgbClr val="008080"/>
                </a:solidFill>
              </a:rPr>
              <a:t>funkce </a:t>
            </a:r>
            <a:r>
              <a:rPr lang="cs-CZ" sz="2800" b="1" dirty="0">
                <a:solidFill>
                  <a:srgbClr val="008080"/>
                </a:solidFill>
              </a:rPr>
              <a:t>kontrolora</a:t>
            </a:r>
            <a:r>
              <a:rPr lang="cs-CZ" sz="2800" dirty="0">
                <a:solidFill>
                  <a:srgbClr val="00808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4897444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7495" y="449357"/>
            <a:ext cx="48625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Druhy vnějších krádeží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877973" y="41307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300593" y="44935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10" descr="j0290939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150" y="1196756"/>
            <a:ext cx="1595437" cy="16525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j0287504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02481" y="3154367"/>
            <a:ext cx="2005012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839995" y="2165016"/>
            <a:ext cx="6946249" cy="27392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● </a:t>
            </a:r>
            <a:r>
              <a:rPr lang="cs-CZ" altLang="cs-CZ" sz="2800" b="1" dirty="0">
                <a:solidFill>
                  <a:srgbClr val="008080"/>
                </a:solidFill>
              </a:rPr>
              <a:t>odnášení zboží a krádeže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krádeže nákupních vozíků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loupeže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krádeže na rampách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další formy  (falešné šeky…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   bankovky).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D197ED2-D8E5-40C7-86DD-5D31DDDE90EF}"/>
              </a:ext>
            </a:extLst>
          </p:cNvPr>
          <p:cNvSpPr txBox="1"/>
          <p:nvPr/>
        </p:nvSpPr>
        <p:spPr>
          <a:xfrm>
            <a:off x="1950272" y="1362050"/>
            <a:ext cx="486251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rgbClr val="FF0000"/>
                </a:solidFill>
              </a:rPr>
              <a:t>Zákazníci a dodavatelé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047A5DC-497D-4EF2-851F-5C6C20956563}"/>
              </a:ext>
            </a:extLst>
          </p:cNvPr>
          <p:cNvSpPr txBox="1"/>
          <p:nvPr/>
        </p:nvSpPr>
        <p:spPr>
          <a:xfrm>
            <a:off x="877973" y="5623034"/>
            <a:ext cx="7422620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Případová studie: </a:t>
            </a:r>
            <a:r>
              <a:rPr lang="cs-CZ" dirty="0">
                <a:solidFill>
                  <a:srgbClr val="FF0000"/>
                </a:solidFill>
              </a:rPr>
              <a:t>Vnější krádeže v praxi (SO 2021)</a:t>
            </a:r>
          </a:p>
        </p:txBody>
      </p:sp>
    </p:spTree>
    <p:extLst>
      <p:ext uri="{BB962C8B-B14F-4D97-AF65-F5344CB8AC3E}">
        <p14:creationId xmlns:p14="http://schemas.microsoft.com/office/powerpoint/2010/main" val="346117659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587495" y="449357"/>
            <a:ext cx="48625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Druhy vnějších krádeží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877973" y="41307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8300593" y="44935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172" y="2537141"/>
            <a:ext cx="3216154" cy="267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241258" y="2105329"/>
            <a:ext cx="4993100" cy="86362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008080"/>
                </a:solidFill>
              </a:rPr>
              <a:t>Prevence proti vnějším krádežím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241258" y="3228674"/>
            <a:ext cx="6208749" cy="1384995"/>
          </a:xfrm>
          <a:prstGeom prst="rect">
            <a:avLst/>
          </a:prstGeom>
          <a:solidFill>
            <a:srgbClr val="FFFFCC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optimální organizace práce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lidské prostředky, školení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● věcné prostředky.</a:t>
            </a:r>
          </a:p>
        </p:txBody>
      </p:sp>
      <p:sp>
        <p:nvSpPr>
          <p:cNvPr id="12" name="TextovéPole 1"/>
          <p:cNvSpPr txBox="1">
            <a:spLocks noChangeArrowheads="1"/>
          </p:cNvSpPr>
          <p:nvPr/>
        </p:nvSpPr>
        <p:spPr bwMode="auto">
          <a:xfrm>
            <a:off x="1241258" y="5225051"/>
            <a:ext cx="8240712" cy="831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ahoma" panose="020B0604030504040204" pitchFamily="34" charset="0"/>
              </a:rPr>
              <a:t>Nejvíce krádeží  - před velikonocemi a vánocemi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dirty="0">
                <a:solidFill>
                  <a:srgbClr val="008080"/>
                </a:solidFill>
                <a:cs typeface="Tahoma" panose="020B0604030504040204" pitchFamily="34" charset="0"/>
              </a:rPr>
              <a:t> (v ČR krádeže do 5 000, - Kč: přestupek)</a:t>
            </a:r>
          </a:p>
        </p:txBody>
      </p:sp>
    </p:spTree>
    <p:extLst>
      <p:ext uri="{BB962C8B-B14F-4D97-AF65-F5344CB8AC3E}">
        <p14:creationId xmlns:p14="http://schemas.microsoft.com/office/powerpoint/2010/main" val="3192274148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53907" y="197786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958618"/>
            <a:ext cx="9357429" cy="55925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807164" y="41545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835132" y="1079849"/>
            <a:ext cx="632186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kamery_ </a:t>
            </a:r>
            <a:r>
              <a:rPr lang="cs-CZ" altLang="cs-CZ" b="1" dirty="0">
                <a:solidFill>
                  <a:srgbClr val="FF0000"/>
                </a:solidFill>
              </a:rPr>
              <a:t>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09903" y="1844795"/>
            <a:ext cx="9801689" cy="481978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400" dirty="0">
                <a:solidFill>
                  <a:srgbClr val="008080"/>
                </a:solidFill>
              </a:rPr>
              <a:t>Bezpečnostní kamery jsou v obchodech v dnešní době již naprostou samozřejmostí.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Jejich vývoj však poskočil v uplynulých letech mílovými kroky směrem kupředu.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Kamery dovedou odhalit zloděje během pouhých pár minut, a to i v případě, kdy je nikdo nesleduje.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Kamery umí rozlišovat pohyb v různých oblastech záběru. Když se tak z jednoho konkrétního regálu ztratí cenné zboží, manažer si může během pár minut stáhnout jen ty záznamy, kdy byl u regálu nějaký člověk, což je při řešení incidentů zásadní.</a:t>
            </a:r>
          </a:p>
          <a:p>
            <a:r>
              <a:rPr lang="cs-CZ" sz="2400" dirty="0">
                <a:solidFill>
                  <a:srgbClr val="008080"/>
                </a:solidFill>
              </a:rPr>
              <a:t>Využití kamer k marketingovým a provozním účelům – počítání návštěvníků, identifikace pohlaví, věku …</a:t>
            </a:r>
          </a:p>
        </p:txBody>
      </p:sp>
    </p:spTree>
    <p:extLst>
      <p:ext uri="{BB962C8B-B14F-4D97-AF65-F5344CB8AC3E}">
        <p14:creationId xmlns:p14="http://schemas.microsoft.com/office/powerpoint/2010/main" val="410993791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886429" y="2583967"/>
            <a:ext cx="4501755" cy="1658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seznámit se základními možnostmi ochrany zboží, majetku a osob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v obchodním provozu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Bezpečnostní management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43397" y="656432"/>
            <a:ext cx="7824866" cy="6403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krádeže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1150064" y="1419407"/>
            <a:ext cx="9357429" cy="4978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cs-CZ" altLang="cs-CZ" sz="2000" b="1" dirty="0"/>
          </a:p>
        </p:txBody>
      </p:sp>
      <p:sp>
        <p:nvSpPr>
          <p:cNvPr id="8196" name="AutoShape 9"/>
          <p:cNvSpPr>
            <a:spLocks noChangeArrowheads="1"/>
          </p:cNvSpPr>
          <p:nvPr/>
        </p:nvSpPr>
        <p:spPr bwMode="auto">
          <a:xfrm>
            <a:off x="1346846" y="791846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2935066" y="1618034"/>
            <a:ext cx="6321868" cy="644461"/>
          </a:xfrm>
          <a:prstGeom prst="rect">
            <a:avLst/>
          </a:prstGeom>
          <a:gradFill rotWithShape="0">
            <a:gsLst>
              <a:gs pos="0">
                <a:srgbClr val="00FFFF"/>
              </a:gs>
              <a:gs pos="100000">
                <a:srgbClr val="FFFFFF"/>
              </a:gs>
            </a:gsLst>
            <a:lin ang="5400000" scaled="1"/>
          </a:gra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Tepelné mapy_ </a:t>
            </a:r>
            <a:r>
              <a:rPr lang="cs-CZ" altLang="cs-CZ" b="1" dirty="0">
                <a:solidFill>
                  <a:srgbClr val="FF0000"/>
                </a:solidFill>
              </a:rPr>
              <a:t>praxe</a:t>
            </a:r>
            <a:endParaRPr lang="cs-CZ" altLang="cs-CZ" dirty="0">
              <a:solidFill>
                <a:srgbClr val="FF0000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886365" y="2461122"/>
            <a:ext cx="7884825" cy="285001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cs-CZ" sz="2800" dirty="0">
                <a:solidFill>
                  <a:srgbClr val="008080"/>
                </a:solidFill>
              </a:rPr>
              <a:t> Dalším nástrojem jsou takzvané tepelné mapy.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Manažer obchodu si díky kamerám registrujícím pohyb může vytvořit mapu vytíženosti prodejní plochy </a:t>
            </a:r>
          </a:p>
          <a:p>
            <a:r>
              <a:rPr lang="cs-CZ" sz="2800" dirty="0">
                <a:solidFill>
                  <a:srgbClr val="008080"/>
                </a:solidFill>
              </a:rPr>
              <a:t> a definovat tak místa, která jsou nejvhodnější pro vystavení akčních nabídek zboží.</a:t>
            </a:r>
          </a:p>
        </p:txBody>
      </p:sp>
    </p:spTree>
    <p:extLst>
      <p:ext uri="{BB962C8B-B14F-4D97-AF65-F5344CB8AC3E}">
        <p14:creationId xmlns:p14="http://schemas.microsoft.com/office/powerpoint/2010/main" val="3670465997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32368" y="1726268"/>
            <a:ext cx="11227632" cy="42904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FF0000"/>
                </a:solidFill>
                <a:cs typeface="Arial" panose="020B0604020202020204" pitchFamily="34" charset="0"/>
              </a:rPr>
              <a:t>Ztráty v obchodě (2016):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přeprava 7 %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manipulace v obchodě 15 %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změna vlastnosti zboží 3 %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vypršení lhůty spotřeby 6 % 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nesprávné kódy 11 %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krádeže zákazníků 43 % </a:t>
            </a:r>
            <a:b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8080"/>
                </a:solidFill>
                <a:cs typeface="Arial" panose="020B0604020202020204" pitchFamily="34" charset="0"/>
              </a:rPr>
              <a:t>-  krádeže vlastních zaměstnanců 15 %</a:t>
            </a:r>
            <a:r>
              <a:rPr lang="cs-CZ" b="1" dirty="0">
                <a:solidFill>
                  <a:srgbClr val="008080"/>
                </a:solidFill>
                <a:cs typeface="Arial" panose="020B0604020202020204" pitchFamily="34" charset="0"/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Zdroj: </a:t>
            </a:r>
            <a:r>
              <a:rPr lang="cs-CZ" sz="2000" i="1" dirty="0"/>
              <a:t>Kriminalita</a:t>
            </a:r>
            <a:r>
              <a:rPr lang="cs-CZ" sz="2000" dirty="0"/>
              <a:t>. [online]. [vid. 20. listopadu 2017] Dostupné z.   http://www.fox.cz/vice_nez.html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http://www.asiscz.org</a:t>
            </a:r>
            <a:endParaRPr lang="cs-CZ" altLang="cs-CZ" sz="2400" b="1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3238" y="441217"/>
            <a:ext cx="5780076" cy="1077218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Dle výsledků  </a:t>
            </a:r>
            <a:r>
              <a:rPr lang="cs-CZ" altLang="cs-CZ" b="1" dirty="0" err="1">
                <a:solidFill>
                  <a:srgbClr val="008080"/>
                </a:solidFill>
              </a:rPr>
              <a:t>European</a:t>
            </a:r>
            <a:r>
              <a:rPr lang="cs-CZ" altLang="cs-CZ" b="1" dirty="0">
                <a:solidFill>
                  <a:srgbClr val="008080"/>
                </a:solidFill>
              </a:rPr>
              <a:t> Retail </a:t>
            </a:r>
            <a:r>
              <a:rPr lang="cs-CZ" altLang="cs-CZ" b="1" dirty="0" err="1">
                <a:solidFill>
                  <a:srgbClr val="008080"/>
                </a:solidFill>
              </a:rPr>
              <a:t>Theft</a:t>
            </a:r>
            <a:r>
              <a:rPr lang="cs-CZ" altLang="cs-CZ" b="1" dirty="0">
                <a:solidFill>
                  <a:srgbClr val="008080"/>
                </a:solidFill>
              </a:rPr>
              <a:t> </a:t>
            </a:r>
            <a:r>
              <a:rPr lang="cs-CZ" altLang="cs-CZ" b="1" dirty="0" err="1">
                <a:solidFill>
                  <a:srgbClr val="008080"/>
                </a:solidFill>
              </a:rPr>
              <a:t>Barometer</a:t>
            </a:r>
            <a:r>
              <a:rPr lang="cs-CZ" altLang="cs-CZ" b="1" dirty="0">
                <a:solidFill>
                  <a:srgbClr val="008080"/>
                </a:solidFill>
              </a:rPr>
              <a:t>: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715935" y="741589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8720308" y="7543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66175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59566" y="1490007"/>
            <a:ext cx="9150014" cy="35086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b="1" dirty="0">
                <a:solidFill>
                  <a:srgbClr val="00808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ze strany zákazníků v průměru představují ztráty v evropském obchodě 43 % z celkových ztrát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 ochrana nákupních vozíků (1 vozík  stojí 80-100 Euro) </a:t>
            </a: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 některé firmy uvádějí  ztrátu cca 20 vozíků měsíčně (bez ochrany)</a:t>
            </a:r>
            <a:endParaRPr lang="cs-CZ" sz="28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8080"/>
                </a:solidFill>
              </a:rPr>
              <a:t> váhové scannery u pokladen snižují podvody zákazníků s vážením !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803317" y="363247"/>
            <a:ext cx="4862512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Vnější krádeže dle Evropského barometru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1143794" y="703264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8728492" y="71698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5BDC6D3-3D7A-4725-BAA8-C15ACBBE4382}"/>
              </a:ext>
            </a:extLst>
          </p:cNvPr>
          <p:cNvSpPr txBox="1"/>
          <p:nvPr/>
        </p:nvSpPr>
        <p:spPr>
          <a:xfrm>
            <a:off x="458084" y="5509868"/>
            <a:ext cx="4690465" cy="92333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Komparace EU a USA, 2019:</a:t>
            </a:r>
          </a:p>
          <a:p>
            <a:r>
              <a:rPr lang="cs-CZ" dirty="0">
                <a:solidFill>
                  <a:srgbClr val="FF0000"/>
                </a:solidFill>
              </a:rPr>
              <a:t>EU - </a:t>
            </a:r>
            <a:r>
              <a:rPr lang="cs-CZ" b="1" dirty="0">
                <a:solidFill>
                  <a:srgbClr val="FF0000"/>
                </a:solidFill>
              </a:rPr>
              <a:t>26 $ (21,3 EUR ) mld., na 1 hlavu 76,9 $ 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USA – </a:t>
            </a:r>
            <a:r>
              <a:rPr lang="cs-CZ" b="1" dirty="0">
                <a:solidFill>
                  <a:srgbClr val="FF0000"/>
                </a:solidFill>
              </a:rPr>
              <a:t>35 mld. $, na 1 hlavu 106,36 $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0E164C5-21E1-4D11-AE99-A734C9273E18}"/>
              </a:ext>
            </a:extLst>
          </p:cNvPr>
          <p:cNvSpPr/>
          <p:nvPr/>
        </p:nvSpPr>
        <p:spPr>
          <a:xfrm>
            <a:off x="5488803" y="6033088"/>
            <a:ext cx="191866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https://www.retailresearch.org/crime-comparisons.html</a:t>
            </a:r>
          </a:p>
        </p:txBody>
      </p:sp>
    </p:spTree>
    <p:extLst>
      <p:ext uri="{BB962C8B-B14F-4D97-AF65-F5344CB8AC3E}">
        <p14:creationId xmlns:p14="http://schemas.microsoft.com/office/powerpoint/2010/main" val="3406815578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329234" y="2207666"/>
            <a:ext cx="6450662" cy="24560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Prvenství krádeží – Vídeň </a:t>
            </a:r>
            <a:endParaRPr lang="cs-CZ" sz="2400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2006 – 30 000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2016 - 19 000 ročně</a:t>
            </a:r>
          </a:p>
          <a:p>
            <a:pPr>
              <a:lnSpc>
                <a:spcPct val="90000"/>
              </a:lnSpc>
              <a:defRPr/>
            </a:pPr>
            <a:endParaRPr lang="cs-CZ" sz="2400" b="1" dirty="0">
              <a:solidFill>
                <a:srgbClr val="00808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V ČR – není přesná statistika,</a:t>
            </a:r>
          </a:p>
          <a:p>
            <a:pPr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8080"/>
                </a:solidFill>
              </a:rPr>
              <a:t> cca 400 vozíků ročně v hypermarketech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283550" y="838133"/>
            <a:ext cx="4862512" cy="1077218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Krádeže nákupních vozíků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1042624" y="80667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8825317" y="77542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8080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pic>
        <p:nvPicPr>
          <p:cNvPr id="7" name="Picture 2" descr="https://upload.wikimedia.org/wikipedia/commons/7/7c/Collage_von_Wie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5987" y="2207666"/>
            <a:ext cx="3195638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1042624" y="5061332"/>
            <a:ext cx="692686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Zdroj: </a:t>
            </a:r>
            <a:r>
              <a:rPr lang="cs-CZ" altLang="cs-CZ" sz="2000" i="1" dirty="0"/>
              <a:t>Ve Vídni se krade nejvíc vozíků v Evropě, loni jich zmizelo 19 000. Češi jsou poctivější. </a:t>
            </a:r>
            <a:r>
              <a:rPr lang="cs-CZ" altLang="cs-CZ" sz="2000" dirty="0"/>
              <a:t>[online]. [vid. 20. listopadu 2017]. Dostupné z: https://www.irozhlas.cz/ekonomika/ve-vidni-se-krade-nejvic-voziku-v-evrope-loni-jich-zmizelo-19-000-cesi-jsou-v_1708220751_pj</a:t>
            </a:r>
          </a:p>
        </p:txBody>
      </p:sp>
    </p:spTree>
    <p:extLst>
      <p:ext uri="{BB962C8B-B14F-4D97-AF65-F5344CB8AC3E}">
        <p14:creationId xmlns:p14="http://schemas.microsoft.com/office/powerpoint/2010/main" val="2663090343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548328" y="498030"/>
            <a:ext cx="5654207" cy="523220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008080"/>
                </a:solidFill>
              </a:rPr>
              <a:t>Kde se nejvíce zcizuje zboží?</a:t>
            </a:r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849736" y="366374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9098027" y="498030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7837"/>
            <a:ext cx="1464833" cy="1127893"/>
          </a:xfrm>
          <a:prstGeom prst="rect">
            <a:avLst/>
          </a:prstGeom>
        </p:spPr>
      </p:pic>
      <p:graphicFrame>
        <p:nvGraphicFramePr>
          <p:cNvPr id="7" name="Group 10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959454"/>
              </p:ext>
            </p:extLst>
          </p:nvPr>
        </p:nvGraphicFramePr>
        <p:xfrm>
          <a:off x="849736" y="1314232"/>
          <a:ext cx="6128843" cy="3841749"/>
        </p:xfrm>
        <a:graphic>
          <a:graphicData uri="http://schemas.openxmlformats.org/drawingml/2006/table">
            <a:tbl>
              <a:tblPr/>
              <a:tblGrid>
                <a:gridCol w="2749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9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913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podíl krádeží na dosahovaném obratu v %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17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Pobaltské státy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1, 42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Arial" charset="0"/>
                        </a:rPr>
                        <a:t>1,41</a:t>
                      </a: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Slovensko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1,40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Maďarsko 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1,38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Finsko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35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Portugalsko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T="45736" marB="457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91" descr="j0405738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50853" y="1701604"/>
            <a:ext cx="1955800" cy="126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95" descr="j0408361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71367" y="3235107"/>
            <a:ext cx="1955800" cy="119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0" descr="j0405810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016526" y="1679276"/>
            <a:ext cx="1955800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5" descr="j0405768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077" y="4559000"/>
            <a:ext cx="14859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6" descr="j0408324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5776" y="4559000"/>
            <a:ext cx="125730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90"/>
          <p:cNvSpPr txBox="1">
            <a:spLocks noChangeArrowheads="1"/>
          </p:cNvSpPr>
          <p:nvPr/>
        </p:nvSpPr>
        <p:spPr bwMode="auto">
          <a:xfrm>
            <a:off x="703915" y="5203855"/>
            <a:ext cx="7046938" cy="10160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/>
              <a:t>Průměr v Evropě 1,24 %. (výzkum se dotýkal 24 firem, které dosahují cca 20% maloobchodního obratu v Evropě.</a:t>
            </a:r>
            <a:endParaRPr lang="cs-CZ" alt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959377" y="626772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/>
              <a:t>Centre </a:t>
            </a:r>
            <a:r>
              <a:rPr lang="cs-CZ" altLang="cs-CZ" dirty="0" err="1"/>
              <a:t>for</a:t>
            </a:r>
            <a:r>
              <a:rPr lang="cs-CZ" altLang="cs-CZ" dirty="0"/>
              <a:t> Retail </a:t>
            </a:r>
            <a:r>
              <a:rPr lang="cs-CZ" altLang="cs-CZ" dirty="0" err="1"/>
              <a:t>Research</a:t>
            </a:r>
            <a:r>
              <a:rPr lang="cs-CZ" altLang="cs-CZ" dirty="0"/>
              <a:t> (VB). [online]. [vid. 20. listopadu 2017].  Dostupné z http://www.fox.cz/podceneni.html</a:t>
            </a:r>
          </a:p>
        </p:txBody>
      </p:sp>
    </p:spTree>
    <p:extLst>
      <p:ext uri="{BB962C8B-B14F-4D97-AF65-F5344CB8AC3E}">
        <p14:creationId xmlns:p14="http://schemas.microsoft.com/office/powerpoint/2010/main" val="872463923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47850" y="260350"/>
            <a:ext cx="82296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3200" b="1" dirty="0">
                <a:solidFill>
                  <a:srgbClr val="008080"/>
                </a:solidFill>
              </a:rPr>
              <a:t>Nejméně se zcizuje zboží:</a:t>
            </a:r>
          </a:p>
        </p:txBody>
      </p:sp>
      <p:graphicFrame>
        <p:nvGraphicFramePr>
          <p:cNvPr id="24708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967203"/>
              </p:ext>
            </p:extLst>
          </p:nvPr>
        </p:nvGraphicFramePr>
        <p:xfrm>
          <a:off x="2063750" y="1719263"/>
          <a:ext cx="4679950" cy="2560638"/>
        </p:xfrm>
        <a:graphic>
          <a:graphicData uri="http://schemas.openxmlformats.org/drawingml/2006/table">
            <a:tbl>
              <a:tblPr/>
              <a:tblGrid>
                <a:gridCol w="19298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0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Země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podíl krádeží na dosahovaném obratu v %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Rakousko</a:t>
                      </a: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0,94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Švýcarsko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0,96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Německo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1,07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8080"/>
                        </a:solidFill>
                        <a:effectLst/>
                        <a:latin typeface="Arial" charset="0"/>
                      </a:endParaRPr>
                    </a:p>
                  </a:txBody>
                  <a:tcPr marL="91435" marR="91435" marT="45726" marB="4572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6404" name="Picture 184" descr="j040839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975" y="2398713"/>
            <a:ext cx="19558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5" name="Picture 185" descr="j04056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264" y="696914"/>
            <a:ext cx="1958975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6" name="Picture 186" descr="j040578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4292601"/>
            <a:ext cx="1955800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7" name="Obdélník 1"/>
          <p:cNvSpPr>
            <a:spLocks noChangeArrowheads="1"/>
          </p:cNvSpPr>
          <p:nvPr/>
        </p:nvSpPr>
        <p:spPr bwMode="auto">
          <a:xfrm>
            <a:off x="1555672" y="4936892"/>
            <a:ext cx="4572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/>
              <a:t>Centre </a:t>
            </a:r>
            <a:r>
              <a:rPr lang="cs-CZ" altLang="cs-CZ" sz="1800" dirty="0" err="1"/>
              <a:t>for</a:t>
            </a:r>
            <a:r>
              <a:rPr lang="cs-CZ" altLang="cs-CZ" sz="1800" dirty="0"/>
              <a:t> Retail </a:t>
            </a:r>
            <a:r>
              <a:rPr lang="cs-CZ" altLang="cs-CZ" sz="1800" dirty="0" err="1"/>
              <a:t>Research</a:t>
            </a:r>
            <a:r>
              <a:rPr lang="cs-CZ" altLang="cs-CZ" sz="1800" dirty="0"/>
              <a:t> (VB). [online]. [vid. 20. listopadu 2017]. Dostupné z http://www.fox.cz/podceneni.html</a:t>
            </a:r>
          </a:p>
        </p:txBody>
      </p:sp>
    </p:spTree>
    <p:extLst>
      <p:ext uri="{BB962C8B-B14F-4D97-AF65-F5344CB8AC3E}">
        <p14:creationId xmlns:p14="http://schemas.microsoft.com/office/powerpoint/2010/main" val="20093646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>
            <a:spLocks noGrp="1" noChangeArrowheads="1"/>
          </p:cNvSpPr>
          <p:nvPr>
            <p:ph type="title" idx="4294967295"/>
          </p:nvPr>
        </p:nvSpPr>
        <p:spPr>
          <a:xfrm>
            <a:off x="554701" y="352970"/>
            <a:ext cx="8229600" cy="777875"/>
          </a:xfr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</a:ln>
        </p:spPr>
        <p:txBody>
          <a:bodyPr>
            <a:normAutofit/>
          </a:bodyPr>
          <a:lstStyle/>
          <a:p>
            <a:pPr algn="ctr" eaLnBrk="1" hangingPunct="1"/>
            <a:r>
              <a:rPr lang="cs-CZ" altLang="cs-CZ" sz="3200" b="1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Věcné prostředky ochrany</a:t>
            </a: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554701" y="1686576"/>
            <a:ext cx="4996656" cy="2393039"/>
          </a:xfrm>
          <a:prstGeom prst="rect">
            <a:avLst/>
          </a:prstGeom>
          <a:solidFill>
            <a:srgbClr val="FFFFFF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Zrcadlové vybavení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Kamerové systémy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Elektronická ochrana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     zboží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Integrované bezpečnostní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 systémy</a:t>
            </a:r>
            <a:endParaRPr lang="cs-CZ" altLang="cs-CZ" sz="2400" dirty="0">
              <a:solidFill>
                <a:srgbClr val="008080"/>
              </a:solidFill>
            </a:endParaRPr>
          </a:p>
        </p:txBody>
      </p:sp>
      <p:pic>
        <p:nvPicPr>
          <p:cNvPr id="17412" name="Picture 6" descr="j0192427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3457" y="1743856"/>
            <a:ext cx="2449513" cy="21605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7" descr="j0241471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357" y="4362124"/>
            <a:ext cx="1598613" cy="182562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8" descr="j0331055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1" y="4517454"/>
            <a:ext cx="1816100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9" descr="in00291_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645" y="4328319"/>
            <a:ext cx="1763712" cy="1754187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0" descr="j0216694[1]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" y="4309192"/>
            <a:ext cx="944563" cy="1833562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1" descr="j0355013[1]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159" y="4309192"/>
            <a:ext cx="822325" cy="1819275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2354" y="35297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5663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888063" y="2311974"/>
            <a:ext cx="9724973" cy="25545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Elektronické anténní systémy EAS  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(</a:t>
            </a:r>
            <a:r>
              <a:rPr lang="cs-CZ" altLang="cs-CZ" b="1" dirty="0" err="1">
                <a:solidFill>
                  <a:srgbClr val="FF0000"/>
                </a:solidFill>
              </a:rPr>
              <a:t>Electronic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Article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Surveillance</a:t>
            </a:r>
            <a:r>
              <a:rPr lang="cs-CZ" altLang="cs-CZ" b="1" dirty="0">
                <a:solidFill>
                  <a:srgbClr val="FF0000"/>
                </a:solidFill>
              </a:rPr>
              <a:t>)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lang="cs-CZ" altLang="cs-CZ" b="1" dirty="0">
                <a:solidFill>
                  <a:srgbClr val="008080"/>
                </a:solidFill>
              </a:rPr>
              <a:t>detekční antény u vchodu</a:t>
            </a:r>
          </a:p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>
                <a:solidFill>
                  <a:srgbClr val="008080"/>
                </a:solidFill>
              </a:rPr>
              <a:t>ochranné etikety</a:t>
            </a:r>
          </a:p>
          <a:p>
            <a:pPr>
              <a:spcBef>
                <a:spcPct val="0"/>
              </a:spcBef>
              <a:buClrTx/>
              <a:buSzTx/>
              <a:buFont typeface="Symbol" panose="05050102010706020507" pitchFamily="18" charset="2"/>
              <a:buChar char="·"/>
            </a:pPr>
            <a:r>
              <a:rPr lang="cs-CZ" altLang="cs-CZ" b="1" dirty="0" err="1">
                <a:solidFill>
                  <a:srgbClr val="008080"/>
                </a:solidFill>
              </a:rPr>
              <a:t>detachery</a:t>
            </a:r>
            <a:r>
              <a:rPr lang="cs-CZ" altLang="cs-CZ" b="1" dirty="0">
                <a:solidFill>
                  <a:srgbClr val="008080"/>
                </a:solidFill>
              </a:rPr>
              <a:t>, </a:t>
            </a:r>
            <a:r>
              <a:rPr lang="cs-CZ" altLang="cs-CZ" b="1" dirty="0" err="1">
                <a:solidFill>
                  <a:srgbClr val="008080"/>
                </a:solidFill>
              </a:rPr>
              <a:t>deaktivátory</a:t>
            </a:r>
            <a:r>
              <a:rPr lang="cs-CZ" altLang="cs-CZ" b="1" dirty="0">
                <a:solidFill>
                  <a:srgbClr val="008080"/>
                </a:solidFill>
              </a:rPr>
              <a:t>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135699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3250" y="2431895"/>
            <a:ext cx="9724973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Inteligentní ochranné prvky (RF/ID)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umožňují přiřadit vlastní kód každému výrobku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možnost pokladny bez obsluhy-</a:t>
            </a:r>
            <a:r>
              <a:rPr lang="cs-CZ" altLang="cs-CZ" sz="3200" b="1" dirty="0" err="1">
                <a:solidFill>
                  <a:srgbClr val="008080"/>
                </a:solidFill>
              </a:rPr>
              <a:t>selfscanning</a:t>
            </a:r>
            <a:endParaRPr lang="cs-CZ" altLang="cs-CZ" sz="3200" b="1" dirty="0">
              <a:solidFill>
                <a:srgbClr val="008080"/>
              </a:solidFill>
            </a:endParaRP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zákazník si může zboží uložit do tašek a  projde-li  inkasní zónou je mu sečtena celková suma nákupu.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917138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03250" y="2117102"/>
            <a:ext cx="9635032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76200" cmpd="tri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Elektrické smyčkové systémy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elektromagnetický princip</a:t>
            </a:r>
          </a:p>
          <a:p>
            <a:pPr lvl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do smyčkového systému jsou zapojeny všechny vystavené výrobky, která mají čidla napojená na el. ústřednu sledující el. obvody a jejich případné narušení.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113613" y="451862"/>
            <a:ext cx="5777616" cy="584775"/>
          </a:xfrm>
          <a:prstGeom prst="rect">
            <a:avLst/>
          </a:prstGeom>
          <a:solidFill>
            <a:srgbClr val="FFFFCC"/>
          </a:solidFill>
          <a:ln w="76200">
            <a:solidFill>
              <a:srgbClr val="00808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Elektronická ochrana zboží: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03250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712076" y="388937"/>
            <a:ext cx="1081088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85397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70621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3471545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bg1"/>
                </a:solidFill>
              </a:rPr>
              <a:t>Bezpečnostní management</a:t>
            </a:r>
            <a:endParaRPr lang="cs-CZ" sz="4000" dirty="0"/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38971" y="2976893"/>
            <a:ext cx="4853750" cy="20897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Kontrola - její význam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Bezpečnostní management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Vnitřní krádeže</a:t>
            </a:r>
            <a:endParaRPr lang="cs-CZ" altLang="cs-CZ" sz="2800" dirty="0">
              <a:solidFill>
                <a:srgbClr val="00808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800" b="1" dirty="0">
                <a:solidFill>
                  <a:srgbClr val="008080"/>
                </a:solidFill>
                <a:latin typeface="Arial" panose="020B0604020202020204" pitchFamily="34" charset="0"/>
              </a:rPr>
              <a:t>Vnější krádeže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137481" y="2640872"/>
            <a:ext cx="9895279" cy="2830538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 Bezpečnostní analýza (co chceme chránit)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 Hodnotová analýza (hodnota hmotného i nehmotného majetku)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>
                <a:solidFill>
                  <a:srgbClr val="008080"/>
                </a:solidFill>
              </a:rPr>
              <a:t>  Pravděpodobnost </a:t>
            </a:r>
            <a:r>
              <a:rPr lang="cs-CZ" altLang="cs-CZ" sz="3200" b="1" dirty="0">
                <a:solidFill>
                  <a:srgbClr val="008080"/>
                </a:solidFill>
              </a:rPr>
              <a:t>vzniku škod.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9213401" y="977836"/>
            <a:ext cx="5715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2B07366-00BE-45CC-A5C7-2BECE5BA3FEC}"/>
              </a:ext>
            </a:extLst>
          </p:cNvPr>
          <p:cNvSpPr/>
          <p:nvPr/>
        </p:nvSpPr>
        <p:spPr>
          <a:xfrm>
            <a:off x="1411786" y="742247"/>
            <a:ext cx="58229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Integrovaný bezpečnostní systém</a:t>
            </a:r>
          </a:p>
        </p:txBody>
      </p:sp>
    </p:spTree>
    <p:extLst>
      <p:ext uri="{BB962C8B-B14F-4D97-AF65-F5344CB8AC3E}">
        <p14:creationId xmlns:p14="http://schemas.microsoft.com/office/powerpoint/2010/main" val="17131996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892202" y="992826"/>
            <a:ext cx="5715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687776" y="1975554"/>
            <a:ext cx="10300013" cy="3990531"/>
          </a:xfrm>
          <a:prstGeom prst="rect">
            <a:avLst/>
          </a:prstGeom>
          <a:solidFill>
            <a:srgbClr val="FFFFCC"/>
          </a:solidFill>
          <a:ln w="571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Kompletní pojetí ochrany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Pasivní ochrana: (mříže, zámky …)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       ●Aktivní ochrana: informace o ohrožení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Pasivní a aktivní ochrana tvoří funkční strukturu IBS, funkce: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informační : signál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vyhodnocovací: záznam</a:t>
            </a:r>
          </a:p>
          <a:p>
            <a:pPr lvl="1" eaLnBrk="1" hangingPunct="1">
              <a:spcBef>
                <a:spcPct val="0"/>
              </a:spcBef>
              <a:buClrTx/>
              <a:buFont typeface="Symbol" panose="05050102010706020507" pitchFamily="18" charset="2"/>
              <a:buChar char="·"/>
            </a:pPr>
            <a:r>
              <a:rPr lang="cs-CZ" altLang="cs-CZ" sz="3200" b="1" dirty="0">
                <a:solidFill>
                  <a:srgbClr val="008080"/>
                </a:solidFill>
              </a:rPr>
              <a:t>výkonná: zásah.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0539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1580213" y="781763"/>
            <a:ext cx="7772400" cy="947738"/>
          </a:xfrm>
          <a:solidFill>
            <a:srgbClr val="FFFFCC"/>
          </a:solidFill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8080"/>
                </a:solidFill>
              </a:rPr>
              <a:t>Shrnutí přednášky</a:t>
            </a:r>
          </a:p>
        </p:txBody>
      </p:sp>
      <p:sp>
        <p:nvSpPr>
          <p:cNvPr id="40963" name="TextovéPole 2"/>
          <p:cNvSpPr txBox="1">
            <a:spLocks noChangeArrowheads="1"/>
          </p:cNvSpPr>
          <p:nvPr/>
        </p:nvSpPr>
        <p:spPr bwMode="auto">
          <a:xfrm>
            <a:off x="1748360" y="2390802"/>
            <a:ext cx="8534892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Kontrola</a:t>
            </a:r>
            <a:r>
              <a:rPr lang="cs-CZ" altLang="cs-CZ" sz="2400" b="1" dirty="0">
                <a:solidFill>
                  <a:srgbClr val="008080"/>
                </a:solidFill>
              </a:rPr>
              <a:t> - její význam, vnitřní kontrola, manko a jeho příčiny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Bezpečnostní management </a:t>
            </a:r>
            <a:r>
              <a:rPr lang="cs-CZ" altLang="cs-CZ" sz="2400" b="1" dirty="0">
                <a:solidFill>
                  <a:srgbClr val="008080"/>
                </a:solidFill>
              </a:rPr>
              <a:t>– ochrana zboží, osob a majetku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FF0000"/>
                </a:solidFill>
              </a:rPr>
              <a:t>Vnitřní krádeže </a:t>
            </a:r>
            <a:r>
              <a:rPr lang="cs-CZ" altLang="cs-CZ" sz="2400" b="1" dirty="0">
                <a:solidFill>
                  <a:srgbClr val="008080"/>
                </a:solidFill>
              </a:rPr>
              <a:t>– druhy krádeží a prevence proti nim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Vnější krádeže </a:t>
            </a:r>
            <a:r>
              <a:rPr lang="cs-CZ" altLang="cs-CZ" sz="2400" b="1" dirty="0">
                <a:solidFill>
                  <a:srgbClr val="008080"/>
                </a:solidFill>
              </a:rPr>
              <a:t>- druhy krádeží a prevence proti nim, lidské a věcné prostředky ochrany</a:t>
            </a:r>
          </a:p>
          <a:p>
            <a:pPr>
              <a:spcBef>
                <a:spcPct val="0"/>
              </a:spcBef>
            </a:pPr>
            <a:r>
              <a:rPr lang="cs-CZ" altLang="cs-CZ" sz="2400" b="1" dirty="0">
                <a:solidFill>
                  <a:srgbClr val="FF0000"/>
                </a:solidFill>
              </a:rPr>
              <a:t>Integrovaný bezpečnostní systém </a:t>
            </a:r>
            <a:r>
              <a:rPr lang="cs-CZ" altLang="cs-CZ" sz="2400" b="1" dirty="0">
                <a:solidFill>
                  <a:srgbClr val="008080"/>
                </a:solidFill>
              </a:rPr>
              <a:t>– bezpečnostní analýza, hodnotová analýza, kompletní pojetí ochrany</a:t>
            </a:r>
            <a:endParaRPr lang="cs-CZ" altLang="cs-CZ" sz="2400" dirty="0">
              <a:solidFill>
                <a:srgbClr val="008080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cs-CZ" altLang="cs-CZ" sz="2400" b="1" dirty="0">
              <a:solidFill>
                <a:srgbClr val="00808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29216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97029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46547" y="2231822"/>
            <a:ext cx="10560968" cy="4288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000" b="1" dirty="0"/>
          </a:p>
          <a:p>
            <a:r>
              <a:rPr lang="cs-CZ" dirty="0"/>
              <a:t>Kontrola má dvojí pojetí a funkci. </a:t>
            </a:r>
          </a:p>
          <a:p>
            <a:r>
              <a:rPr lang="cs-CZ" b="1" dirty="0"/>
              <a:t>Vnější kontrola</a:t>
            </a:r>
            <a:r>
              <a:rPr lang="cs-CZ" dirty="0"/>
              <a:t> sleduje širší veřejné zájmy ochrany spotřebitelů a uskutečňuje se z pozic různých státních institucí (například Česká obchodní inspekce, Úřad pro hospodářskou soutěž, živnostenský úřad nebo orgány státní správy a samosprávy).</a:t>
            </a:r>
          </a:p>
          <a:p>
            <a:r>
              <a:rPr lang="cs-CZ" altLang="cs-CZ" b="1" dirty="0"/>
              <a:t>Vnitřní kontrola – </a:t>
            </a:r>
            <a:r>
              <a:rPr lang="cs-CZ" altLang="cs-CZ" dirty="0"/>
              <a:t>kontroluje prostředí firem.</a:t>
            </a: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72450" y="1359600"/>
            <a:ext cx="7017307" cy="563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a vnitřní kontrola</a:t>
            </a:r>
          </a:p>
        </p:txBody>
      </p:sp>
    </p:spTree>
    <p:extLst>
      <p:ext uri="{BB962C8B-B14F-4D97-AF65-F5344CB8AC3E}">
        <p14:creationId xmlns:p14="http://schemas.microsoft.com/office/powerpoint/2010/main" val="387368585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846547" y="2231823"/>
            <a:ext cx="9880620" cy="30653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cs-CZ" altLang="cs-CZ" sz="2000" b="1" dirty="0"/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zkvalitňování </a:t>
            </a:r>
            <a:r>
              <a:rPr lang="cs-CZ" altLang="cs-CZ" sz="2400" b="1" dirty="0">
                <a:solidFill>
                  <a:srgbClr val="FF0000"/>
                </a:solidFill>
              </a:rPr>
              <a:t>zásobování</a:t>
            </a:r>
            <a:r>
              <a:rPr lang="cs-CZ" altLang="cs-CZ" sz="2400" b="1" dirty="0"/>
              <a:t> obyvatelstva, kulturnosti, odbornosti a hygieny prodeje (kvalita a bezpečnost zboží)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správné označování zboží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používání ověřených měřidel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dodržování právních a jiných předpisů pro poskytování služeb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2400" b="1" dirty="0"/>
              <a:t>● odhalování </a:t>
            </a:r>
            <a:r>
              <a:rPr lang="cs-CZ" altLang="cs-CZ" sz="2400" b="1" dirty="0">
                <a:solidFill>
                  <a:srgbClr val="FF0000"/>
                </a:solidFill>
              </a:rPr>
              <a:t>zdrojů úspor.</a:t>
            </a: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972450" y="1359600"/>
            <a:ext cx="6479384" cy="563563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00FFFF"/>
              </a:gs>
            </a:gsLst>
            <a:lin ang="5400000" scaled="1"/>
          </a:gradFill>
          <a:ln w="1905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Zaměření vnější kontroly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85E6535-9E0A-43AE-A675-68C5D78CFE95}"/>
              </a:ext>
            </a:extLst>
          </p:cNvPr>
          <p:cNvSpPr txBox="1"/>
          <p:nvPr/>
        </p:nvSpPr>
        <p:spPr>
          <a:xfrm>
            <a:off x="972450" y="5927834"/>
            <a:ext cx="9642998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Případová studie: sankce za nedodržování právních předpisů v oblasti obchodu</a:t>
            </a:r>
          </a:p>
        </p:txBody>
      </p:sp>
    </p:spTree>
    <p:extLst>
      <p:ext uri="{BB962C8B-B14F-4D97-AF65-F5344CB8AC3E}">
        <p14:creationId xmlns:p14="http://schemas.microsoft.com/office/powerpoint/2010/main" val="362239966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Vnější 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137788"/>
              </p:ext>
            </p:extLst>
          </p:nvPr>
        </p:nvGraphicFramePr>
        <p:xfrm>
          <a:off x="809470" y="1514011"/>
          <a:ext cx="9713625" cy="4870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760">
                  <a:extLst>
                    <a:ext uri="{9D8B030D-6E8A-4147-A177-3AD203B41FA5}">
                      <a16:colId xmlns:a16="http://schemas.microsoft.com/office/drawing/2014/main" val="1288286859"/>
                    </a:ext>
                  </a:extLst>
                </a:gridCol>
                <a:gridCol w="2344242">
                  <a:extLst>
                    <a:ext uri="{9D8B030D-6E8A-4147-A177-3AD203B41FA5}">
                      <a16:colId xmlns:a16="http://schemas.microsoft.com/office/drawing/2014/main" val="1220715076"/>
                    </a:ext>
                  </a:extLst>
                </a:gridCol>
                <a:gridCol w="3238623">
                  <a:extLst>
                    <a:ext uri="{9D8B030D-6E8A-4147-A177-3AD203B41FA5}">
                      <a16:colId xmlns:a16="http://schemas.microsoft.com/office/drawing/2014/main" val="2023419650"/>
                    </a:ext>
                  </a:extLst>
                </a:gridCol>
              </a:tblGrid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Název společnosti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Počet pokut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Celková výše pokut v Kč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667204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Albert Česká republika, s. 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9 185 000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167453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COOP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11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87 000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802550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Tesco </a:t>
                      </a:r>
                      <a:r>
                        <a:rPr lang="cs-CZ" sz="2400" dirty="0" err="1">
                          <a:effectLst/>
                        </a:rPr>
                        <a:t>Stores</a:t>
                      </a:r>
                      <a:r>
                        <a:rPr lang="cs-CZ" sz="2400" dirty="0">
                          <a:effectLst/>
                        </a:rPr>
                        <a:t> ČR, a.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6 950 000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12165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Billa, spol. s 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19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4 492 000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186101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Penny Market, s. r. o.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12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3 945 000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085607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Globus ČR, k.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7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285 500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45329"/>
                  </a:ext>
                </a:extLst>
              </a:tr>
              <a:tr h="74813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Kaufland Česká republika v. o.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1 866 000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749533"/>
                  </a:ext>
                </a:extLst>
              </a:tr>
              <a:tr h="462992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Lidl</a:t>
                      </a:r>
                      <a:r>
                        <a:rPr lang="cs-CZ" sz="2400" dirty="0">
                          <a:effectLst/>
                        </a:rPr>
                        <a:t> Česká republika v. o. s.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8080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14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467995" indent="180340" algn="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1 661 000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334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87278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58747" y="547705"/>
            <a:ext cx="6048375" cy="503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Vnitřní kontrola v obchodě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8" name="AutoShape 9"/>
          <p:cNvSpPr>
            <a:spLocks noChangeArrowheads="1"/>
          </p:cNvSpPr>
          <p:nvPr/>
        </p:nvSpPr>
        <p:spPr bwMode="auto">
          <a:xfrm>
            <a:off x="1372577" y="399577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0"/>
            <a:ext cx="1464833" cy="1127893"/>
          </a:xfrm>
          <a:prstGeom prst="rect">
            <a:avLst/>
          </a:prstGeom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506256" y="2058895"/>
            <a:ext cx="10220911" cy="35394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</a:t>
            </a:r>
            <a:r>
              <a:rPr lang="cs-CZ" altLang="cs-CZ" b="1" dirty="0">
                <a:solidFill>
                  <a:srgbClr val="FF0000"/>
                </a:solidFill>
              </a:rPr>
              <a:t>průběžná</a:t>
            </a:r>
            <a:r>
              <a:rPr lang="cs-CZ" altLang="cs-CZ" b="1" dirty="0"/>
              <a:t> ze strany vedoucích všech stupňů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</a:t>
            </a:r>
            <a:r>
              <a:rPr lang="cs-CZ" altLang="cs-CZ" b="1" dirty="0">
                <a:solidFill>
                  <a:srgbClr val="FF0000"/>
                </a:solidFill>
              </a:rPr>
              <a:t>pravidelná </a:t>
            </a:r>
            <a:r>
              <a:rPr lang="cs-CZ" altLang="cs-CZ" b="1" dirty="0"/>
              <a:t>ekonomická kontrola 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soustavné kontrolování a sledování hospodářské činnosti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organizování prověrek a revizí plnění předpisů, směrnic...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b="1" dirty="0"/>
              <a:t>● ochrana majetku - </a:t>
            </a:r>
            <a:r>
              <a:rPr lang="cs-CZ" altLang="cs-CZ" b="1" dirty="0">
                <a:solidFill>
                  <a:srgbClr val="FF0000"/>
                </a:solidFill>
              </a:rPr>
              <a:t>bezpečnostní management.</a:t>
            </a:r>
          </a:p>
        </p:txBody>
      </p:sp>
    </p:spTree>
    <p:extLst>
      <p:ext uri="{BB962C8B-B14F-4D97-AF65-F5344CB8AC3E}">
        <p14:creationId xmlns:p14="http://schemas.microsoft.com/office/powerpoint/2010/main" val="398637083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1933120" y="2925320"/>
            <a:ext cx="8574373" cy="29658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dirty="0">
                <a:solidFill>
                  <a:srgbClr val="008080"/>
                </a:solidFill>
              </a:rPr>
              <a:t>Bezpečnostní management usiluje o snižování mank a inventurních diferencí v obchodních společnostech, které mohou být způsobené správní chybou, nehodou nebo vnitřními a vnějšími krádežemi.</a:t>
            </a: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2028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371823" y="838133"/>
            <a:ext cx="6048375" cy="959291"/>
          </a:xfrm>
          <a:prstGeom prst="rect">
            <a:avLst/>
          </a:prstGeom>
          <a:solidFill>
            <a:srgbClr val="FFFFCC"/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cs-CZ" altLang="cs-CZ" b="1" dirty="0">
                <a:solidFill>
                  <a:srgbClr val="008080"/>
                </a:solidFill>
              </a:rPr>
              <a:t>Bezpečnostní management</a:t>
            </a:r>
            <a:endParaRPr lang="cs-CZ" altLang="cs-CZ" dirty="0">
              <a:solidFill>
                <a:srgbClr val="008080"/>
              </a:solidFill>
            </a:endParaRPr>
          </a:p>
        </p:txBody>
      </p:sp>
      <p:sp>
        <p:nvSpPr>
          <p:cNvPr id="6147" name="Text Box 7"/>
          <p:cNvSpPr txBox="1">
            <a:spLocks noChangeArrowheads="1"/>
          </p:cNvSpPr>
          <p:nvPr/>
        </p:nvSpPr>
        <p:spPr bwMode="auto">
          <a:xfrm>
            <a:off x="749508" y="2400663"/>
            <a:ext cx="9952857" cy="3550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00808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správní chybou</a:t>
            </a:r>
            <a:r>
              <a:rPr lang="cs-CZ" dirty="0">
                <a:solidFill>
                  <a:srgbClr val="008080"/>
                </a:solidFill>
              </a:rPr>
              <a:t> (chybně vedené účetnictví, chybování při fyzické inventuře zásob)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nehodou</a:t>
            </a:r>
            <a:r>
              <a:rPr lang="cs-CZ" dirty="0">
                <a:solidFill>
                  <a:srgbClr val="008080"/>
                </a:solidFill>
              </a:rPr>
              <a:t> (rozbitím zboží zákazníkem, zaměstnancem nebo obchodním zástupcem jiné firmy)</a:t>
            </a:r>
          </a:p>
          <a:p>
            <a:pPr lvl="0"/>
            <a:r>
              <a:rPr lang="cs-CZ" dirty="0">
                <a:solidFill>
                  <a:srgbClr val="008080"/>
                </a:solidFill>
              </a:rPr>
              <a:t>ztráty způsobené </a:t>
            </a:r>
            <a:r>
              <a:rPr lang="cs-CZ" b="1" dirty="0">
                <a:solidFill>
                  <a:srgbClr val="008080"/>
                </a:solidFill>
              </a:rPr>
              <a:t>vnitřními a vnějšími krádeží.</a:t>
            </a:r>
            <a:endParaRPr lang="cs-CZ" dirty="0">
              <a:solidFill>
                <a:srgbClr val="008080"/>
              </a:solidFill>
            </a:endParaRPr>
          </a:p>
          <a:p>
            <a:pPr marL="800100" lvl="1" indent="-342900">
              <a:spcBef>
                <a:spcPct val="0"/>
              </a:spcBef>
              <a:buClrTx/>
              <a:buSzTx/>
              <a:buFontTx/>
              <a:buChar char="-"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endParaRPr lang="cs-CZ" altLang="cs-CZ" sz="2000" b="1" dirty="0"/>
          </a:p>
        </p:txBody>
      </p:sp>
      <p:sp>
        <p:nvSpPr>
          <p:cNvPr id="7172" name="AutoShape 9"/>
          <p:cNvSpPr>
            <a:spLocks noChangeArrowheads="1"/>
          </p:cNvSpPr>
          <p:nvPr/>
        </p:nvSpPr>
        <p:spPr bwMode="auto">
          <a:xfrm>
            <a:off x="1423025" y="1116330"/>
            <a:ext cx="685800" cy="5715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808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13500000" sx="125000" sy="125000" algn="br" rotWithShape="0">
              <a:srgbClr val="808080"/>
            </a:outerShdw>
          </a:effec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368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1316</TotalTime>
  <Words>1715</Words>
  <Application>Microsoft Office PowerPoint</Application>
  <PresentationFormat>Širokoúhlá obrazovka</PresentationFormat>
  <Paragraphs>259</Paragraphs>
  <Slides>32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Arial</vt:lpstr>
      <vt:lpstr>Calibri</vt:lpstr>
      <vt:lpstr>Calibri Light</vt:lpstr>
      <vt:lpstr>Symbol</vt:lpstr>
      <vt:lpstr>Tahoma</vt:lpstr>
      <vt:lpstr>Times New Roman</vt:lpstr>
      <vt:lpstr>Wingdings</vt:lpstr>
      <vt:lpstr>Motiv Office</vt:lpstr>
      <vt:lpstr>  Bezpečnostní management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Nejméně se zcizuje zboží:</vt:lpstr>
      <vt:lpstr>Věcné prostředky ochrany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187</cp:revision>
  <dcterms:created xsi:type="dcterms:W3CDTF">2016-11-25T20:36:16Z</dcterms:created>
  <dcterms:modified xsi:type="dcterms:W3CDTF">2022-04-16T11:27:39Z</dcterms:modified>
</cp:coreProperties>
</file>