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263" r:id="rId4"/>
    <p:sldId id="337" r:id="rId5"/>
    <p:sldId id="385" r:id="rId6"/>
    <p:sldId id="355" r:id="rId7"/>
    <p:sldId id="356" r:id="rId8"/>
    <p:sldId id="357" r:id="rId9"/>
    <p:sldId id="386" r:id="rId10"/>
    <p:sldId id="359" r:id="rId11"/>
    <p:sldId id="358" r:id="rId12"/>
    <p:sldId id="360" r:id="rId13"/>
    <p:sldId id="362" r:id="rId14"/>
    <p:sldId id="361" r:id="rId15"/>
    <p:sldId id="363" r:id="rId16"/>
    <p:sldId id="364" r:id="rId17"/>
    <p:sldId id="366" r:id="rId18"/>
    <p:sldId id="367" r:id="rId19"/>
    <p:sldId id="368" r:id="rId20"/>
    <p:sldId id="369" r:id="rId21"/>
    <p:sldId id="371" r:id="rId22"/>
    <p:sldId id="370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  <p:sldId id="380" r:id="rId32"/>
    <p:sldId id="381" r:id="rId33"/>
    <p:sldId id="382" r:id="rId34"/>
    <p:sldId id="383" r:id="rId35"/>
    <p:sldId id="324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ED3C5E9-2DFA-4C4E-82E4-8866F7CD6575}">
          <p14:sldIdLst>
            <p14:sldId id="257"/>
            <p14:sldId id="258"/>
            <p14:sldId id="263"/>
          </p14:sldIdLst>
        </p14:section>
        <p14:section name="Oddíl bez názvu" id="{A58C8BE5-F859-4609-927C-91973991ADB6}">
          <p14:sldIdLst>
            <p14:sldId id="337"/>
          </p14:sldIdLst>
        </p14:section>
        <p14:section name="Oddíl bez názvu" id="{9C1D79AF-7EF6-4A3A-8EC8-513F6E89E590}">
          <p14:sldIdLst>
            <p14:sldId id="385"/>
            <p14:sldId id="355"/>
            <p14:sldId id="356"/>
            <p14:sldId id="357"/>
            <p14:sldId id="386"/>
            <p14:sldId id="359"/>
            <p14:sldId id="358"/>
            <p14:sldId id="360"/>
            <p14:sldId id="362"/>
            <p14:sldId id="361"/>
            <p14:sldId id="363"/>
            <p14:sldId id="364"/>
            <p14:sldId id="366"/>
            <p14:sldId id="367"/>
            <p14:sldId id="368"/>
            <p14:sldId id="369"/>
            <p14:sldId id="371"/>
            <p14:sldId id="370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2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49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galerie/finexpert/nakupujeme/175168/kupni-sila-v-regionech-se-vyrovnava-praha-se-zbytku-republiky-vymyka?foto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Územní a tržní analýza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52425" y="1603556"/>
            <a:ext cx="3105150" cy="1081087"/>
          </a:xfrm>
          <a:prstGeom prst="rect">
            <a:avLst/>
          </a:prstGeom>
          <a:solidFill>
            <a:srgbClr val="008080"/>
          </a:solidFill>
          <a:ln w="19050">
            <a:solidFill>
              <a:srgbClr val="CC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Kruhová metoda</a:t>
            </a:r>
            <a:r>
              <a:rPr lang="cs-CZ" sz="16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cs-CZ" sz="1100" dirty="0">
              <a:solidFill>
                <a:schemeClr val="bg1"/>
              </a:solidFill>
            </a:endParaRPr>
          </a:p>
          <a:p>
            <a:pPr eaLnBrk="0" hangingPunct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3695700" y="167083"/>
            <a:ext cx="6591300" cy="2842818"/>
          </a:xfrm>
          <a:prstGeom prst="flowChartPunchedCard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Soustředné zóny (kružnice) opisované kolem prodejny.</a:t>
            </a:r>
            <a:endParaRPr lang="cs-CZ" sz="2400" dirty="0">
              <a:solidFill>
                <a:schemeClr val="bg1"/>
              </a:solidFill>
            </a:endParaRPr>
          </a:p>
          <a:p>
            <a:pPr eaLnBrk="0" hangingPunct="0"/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Zóna-pravděpodobnost nákupu daná docházkovou vzdáleností a ochotou zákazníka.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524001" y="2407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1524001" y="2407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352425" y="4206254"/>
            <a:ext cx="2962275" cy="1223963"/>
          </a:xfrm>
          <a:prstGeom prst="rect">
            <a:avLst/>
          </a:prstGeom>
          <a:solidFill>
            <a:srgbClr val="008080"/>
          </a:solidFill>
          <a:ln w="19050">
            <a:solidFill>
              <a:srgbClr val="CC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M. časových</a:t>
            </a:r>
          </a:p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      vzdáleností</a:t>
            </a:r>
            <a:endParaRPr lang="cs-CZ" sz="2400" dirty="0">
              <a:solidFill>
                <a:schemeClr val="bg1"/>
              </a:solidFill>
            </a:endParaRPr>
          </a:p>
          <a:p>
            <a:pPr eaLnBrk="0" hangingPunct="0"/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3319" name="AutoShape 9"/>
          <p:cNvSpPr>
            <a:spLocks noChangeArrowheads="1"/>
          </p:cNvSpPr>
          <p:nvPr/>
        </p:nvSpPr>
        <p:spPr bwMode="auto">
          <a:xfrm>
            <a:off x="4299202" y="3449810"/>
            <a:ext cx="5176837" cy="2736850"/>
          </a:xfrm>
          <a:prstGeom prst="flowChartPunchedCard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Zájmová oblast je rozdělena na nepravidelné plochy, ovlivněné časem k překonání potřebné vzdálenosti za nákupem (složitější modely)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1524001" y="2274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1524001" y="2274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E7DEEDF-706A-4FAB-A9D4-3B94D2296020}"/>
              </a:ext>
            </a:extLst>
          </p:cNvPr>
          <p:cNvSpPr/>
          <p:nvPr/>
        </p:nvSpPr>
        <p:spPr>
          <a:xfrm>
            <a:off x="1023391" y="103274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018F44D-2D10-481E-A4DB-AAADCE2C44A8}"/>
              </a:ext>
            </a:extLst>
          </p:cNvPr>
          <p:cNvSpPr/>
          <p:nvPr/>
        </p:nvSpPr>
        <p:spPr>
          <a:xfrm>
            <a:off x="1023391" y="362147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9797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84510" y="146823"/>
            <a:ext cx="9273916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Aplikace metod vymezujících zájmovou oblast</a:t>
            </a:r>
          </a:p>
        </p:txBody>
      </p:sp>
      <p:sp>
        <p:nvSpPr>
          <p:cNvPr id="11268" name="Oval 9"/>
          <p:cNvSpPr>
            <a:spLocks noChangeArrowheads="1"/>
          </p:cNvSpPr>
          <p:nvPr/>
        </p:nvSpPr>
        <p:spPr bwMode="auto">
          <a:xfrm>
            <a:off x="1832768" y="2274788"/>
            <a:ext cx="3671887" cy="324008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3183134" y="3603090"/>
            <a:ext cx="936625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 MOJ</a:t>
            </a:r>
          </a:p>
        </p:txBody>
      </p:sp>
      <p:sp>
        <p:nvSpPr>
          <p:cNvPr id="11270" name="Oval 11"/>
          <p:cNvSpPr>
            <a:spLocks noChangeArrowheads="1"/>
          </p:cNvSpPr>
          <p:nvPr/>
        </p:nvSpPr>
        <p:spPr bwMode="auto">
          <a:xfrm>
            <a:off x="2409031" y="2697758"/>
            <a:ext cx="2519362" cy="2303462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solidFill>
                <a:srgbClr val="00808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771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B641FF3-5B66-41DA-924A-0207AB8AA1DA}"/>
              </a:ext>
            </a:extLst>
          </p:cNvPr>
          <p:cNvSpPr txBox="1"/>
          <p:nvPr/>
        </p:nvSpPr>
        <p:spPr>
          <a:xfrm>
            <a:off x="6328863" y="4087183"/>
            <a:ext cx="5545136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Docházková vzdálenost:</a:t>
            </a:r>
          </a:p>
          <a:p>
            <a:r>
              <a:rPr lang="cs-CZ" sz="2400" dirty="0"/>
              <a:t>5 min, 10 min, 15 min, 20 min (</a:t>
            </a:r>
            <a:r>
              <a:rPr lang="cs-CZ" sz="2400" dirty="0" err="1"/>
              <a:t>dojížďková</a:t>
            </a:r>
            <a:r>
              <a:rPr lang="cs-CZ" sz="2400" dirty="0"/>
              <a:t>)</a:t>
            </a:r>
          </a:p>
          <a:p>
            <a:r>
              <a:rPr lang="cs-CZ" sz="2400" dirty="0"/>
              <a:t>Chodec ujde za 1hod  v průměru cca 5 000 km</a:t>
            </a:r>
          </a:p>
          <a:p>
            <a:r>
              <a:rPr lang="cs-CZ" sz="2400" dirty="0"/>
              <a:t>5 min – r1  416,66  m </a:t>
            </a:r>
          </a:p>
          <a:p>
            <a:r>
              <a:rPr lang="cs-CZ" sz="2400" dirty="0"/>
              <a:t>10 min – r2 833,33 m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A0BC9F73-7D92-407B-91D0-BB8CD0EDACD1}"/>
              </a:ext>
            </a:extLst>
          </p:cNvPr>
          <p:cNvCxnSpPr/>
          <p:nvPr/>
        </p:nvCxnSpPr>
        <p:spPr>
          <a:xfrm>
            <a:off x="3677639" y="3860435"/>
            <a:ext cx="986632" cy="523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95FFE6E-318E-46A6-8FC0-708305FBE3AB}"/>
              </a:ext>
            </a:extLst>
          </p:cNvPr>
          <p:cNvCxnSpPr/>
          <p:nvPr/>
        </p:nvCxnSpPr>
        <p:spPr>
          <a:xfrm>
            <a:off x="3697885" y="3867605"/>
            <a:ext cx="1144983" cy="1277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DB875547-247A-4F5A-9592-7DC3B8A527B5}"/>
              </a:ext>
            </a:extLst>
          </p:cNvPr>
          <p:cNvSpPr txBox="1"/>
          <p:nvPr/>
        </p:nvSpPr>
        <p:spPr>
          <a:xfrm>
            <a:off x="4209948" y="3886661"/>
            <a:ext cx="48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r1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BC9412-783A-4545-A901-71BEDEC84E76}"/>
              </a:ext>
            </a:extLst>
          </p:cNvPr>
          <p:cNvSpPr txBox="1"/>
          <p:nvPr/>
        </p:nvSpPr>
        <p:spPr>
          <a:xfrm>
            <a:off x="4293188" y="4382664"/>
            <a:ext cx="51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75AC974-133C-4431-9B3C-0D772A402152}"/>
              </a:ext>
            </a:extLst>
          </p:cNvPr>
          <p:cNvSpPr txBox="1"/>
          <p:nvPr/>
        </p:nvSpPr>
        <p:spPr>
          <a:xfrm>
            <a:off x="619125" y="6165057"/>
            <a:ext cx="65558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∏r²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E5C79606-7D79-4BB7-A87A-1135E32B93BC}"/>
              </a:ext>
            </a:extLst>
          </p:cNvPr>
          <p:cNvCxnSpPr/>
          <p:nvPr/>
        </p:nvCxnSpPr>
        <p:spPr>
          <a:xfrm flipV="1">
            <a:off x="1428750" y="5410200"/>
            <a:ext cx="1427557" cy="754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444242-B688-4B0C-8400-88050DD6D092}"/>
              </a:ext>
            </a:extLst>
          </p:cNvPr>
          <p:cNvSpPr txBox="1"/>
          <p:nvPr/>
        </p:nvSpPr>
        <p:spPr>
          <a:xfrm>
            <a:off x="419100" y="1745870"/>
            <a:ext cx="1413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Kruhová metoda</a:t>
            </a:r>
          </a:p>
          <a:p>
            <a:r>
              <a:rPr lang="cs-CZ" dirty="0"/>
              <a:t>informativně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6271999-6434-415F-8B34-3B3CB466AD9E}"/>
              </a:ext>
            </a:extLst>
          </p:cNvPr>
          <p:cNvSpPr txBox="1"/>
          <p:nvPr/>
        </p:nvSpPr>
        <p:spPr>
          <a:xfrm>
            <a:off x="4574082" y="2152650"/>
            <a:ext cx="50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k2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4AFB613-707A-4337-8ED0-42ED615A6374}"/>
              </a:ext>
            </a:extLst>
          </p:cNvPr>
          <p:cNvSpPr txBox="1"/>
          <p:nvPr/>
        </p:nvSpPr>
        <p:spPr>
          <a:xfrm>
            <a:off x="4824659" y="3353950"/>
            <a:ext cx="50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k1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987D2C-913F-4320-BBA8-6CE4AB91E77A}"/>
              </a:ext>
            </a:extLst>
          </p:cNvPr>
          <p:cNvSpPr txBox="1"/>
          <p:nvPr/>
        </p:nvSpPr>
        <p:spPr>
          <a:xfrm>
            <a:off x="6328863" y="1351458"/>
            <a:ext cx="4972050" cy="22159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Př.:  na  ploše kruhu vypočteme počet potencionálních zákazníků 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plocha kruhu /</a:t>
            </a:r>
            <a:r>
              <a:rPr lang="el-GR" sz="2400" b="1" dirty="0">
                <a:solidFill>
                  <a:srgbClr val="008080"/>
                </a:solidFill>
                <a:cs typeface="Times New Roman" pitchFamily="18" charset="0"/>
              </a:rPr>
              <a:t>Π</a:t>
            </a: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r²/, 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počet obyvatel na km</a:t>
            </a:r>
            <a:r>
              <a:rPr lang="cs-CZ" sz="2400" b="1" baseline="-25000" dirty="0">
                <a:solidFill>
                  <a:srgbClr val="008080"/>
                </a:solidFill>
                <a:cs typeface="Times New Roman" pitchFamily="18" charset="0"/>
              </a:rPr>
              <a:t>² </a:t>
            </a: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plochy kruhu = potencionální zákazníci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865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zákona</a:t>
            </a:r>
            <a:endParaRPr lang="cs-CZ" b="1" dirty="0">
              <a:solidFill>
                <a:srgbClr val="008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014050" y="2872972"/>
            <a:ext cx="8568100" cy="2256644"/>
          </a:xfrm>
          <a:prstGeom prst="rect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chemeClr val="bg1"/>
                </a:solidFill>
              </a:rPr>
              <a:t>"Dvě větší lokality (město a, b) si mezi sebou rozdělují poptávku (Ba, </a:t>
            </a:r>
            <a:r>
              <a:rPr lang="cs-CZ" sz="2400" b="1" dirty="0" err="1">
                <a:solidFill>
                  <a:schemeClr val="bg1"/>
                </a:solidFill>
              </a:rPr>
              <a:t>Bb</a:t>
            </a:r>
            <a:r>
              <a:rPr lang="cs-CZ" sz="2400" b="1" dirty="0">
                <a:solidFill>
                  <a:schemeClr val="bg1"/>
                </a:solidFill>
              </a:rPr>
              <a:t>) menšího mezilehlého místa: </a:t>
            </a: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- přímo úměrně podílu počtu obyvatel a </a:t>
            </a: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- nepřímo úměrně  určité mocnině podílu vzdáleností obou lokalit (Da, </a:t>
            </a:r>
            <a:r>
              <a:rPr lang="cs-CZ" sz="2400" b="1" dirty="0" err="1">
                <a:solidFill>
                  <a:schemeClr val="bg1"/>
                </a:solidFill>
              </a:rPr>
              <a:t>Db</a:t>
            </a:r>
            <a:r>
              <a:rPr lang="cs-CZ" sz="2400" b="1" dirty="0">
                <a:solidFill>
                  <a:schemeClr val="bg1"/>
                </a:solidFill>
              </a:rPr>
              <a:t>) od mezilehlého místa."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6" name="Text Box 19"/>
          <p:cNvSpPr txBox="1">
            <a:spLocks noGrp="1" noChangeArrowheads="1"/>
          </p:cNvSpPr>
          <p:nvPr>
            <p:ph type="title"/>
          </p:nvPr>
        </p:nvSpPr>
        <p:spPr>
          <a:xfrm>
            <a:off x="838200" y="877888"/>
            <a:ext cx="9391650" cy="535531"/>
          </a:xfr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 zákon (obchodní gravitace)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A3913B97-5A8F-4193-9A32-025BE9C591D1}"/>
              </a:ext>
            </a:extLst>
          </p:cNvPr>
          <p:cNvSpPr/>
          <p:nvPr/>
        </p:nvSpPr>
        <p:spPr>
          <a:xfrm>
            <a:off x="1014050" y="8778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116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4"/>
          <p:cNvSpPr>
            <a:spLocks noChangeArrowheads="1"/>
          </p:cNvSpPr>
          <p:nvPr/>
        </p:nvSpPr>
        <p:spPr bwMode="auto">
          <a:xfrm>
            <a:off x="2855913" y="1484314"/>
            <a:ext cx="2519362" cy="1800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5" name="Oval 5"/>
          <p:cNvSpPr>
            <a:spLocks noChangeArrowheads="1"/>
          </p:cNvSpPr>
          <p:nvPr/>
        </p:nvSpPr>
        <p:spPr bwMode="auto">
          <a:xfrm>
            <a:off x="7896225" y="1773239"/>
            <a:ext cx="1943100" cy="172878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3792538" y="2060575"/>
            <a:ext cx="13668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a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8328025" y="2019312"/>
            <a:ext cx="1282699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b</a:t>
            </a:r>
          </a:p>
        </p:txBody>
      </p:sp>
      <p:sp>
        <p:nvSpPr>
          <p:cNvPr id="18438" name="Oval 8"/>
          <p:cNvSpPr>
            <a:spLocks noChangeArrowheads="1"/>
          </p:cNvSpPr>
          <p:nvPr/>
        </p:nvSpPr>
        <p:spPr bwMode="auto">
          <a:xfrm>
            <a:off x="4953000" y="4868863"/>
            <a:ext cx="2857500" cy="989012"/>
          </a:xfrm>
          <a:prstGeom prst="ellipse">
            <a:avLst/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5232400" y="5229225"/>
            <a:ext cx="2649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chemeClr val="bg1"/>
                </a:solidFill>
              </a:rPr>
              <a:t>Mezilehlé místo  B</a:t>
            </a:r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H="1" flipV="1">
            <a:off x="4440239" y="3429000"/>
            <a:ext cx="719137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V="1">
            <a:off x="7608888" y="3716339"/>
            <a:ext cx="792162" cy="10810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3575051" y="3716339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Da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8328026" y="4292601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Db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4943475" y="3284538"/>
            <a:ext cx="935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Ba ?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7096125" y="3429001"/>
            <a:ext cx="101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B b ?</a:t>
            </a:r>
          </a:p>
        </p:txBody>
      </p:sp>
      <p:sp>
        <p:nvSpPr>
          <p:cNvPr id="18446" name="Text Box 17"/>
          <p:cNvSpPr txBox="1">
            <a:spLocks noChangeArrowheads="1"/>
          </p:cNvSpPr>
          <p:nvPr/>
        </p:nvSpPr>
        <p:spPr bwMode="auto">
          <a:xfrm>
            <a:off x="4595813" y="10715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Pa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9409114" y="1484313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Pb</a:t>
            </a:r>
          </a:p>
        </p:txBody>
      </p:sp>
      <p:sp>
        <p:nvSpPr>
          <p:cNvPr id="18" name="Rectangle 2"/>
          <p:cNvSpPr txBox="1">
            <a:spLocks noRot="1" noChangeArrowheads="1"/>
          </p:cNvSpPr>
          <p:nvPr/>
        </p:nvSpPr>
        <p:spPr>
          <a:xfrm>
            <a:off x="809469" y="285750"/>
            <a:ext cx="9599770" cy="7556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z="28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32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Metoda ekonometrická  - obchodní gravitace - schéma 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9" name="Obdélník 18">
            <a:extLst>
              <a:ext uri="{FF2B5EF4-FFF2-40B4-BE49-F238E27FC236}">
                <a16:creationId xmlns:a16="http://schemas.microsoft.com/office/drawing/2014/main" id="{26AD3DCC-E02C-4B21-A5DA-AF7C9B544FB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276D7C9-C98B-44B1-847F-A7278BEA1BB1}"/>
              </a:ext>
            </a:extLst>
          </p:cNvPr>
          <p:cNvSpPr txBox="1"/>
          <p:nvPr/>
        </p:nvSpPr>
        <p:spPr>
          <a:xfrm>
            <a:off x="10379078" y="4293633"/>
            <a:ext cx="120332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vzdálenost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FB467A37-F3CC-48D0-816D-DCB5DEA79E41}"/>
              </a:ext>
            </a:extLst>
          </p:cNvPr>
          <p:cNvCxnSpPr/>
          <p:nvPr/>
        </p:nvCxnSpPr>
        <p:spPr>
          <a:xfrm flipH="1" flipV="1">
            <a:off x="9010650" y="4552950"/>
            <a:ext cx="1106917" cy="171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C4BE25-6D41-499C-B1E2-1DDED457EE18}"/>
              </a:ext>
            </a:extLst>
          </p:cNvPr>
          <p:cNvSpPr txBox="1"/>
          <p:nvPr/>
        </p:nvSpPr>
        <p:spPr>
          <a:xfrm>
            <a:off x="10507493" y="1773239"/>
            <a:ext cx="134954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Počet obyvatel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0F7CFD1-C6C0-4A1E-B00D-9897525A02F1}"/>
              </a:ext>
            </a:extLst>
          </p:cNvPr>
          <p:cNvCxnSpPr/>
          <p:nvPr/>
        </p:nvCxnSpPr>
        <p:spPr>
          <a:xfrm flipH="1" flipV="1">
            <a:off x="9839325" y="1773239"/>
            <a:ext cx="569914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471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43088" y="397601"/>
            <a:ext cx="8385175" cy="88106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vzorec</a:t>
            </a:r>
            <a:r>
              <a:rPr lang="cs-CZ" sz="3200" dirty="0"/>
              <a:t>: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2063750" y="1700213"/>
            <a:ext cx="3295650" cy="18796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1703389" y="3722688"/>
            <a:ext cx="8664575" cy="28622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br>
              <a:rPr lang="cs-CZ" dirty="0"/>
            </a:br>
            <a:r>
              <a:rPr lang="cs-CZ" dirty="0"/>
              <a:t>B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baseline="-30000" dirty="0">
                <a:cs typeface="Times New Roman" pitchFamily="18" charset="0"/>
              </a:rPr>
              <a:t>a 	</a:t>
            </a:r>
            <a:r>
              <a:rPr lang="cs-CZ" sz="2000" b="1" dirty="0">
                <a:cs typeface="Times New Roman" pitchFamily="18" charset="0"/>
              </a:rPr>
              <a:t>- koupěschopná poptávka získaná z mezilehlého místa obcí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B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	- koupěschopná poptávka získaná z mezilehlého místa obcí 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 	- počet obyvatel obce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b </a:t>
            </a:r>
            <a:r>
              <a:rPr lang="cs-CZ" sz="2000" b="1" dirty="0">
                <a:cs typeface="Times New Roman" pitchFamily="18" charset="0"/>
              </a:rPr>
              <a:t> 	- počet obyvatel obce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a   	</a:t>
            </a:r>
            <a:r>
              <a:rPr lang="cs-CZ" sz="2000" b="1" dirty="0">
                <a:cs typeface="Times New Roman" pitchFamily="18" charset="0"/>
              </a:rPr>
              <a:t>- vzdálenost obce a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vzdálenost obce b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n </a:t>
            </a:r>
            <a:r>
              <a:rPr lang="cs-CZ" sz="2000" b="1" dirty="0"/>
              <a:t> 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dirty="0"/>
              <a:t>        -    </a:t>
            </a:r>
            <a:r>
              <a:rPr lang="cs-CZ" sz="2000" b="1" dirty="0">
                <a:cs typeface="Times New Roman" pitchFamily="18" charset="0"/>
              </a:rPr>
              <a:t>hodnoty mocniny n (2-3)</a:t>
            </a:r>
            <a:r>
              <a:rPr lang="cs-CZ" sz="2000" b="1" dirty="0"/>
              <a:t>, </a:t>
            </a:r>
            <a:r>
              <a:rPr lang="cs-CZ" sz="2000" b="1" dirty="0">
                <a:cs typeface="Times New Roman" pitchFamily="18" charset="0"/>
              </a:rPr>
              <a:t>stanoveny empiricky dle frekvence</a:t>
            </a:r>
            <a:endParaRPr lang="cs-CZ" sz="2000" b="1" dirty="0"/>
          </a:p>
          <a:p>
            <a:pPr algn="just" eaLnBrk="0" hangingPunct="0"/>
            <a:r>
              <a:rPr lang="cs-CZ" sz="2000" b="1" dirty="0"/>
              <a:t>                poptávky.</a:t>
            </a:r>
            <a:endParaRPr lang="cs-CZ" sz="2000" dirty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1524001" y="2358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892393"/>
              </p:ext>
            </p:extLst>
          </p:nvPr>
        </p:nvGraphicFramePr>
        <p:xfrm>
          <a:off x="2063750" y="1700213"/>
          <a:ext cx="3240088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Rovnice" r:id="rId3" imgW="1016000" imgH="469900" progId="Equation.3">
                  <p:embed/>
                </p:oleObj>
              </mc:Choice>
              <mc:Fallback>
                <p:oleObj name="Rovnice" r:id="rId3" imgW="1016000" imgH="469900" progId="Equation.3">
                  <p:embed/>
                  <p:pic>
                    <p:nvPicPr>
                      <p:cNvPr id="10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1700213"/>
                        <a:ext cx="3240088" cy="18542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146E4A34-F87F-49BC-9EF5-3E5F3A956F8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12079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704537" y="284814"/>
            <a:ext cx="9738610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u="sng" dirty="0">
                <a:solidFill>
                  <a:srgbClr val="008080"/>
                </a:solidFill>
              </a:rPr>
              <a:t>Modelová úloha: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Vypočtěte, v jakém poměru je rozdělována koupěschopná poptávka mezilehlého místa mezi dva sídelní útvary, jestliže 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a……………………………  20 000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b……………………………  10 000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a od mezilehlého místa……     4 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b od mezilehlého místa……     6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Ba /Bb   =  20 000/10 000 * (6/4)² = 2*36 /16  = 72/16 = 9/2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Odp: Koupěschopná poptávka bude rozdělena mezi dvě mezilehlá města v poměru 9 : 2.</a:t>
            </a:r>
            <a:r>
              <a:rPr lang="cs-CZ" sz="2400" b="1" u="sng" dirty="0"/>
              <a:t> </a:t>
            </a:r>
            <a:endParaRPr lang="cs-CZ" sz="2400" b="1" dirty="0"/>
          </a:p>
          <a:p>
            <a:r>
              <a:rPr lang="cs-CZ" sz="2400" b="1" dirty="0">
                <a:solidFill>
                  <a:srgbClr val="008080"/>
                </a:solidFill>
              </a:rPr>
              <a:t>9 dílů pro město a, 2 díly pro město b,</a:t>
            </a:r>
            <a:endParaRPr lang="cs-CZ" sz="2400" b="1" u="sng" dirty="0">
              <a:solidFill>
                <a:srgbClr val="008080"/>
              </a:solidFill>
            </a:endParaRPr>
          </a:p>
          <a:p>
            <a:r>
              <a:rPr lang="cs-CZ" sz="2400" b="1" u="sng" dirty="0">
                <a:solidFill>
                  <a:srgbClr val="008080"/>
                </a:solidFill>
              </a:rPr>
              <a:t>Převedení na procenta: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a  -     9/11   =  0,818    cca    </a:t>
            </a:r>
            <a:r>
              <a:rPr lang="cs-CZ" sz="2400" b="1" u="sng" dirty="0">
                <a:solidFill>
                  <a:srgbClr val="008080"/>
                </a:solidFill>
              </a:rPr>
              <a:t>0,82  - 82 %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b -      2/11   =  0,181    cca    </a:t>
            </a:r>
            <a:r>
              <a:rPr lang="cs-CZ" sz="2400" b="1" u="sng" dirty="0">
                <a:solidFill>
                  <a:srgbClr val="008080"/>
                </a:solidFill>
              </a:rPr>
              <a:t>0,18 – 18 %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Odp.: 82 % koupěschopné poptávky mezilehlého místa bude přitahováno k městu a, 18 % k městu b.</a:t>
            </a:r>
            <a:endParaRPr lang="cs-CZ" b="1" u="sng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4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968736"/>
              </p:ext>
            </p:extLst>
          </p:nvPr>
        </p:nvGraphicFramePr>
        <p:xfrm>
          <a:off x="1779536" y="1369596"/>
          <a:ext cx="4249737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Rovnice" r:id="rId3" imgW="1016000" imgH="469900" progId="Equation.3">
                  <p:embed/>
                </p:oleObj>
              </mc:Choice>
              <mc:Fallback>
                <p:oleObj name="Rovnice" r:id="rId3" imgW="1016000" imgH="469900" progId="Equation.3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36" y="1369596"/>
                        <a:ext cx="4249737" cy="259238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699645" y="280315"/>
            <a:ext cx="762901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Modifikovaný vzorec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zákona</a:t>
            </a:r>
            <a:endParaRPr lang="cs-CZ" sz="2800" b="1" dirty="0">
              <a:solidFill>
                <a:srgbClr val="FFFF00"/>
              </a:solidFill>
            </a:endParaRPr>
          </a:p>
          <a:p>
            <a:pPr eaLnBrk="0" hangingPunct="0"/>
            <a:endParaRPr lang="cs-CZ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779536" y="4189491"/>
            <a:ext cx="5688012" cy="15859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br>
              <a:rPr lang="cs-CZ" dirty="0"/>
            </a:br>
            <a:r>
              <a:rPr lang="cs-CZ" sz="2000" b="1" dirty="0">
                <a:cs typeface="Times New Roman" pitchFamily="18" charset="0"/>
              </a:rPr>
              <a:t>Q </a:t>
            </a:r>
            <a:r>
              <a:rPr lang="cs-CZ" sz="2000" b="1" baseline="-30000" dirty="0">
                <a:cs typeface="Times New Roman" pitchFamily="18" charset="0"/>
              </a:rPr>
              <a:t>a	</a:t>
            </a:r>
            <a:r>
              <a:rPr lang="cs-CZ" sz="2000" b="1" dirty="0">
                <a:cs typeface="Times New Roman" pitchFamily="18" charset="0"/>
              </a:rPr>
              <a:t>- prodejní plocha místa a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Q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prodejní plocha místa b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T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	- doba jízdy autem do místa a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T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doba jízdy autem do místa b.</a:t>
            </a:r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CA809366-FE38-4E26-A928-FBBA04440084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657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524001" y="189030"/>
            <a:ext cx="8385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hraničního bodu od města b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603099"/>
              </p:ext>
            </p:extLst>
          </p:nvPr>
        </p:nvGraphicFramePr>
        <p:xfrm>
          <a:off x="2351088" y="1844676"/>
          <a:ext cx="2952750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Rovnice" r:id="rId3" imgW="862851" imgH="634449" progId="Equation.3">
                  <p:embed/>
                </p:oleObj>
              </mc:Choice>
              <mc:Fallback>
                <p:oleObj name="Rovnice" r:id="rId3" imgW="862851" imgH="634449" progId="Equation.3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844676"/>
                        <a:ext cx="2952750" cy="199231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079340" y="4578012"/>
            <a:ext cx="744566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H b	     - hraniční bod spádové oblasti od města b</a:t>
            </a:r>
          </a:p>
          <a:p>
            <a:r>
              <a:rPr lang="cs-CZ" sz="2400" b="1" dirty="0"/>
              <a:t>D a b	     - vzdálenost mezi dvěma místy </a:t>
            </a:r>
          </a:p>
          <a:p>
            <a:r>
              <a:rPr lang="cs-CZ" sz="2400" b="1" dirty="0"/>
              <a:t>P a, P b     - počet obyvatel místa a, b.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5655D755-7908-4BC2-BB8A-F01BC6D92A1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CC4C572-7639-4EBE-A805-BDD3BF1B1823}"/>
              </a:ext>
            </a:extLst>
          </p:cNvPr>
          <p:cNvSpPr txBox="1"/>
          <p:nvPr/>
        </p:nvSpPr>
        <p:spPr>
          <a:xfrm>
            <a:off x="2870200" y="1034176"/>
            <a:ext cx="486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Bod zlomu koupěschopné poptávky</a:t>
            </a:r>
          </a:p>
        </p:txBody>
      </p:sp>
    </p:spTree>
    <p:extLst>
      <p:ext uri="{BB962C8B-B14F-4D97-AF65-F5344CB8AC3E}">
        <p14:creationId xmlns:p14="http://schemas.microsoft.com/office/powerpoint/2010/main" val="7091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4"/>
          <p:cNvSpPr>
            <a:spLocks noChangeArrowheads="1"/>
          </p:cNvSpPr>
          <p:nvPr/>
        </p:nvSpPr>
        <p:spPr bwMode="auto">
          <a:xfrm>
            <a:off x="1524000" y="1889645"/>
            <a:ext cx="2770188" cy="28082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1" name="Oval 5"/>
          <p:cNvSpPr>
            <a:spLocks noChangeArrowheads="1"/>
          </p:cNvSpPr>
          <p:nvPr/>
        </p:nvSpPr>
        <p:spPr bwMode="auto">
          <a:xfrm>
            <a:off x="7535864" y="3141664"/>
            <a:ext cx="2663825" cy="172878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2351088" y="2924175"/>
            <a:ext cx="86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</a:rPr>
              <a:t>a</a:t>
            </a: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8472488" y="3716339"/>
            <a:ext cx="86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chemeClr val="bg1"/>
                </a:solidFill>
              </a:rPr>
              <a:t>  </a:t>
            </a:r>
            <a:r>
              <a:rPr lang="cs-CZ" sz="3200" b="1" dirty="0">
                <a:solidFill>
                  <a:srgbClr val="008080"/>
                </a:solidFill>
              </a:rPr>
              <a:t>b</a:t>
            </a:r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>
            <a:off x="4144733" y="5909332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5" name="Line 10"/>
          <p:cNvSpPr>
            <a:spLocks noChangeShapeType="1"/>
          </p:cNvSpPr>
          <p:nvPr/>
        </p:nvSpPr>
        <p:spPr bwMode="auto">
          <a:xfrm>
            <a:off x="5729058" y="343852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5808663" y="4797425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H a b</a:t>
            </a: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 flipH="1" flipV="1">
            <a:off x="4714594" y="3407056"/>
            <a:ext cx="1003811" cy="52676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5718405" y="4490874"/>
            <a:ext cx="1594977" cy="100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9" name="Text Box 15"/>
          <p:cNvSpPr txBox="1">
            <a:spLocks noChangeArrowheads="1"/>
          </p:cNvSpPr>
          <p:nvPr/>
        </p:nvSpPr>
        <p:spPr bwMode="auto">
          <a:xfrm>
            <a:off x="584617" y="260351"/>
            <a:ext cx="875147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Bod zlomu koupěschopné poptávky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3200" b="1" baseline="-25000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(hraničního bodu) - schéma</a:t>
            </a:r>
          </a:p>
          <a:p>
            <a:pPr>
              <a:spcBef>
                <a:spcPct val="50000"/>
              </a:spcBef>
            </a:pPr>
            <a:endParaRPr lang="cs-CZ" sz="2400" b="1" dirty="0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2380575" y="5109744"/>
            <a:ext cx="1764159" cy="147875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Ostrava </a:t>
            </a: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7337718" y="5463480"/>
            <a:ext cx="1833786" cy="112502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Karviná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4376738" y="3941764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 flipV="1">
            <a:off x="3922431" y="5254626"/>
            <a:ext cx="1584325" cy="714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5506755" y="6490100"/>
            <a:ext cx="1079500" cy="0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5506755" y="54106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9" name="Obdélník 18">
            <a:extLst>
              <a:ext uri="{FF2B5EF4-FFF2-40B4-BE49-F238E27FC236}">
                <a16:creationId xmlns:a16="http://schemas.microsoft.com/office/drawing/2014/main" id="{E2D39C5C-5383-49D6-AAAA-BEAC9608B7D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5931370-659C-46B4-BADB-1F38676F1A9D}"/>
              </a:ext>
            </a:extLst>
          </p:cNvPr>
          <p:cNvCxnSpPr/>
          <p:nvPr/>
        </p:nvCxnSpPr>
        <p:spPr>
          <a:xfrm flipH="1">
            <a:off x="5506755" y="5254625"/>
            <a:ext cx="589245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F6611BA-8FF6-4B8F-9C54-AD5D4D96A4F1}"/>
              </a:ext>
            </a:extLst>
          </p:cNvPr>
          <p:cNvCxnSpPr/>
          <p:nvPr/>
        </p:nvCxnSpPr>
        <p:spPr>
          <a:xfrm flipH="1" flipV="1">
            <a:off x="5808663" y="4014789"/>
            <a:ext cx="287337" cy="782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202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122885" y="838133"/>
            <a:ext cx="8135937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Vypočtěte bod zlomu koupěschopné poptávky mezi dvěma městy, jestliže: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a……………………100 000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b…… ……………    40 000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obou lokalit………   …………… 20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H b = 20 / 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 100 000/40 000 = 20/1+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2,5 =20/1+1,58 = 20/2,58 =   </a:t>
            </a:r>
            <a:r>
              <a:rPr lang="cs-CZ" sz="2400" b="1" u="sng" dirty="0">
                <a:solidFill>
                  <a:srgbClr val="008080"/>
                </a:solidFill>
              </a:rPr>
              <a:t>7,75 km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u="sng" dirty="0">
                <a:solidFill>
                  <a:srgbClr val="FF0066"/>
                </a:solidFill>
              </a:rPr>
              <a:t>Odp.: Bod zlomu koupěschopné poptávky mezi městem a a městem b se nachází na 7,75 km od města b.</a:t>
            </a:r>
          </a:p>
          <a:p>
            <a:endParaRPr lang="cs-CZ" sz="2400" b="1" u="sng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B04E423F-13F0-4AC9-ACD1-D802631EA43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5693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3369652"/>
            <a:ext cx="4806091" cy="10494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Cílem přednášky je seznámit se 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</a:rPr>
              <a:t>s metodami územní a tržní analýzy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808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/>
              <a:t>Územní </a:t>
            </a:r>
          </a:p>
          <a:p>
            <a:r>
              <a:rPr lang="cs-CZ" sz="4000" dirty="0"/>
              <a:t>a tržní analýza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71732" y="304435"/>
            <a:ext cx="8385175" cy="808038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Pravděpodobnostní metoda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484574" y="1581517"/>
            <a:ext cx="8450262" cy="4369578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Poukazuje na stochastický charakter zkoumaných jevů – pravděpodobnost nákupů.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  Huffův pravděpodobnostní model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Je založen na teorii pravděpodobnosti. Model zjišťuje, jaká je pravděpodobnost, že zákazník navštíví právě to nákupní místo.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73428" y="1315132"/>
            <a:ext cx="358775" cy="288925"/>
          </a:xfrm>
          <a:prstGeom prst="rightArrow">
            <a:avLst>
              <a:gd name="adj1" fmla="val 50000"/>
              <a:gd name="adj2" fmla="val 31044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573428" y="4143376"/>
            <a:ext cx="358775" cy="288925"/>
          </a:xfrm>
          <a:prstGeom prst="rightArrow">
            <a:avLst>
              <a:gd name="adj1" fmla="val 50000"/>
              <a:gd name="adj2" fmla="val 31044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643781C-9AD1-4CAD-AA09-E5407AA2187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97079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4"/>
          <p:cNvSpPr>
            <a:spLocks noChangeArrowheads="1"/>
          </p:cNvSpPr>
          <p:nvPr/>
        </p:nvSpPr>
        <p:spPr bwMode="auto">
          <a:xfrm>
            <a:off x="2424114" y="2276475"/>
            <a:ext cx="2016125" cy="17287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3000375" y="2852738"/>
            <a:ext cx="86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008080"/>
                </a:solidFill>
              </a:rPr>
              <a:t>Cij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2279650" y="4365625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P (</a:t>
            </a:r>
            <a:r>
              <a:rPr lang="cs-CZ" sz="3200" b="1" dirty="0" err="1"/>
              <a:t>Cij</a:t>
            </a:r>
            <a:r>
              <a:rPr lang="cs-CZ" sz="3200" b="1" dirty="0"/>
              <a:t>) ?</a:t>
            </a:r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 flipV="1">
            <a:off x="4656139" y="1196976"/>
            <a:ext cx="2592387" cy="12239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6" name="Line 8"/>
          <p:cNvSpPr>
            <a:spLocks noChangeShapeType="1"/>
          </p:cNvSpPr>
          <p:nvPr/>
        </p:nvSpPr>
        <p:spPr bwMode="auto">
          <a:xfrm flipV="1">
            <a:off x="4727575" y="2924176"/>
            <a:ext cx="2160588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 flipV="1">
            <a:off x="4079875" y="1052513"/>
            <a:ext cx="647700" cy="10080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>
            <a:off x="4511675" y="3716339"/>
            <a:ext cx="4032250" cy="4333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4008438" y="4005264"/>
            <a:ext cx="2374900" cy="2447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3287714" y="11969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Ti1</a:t>
            </a:r>
          </a:p>
        </p:txBody>
      </p:sp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4943476" y="14128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Ti2</a:t>
            </a:r>
          </a:p>
        </p:txBody>
      </p:sp>
      <p:sp>
        <p:nvSpPr>
          <p:cNvPr id="25612" name="Text Box 14"/>
          <p:cNvSpPr txBox="1">
            <a:spLocks noChangeArrowheads="1"/>
          </p:cNvSpPr>
          <p:nvPr/>
        </p:nvSpPr>
        <p:spPr bwMode="auto">
          <a:xfrm>
            <a:off x="5448301" y="24923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Ti3</a:t>
            </a:r>
          </a:p>
        </p:txBody>
      </p:sp>
      <p:sp>
        <p:nvSpPr>
          <p:cNvPr id="25613" name="Text Box 15"/>
          <p:cNvSpPr txBox="1">
            <a:spLocks noChangeArrowheads="1"/>
          </p:cNvSpPr>
          <p:nvPr/>
        </p:nvSpPr>
        <p:spPr bwMode="auto">
          <a:xfrm>
            <a:off x="6527801" y="335756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Ti4</a:t>
            </a:r>
          </a:p>
        </p:txBody>
      </p: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5519739" y="494188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Tin</a:t>
            </a:r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 flipH="1">
            <a:off x="6600826" y="4652964"/>
            <a:ext cx="1008063" cy="1152525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6" name="Text Box 18"/>
          <p:cNvSpPr txBox="1">
            <a:spLocks noChangeArrowheads="1"/>
          </p:cNvSpPr>
          <p:nvPr/>
        </p:nvSpPr>
        <p:spPr bwMode="auto">
          <a:xfrm>
            <a:off x="4727576" y="260351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S1</a:t>
            </a:r>
          </a:p>
        </p:txBody>
      </p:sp>
      <p:sp>
        <p:nvSpPr>
          <p:cNvPr id="25617" name="Text Box 19"/>
          <p:cNvSpPr txBox="1">
            <a:spLocks noChangeArrowheads="1"/>
          </p:cNvSpPr>
          <p:nvPr/>
        </p:nvSpPr>
        <p:spPr bwMode="auto">
          <a:xfrm>
            <a:off x="7319964" y="981076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S2</a:t>
            </a:r>
          </a:p>
        </p:txBody>
      </p:sp>
      <p:sp>
        <p:nvSpPr>
          <p:cNvPr id="25618" name="Text Box 20"/>
          <p:cNvSpPr txBox="1">
            <a:spLocks noChangeArrowheads="1"/>
          </p:cNvSpPr>
          <p:nvPr/>
        </p:nvSpPr>
        <p:spPr bwMode="auto">
          <a:xfrm>
            <a:off x="7319964" y="2708276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S3</a:t>
            </a:r>
          </a:p>
        </p:txBody>
      </p:sp>
      <p:sp>
        <p:nvSpPr>
          <p:cNvPr id="25619" name="Text Box 21"/>
          <p:cNvSpPr txBox="1">
            <a:spLocks noChangeArrowheads="1"/>
          </p:cNvSpPr>
          <p:nvPr/>
        </p:nvSpPr>
        <p:spPr bwMode="auto">
          <a:xfrm>
            <a:off x="8688389" y="4005264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S4</a:t>
            </a:r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6672264" y="6237289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Sn</a:t>
            </a:r>
          </a:p>
        </p:txBody>
      </p:sp>
      <p:sp>
        <p:nvSpPr>
          <p:cNvPr id="25621" name="Text Box 23"/>
          <p:cNvSpPr txBox="1">
            <a:spLocks noChangeArrowheads="1"/>
          </p:cNvSpPr>
          <p:nvPr/>
        </p:nvSpPr>
        <p:spPr bwMode="auto">
          <a:xfrm>
            <a:off x="406401" y="107940"/>
            <a:ext cx="4537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008080"/>
                </a:solidFill>
              </a:rPr>
              <a:t>Schematické znázornění modelu </a:t>
            </a: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60351"/>
            <a:ext cx="1464833" cy="1127893"/>
          </a:xfrm>
          <a:prstGeom prst="rect">
            <a:avLst/>
          </a:prstGeom>
        </p:spPr>
      </p:pic>
      <p:sp>
        <p:nvSpPr>
          <p:cNvPr id="23" name="Obdélník 22">
            <a:extLst>
              <a:ext uri="{FF2B5EF4-FFF2-40B4-BE49-F238E27FC236}">
                <a16:creationId xmlns:a16="http://schemas.microsoft.com/office/drawing/2014/main" id="{5B55CA98-15AD-413B-BC5B-893EAF2ABC5E}"/>
              </a:ext>
            </a:extLst>
          </p:cNvPr>
          <p:cNvSpPr/>
          <p:nvPr/>
        </p:nvSpPr>
        <p:spPr>
          <a:xfrm>
            <a:off x="406401" y="126942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6736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1" y="244475"/>
            <a:ext cx="8385175" cy="1023938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vzorec</a:t>
            </a:r>
            <a:r>
              <a:rPr lang="cs-CZ" sz="3200" dirty="0"/>
              <a:t>:</a:t>
            </a:r>
          </a:p>
        </p:txBody>
      </p:sp>
      <p:pic>
        <p:nvPicPr>
          <p:cNvPr id="2662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03388" y="1372994"/>
            <a:ext cx="3313112" cy="2227262"/>
          </a:xfr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1703388" y="3716339"/>
            <a:ext cx="8640762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66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/>
              <a:t>P(C i j)  - pravděpodobnost, že zákazník z místa  C i navštíví místo S j</a:t>
            </a:r>
          </a:p>
          <a:p>
            <a:r>
              <a:rPr lang="cs-CZ" sz="2000" b="1" dirty="0"/>
              <a:t>S j         - přitažlivost místa  S j daná prodejní plochou v místě  S j</a:t>
            </a:r>
          </a:p>
          <a:p>
            <a:r>
              <a:rPr lang="cs-CZ" sz="2000" b="1" dirty="0"/>
              <a:t>T i j       - vzdálenost mezi místem C i  a místem S j</a:t>
            </a:r>
          </a:p>
          <a:p>
            <a:r>
              <a:rPr lang="cs-CZ" sz="2000" b="1" dirty="0"/>
              <a:t>N           - počet možných míst nákupů  S j v okolí C i</a:t>
            </a:r>
          </a:p>
          <a:p>
            <a:r>
              <a:rPr lang="cs-CZ" sz="2000" b="1" dirty="0"/>
              <a:t>a           - parametr  vyjadřující ochotu zákazníka překonat určitou   vzdálenost   (vynaložit čas  na   její překonání), stanovený empiricky pro jednotlivé druhy zboží, resp. nákupy   (dle frekvence poptávky: 2-3).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DF4FA974-1AA9-4800-9180-C8AFC6C87233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193B67-AB6B-4417-A42A-A6B6A4855E11}"/>
              </a:ext>
            </a:extLst>
          </p:cNvPr>
          <p:cNvSpPr txBox="1"/>
          <p:nvPr/>
        </p:nvSpPr>
        <p:spPr>
          <a:xfrm>
            <a:off x="6456364" y="1402080"/>
            <a:ext cx="1438275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Konkrétní situace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8E17D971-0C25-43C7-A9EE-7E229811B867}"/>
              </a:ext>
            </a:extLst>
          </p:cNvPr>
          <p:cNvCxnSpPr/>
          <p:nvPr/>
        </p:nvCxnSpPr>
        <p:spPr>
          <a:xfrm flipH="1">
            <a:off x="5362575" y="1924050"/>
            <a:ext cx="8112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BD29B58-5089-4EDF-B03A-04B6DDE8F680}"/>
              </a:ext>
            </a:extLst>
          </p:cNvPr>
          <p:cNvSpPr txBox="1"/>
          <p:nvPr/>
        </p:nvSpPr>
        <p:spPr>
          <a:xfrm>
            <a:off x="6456363" y="2497030"/>
            <a:ext cx="298291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Suma všech situací, které mohou nastat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05ECDC7A-F30D-4457-B8C2-C24C7051AFE3}"/>
              </a:ext>
            </a:extLst>
          </p:cNvPr>
          <p:cNvCxnSpPr/>
          <p:nvPr/>
        </p:nvCxnSpPr>
        <p:spPr>
          <a:xfrm flipH="1">
            <a:off x="5362575" y="2876550"/>
            <a:ext cx="763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652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134912" y="362341"/>
            <a:ext cx="10328223" cy="6323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Vypočtěte pravděpodobnost nákupů v jednotlivých nákupních místech, které má zákazník k výběru: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a =  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=   1 100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=  4 km  S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=   1 300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=   1 200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P (Ci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) = ( 1100/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=    122,22/ (122,22 + 81,25 + 133,33 =122,22/336,8 = 0,362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         </a:t>
            </a:r>
            <a:r>
              <a:rPr lang="cs-CZ" sz="2400" b="1" u="sng" dirty="0">
                <a:solidFill>
                  <a:srgbClr val="008080"/>
                </a:solidFill>
              </a:rPr>
              <a:t>  cca 36 %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 ( 1300/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=   81,25/336,8 =  0,241 </a:t>
            </a:r>
            <a:r>
              <a:rPr lang="cs-CZ" sz="2400" b="1" u="sng" dirty="0">
                <a:solidFill>
                  <a:srgbClr val="008080"/>
                </a:solidFill>
              </a:rPr>
              <a:t>cca 24 %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) =   ( 1200/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 133,33/336,8 = 0,395  </a:t>
            </a:r>
            <a:r>
              <a:rPr lang="cs-CZ" sz="2400" b="1" u="sng" dirty="0">
                <a:solidFill>
                  <a:srgbClr val="008080"/>
                </a:solidFill>
              </a:rPr>
              <a:t>cca 40 %</a:t>
            </a:r>
          </a:p>
          <a:p>
            <a:r>
              <a:rPr lang="cs-CZ" sz="2000" b="1" u="sng" dirty="0">
                <a:solidFill>
                  <a:srgbClr val="FF0066"/>
                </a:solidFill>
              </a:rPr>
              <a:t>Odp.: První nákupní místo pravděpodobně navštíví 36 % zákazníků, druhé nákupní místo 24 %, třetí nákupní místo cca 40 % .</a:t>
            </a:r>
          </a:p>
          <a:p>
            <a:endParaRPr lang="cs-CZ" sz="2000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CE017218-3CD7-4AB9-B11A-F380715DA204}"/>
              </a:ext>
            </a:extLst>
          </p:cNvPr>
          <p:cNvSpPr/>
          <p:nvPr/>
        </p:nvSpPr>
        <p:spPr>
          <a:xfrm>
            <a:off x="10689945" y="173196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1389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282826" y="244475"/>
            <a:ext cx="8385175" cy="736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Odhad kupního potenciálu 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351089" y="12282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068817" y="1581667"/>
            <a:ext cx="3816350" cy="7366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Obratová metoda. </a:t>
            </a: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1061934" y="2452386"/>
            <a:ext cx="7705725" cy="3046988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Postup (algoritmus):</a:t>
            </a:r>
            <a:endParaRPr lang="cs-CZ" sz="2400" dirty="0">
              <a:solidFill>
                <a:schemeClr val="bg1"/>
              </a:solidFill>
            </a:endParaRPr>
          </a:p>
          <a:p>
            <a:pPr algn="just" eaLnBrk="0" hangingPunct="0">
              <a:buFontTx/>
              <a:buAutoNum type="arabicPeriod"/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Zjištění očekávaného obratu.</a:t>
            </a:r>
          </a:p>
          <a:p>
            <a:pPr algn="just" eaLnBrk="0" hangingPunct="0">
              <a:tabLst>
                <a:tab pos="228600" algn="l"/>
              </a:tabLst>
            </a:pPr>
            <a:endParaRPr lang="cs-CZ" sz="2400" dirty="0">
              <a:solidFill>
                <a:schemeClr val="bg1"/>
              </a:solidFill>
            </a:endParaRPr>
          </a:p>
          <a:p>
            <a:pPr eaLnBrk="0" hangingPunct="0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2.Korekce zjištěné výše očekávaného obratu mírou realizace výdajů obyvatelstva.</a:t>
            </a:r>
          </a:p>
          <a:p>
            <a:pPr eaLnBrk="0" hangingPunct="0">
              <a:tabLst>
                <a:tab pos="228600" algn="l"/>
              </a:tabLst>
            </a:pPr>
            <a:endParaRPr lang="cs-CZ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15381"/>
            <a:ext cx="1464833" cy="1127893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E08C93B5-E3BE-4CE6-9A50-E8D6190241AB}"/>
              </a:ext>
            </a:extLst>
          </p:cNvPr>
          <p:cNvSpPr/>
          <p:nvPr/>
        </p:nvSpPr>
        <p:spPr>
          <a:xfrm>
            <a:off x="828206" y="3198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83DC5A-DD6E-4C64-A1C8-1A6C71E15726}"/>
              </a:ext>
            </a:extLst>
          </p:cNvPr>
          <p:cNvSpPr txBox="1"/>
          <p:nvPr/>
        </p:nvSpPr>
        <p:spPr>
          <a:xfrm>
            <a:off x="5457825" y="1557445"/>
            <a:ext cx="25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Klasická metoda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AF4C847-A156-4933-A530-1A7ACD822673}"/>
              </a:ext>
            </a:extLst>
          </p:cNvPr>
          <p:cNvSpPr txBox="1"/>
          <p:nvPr/>
        </p:nvSpPr>
        <p:spPr>
          <a:xfrm>
            <a:off x="1061934" y="890394"/>
            <a:ext cx="4391025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Metody průměrných prodejů</a:t>
            </a:r>
          </a:p>
        </p:txBody>
      </p:sp>
    </p:spTree>
    <p:extLst>
      <p:ext uri="{BB962C8B-B14F-4D97-AF65-F5344CB8AC3E}">
        <p14:creationId xmlns:p14="http://schemas.microsoft.com/office/powerpoint/2010/main" val="1938312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26725" y="90063"/>
            <a:ext cx="7418675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1.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očekávaného (teoretického) obratu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Text Box 11"/>
          <p:cNvSpPr txBox="1">
            <a:spLocks noChangeArrowheads="1"/>
          </p:cNvSpPr>
          <p:nvPr/>
        </p:nvSpPr>
        <p:spPr bwMode="auto">
          <a:xfrm>
            <a:off x="1020476" y="908051"/>
            <a:ext cx="3996024" cy="576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9700" name="Text Box 12"/>
          <p:cNvSpPr txBox="1">
            <a:spLocks noChangeArrowheads="1"/>
          </p:cNvSpPr>
          <p:nvPr/>
        </p:nvSpPr>
        <p:spPr bwMode="auto">
          <a:xfrm>
            <a:off x="5448301" y="908051"/>
            <a:ext cx="4175125" cy="574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resp. 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 *</a:t>
            </a:r>
            <a:r>
              <a:rPr lang="cs-CZ" sz="2400" dirty="0">
                <a:solidFill>
                  <a:srgbClr val="000000"/>
                </a:solidFill>
              </a:rPr>
              <a:t> I </a:t>
            </a:r>
            <a:r>
              <a:rPr lang="cs-CZ" sz="2400" baseline="-25000" dirty="0">
                <a:solidFill>
                  <a:srgbClr val="000000"/>
                </a:solidFill>
              </a:rPr>
              <a:t>K S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9701" name="Text Box 14"/>
          <p:cNvSpPr txBox="1">
            <a:spLocks noChangeArrowheads="1"/>
          </p:cNvSpPr>
          <p:nvPr/>
        </p:nvSpPr>
        <p:spPr bwMode="auto">
          <a:xfrm>
            <a:off x="1020477" y="1897558"/>
            <a:ext cx="8602949" cy="17219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b="1" dirty="0"/>
              <a:t>MO</a:t>
            </a:r>
            <a:r>
              <a:rPr lang="cs-CZ" b="1" baseline="30000" dirty="0"/>
              <a:t>´</a:t>
            </a:r>
            <a:r>
              <a:rPr lang="cs-CZ" b="1" dirty="0"/>
              <a:t> </a:t>
            </a:r>
            <a:r>
              <a:rPr lang="cs-CZ" b="1" baseline="-25000" dirty="0"/>
              <a:t>l k    </a:t>
            </a:r>
            <a:r>
              <a:rPr lang="cs-CZ" b="1" dirty="0"/>
              <a:t> -         </a:t>
            </a:r>
            <a:r>
              <a:rPr lang="cs-CZ" sz="2000" b="1" dirty="0"/>
              <a:t>očekávaný maloobchodní obrat lokality </a:t>
            </a:r>
          </a:p>
          <a:p>
            <a:r>
              <a:rPr lang="cs-CZ" sz="2000" b="1" dirty="0"/>
              <a:t>O </a:t>
            </a:r>
            <a:r>
              <a:rPr lang="cs-CZ" sz="2000" b="1" baseline="-25000" dirty="0"/>
              <a:t>l k     </a:t>
            </a:r>
            <a:r>
              <a:rPr lang="cs-CZ" sz="2000" b="1" dirty="0"/>
              <a:t>     -       počet obyvatel lokality</a:t>
            </a:r>
          </a:p>
          <a:p>
            <a:r>
              <a:rPr lang="cs-CZ" sz="2000" b="1" dirty="0"/>
              <a:t>V </a:t>
            </a:r>
            <a:r>
              <a:rPr lang="cs-CZ" sz="2000" b="1" baseline="-25000" dirty="0"/>
              <a:t>o               </a:t>
            </a:r>
            <a:r>
              <a:rPr lang="cs-CZ" sz="2000" b="1" dirty="0"/>
              <a:t>-</a:t>
            </a:r>
            <a:r>
              <a:rPr lang="cs-CZ" sz="2000" b="1" baseline="-25000" dirty="0"/>
              <a:t> </a:t>
            </a:r>
            <a:r>
              <a:rPr lang="cs-CZ" sz="2000" b="1" dirty="0"/>
              <a:t>      průměrný spotřební výdaj na 1 obyvatele vyššího</a:t>
            </a:r>
          </a:p>
          <a:p>
            <a:r>
              <a:rPr lang="cs-CZ" sz="2000" b="1" dirty="0"/>
              <a:t>                       územního celku</a:t>
            </a:r>
          </a:p>
          <a:p>
            <a:r>
              <a:rPr lang="cs-CZ" sz="2000" dirty="0"/>
              <a:t> I Ks                </a:t>
            </a:r>
            <a:r>
              <a:rPr lang="cs-CZ" sz="2000" b="1" dirty="0"/>
              <a:t>index kupní síly</a:t>
            </a:r>
          </a:p>
          <a:p>
            <a:endParaRPr lang="cs-CZ" dirty="0"/>
          </a:p>
        </p:txBody>
      </p:sp>
      <p:sp>
        <p:nvSpPr>
          <p:cNvPr id="29702" name="Text Box 15"/>
          <p:cNvSpPr txBox="1">
            <a:spLocks noChangeArrowheads="1"/>
          </p:cNvSpPr>
          <p:nvPr/>
        </p:nvSpPr>
        <p:spPr bwMode="auto">
          <a:xfrm>
            <a:off x="1020476" y="3773647"/>
            <a:ext cx="8602949" cy="720725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2. Korekce pomocí míry realizace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29703" name="Text Box 16"/>
          <p:cNvSpPr txBox="1">
            <a:spLocks noChangeArrowheads="1"/>
          </p:cNvSpPr>
          <p:nvPr/>
        </p:nvSpPr>
        <p:spPr bwMode="auto">
          <a:xfrm>
            <a:off x="1020476" y="4724400"/>
            <a:ext cx="4535487" cy="649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MO´´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= MO´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  *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I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M R</a:t>
            </a:r>
            <a:r>
              <a:rPr lang="cs-CZ" sz="1600" b="1" dirty="0"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29704" name="Text Box 18"/>
          <p:cNvSpPr txBox="1">
            <a:spLocks noChangeArrowheads="1"/>
          </p:cNvSpPr>
          <p:nvPr/>
        </p:nvSpPr>
        <p:spPr bwMode="auto">
          <a:xfrm>
            <a:off x="1020476" y="5628342"/>
            <a:ext cx="8040245" cy="792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/>
              <a:t>MO´´ </a:t>
            </a:r>
            <a:r>
              <a:rPr lang="cs-CZ" sz="2000" b="1" baseline="-25000" dirty="0"/>
              <a:t>l k </a:t>
            </a:r>
            <a:r>
              <a:rPr lang="cs-CZ" sz="2000" b="1" dirty="0"/>
              <a:t>	- upravený očekávaný maloobchodní obrat lokality</a:t>
            </a:r>
          </a:p>
          <a:p>
            <a:r>
              <a:rPr lang="cs-CZ" sz="2000" b="1" dirty="0"/>
              <a:t>I  </a:t>
            </a:r>
            <a:r>
              <a:rPr lang="cs-CZ" sz="2000" b="1" baseline="-25000" dirty="0"/>
              <a:t>M R	</a:t>
            </a:r>
            <a:r>
              <a:rPr lang="cs-CZ" sz="2000" b="1" dirty="0"/>
              <a:t>-</a:t>
            </a:r>
            <a:r>
              <a:rPr lang="cs-CZ" sz="2000" b="1" baseline="-25000" dirty="0"/>
              <a:t>  </a:t>
            </a:r>
            <a:r>
              <a:rPr lang="cs-CZ" sz="2000" b="1" dirty="0"/>
              <a:t>index míry realizace výdajů obyvatelstva lokality.</a:t>
            </a:r>
          </a:p>
          <a:p>
            <a:endParaRPr lang="cs-CZ" sz="2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70411"/>
            <a:ext cx="1464833" cy="1127893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D060A3CC-4394-46C3-A620-FB73AA3DE125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13188E8-66E1-43E2-B7B8-403C7B116AD6}"/>
              </a:ext>
            </a:extLst>
          </p:cNvPr>
          <p:cNvSpPr txBox="1"/>
          <p:nvPr/>
        </p:nvSpPr>
        <p:spPr>
          <a:xfrm>
            <a:off x="7748288" y="493218"/>
            <a:ext cx="214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Rozšířený vzorec</a:t>
            </a:r>
          </a:p>
        </p:txBody>
      </p:sp>
    </p:spTree>
    <p:extLst>
      <p:ext uri="{BB962C8B-B14F-4D97-AF65-F5344CB8AC3E}">
        <p14:creationId xmlns:p14="http://schemas.microsoft.com/office/powerpoint/2010/main" val="2589286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091914" y="365398"/>
            <a:ext cx="7273304" cy="1008063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1091914" y="1700155"/>
            <a:ext cx="9137936" cy="148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/>
              <a:t>Poslední krok má 3 fáze:</a:t>
            </a:r>
          </a:p>
          <a:p>
            <a:pPr lvl="1" algn="just"/>
            <a:r>
              <a:rPr lang="cs-CZ" sz="2400" b="1" dirty="0"/>
              <a:t>a) stanovení účelné prodejní plochy pro lokalitu (</a:t>
            </a:r>
            <a:r>
              <a:rPr lang="cs-CZ" sz="2400" b="1" dirty="0" err="1"/>
              <a:t>K</a:t>
            </a:r>
            <a:r>
              <a:rPr lang="cs-CZ" sz="2400" b="1" baseline="-25000" dirty="0" err="1"/>
              <a:t>pp</a:t>
            </a:r>
            <a:r>
              <a:rPr lang="cs-CZ" sz="2400" b="1" dirty="0"/>
              <a:t>)</a:t>
            </a:r>
            <a:r>
              <a:rPr lang="cs-CZ" sz="2400" b="1" baseline="-25000" dirty="0"/>
              <a:t> </a:t>
            </a:r>
            <a:r>
              <a:rPr lang="cs-CZ" sz="2400" b="1" dirty="0"/>
              <a:t>% dle normativu (maloobchodní obrat v Kč dosahovaný na m</a:t>
            </a:r>
            <a:r>
              <a:rPr lang="cs-CZ" sz="2400" b="1" baseline="30000" dirty="0"/>
              <a:t>2 </a:t>
            </a:r>
            <a:r>
              <a:rPr lang="cs-CZ" sz="2400" b="1" dirty="0"/>
              <a:t>prodejní plochy)</a:t>
            </a:r>
          </a:p>
          <a:p>
            <a:endParaRPr lang="cs-CZ" sz="2000" dirty="0"/>
          </a:p>
        </p:txBody>
      </p:sp>
      <p:pic>
        <p:nvPicPr>
          <p:cNvPr id="3072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1914" y="3467778"/>
            <a:ext cx="3386138" cy="1306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0725" name="Text Box 10"/>
          <p:cNvSpPr txBox="1">
            <a:spLocks noChangeArrowheads="1"/>
          </p:cNvSpPr>
          <p:nvPr/>
        </p:nvSpPr>
        <p:spPr bwMode="auto">
          <a:xfrm>
            <a:off x="1091914" y="5265243"/>
            <a:ext cx="8956961" cy="9366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/>
              <a:t>b) zjištění skutečného stavu, rozsahu prodejních ploch lokality PP </a:t>
            </a:r>
            <a:r>
              <a:rPr lang="cs-CZ" sz="2400" b="1" baseline="-25000" dirty="0"/>
              <a:t>l k</a:t>
            </a: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25441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709DF0D-4205-413C-8F83-2CFEB88712F8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25770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1104980" y="1030939"/>
            <a:ext cx="8385175" cy="93662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cs-CZ" sz="2400" dirty="0">
                <a:latin typeface="Arial" charset="0"/>
              </a:rPr>
              <a:t>c) stanovení potřebného (účelného, efektivního) přírůstku (úbytku) prodejních kapacit  (v m² prodejních ploch).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239891" y="3296849"/>
            <a:ext cx="3529013" cy="503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800" b="1" dirty="0">
                <a:solidFill>
                  <a:srgbClr val="000000"/>
                </a:solidFill>
              </a:rPr>
              <a:t>∆ KP </a:t>
            </a:r>
            <a:r>
              <a:rPr lang="cs-CZ" sz="2800" b="1" baseline="-25000" dirty="0">
                <a:solidFill>
                  <a:srgbClr val="000000"/>
                </a:solidFill>
              </a:rPr>
              <a:t>p p</a:t>
            </a:r>
            <a:r>
              <a:rPr lang="cs-CZ" sz="2800" b="1" dirty="0">
                <a:solidFill>
                  <a:srgbClr val="000000"/>
                </a:solidFill>
              </a:rPr>
              <a:t>  = KP </a:t>
            </a:r>
            <a:r>
              <a:rPr lang="cs-CZ" sz="2800" b="1" baseline="-25000" dirty="0">
                <a:solidFill>
                  <a:srgbClr val="000000"/>
                </a:solidFill>
              </a:rPr>
              <a:t>P P </a:t>
            </a:r>
            <a:r>
              <a:rPr lang="cs-CZ" sz="2800" b="1" dirty="0">
                <a:solidFill>
                  <a:srgbClr val="000000"/>
                </a:solidFill>
              </a:rPr>
              <a:t>-</a:t>
            </a:r>
            <a:r>
              <a:rPr lang="cs-CZ" sz="2800" b="1" baseline="-25000" dirty="0">
                <a:solidFill>
                  <a:srgbClr val="000000"/>
                </a:solidFill>
              </a:rPr>
              <a:t> </a:t>
            </a:r>
            <a:r>
              <a:rPr lang="cs-CZ" sz="2800" b="1" dirty="0">
                <a:solidFill>
                  <a:srgbClr val="000000"/>
                </a:solidFill>
              </a:rPr>
              <a:t>PP</a:t>
            </a:r>
            <a:r>
              <a:rPr lang="cs-CZ" sz="2800" b="1" baseline="-25000" dirty="0">
                <a:solidFill>
                  <a:srgbClr val="000000"/>
                </a:solidFill>
              </a:rPr>
              <a:t> l</a:t>
            </a:r>
            <a:r>
              <a:rPr lang="cs-CZ" sz="2800" baseline="-25000" dirty="0">
                <a:solidFill>
                  <a:srgbClr val="000000"/>
                </a:solidFill>
              </a:rPr>
              <a:t> k</a:t>
            </a:r>
            <a:endParaRPr lang="cs-CZ" sz="2800" dirty="0">
              <a:solidFill>
                <a:srgbClr val="000000"/>
              </a:solidFill>
            </a:endParaRP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1359811" y="2433769"/>
            <a:ext cx="2303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Vzorec: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239891" y="4535750"/>
            <a:ext cx="8250264" cy="15827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∆ KP </a:t>
            </a:r>
            <a:r>
              <a:rPr lang="cs-CZ" sz="2000" b="1" baseline="-25000" dirty="0"/>
              <a:t>p p	</a:t>
            </a:r>
            <a:r>
              <a:rPr lang="cs-CZ" sz="2000" b="1" dirty="0"/>
              <a:t>- rozdíl mezi </a:t>
            </a:r>
            <a:r>
              <a:rPr lang="cs-CZ" b="1" dirty="0"/>
              <a:t>účelnou</a:t>
            </a:r>
            <a:r>
              <a:rPr lang="cs-CZ" dirty="0"/>
              <a:t> </a:t>
            </a:r>
            <a:r>
              <a:rPr lang="cs-CZ" b="1" dirty="0"/>
              <a:t>a</a:t>
            </a:r>
            <a:r>
              <a:rPr lang="cs-CZ" dirty="0"/>
              <a:t> </a:t>
            </a:r>
            <a:r>
              <a:rPr lang="cs-CZ" sz="2000" b="1" dirty="0"/>
              <a:t>skutečnou kapacitou prodejních</a:t>
            </a:r>
          </a:p>
          <a:p>
            <a:pPr algn="just"/>
            <a:r>
              <a:rPr lang="cs-CZ" sz="2000" b="1" dirty="0"/>
              <a:t>                   ploch</a:t>
            </a:r>
          </a:p>
          <a:p>
            <a:pPr algn="just"/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skutečná prodejní plocha lokality v m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účelná prodejní kapacita v m</a:t>
            </a:r>
            <a:r>
              <a:rPr lang="cs-CZ" sz="2000" b="1" baseline="30000" dirty="0"/>
              <a:t>2</a:t>
            </a:r>
            <a:r>
              <a:rPr lang="cs-CZ" sz="2000" b="1" dirty="0"/>
              <a:t> pro danou velikostní </a:t>
            </a:r>
          </a:p>
          <a:p>
            <a:pPr algn="just"/>
            <a:r>
              <a:rPr lang="cs-CZ" sz="2000" b="1" dirty="0"/>
              <a:t>                   kategorii města   a   sortiment zboží.</a:t>
            </a: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25441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84BA717A-1EF4-46DD-A403-99529AF88D7F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BA9D999-171D-4785-9981-9BB4503C3353}"/>
              </a:ext>
            </a:extLst>
          </p:cNvPr>
          <p:cNvSpPr txBox="1"/>
          <p:nvPr/>
        </p:nvSpPr>
        <p:spPr>
          <a:xfrm>
            <a:off x="6496049" y="2781300"/>
            <a:ext cx="5095876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sz="2000" b="1" dirty="0"/>
              <a:t>Jestliže je účelná kapacita vyšší než skutečné prodejní plochy, je v lokalitě volný kupní potenciál.</a:t>
            </a:r>
          </a:p>
        </p:txBody>
      </p:sp>
    </p:spTree>
    <p:extLst>
      <p:ext uri="{BB962C8B-B14F-4D97-AF65-F5344CB8AC3E}">
        <p14:creationId xmlns:p14="http://schemas.microsoft.com/office/powerpoint/2010/main" val="3265310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389745" y="673516"/>
            <a:ext cx="10053899" cy="59821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Firma XY má záměr zřídit v dané lokalitě prodejnu potravin. Zjistěte, zda je zde pro ni volný kupní potenciál, jestliže je dáno: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města (O</a:t>
            </a:r>
            <a:r>
              <a:rPr lang="cs-CZ" sz="2400" b="1" baseline="-25000" dirty="0">
                <a:solidFill>
                  <a:srgbClr val="008080"/>
                </a:solidFill>
              </a:rPr>
              <a:t>l k</a:t>
            </a:r>
            <a:r>
              <a:rPr lang="cs-CZ" sz="2400" b="1" dirty="0">
                <a:solidFill>
                  <a:srgbClr val="008080"/>
                </a:solidFill>
              </a:rPr>
              <a:t>)            28 000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Spotřební výdaj, potraviny (V </a:t>
            </a:r>
            <a:r>
              <a:rPr lang="cs-CZ" sz="2400" b="1" baseline="-25000" dirty="0">
                <a:solidFill>
                  <a:srgbClr val="008080"/>
                </a:solidFill>
              </a:rPr>
              <a:t>o</a:t>
            </a:r>
            <a:r>
              <a:rPr lang="cs-CZ" sz="2400" b="1" dirty="0">
                <a:solidFill>
                  <a:srgbClr val="008080"/>
                </a:solidFill>
              </a:rPr>
              <a:t>)   25 000 Kč/1 obyv./rok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prodejní plochy            100 000 Kč/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/r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PP</a:t>
            </a:r>
            <a:r>
              <a:rPr lang="cs-CZ" sz="2400" b="1" baseline="-25000" dirty="0">
                <a:solidFill>
                  <a:srgbClr val="008080"/>
                </a:solidFill>
              </a:rPr>
              <a:t> l k</a:t>
            </a:r>
            <a:r>
              <a:rPr lang="cs-CZ" sz="2400" b="1" dirty="0">
                <a:solidFill>
                  <a:srgbClr val="008080"/>
                </a:solidFill>
              </a:rPr>
              <a:t>                                                   6 000 m²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K S </a:t>
            </a:r>
            <a:r>
              <a:rPr lang="cs-CZ" sz="2400" b="1" dirty="0">
                <a:solidFill>
                  <a:srgbClr val="008080"/>
                </a:solidFill>
              </a:rPr>
              <a:t>………………0,95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M R</a:t>
            </a:r>
            <a:r>
              <a:rPr lang="cs-CZ" sz="2400" b="1" dirty="0">
                <a:solidFill>
                  <a:srgbClr val="008080"/>
                </a:solidFill>
              </a:rPr>
              <a:t>………………1,1 (kladný nákupní spád)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 =    28 000 x 25 000 x 0,95 =</a:t>
            </a:r>
            <a:r>
              <a:rPr lang="cs-CZ" sz="2400" b="1" u="sng" dirty="0">
                <a:solidFill>
                  <a:srgbClr val="008080"/>
                </a:solidFill>
              </a:rPr>
              <a:t> 665 000 000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MO´´ =   665 000 000 Kč x 1,1  = </a:t>
            </a:r>
            <a:r>
              <a:rPr lang="cs-CZ" sz="2400" b="1" u="sng" dirty="0">
                <a:solidFill>
                  <a:srgbClr val="008080"/>
                </a:solidFill>
              </a:rPr>
              <a:t>731 500 000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</a:t>
            </a:r>
            <a:r>
              <a:rPr lang="cs-CZ" sz="2400" b="1" baseline="-25000" dirty="0">
                <a:solidFill>
                  <a:srgbClr val="008080"/>
                </a:solidFill>
              </a:rPr>
              <a:t>PP</a:t>
            </a:r>
            <a:r>
              <a:rPr lang="cs-CZ" sz="2400" b="1" dirty="0">
                <a:solidFill>
                  <a:srgbClr val="008080"/>
                </a:solidFill>
              </a:rPr>
              <a:t>  =  731 500 000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/100 000   =  </a:t>
            </a:r>
            <a:r>
              <a:rPr lang="cs-CZ" sz="2400" b="1" dirty="0">
                <a:solidFill>
                  <a:srgbClr val="FF0000"/>
                </a:solidFill>
              </a:rPr>
              <a:t>7 315 </a:t>
            </a:r>
            <a:r>
              <a:rPr lang="cs-CZ" sz="2400" b="1" dirty="0">
                <a:solidFill>
                  <a:srgbClr val="008080"/>
                </a:solidFill>
              </a:rPr>
              <a:t>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</a:t>
            </a:r>
            <a:r>
              <a:rPr lang="cs-CZ" sz="2400" b="1" baseline="-25000" dirty="0">
                <a:solidFill>
                  <a:srgbClr val="008080"/>
                </a:solidFill>
              </a:rPr>
              <a:t>PP </a:t>
            </a:r>
            <a:r>
              <a:rPr lang="cs-CZ" sz="2400" b="1" dirty="0">
                <a:solidFill>
                  <a:srgbClr val="008080"/>
                </a:solidFill>
              </a:rPr>
              <a:t>= 7 315 – 6 000 = </a:t>
            </a:r>
            <a:r>
              <a:rPr lang="cs-CZ" sz="2400" b="1" u="sng" dirty="0">
                <a:solidFill>
                  <a:srgbClr val="008080"/>
                </a:solidFill>
              </a:rPr>
              <a:t>1 315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endParaRPr lang="cs-CZ" sz="2400" b="1" dirty="0">
              <a:solidFill>
                <a:srgbClr val="008080"/>
              </a:solidFill>
            </a:endParaRPr>
          </a:p>
          <a:p>
            <a:pPr algn="just"/>
            <a:r>
              <a:rPr lang="cs-CZ" sz="2000" b="1" u="sng" dirty="0">
                <a:solidFill>
                  <a:srgbClr val="FF0066"/>
                </a:solidFill>
              </a:rPr>
              <a:t>Odp.: Ve městě schází v sortimentu cca 1315 m</a:t>
            </a:r>
            <a:r>
              <a:rPr lang="cs-CZ" sz="2000" b="1" u="sng" baseline="30000" dirty="0">
                <a:solidFill>
                  <a:srgbClr val="FF0066"/>
                </a:solidFill>
              </a:rPr>
              <a:t>2</a:t>
            </a:r>
            <a:r>
              <a:rPr lang="cs-CZ" sz="2000" b="1" u="sng" dirty="0">
                <a:solidFill>
                  <a:srgbClr val="FF0066"/>
                </a:solidFill>
              </a:rPr>
              <a:t> prodejních ploch. V lokalitě je volný kupní potenciál, konkurence není velká. Prodejny budou ve frekvenčních špičkách značně přetíženy, což bude negativně ovlivňovat nákupní podmínky.</a:t>
            </a:r>
          </a:p>
          <a:p>
            <a:pPr algn="just"/>
            <a:endParaRPr lang="cs-CZ" sz="2000" dirty="0">
              <a:solidFill>
                <a:srgbClr val="FF0066"/>
              </a:solidFill>
            </a:endParaRPr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040ACB07-3073-46E3-B54A-62E0C6FF7D02}"/>
              </a:ext>
            </a:extLst>
          </p:cNvPr>
          <p:cNvSpPr/>
          <p:nvPr/>
        </p:nvSpPr>
        <p:spPr>
          <a:xfrm>
            <a:off x="474375" y="8874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923CC7F-9AC8-4D7F-9FA6-04148CAA00F8}"/>
              </a:ext>
            </a:extLst>
          </p:cNvPr>
          <p:cNvSpPr txBox="1"/>
          <p:nvPr/>
        </p:nvSpPr>
        <p:spPr>
          <a:xfrm>
            <a:off x="8277225" y="2529910"/>
            <a:ext cx="3697886" cy="230832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bude výsledek záporný, tzn. skutečné prodejní plochy vyšší než účelné, pak zde není volný kupní potenciál… ploch i firem je přebytek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3C4B9581-BB73-43B4-A2E5-E34DB4C8E0ED}"/>
              </a:ext>
            </a:extLst>
          </p:cNvPr>
          <p:cNvCxnSpPr/>
          <p:nvPr/>
        </p:nvCxnSpPr>
        <p:spPr>
          <a:xfrm flipH="1">
            <a:off x="4895850" y="4276725"/>
            <a:ext cx="3181350" cy="1038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722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019176" y="471835"/>
            <a:ext cx="7561262" cy="5759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FF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maloobchodní saturace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019176" y="1360680"/>
            <a:ext cx="7561262" cy="11191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Informuje o kapacitě lokality v daném sortimentu. Vypočítává, jak je využíván m</a:t>
            </a:r>
            <a:r>
              <a:rPr lang="cs-CZ" sz="2000" b="1" baseline="30000" dirty="0"/>
              <a:t>2</a:t>
            </a:r>
            <a:r>
              <a:rPr lang="cs-CZ" sz="2000" b="1" dirty="0"/>
              <a:t> prodejní plochy ve skutečnosti (skutečný výkon na m² za rok).</a:t>
            </a:r>
            <a:r>
              <a:rPr lang="cs-CZ" sz="2000" b="1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008080"/>
                </a:solidFill>
              </a:rPr>
              <a:t>Patří do metod průměrných prodejů</a:t>
            </a:r>
            <a:r>
              <a:rPr lang="cs-CZ" sz="2000" b="1" dirty="0">
                <a:solidFill>
                  <a:schemeClr val="bg1"/>
                </a:solidFill>
              </a:rPr>
              <a:t>.</a:t>
            </a: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205382"/>
              </p:ext>
            </p:extLst>
          </p:nvPr>
        </p:nvGraphicFramePr>
        <p:xfrm>
          <a:off x="1019175" y="2792413"/>
          <a:ext cx="481965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Rovnice" r:id="rId3" imgW="1244600" imgH="393700" progId="Equation.3">
                  <p:embed/>
                </p:oleObj>
              </mc:Choice>
              <mc:Fallback>
                <p:oleObj name="Rovnice" r:id="rId3" imgW="1244600" imgH="393700" progId="Equation.3">
                  <p:embed/>
                  <p:pic>
                    <p:nvPicPr>
                      <p:cNvPr id="40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2792413"/>
                        <a:ext cx="4819650" cy="13398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019176" y="4491252"/>
            <a:ext cx="7272337" cy="15259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cs-CZ" sz="1200" dirty="0"/>
          </a:p>
          <a:p>
            <a:pPr algn="just"/>
            <a:r>
              <a:rPr lang="cs-CZ" sz="2000" b="1" dirty="0"/>
              <a:t>V</a:t>
            </a:r>
            <a:r>
              <a:rPr lang="cs-CZ" sz="2000" b="1" baseline="-25000" dirty="0"/>
              <a:t>o  </a:t>
            </a:r>
            <a:r>
              <a:rPr lang="cs-CZ" sz="2000" b="1" dirty="0"/>
              <a:t>můžeme upravit zase indexem kupní síly obyvatelstva</a:t>
            </a:r>
          </a:p>
          <a:p>
            <a:pPr algn="just"/>
            <a:r>
              <a:rPr lang="cs-CZ" sz="2000" b="1" dirty="0" err="1"/>
              <a:t>O</a:t>
            </a:r>
            <a:r>
              <a:rPr lang="cs-CZ" sz="2000" b="1" baseline="-25000" dirty="0" err="1"/>
              <a:t>lk</a:t>
            </a:r>
            <a:r>
              <a:rPr lang="cs-CZ" sz="2000" b="1" baseline="-25000" dirty="0"/>
              <a:t> </a:t>
            </a:r>
            <a:r>
              <a:rPr lang="cs-CZ" sz="2000" b="1" dirty="0"/>
              <a:t> obyvatelstvo lokality</a:t>
            </a:r>
          </a:p>
          <a:p>
            <a:pPr algn="just"/>
            <a:r>
              <a:rPr lang="cs-CZ" sz="2000" b="1" dirty="0"/>
              <a:t>I </a:t>
            </a:r>
            <a:r>
              <a:rPr lang="cs-CZ" sz="2000" b="1" baseline="-25000" dirty="0"/>
              <a:t>MR</a:t>
            </a:r>
            <a:r>
              <a:rPr lang="cs-CZ" sz="2000" b="1" dirty="0"/>
              <a:t> index míry realizace (vyjadřuje nákupní spád)</a:t>
            </a:r>
          </a:p>
          <a:p>
            <a:pPr algn="just"/>
            <a:r>
              <a:rPr lang="cs-CZ" sz="2000" b="1" dirty="0"/>
              <a:t>I ks  index kupní síly</a:t>
            </a:r>
          </a:p>
          <a:p>
            <a:pPr algn="just"/>
            <a:endParaRPr lang="cs-CZ" sz="2000" b="1" dirty="0"/>
          </a:p>
          <a:p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9138B190-CA6D-478F-BB32-AA9B19C7C1DE}"/>
              </a:ext>
            </a:extLst>
          </p:cNvPr>
          <p:cNvSpPr/>
          <p:nvPr/>
        </p:nvSpPr>
        <p:spPr>
          <a:xfrm>
            <a:off x="217200" y="38027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BB67D1A-F691-454C-BD9B-3F113C3E825A}"/>
              </a:ext>
            </a:extLst>
          </p:cNvPr>
          <p:cNvSpPr txBox="1"/>
          <p:nvPr/>
        </p:nvSpPr>
        <p:spPr>
          <a:xfrm>
            <a:off x="6096000" y="2952750"/>
            <a:ext cx="295275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Případně upravíme ještě </a:t>
            </a:r>
            <a:r>
              <a:rPr lang="cs-CZ" dirty="0" err="1"/>
              <a:t>Iks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0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93912" y="1561616"/>
            <a:ext cx="4297080" cy="35437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/>
              <a:t>Územní </a:t>
            </a:r>
          </a:p>
          <a:p>
            <a:pPr algn="l"/>
            <a:r>
              <a:rPr lang="cs-CZ" sz="4000" b="1" dirty="0"/>
              <a:t>a tržní analýza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645370" y="2487649"/>
            <a:ext cx="6046958" cy="27888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Cíle 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Aplikace metod vymezujících zájmovou oblast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Stanovení kupního potenciálu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Rozvoj maloobchodní sítě z pohledu města a  obchodní  firmy - samostudium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17866" y="3961650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59091" y="69849"/>
            <a:ext cx="9725025" cy="48371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Zjistěte, jaká je nasycenost trhu prodejními plochami  v potravinářském sortimentu (zda je tam volný kupní potenciál) v jednom městě Moravskoslezského kraje na základě výpočtu indexu maloobchodní saturace, máme-li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O </a:t>
            </a:r>
            <a:r>
              <a:rPr lang="cs-CZ" sz="2400" b="1" baseline="-25000" dirty="0">
                <a:solidFill>
                  <a:srgbClr val="008080"/>
                </a:solidFill>
              </a:rPr>
              <a:t>lk              </a:t>
            </a:r>
            <a:r>
              <a:rPr lang="cs-CZ" sz="2400" b="1" dirty="0">
                <a:solidFill>
                  <a:srgbClr val="008080"/>
                </a:solidFill>
              </a:rPr>
              <a:t>  25 000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</a:t>
            </a:r>
            <a:r>
              <a:rPr lang="cs-CZ" sz="2400" b="1" baseline="-25000" dirty="0">
                <a:solidFill>
                  <a:srgbClr val="008080"/>
                </a:solidFill>
              </a:rPr>
              <a:t>o                  </a:t>
            </a:r>
            <a:r>
              <a:rPr lang="cs-CZ" sz="2400" b="1" dirty="0">
                <a:solidFill>
                  <a:srgbClr val="008080"/>
                </a:solidFill>
              </a:rPr>
              <a:t> 25 000 Kč (potraviny)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KS             </a:t>
            </a:r>
            <a:r>
              <a:rPr lang="cs-CZ" sz="2400" b="1" dirty="0">
                <a:solidFill>
                  <a:srgbClr val="008080"/>
                </a:solidFill>
              </a:rPr>
              <a:t>  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MR</a:t>
            </a:r>
            <a:r>
              <a:rPr lang="cs-CZ" sz="2400" b="1" dirty="0">
                <a:solidFill>
                  <a:srgbClr val="008080"/>
                </a:solidFill>
              </a:rPr>
              <a:t>           1,1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využití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 prodejní plochy    100 000Kč/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/rok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Skutečné prodejní plochy                            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u="sng" dirty="0">
                <a:solidFill>
                  <a:srgbClr val="008080"/>
                </a:solidFill>
              </a:rPr>
              <a:t>Výpočet: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IMS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=  (25 000 x 25 000 x 0,9 x 1,1) /5000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123 750 </a:t>
            </a:r>
            <a:r>
              <a:rPr lang="cs-CZ" sz="2400" b="1" u="sng" dirty="0">
                <a:solidFill>
                  <a:srgbClr val="008080"/>
                </a:solidFill>
              </a:rPr>
              <a:t>Kč/m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/rok</a:t>
            </a:r>
            <a:r>
              <a:rPr lang="cs-CZ" sz="2400" b="1" dirty="0">
                <a:solidFill>
                  <a:srgbClr val="008080"/>
                </a:solidFill>
              </a:rPr>
              <a:t>.</a:t>
            </a:r>
          </a:p>
          <a:p>
            <a:endParaRPr lang="cs-CZ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219075" y="4907045"/>
            <a:ext cx="11121410" cy="18652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Odpověď: V daném městě je IMS vyšší než doporučený normativ, tzn., že :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 je zde málo firem, které na m</a:t>
            </a:r>
            <a:r>
              <a:rPr lang="cs-CZ" sz="2400" b="1" baseline="30000" dirty="0">
                <a:solidFill>
                  <a:srgbClr val="FF0066"/>
                </a:solidFill>
                <a:latin typeface="Times New Roman" pitchFamily="18" charset="0"/>
              </a:rPr>
              <a:t>2</a:t>
            </a: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 dosahují výkonu vyššího než je doporučený optimální výkon,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malý konkurenční  boj,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podmínky pro vstup nové firmy jsou příznivé.</a:t>
            </a:r>
          </a:p>
          <a:p>
            <a:endParaRPr lang="cs-CZ" sz="20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236" y="41025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0AF1D85-4624-4D01-AD11-DB3CB8635CA9}"/>
              </a:ext>
            </a:extLst>
          </p:cNvPr>
          <p:cNvSpPr txBox="1"/>
          <p:nvPr/>
        </p:nvSpPr>
        <p:spPr>
          <a:xfrm>
            <a:off x="8761063" y="2022267"/>
            <a:ext cx="3044210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IMS bude nižší než normativ 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Např. 90 000,- Kč/m² = platí opak</a:t>
            </a: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C8961D1E-49F6-48CD-8E68-DD08EF4D526D}"/>
              </a:ext>
            </a:extLst>
          </p:cNvPr>
          <p:cNvSpPr/>
          <p:nvPr/>
        </p:nvSpPr>
        <p:spPr>
          <a:xfrm>
            <a:off x="10153650" y="3429000"/>
            <a:ext cx="468586" cy="1009650"/>
          </a:xfrm>
          <a:prstGeom prst="downArrow">
            <a:avLst>
              <a:gd name="adj1" fmla="val 0"/>
              <a:gd name="adj2" fmla="val 52033"/>
            </a:avLst>
          </a:prstGeom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28CF3BC-47F9-4D46-B76C-01599E6A0F2A}"/>
              </a:ext>
            </a:extLst>
          </p:cNvPr>
          <p:cNvSpPr/>
          <p:nvPr/>
        </p:nvSpPr>
        <p:spPr>
          <a:xfrm>
            <a:off x="10283168" y="231775"/>
            <a:ext cx="4812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12443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1844936" y="962962"/>
            <a:ext cx="6696670" cy="6473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plošného standardu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605093" y="2747728"/>
            <a:ext cx="7632203" cy="216081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dirty="0">
              <a:solidFill>
                <a:schemeClr val="bg1"/>
              </a:solidFill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Plošný standard je vyjádřen v m</a:t>
            </a:r>
            <a:r>
              <a:rPr lang="cs-CZ" sz="2000" b="1" baseline="30000" dirty="0">
                <a:solidFill>
                  <a:schemeClr val="bg1"/>
                </a:solidFill>
              </a:rPr>
              <a:t>2</a:t>
            </a:r>
            <a:r>
              <a:rPr lang="cs-CZ" sz="2000" b="1" dirty="0">
                <a:solidFill>
                  <a:schemeClr val="bg1"/>
                </a:solidFill>
              </a:rPr>
              <a:t> připadajících </a:t>
            </a: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na  1000 obyvatel sídelního útvaru</a:t>
            </a:r>
            <a:r>
              <a:rPr lang="cs-CZ" sz="2000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cs-CZ" sz="3200" b="1" dirty="0">
                <a:solidFill>
                  <a:schemeClr val="bg1"/>
                </a:solidFill>
              </a:rPr>
              <a:t>Plošný standard: </a:t>
            </a:r>
            <a:r>
              <a:rPr lang="cs-CZ" sz="3600" b="1" dirty="0">
                <a:solidFill>
                  <a:srgbClr val="FFFF00"/>
                </a:solidFill>
              </a:rPr>
              <a:t>m</a:t>
            </a:r>
            <a:r>
              <a:rPr lang="cs-CZ" sz="3600" b="1" baseline="30000" dirty="0">
                <a:solidFill>
                  <a:srgbClr val="FFFF00"/>
                </a:solidFill>
              </a:rPr>
              <a:t>2</a:t>
            </a:r>
            <a:r>
              <a:rPr lang="cs-CZ" sz="3600" b="1" dirty="0">
                <a:solidFill>
                  <a:srgbClr val="FFFF00"/>
                </a:solidFill>
              </a:rPr>
              <a:t>/ 1000 obyvatel !!!</a:t>
            </a:r>
            <a:endParaRPr lang="cs-CZ" sz="3600" dirty="0">
              <a:solidFill>
                <a:srgbClr val="FFFF00"/>
              </a:solidFill>
            </a:endParaRP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7344" y="482422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10DD1C0-93F3-4436-96E7-325A163DEEB6}"/>
              </a:ext>
            </a:extLst>
          </p:cNvPr>
          <p:cNvSpPr/>
          <p:nvPr/>
        </p:nvSpPr>
        <p:spPr>
          <a:xfrm>
            <a:off x="864900" y="885100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FA323694-221A-4217-8F69-3DA545C70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511" y="5338065"/>
            <a:ext cx="919885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Jednotlivým velikostním kategoriím měst je přiřazován rozdílný ukazatel plošného standardu ve snaze zohlednit význam města a jeho funkci ve spádovém území.</a:t>
            </a:r>
          </a:p>
        </p:txBody>
      </p:sp>
    </p:spTree>
    <p:extLst>
      <p:ext uri="{BB962C8B-B14F-4D97-AF65-F5344CB8AC3E}">
        <p14:creationId xmlns:p14="http://schemas.microsoft.com/office/powerpoint/2010/main" val="1360317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764499" y="126378"/>
            <a:ext cx="6771366" cy="503237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Zjištění  základních dat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764498" y="765175"/>
            <a:ext cx="925580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počet obyvatel dané lokality</a:t>
            </a:r>
          </a:p>
          <a:p>
            <a:r>
              <a:rPr lang="cs-CZ" sz="2400" b="1" dirty="0"/>
              <a:t>plošný standard (PS) pro danou velikostní kategorii města a sortiment</a:t>
            </a:r>
          </a:p>
          <a:p>
            <a:r>
              <a:rPr lang="cs-CZ" sz="2400" b="1" dirty="0"/>
              <a:t>míra realizace, resp. index kupní síly.</a:t>
            </a: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764498" y="2276476"/>
            <a:ext cx="8068352" cy="7207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Výpočet potřebné (účelné) kapacity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236913" y="3068638"/>
            <a:ext cx="2736850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r>
              <a:rPr lang="cs-CZ" sz="2400" b="1" baseline="-25000" dirty="0">
                <a:solidFill>
                  <a:srgbClr val="FF0000"/>
                </a:solidFill>
              </a:rPr>
              <a:t> l k 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623888" y="3134324"/>
            <a:ext cx="1584325" cy="701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Základní vzorec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602720" y="3935568"/>
            <a:ext cx="6337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Rozšířený vzorec:  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O</a:t>
            </a:r>
            <a:r>
              <a:rPr lang="cs-CZ" sz="2400" b="1" baseline="-25000" dirty="0">
                <a:solidFill>
                  <a:srgbClr val="008080"/>
                </a:solidFill>
              </a:rPr>
              <a:t> l k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 S 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6872" name="Text Box 11"/>
          <p:cNvSpPr txBox="1">
            <a:spLocks noChangeArrowheads="1"/>
          </p:cNvSpPr>
          <p:nvPr/>
        </p:nvSpPr>
        <p:spPr bwMode="auto">
          <a:xfrm>
            <a:off x="602720" y="4637516"/>
            <a:ext cx="6983412" cy="20941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O l k      –    obyvatelstvo v tisících</a:t>
            </a:r>
          </a:p>
          <a:p>
            <a:pPr algn="just"/>
            <a:r>
              <a:rPr lang="cs-CZ" sz="2000" b="1" dirty="0"/>
              <a:t>PS i        -    plošný standard na  1000 obyv.</a:t>
            </a:r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  rozdíl mezi účelnou a skutečnou kapacitou</a:t>
            </a:r>
          </a:p>
          <a:p>
            <a:pPr algn="just"/>
            <a:r>
              <a:rPr lang="cs-CZ" sz="2000" b="1" dirty="0"/>
              <a:t>                    prodejních ploch</a:t>
            </a:r>
          </a:p>
          <a:p>
            <a:pPr algn="just"/>
            <a:r>
              <a:rPr lang="cs-CZ" sz="2000" b="1" dirty="0"/>
              <a:t>K</a:t>
            </a:r>
            <a:r>
              <a:rPr lang="cs-CZ" sz="2000" b="1" baseline="-25000" dirty="0"/>
              <a:t> p p</a:t>
            </a:r>
            <a:r>
              <a:rPr lang="cs-CZ" sz="2000" b="1" dirty="0"/>
              <a:t>	-   účelná prodejní kapacita v m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  skutečná prodejní kapacita v m</a:t>
            </a:r>
            <a:r>
              <a:rPr lang="cs-CZ" sz="2000" b="1" baseline="30000" dirty="0"/>
              <a:t>2</a:t>
            </a:r>
            <a:r>
              <a:rPr lang="cs-CZ" sz="2000" b="1" dirty="0"/>
              <a:t>.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492" y="652945"/>
            <a:ext cx="1464833" cy="1127893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5AAEFB6B-239A-4B3F-B2F6-00634EA3D124}"/>
              </a:ext>
            </a:extLst>
          </p:cNvPr>
          <p:cNvSpPr/>
          <p:nvPr/>
        </p:nvSpPr>
        <p:spPr>
          <a:xfrm>
            <a:off x="142666" y="360557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CD3B96E-386B-487A-941F-36FF7406C46B}"/>
              </a:ext>
            </a:extLst>
          </p:cNvPr>
          <p:cNvSpPr txBox="1"/>
          <p:nvPr/>
        </p:nvSpPr>
        <p:spPr>
          <a:xfrm>
            <a:off x="7757581" y="170828"/>
            <a:ext cx="2262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Postup výpočtu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10086082-7B7A-4D54-9FB8-7325F0EE8DD6}"/>
              </a:ext>
            </a:extLst>
          </p:cNvPr>
          <p:cNvCxnSpPr/>
          <p:nvPr/>
        </p:nvCxnSpPr>
        <p:spPr>
          <a:xfrm>
            <a:off x="4991100" y="3308173"/>
            <a:ext cx="3897840" cy="930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35A64B92-AA4D-4C7E-8FA4-02C2F5B63EC7}"/>
              </a:ext>
            </a:extLst>
          </p:cNvPr>
          <p:cNvSpPr txBox="1"/>
          <p:nvPr/>
        </p:nvSpPr>
        <p:spPr>
          <a:xfrm>
            <a:off x="9124950" y="4087096"/>
            <a:ext cx="2262719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Pozor!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Počet obyvatel v tisících!!!</a:t>
            </a:r>
          </a:p>
        </p:txBody>
      </p:sp>
    </p:spTree>
    <p:extLst>
      <p:ext uri="{BB962C8B-B14F-4D97-AF65-F5344CB8AC3E}">
        <p14:creationId xmlns:p14="http://schemas.microsoft.com/office/powerpoint/2010/main" val="6276596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449783" y="1012764"/>
            <a:ext cx="9768486" cy="56737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Zjistěte, zda v daném městě je ještě volný kupní potenciál pro případný vstup, jestliže jsou dány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…………….. 30 000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Plošný standard……………  400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/ 1000 obyv.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 S    </a:t>
            </a:r>
            <a:r>
              <a:rPr lang="cs-CZ" sz="2400" b="1" dirty="0">
                <a:solidFill>
                  <a:srgbClr val="008080"/>
                </a:solidFill>
              </a:rPr>
              <a:t>=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= 1,12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Prodejní plochy skutečné….. 15 000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30  x</a:t>
            </a:r>
            <a:r>
              <a:rPr lang="cs-CZ" sz="2400" b="1" baseline="-25000" dirty="0">
                <a:solidFill>
                  <a:srgbClr val="008080"/>
                </a:solidFill>
              </a:rPr>
              <a:t>  </a:t>
            </a:r>
            <a:r>
              <a:rPr lang="cs-CZ" sz="2400" b="1" dirty="0">
                <a:solidFill>
                  <a:srgbClr val="008080"/>
                </a:solidFill>
              </a:rPr>
              <a:t>400 x 1,12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 x 0,9 = </a:t>
            </a:r>
            <a:r>
              <a:rPr lang="cs-CZ" sz="2400" b="1" u="sng" dirty="0">
                <a:solidFill>
                  <a:srgbClr val="008080"/>
                </a:solidFill>
              </a:rPr>
              <a:t>12 096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 </a:t>
            </a:r>
            <a:r>
              <a:rPr lang="cs-CZ" sz="2400" b="1" baseline="-25000" dirty="0">
                <a:solidFill>
                  <a:srgbClr val="008080"/>
                </a:solidFill>
              </a:rPr>
              <a:t>p p</a:t>
            </a:r>
            <a:r>
              <a:rPr lang="cs-CZ" sz="2400" b="1" dirty="0">
                <a:solidFill>
                  <a:srgbClr val="008080"/>
                </a:solidFill>
              </a:rPr>
              <a:t> = 12 096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- 15 000 = </a:t>
            </a:r>
            <a:r>
              <a:rPr lang="cs-CZ" sz="2400" b="1" u="sng" dirty="0">
                <a:solidFill>
                  <a:srgbClr val="FF0000"/>
                </a:solidFill>
              </a:rPr>
              <a:t>- 2 904 </a:t>
            </a:r>
            <a:r>
              <a:rPr lang="cs-CZ" sz="2400" b="1" u="sng" dirty="0">
                <a:solidFill>
                  <a:srgbClr val="008080"/>
                </a:solidFill>
              </a:rPr>
              <a:t>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30000" dirty="0">
              <a:solidFill>
                <a:srgbClr val="008080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rgbClr val="FF0066"/>
                </a:solidFill>
              </a:rPr>
              <a:t>Odpověď:  V dané lokalitě je přebytek kapacity maloobchodní sítě (prodejních ploch). Důsledky přebytku prodejních ploch a nedostatku jsou zde stejné jako v předchozích úlohách. Není zde volný kupní potenciál.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A91508D-3997-402E-ABCE-784C918739E1}"/>
              </a:ext>
            </a:extLst>
          </p:cNvPr>
          <p:cNvSpPr/>
          <p:nvPr/>
        </p:nvSpPr>
        <p:spPr>
          <a:xfrm>
            <a:off x="9977658" y="45648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D414C1-09B5-48F7-BFC5-CE48DE5D6EDF}"/>
              </a:ext>
            </a:extLst>
          </p:cNvPr>
          <p:cNvSpPr txBox="1"/>
          <p:nvPr/>
        </p:nvSpPr>
        <p:spPr>
          <a:xfrm>
            <a:off x="8134350" y="3291910"/>
            <a:ext cx="3697886" cy="193899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bude výsledek kladný, tzn. skutečné prodejní plochy nižší než účelné, pak je zde volný kupní potenciál…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080983B-E4B9-4C3F-BF59-AFA8B10F6F4D}"/>
              </a:ext>
            </a:extLst>
          </p:cNvPr>
          <p:cNvCxnSpPr/>
          <p:nvPr/>
        </p:nvCxnSpPr>
        <p:spPr>
          <a:xfrm flipH="1">
            <a:off x="5514975" y="4295775"/>
            <a:ext cx="2486025" cy="1133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5909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824459" y="404813"/>
            <a:ext cx="8394491" cy="989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B3</a:t>
            </a:r>
            <a:r>
              <a:rPr lang="cs-CZ" sz="3200" dirty="0">
                <a:solidFill>
                  <a:srgbClr val="008080"/>
                </a:solidFill>
              </a:rPr>
              <a:t> </a:t>
            </a:r>
            <a:r>
              <a:rPr lang="cs-CZ" sz="3200" b="1" dirty="0">
                <a:solidFill>
                  <a:srgbClr val="008080"/>
                </a:solidFill>
              </a:rPr>
              <a:t>Rozvedení Huffova pravděpodobnostního modelu - informativně</a:t>
            </a:r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824459" y="1790699"/>
            <a:ext cx="7705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Huffův pravděpodobnostní model se využívá i pro rozdělení zákazníků mezi dané lokality a rozdělení výdajů.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824459" y="2812439"/>
            <a:ext cx="2998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zákazníků: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2424114" y="3573463"/>
            <a:ext cx="7559675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(C </a:t>
            </a:r>
            <a:r>
              <a:rPr lang="cs-CZ" sz="2000" b="1" baseline="-25000" dirty="0"/>
              <a:t>i j  </a:t>
            </a:r>
            <a:r>
              <a:rPr lang="cs-CZ" sz="2000" b="1" dirty="0"/>
              <a:t>) - rozdělení zákazníků C </a:t>
            </a:r>
            <a:r>
              <a:rPr lang="cs-CZ" sz="2000" b="1" baseline="-25000" dirty="0"/>
              <a:t>i</a:t>
            </a:r>
            <a:r>
              <a:rPr lang="cs-CZ" sz="2000" b="1" dirty="0"/>
              <a:t> mezi j-tá nákupní místa (S </a:t>
            </a:r>
            <a:r>
              <a:rPr lang="cs-CZ" sz="2000" b="1" baseline="-25000" dirty="0"/>
              <a:t>j</a:t>
            </a:r>
            <a:r>
              <a:rPr lang="cs-CZ" sz="2000" b="1" dirty="0"/>
              <a:t>)</a:t>
            </a:r>
          </a:p>
          <a:p>
            <a:pPr algn="just"/>
            <a:r>
              <a:rPr lang="cs-CZ" sz="2000" b="1" dirty="0"/>
              <a:t>C </a:t>
            </a:r>
            <a:r>
              <a:rPr lang="cs-CZ" sz="2000" b="1" baseline="-25000" dirty="0"/>
              <a:t> i             </a:t>
            </a:r>
            <a:r>
              <a:rPr lang="cs-CZ" sz="2000" b="1" dirty="0"/>
              <a:t>-  počet zákazníků místa i.</a:t>
            </a:r>
          </a:p>
          <a:p>
            <a:endParaRPr lang="cs-CZ" sz="2000" dirty="0"/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824459" y="4792663"/>
            <a:ext cx="419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nákupů</a:t>
            </a:r>
            <a:r>
              <a:rPr lang="cs-CZ" b="1" u="sng" dirty="0"/>
              <a:t>:</a:t>
            </a:r>
          </a:p>
        </p:txBody>
      </p:sp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5016500" y="4831374"/>
            <a:ext cx="4681538" cy="504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 A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B </a:t>
            </a:r>
            <a:r>
              <a:rPr lang="cs-CZ" sz="2000" b="1" baseline="-25000" dirty="0">
                <a:solidFill>
                  <a:srgbClr val="008080"/>
                </a:solidFill>
              </a:rPr>
              <a:t> i k</a:t>
            </a:r>
            <a:endParaRPr lang="cs-CZ" sz="2000" dirty="0">
              <a:solidFill>
                <a:srgbClr val="008080"/>
              </a:solidFill>
            </a:endParaRPr>
          </a:p>
        </p:txBody>
      </p:sp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2424114" y="5661025"/>
            <a:ext cx="7920037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 A </a:t>
            </a:r>
            <a:r>
              <a:rPr lang="cs-CZ" sz="2000" b="1" baseline="-25000" dirty="0"/>
              <a:t>i j </a:t>
            </a:r>
            <a:r>
              <a:rPr lang="cs-CZ" b="1" dirty="0"/>
              <a:t>)</a:t>
            </a:r>
            <a:r>
              <a:rPr lang="cs-CZ" sz="2000" b="1" baseline="-25000" dirty="0"/>
              <a:t> </a:t>
            </a:r>
            <a:r>
              <a:rPr lang="cs-CZ" sz="2000" b="1" dirty="0"/>
              <a:t>- rozdělení objemů nákupů mezi zákazníky C </a:t>
            </a:r>
            <a:r>
              <a:rPr lang="cs-CZ" sz="2000" b="1" baseline="-25000" dirty="0"/>
              <a:t>i</a:t>
            </a:r>
            <a:r>
              <a:rPr lang="cs-CZ" sz="2000" b="1" dirty="0"/>
              <a:t> v Kč</a:t>
            </a:r>
          </a:p>
          <a:p>
            <a:pPr algn="just"/>
            <a:r>
              <a:rPr lang="cs-CZ" sz="2000" b="1" dirty="0"/>
              <a:t>B</a:t>
            </a:r>
            <a:r>
              <a:rPr lang="cs-CZ" sz="2000" b="1" baseline="-25000" dirty="0"/>
              <a:t> i k 	</a:t>
            </a:r>
            <a:r>
              <a:rPr lang="cs-CZ" sz="2000" b="1" dirty="0"/>
              <a:t>- roční výdaje na zákazníka v místě </a:t>
            </a:r>
            <a:r>
              <a:rPr lang="cs-CZ" sz="2000" b="1" baseline="-25000" dirty="0"/>
              <a:t> i </a:t>
            </a:r>
            <a:r>
              <a:rPr lang="cs-CZ" sz="2000" b="1" dirty="0"/>
              <a:t> za zboží </a:t>
            </a:r>
            <a:r>
              <a:rPr lang="cs-CZ" sz="2000" b="1" baseline="-25000" dirty="0"/>
              <a:t> k .</a:t>
            </a:r>
          </a:p>
          <a:p>
            <a:endParaRPr lang="cs-CZ" sz="2000" dirty="0"/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5016500" y="2708275"/>
            <a:ext cx="4895850" cy="509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  P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C</a:t>
            </a:r>
            <a:r>
              <a:rPr lang="cs-CZ" sz="1600" b="1" dirty="0">
                <a:solidFill>
                  <a:srgbClr val="008080"/>
                </a:solidFill>
              </a:rPr>
              <a:t> </a:t>
            </a:r>
            <a:r>
              <a:rPr lang="cs-CZ" sz="1600" b="1" baseline="-25000" dirty="0">
                <a:solidFill>
                  <a:schemeClr val="bg1"/>
                </a:solidFill>
              </a:rPr>
              <a:t>i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153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939978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433566" y="2435773"/>
            <a:ext cx="8785225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Cíle 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Aplikace metod vymezujících zájmovou oblast</a:t>
            </a:r>
          </a:p>
          <a:p>
            <a:pPr marL="0" indent="0"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Kruhová metoda, metoda časových vzdáleností, ekonometrická metoda, </a:t>
            </a:r>
            <a:r>
              <a:rPr lang="cs-CZ" sz="2400" b="1" dirty="0" err="1">
                <a:solidFill>
                  <a:schemeClr val="accent6">
                    <a:lumMod val="50000"/>
                  </a:schemeClr>
                </a:solidFill>
              </a:rPr>
              <a:t>Huffův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 pravděpodobnostní model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Aplikace metod stanovení kupního potenciálu</a:t>
            </a:r>
          </a:p>
          <a:p>
            <a:pPr>
              <a:defRPr/>
            </a:pPr>
            <a:r>
              <a:rPr lang="cs-CZ" sz="2400" b="1" dirty="0"/>
              <a:t>Metody průměrných prodejů:</a:t>
            </a:r>
          </a:p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- Klasická obratová metoda, index maloobchodní saturace,</a:t>
            </a:r>
          </a:p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Metoda plošného standardu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5124" y="419725"/>
            <a:ext cx="8229600" cy="13803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Výběr země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36" y="1666278"/>
            <a:ext cx="9034176" cy="401280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Retail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(GRDI) 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rizikovost země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(ekonomické faktory, politické, kulturní, sociální 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atraktivita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(maloobchodní prodeje na obyvatele, populace, populace ve městech, infrastruktura, státní zásahy…)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saturace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(obsazenost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retailingovými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firmami, tržní podíly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retailerů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časový faktor </a:t>
            </a:r>
          </a:p>
          <a:p>
            <a:pPr lvl="2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Index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zdroje pracovních sil, jejich kvalifikace (bude pracovník připraven ke své funkci)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400" b="1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5" name="Picture 523" descr="C:\Users\Martin\AppData\Local\Microsoft\Windows\INetCache\Content.Word\76818.png">
            <a:extLst>
              <a:ext uri="{FF2B5EF4-FFF2-40B4-BE49-F238E27FC236}">
                <a16:creationId xmlns:a16="http://schemas.microsoft.com/office/drawing/2014/main" id="{CF187234-0F04-4BF0-9106-A164D422C88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138" y="4246742"/>
            <a:ext cx="2229188" cy="233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" name="Obrázek 5" descr="Which are the examples of a hemisphere? - Quora">
            <a:extLst>
              <a:ext uri="{FF2B5EF4-FFF2-40B4-BE49-F238E27FC236}">
                <a16:creationId xmlns:a16="http://schemas.microsoft.com/office/drawing/2014/main" id="{33CE4D43-F670-4B2D-8AD5-3C284D53E8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731" y="1800095"/>
            <a:ext cx="2548328" cy="2491865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CE414322-8AAC-454B-ABF5-A0098BCF9C93}"/>
              </a:ext>
            </a:extLst>
          </p:cNvPr>
          <p:cNvSpPr/>
          <p:nvPr/>
        </p:nvSpPr>
        <p:spPr>
          <a:xfrm rot="2252252">
            <a:off x="9137832" y="1377448"/>
            <a:ext cx="1210612" cy="447279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82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774" y="167200"/>
            <a:ext cx="8905875" cy="54927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8080"/>
                </a:solidFill>
                <a:latin typeface="+mn-lt"/>
              </a:rPr>
              <a:t>Kupní síla obyvatelstva 2019 Evropa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50AA6514-649F-475C-ADF2-6A3008AFB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860565"/>
              </p:ext>
            </p:extLst>
          </p:nvPr>
        </p:nvGraphicFramePr>
        <p:xfrm>
          <a:off x="504826" y="838133"/>
          <a:ext cx="5788522" cy="5894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498">
                  <a:extLst>
                    <a:ext uri="{9D8B030D-6E8A-4147-A177-3AD203B41FA5}">
                      <a16:colId xmlns:a16="http://schemas.microsoft.com/office/drawing/2014/main" val="914278279"/>
                    </a:ext>
                  </a:extLst>
                </a:gridCol>
                <a:gridCol w="2759513">
                  <a:extLst>
                    <a:ext uri="{9D8B030D-6E8A-4147-A177-3AD203B41FA5}">
                      <a16:colId xmlns:a16="http://schemas.microsoft.com/office/drawing/2014/main" val="1669671197"/>
                    </a:ext>
                  </a:extLst>
                </a:gridCol>
                <a:gridCol w="1773511">
                  <a:extLst>
                    <a:ext uri="{9D8B030D-6E8A-4147-A177-3AD203B41FA5}">
                      <a16:colId xmlns:a16="http://schemas.microsoft.com/office/drawing/2014/main" val="1270807348"/>
                    </a:ext>
                  </a:extLst>
                </a:gridCol>
              </a:tblGrid>
              <a:tr h="566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Pořadí 2018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Země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Kupní síla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205291"/>
                  </a:ext>
                </a:extLst>
              </a:tr>
              <a:tr h="341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Lichtenštejnsko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457,9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74519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Švýcarsko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283,1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506218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Island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230,6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808099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972232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Estonsko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134240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23.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Česká republika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89834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24.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Řecko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83977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25.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Litva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05493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26.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Slovensko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61,2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029035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331196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40.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Bělorusko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18,7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680233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41.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Moldávie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12,9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569431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Ukrajina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9,2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62936"/>
                  </a:ext>
                </a:extLst>
              </a:tr>
            </a:tbl>
          </a:graphicData>
        </a:graphic>
      </p:graphicFrame>
      <p:sp>
        <p:nvSpPr>
          <p:cNvPr id="8" name="Obdélník 7">
            <a:extLst>
              <a:ext uri="{FF2B5EF4-FFF2-40B4-BE49-F238E27FC236}">
                <a16:creationId xmlns:a16="http://schemas.microsoft.com/office/drawing/2014/main" id="{1F09BB11-1828-4B35-9365-2C37C7DEFE52}"/>
              </a:ext>
            </a:extLst>
          </p:cNvPr>
          <p:cNvSpPr/>
          <p:nvPr/>
        </p:nvSpPr>
        <p:spPr>
          <a:xfrm>
            <a:off x="7566366" y="6075295"/>
            <a:ext cx="3924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https://zpravy.aktualne.cz/finance/nakupovani/na-zebricku-zemi-v-evrope-dle-prijmu-si-cr-polepsila-na-23-m/r~931138c8ec1511e8a1900cc47ab5f122/</a:t>
            </a:r>
          </a:p>
        </p:txBody>
      </p:sp>
      <p:pic>
        <p:nvPicPr>
          <p:cNvPr id="7" name="Obrázek 6" descr="Ilustrace zdarma: Rodina, Otec, Matka, &lt;strong&gt;Dítě&lt;/strong&gt;, Holka - Obraz ...">
            <a:extLst>
              <a:ext uri="{FF2B5EF4-FFF2-40B4-BE49-F238E27FC236}">
                <a16:creationId xmlns:a16="http://schemas.microsoft.com/office/drawing/2014/main" id="{BA5CE9D1-436D-458B-BD19-D04DA1E7E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309" y="3785263"/>
            <a:ext cx="4051357" cy="2023869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</p:spPr>
      </p:pic>
      <p:pic>
        <p:nvPicPr>
          <p:cNvPr id="9" name="Obrázek 4">
            <a:extLst>
              <a:ext uri="{FF2B5EF4-FFF2-40B4-BE49-F238E27FC236}">
                <a16:creationId xmlns:a16="http://schemas.microsoft.com/office/drawing/2014/main" id="{F2B78443-85C6-4B62-B3E0-640DA39F24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669" y="1618863"/>
            <a:ext cx="304369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201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774" y="167200"/>
            <a:ext cx="8924925" cy="54927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8080"/>
                </a:solidFill>
                <a:latin typeface="+mn-lt"/>
              </a:rPr>
              <a:t>Kupní síla obyvatelstva 2018, 2019 (ČR)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847463" y="6223573"/>
            <a:ext cx="3862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https://www.e15.cz/finexpert/nakupujeme/kupni-sila-v-regionech-se-vyrovnava-praha-se-zbytku-republiky-vymyka-1354082</a:t>
            </a:r>
          </a:p>
        </p:txBody>
      </p:sp>
      <p:pic>
        <p:nvPicPr>
          <p:cNvPr id="5" name="Obrázek 4" descr="Kupní síla v ČR (2018)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09" y="841948"/>
            <a:ext cx="7718255" cy="5381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146" name="Picture 2" descr="https://www.edizone.cz/fileadmin/_processed_/csm_Tabulka_kupni_sila_regiony_db4ae6e06f.png">
            <a:extLst>
              <a:ext uri="{FF2B5EF4-FFF2-40B4-BE49-F238E27FC236}">
                <a16:creationId xmlns:a16="http://schemas.microsoft.com/office/drawing/2014/main" id="{2C2CF18B-C413-4494-8927-670B2046C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595" y="1522424"/>
            <a:ext cx="3852056" cy="276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>
            <a:extLst>
              <a:ext uri="{FF2B5EF4-FFF2-40B4-BE49-F238E27FC236}">
                <a16:creationId xmlns:a16="http://schemas.microsoft.com/office/drawing/2014/main" id="{3476E643-9D13-4FB0-AF1D-C056ED475845}"/>
              </a:ext>
            </a:extLst>
          </p:cNvPr>
          <p:cNvSpPr/>
          <p:nvPr/>
        </p:nvSpPr>
        <p:spPr>
          <a:xfrm>
            <a:off x="7943850" y="5441348"/>
            <a:ext cx="31908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https://www.edizone.cz/zpravy/narust-kupni-sily-obyvatele-ceske-republiky-o-12000-kc-rocne/</a:t>
            </a:r>
          </a:p>
        </p:txBody>
      </p:sp>
    </p:spTree>
    <p:extLst>
      <p:ext uri="{BB962C8B-B14F-4D97-AF65-F5344CB8AC3E}">
        <p14:creationId xmlns:p14="http://schemas.microsoft.com/office/powerpoint/2010/main" val="1994266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09666" y="274187"/>
            <a:ext cx="8319541" cy="14894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a metodologie analýzy</a:t>
            </a:r>
            <a:b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určení kupního potenciálu a nákupního spádu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posouzení možností konkurence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odhad kapacity maloobchodní jednotky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by měla odpovědět na následující základní otázky</a:t>
            </a:r>
            <a:r>
              <a:rPr lang="cs-CZ" sz="2400" u="sng" dirty="0"/>
              <a:t>: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1524001" y="2071688"/>
            <a:ext cx="8786813" cy="2652712"/>
          </a:xfrm>
        </p:spPr>
        <p:txBody>
          <a:bodyPr/>
          <a:lstStyle/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přijde ? V jakém počtu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Odkud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jaké nákupy a v jakém objemu ?</a:t>
            </a:r>
            <a:r>
              <a:rPr lang="cs-CZ" sz="24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220" name="Picture 6" descr="bd0743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826" y="4714876"/>
            <a:ext cx="24479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1" name="Picture 8" descr="j02311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0014" y="4714876"/>
            <a:ext cx="25622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2" name="Picture 9" descr="j03183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52731" y="2733676"/>
            <a:ext cx="1827213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8143676" y="3059868"/>
            <a:ext cx="579437" cy="1444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 flipV="1">
            <a:off x="8517030" y="4192511"/>
            <a:ext cx="506412" cy="2143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5" name="Line 12"/>
          <p:cNvSpPr>
            <a:spLocks noChangeShapeType="1"/>
          </p:cNvSpPr>
          <p:nvPr/>
        </p:nvSpPr>
        <p:spPr bwMode="auto">
          <a:xfrm flipH="1">
            <a:off x="11239909" y="2463385"/>
            <a:ext cx="581025" cy="285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 flipH="1" flipV="1">
            <a:off x="11370664" y="4578350"/>
            <a:ext cx="601662" cy="292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8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24064" y="0"/>
            <a:ext cx="8385175" cy="5413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cs-CZ" sz="2800" dirty="0"/>
            </a:br>
            <a:r>
              <a:rPr lang="cs-CZ" sz="3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územní a tržní analýzy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11268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881563" y="684213"/>
            <a:ext cx="5572126" cy="1958976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Kruhová metoda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časových vzdáleností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ekonometrická (zákony obchodní gravitace)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pravděpodobnostní</a:t>
            </a:r>
          </a:p>
        </p:txBody>
      </p:sp>
      <p:sp>
        <p:nvSpPr>
          <p:cNvPr id="1126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881564" y="2786063"/>
            <a:ext cx="5572125" cy="2214562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průměrných prodejů -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   Metoda obratová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   Index maloobchodní saturace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plošného standardu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pravděpodobnostní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analogie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523875" y="1428751"/>
            <a:ext cx="4381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 A</a:t>
            </a:r>
            <a:r>
              <a:rPr lang="cs-CZ" sz="2400" b="1" dirty="0">
                <a:solidFill>
                  <a:srgbClr val="FF0000"/>
                </a:solidFill>
              </a:rPr>
              <a:t> - </a:t>
            </a:r>
            <a:r>
              <a:rPr lang="cs-CZ" sz="2400" b="1" dirty="0">
                <a:solidFill>
                  <a:srgbClr val="008080"/>
                </a:solidFill>
              </a:rPr>
              <a:t>M. vymezení zájmové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(spádové) oblasti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1238250" y="3286125"/>
            <a:ext cx="373856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M. stanovení kupního potenciálu</a:t>
            </a:r>
          </a:p>
          <a:p>
            <a:pPr>
              <a:spcBef>
                <a:spcPct val="50000"/>
              </a:spcBef>
            </a:pPr>
            <a:endParaRPr lang="cs-CZ" sz="2400" dirty="0"/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5016500" y="17732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6383338" y="19161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5016500" y="1844676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6240463" y="13414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594611" y="3295650"/>
            <a:ext cx="6436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B -</a:t>
            </a:r>
          </a:p>
        </p:txBody>
      </p:sp>
      <p:sp>
        <p:nvSpPr>
          <p:cNvPr id="10253" name="TextovéPole 13"/>
          <p:cNvSpPr txBox="1">
            <a:spLocks noChangeArrowheads="1"/>
          </p:cNvSpPr>
          <p:nvPr/>
        </p:nvSpPr>
        <p:spPr bwMode="auto">
          <a:xfrm>
            <a:off x="594611" y="765175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1. Kvantitativní</a:t>
            </a:r>
          </a:p>
        </p:txBody>
      </p:sp>
      <p:sp>
        <p:nvSpPr>
          <p:cNvPr id="10254" name="TextovéPole 14"/>
          <p:cNvSpPr txBox="1">
            <a:spLocks noChangeArrowheads="1"/>
          </p:cNvSpPr>
          <p:nvPr/>
        </p:nvSpPr>
        <p:spPr bwMode="auto">
          <a:xfrm>
            <a:off x="759503" y="5224740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2. Kvalitativní</a:t>
            </a:r>
          </a:p>
        </p:txBody>
      </p:sp>
      <p:sp>
        <p:nvSpPr>
          <p:cNvPr id="16" name="Rectangle 3"/>
          <p:cNvSpPr txBox="1">
            <a:spLocks noRot="1" noChangeArrowheads="1"/>
          </p:cNvSpPr>
          <p:nvPr/>
        </p:nvSpPr>
        <p:spPr bwMode="auto">
          <a:xfrm>
            <a:off x="4881563" y="5143500"/>
            <a:ext cx="5548312" cy="1500188"/>
          </a:xfrm>
          <a:prstGeom prst="rect">
            <a:avLst/>
          </a:prstGeom>
          <a:solidFill>
            <a:srgbClr val="008080"/>
          </a:solidFill>
          <a:ln w="7620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dopravní podmínky, stav komunikací a dostupnost prodejny, nákladovost dopravy, úroveň služeb prodejen apod. ….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5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65460" y="1099323"/>
            <a:ext cx="9273916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Aplikace metod vymezujících zájmovou oblast</a:t>
            </a: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038225" y="3343275"/>
            <a:ext cx="9601199" cy="1815882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FFFF00"/>
                </a:solidFill>
              </a:rPr>
              <a:t>Zájmová (spádová či nákupní) </a:t>
            </a:r>
            <a:r>
              <a:rPr lang="cs-CZ" sz="2800" b="1" dirty="0">
                <a:solidFill>
                  <a:schemeClr val="bg1"/>
                </a:solidFill>
              </a:rPr>
              <a:t>oblast </a:t>
            </a:r>
            <a:r>
              <a:rPr lang="cs-CZ" sz="2800" b="1" dirty="0">
                <a:solidFill>
                  <a:srgbClr val="FF0000"/>
                </a:solidFill>
              </a:rPr>
              <a:t>v užším slova </a:t>
            </a:r>
            <a:r>
              <a:rPr lang="cs-CZ" sz="2800" b="1" dirty="0">
                <a:solidFill>
                  <a:schemeClr val="bg1"/>
                </a:solidFill>
              </a:rPr>
              <a:t>smyslu znamená akční rádius prodejny, </a:t>
            </a:r>
            <a:r>
              <a:rPr lang="cs-CZ" sz="2800" b="1" dirty="0">
                <a:solidFill>
                  <a:srgbClr val="FF0000"/>
                </a:solidFill>
              </a:rPr>
              <a:t>v širším slova </a:t>
            </a:r>
            <a:r>
              <a:rPr lang="cs-CZ" sz="2800" b="1" dirty="0">
                <a:solidFill>
                  <a:schemeClr val="bg1"/>
                </a:solidFill>
              </a:rPr>
              <a:t>smyslu spádové poměry dané nákupním spádem a z toho vyplývající mírou realizace výdajů obyvatelstva.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0065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2698</Words>
  <Application>Microsoft Office PowerPoint</Application>
  <PresentationFormat>Širokoúhlá obrazovka</PresentationFormat>
  <Paragraphs>389</Paragraphs>
  <Slides>35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3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  Územní a tržní analýza</vt:lpstr>
      <vt:lpstr>Prezentace aplikace PowerPoint</vt:lpstr>
      <vt:lpstr>Prezentace aplikace PowerPoint</vt:lpstr>
      <vt:lpstr>Výběr země</vt:lpstr>
      <vt:lpstr>Kupní síla obyvatelstva 2019 Evropa</vt:lpstr>
      <vt:lpstr>Kupní síla obyvatelstva 2018, 2019 (ČR) </vt:lpstr>
      <vt:lpstr>   Cíle a metodologie analýzy - určení kupního potenciálu a nákupního spádu - posouzení možností konkurence - odhad kapacity maloobchodní jednotky  Analýza by měla odpovědět na následující základní otázky:</vt:lpstr>
      <vt:lpstr> Metody územní a tržní analýzy </vt:lpstr>
      <vt:lpstr>A - Aplikace metod vymezujících zájmovou oblast</vt:lpstr>
      <vt:lpstr>Prezentace aplikace PowerPoint</vt:lpstr>
      <vt:lpstr>A - Aplikace metod vymezujících zájmovou oblast</vt:lpstr>
      <vt:lpstr>Reillyho zákon (obchodní gravitace)</vt:lpstr>
      <vt:lpstr>Prezentace aplikace PowerPoint</vt:lpstr>
      <vt:lpstr>Základní vzorec:</vt:lpstr>
      <vt:lpstr>Prezentace aplikace PowerPoint</vt:lpstr>
      <vt:lpstr>Prezentace aplikace PowerPoint</vt:lpstr>
      <vt:lpstr>Výpočet hraničního bodu od města b </vt:lpstr>
      <vt:lpstr>Prezentace aplikace PowerPoint</vt:lpstr>
      <vt:lpstr>Prezentace aplikace PowerPoint</vt:lpstr>
      <vt:lpstr>Pravděpodobnostní metoda</vt:lpstr>
      <vt:lpstr>Prezentace aplikace PowerPoint</vt:lpstr>
      <vt:lpstr>Základní vzorec:</vt:lpstr>
      <vt:lpstr>Prezentace aplikace PowerPoint</vt:lpstr>
      <vt:lpstr>Odhad kupního potenciálu  </vt:lpstr>
      <vt:lpstr>Prezentace aplikace PowerPoint</vt:lpstr>
      <vt:lpstr>Prezentace aplikace PowerPoint</vt:lpstr>
      <vt:lpstr>c) stanovení potřebného (účelného, efektivního) přírůstku (úbytku) prodejních kapacit  (v m² prodejních ploch).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168</cp:revision>
  <dcterms:created xsi:type="dcterms:W3CDTF">2016-11-25T20:36:16Z</dcterms:created>
  <dcterms:modified xsi:type="dcterms:W3CDTF">2020-10-29T10:13:37Z</dcterms:modified>
</cp:coreProperties>
</file>