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58" r:id="rId5"/>
    <p:sldId id="379" r:id="rId6"/>
    <p:sldId id="387" r:id="rId7"/>
    <p:sldId id="359" r:id="rId8"/>
    <p:sldId id="360" r:id="rId9"/>
    <p:sldId id="380" r:id="rId10"/>
    <p:sldId id="388" r:id="rId11"/>
    <p:sldId id="361" r:id="rId12"/>
    <p:sldId id="381" r:id="rId13"/>
    <p:sldId id="362" r:id="rId14"/>
    <p:sldId id="382" r:id="rId15"/>
    <p:sldId id="363" r:id="rId16"/>
    <p:sldId id="365" r:id="rId17"/>
    <p:sldId id="364" r:id="rId18"/>
    <p:sldId id="366" r:id="rId19"/>
    <p:sldId id="367" r:id="rId20"/>
    <p:sldId id="368" r:id="rId21"/>
    <p:sldId id="369" r:id="rId22"/>
    <p:sldId id="385" r:id="rId23"/>
    <p:sldId id="370" r:id="rId24"/>
    <p:sldId id="371" r:id="rId25"/>
    <p:sldId id="383" r:id="rId26"/>
    <p:sldId id="372" r:id="rId27"/>
    <p:sldId id="373" r:id="rId28"/>
    <p:sldId id="384" r:id="rId29"/>
    <p:sldId id="374" r:id="rId30"/>
    <p:sldId id="375" r:id="rId31"/>
    <p:sldId id="376" r:id="rId32"/>
    <p:sldId id="389" r:id="rId33"/>
    <p:sldId id="377" r:id="rId34"/>
    <p:sldId id="386" r:id="rId35"/>
    <p:sldId id="378" r:id="rId36"/>
    <p:sldId id="32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38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70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E7DB7C-B1ED-4374-8FC1-A6CF394A912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80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915F0-6BBB-4F82-BA17-AEF4D23D2D1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9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Řízení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lidských zdrojů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v obchodní organizaci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02301" y="407894"/>
            <a:ext cx="802254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Řízení lidských zdrojů v mezinárodním prostředí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14300" y="1205201"/>
            <a:ext cx="11950754" cy="5548023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Proces řízení lidí, jejich zaměstnávání a rozvíjení v mezinárodních organizacích</a:t>
            </a:r>
            <a:r>
              <a:rPr lang="cs-CZ" sz="2400" dirty="0">
                <a:solidFill>
                  <a:srgbClr val="008080"/>
                </a:solidFill>
              </a:rPr>
              <a:t>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Zahrnuje celosvětové řízení lidí. Do něhož jsou zahrnováni i tzv. </a:t>
            </a:r>
            <a:r>
              <a:rPr lang="cs-CZ" sz="2400" dirty="0" err="1">
                <a:solidFill>
                  <a:srgbClr val="FF0000"/>
                </a:solidFill>
              </a:rPr>
              <a:t>expatrianti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>
                <a:solidFill>
                  <a:srgbClr val="008080"/>
                </a:solidFill>
              </a:rPr>
              <a:t>což jsou občané mateřské země, kteří pracují dlouhodobě či krátkodobě v cizině.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Hlavním problémem řízení lidí v zahraniční je </a:t>
            </a:r>
            <a:r>
              <a:rPr lang="cs-CZ" sz="2400" dirty="0">
                <a:solidFill>
                  <a:srgbClr val="FF0000"/>
                </a:solidFill>
              </a:rPr>
              <a:t>odlišné kulturní prostředí, </a:t>
            </a:r>
            <a:r>
              <a:rPr lang="cs-CZ" sz="2400" dirty="0">
                <a:solidFill>
                  <a:srgbClr val="008080"/>
                </a:solidFill>
              </a:rPr>
              <a:t>které se promítá do formální i neformální stránky řízení. 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Mezinárodní politika lidských zdrojů vyhodnocuje, do jaké míry by mělo docházet ke </a:t>
            </a:r>
            <a:r>
              <a:rPr lang="cs-CZ" sz="2400" dirty="0">
                <a:solidFill>
                  <a:srgbClr val="FF0000"/>
                </a:solidFill>
              </a:rPr>
              <a:t>sbližování či vzdalování postupů </a:t>
            </a:r>
            <a:r>
              <a:rPr lang="cs-CZ" sz="2400" dirty="0">
                <a:solidFill>
                  <a:srgbClr val="008080"/>
                </a:solidFill>
              </a:rPr>
              <a:t>v oblasti lidských zdrojů v dceřiných společnostech či organizačních jednotkách.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Zohledňují se rozdíly </a:t>
            </a:r>
            <a:r>
              <a:rPr lang="cs-CZ" sz="2400" dirty="0">
                <a:solidFill>
                  <a:srgbClr val="008080"/>
                </a:solidFill>
              </a:rPr>
              <a:t>v zákonech o zaměstnávání lidí, v zaměstnaneckých pracovních vztazích a kulturní rozdíly ve způsobu zacházení s lidmi. V úvahu jsou brány i určité tradice a zvyklosti v komunikaci mezi zaměstnanci.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Do určité míry může být výhodné zaměstnávat </a:t>
            </a:r>
            <a:r>
              <a:rPr lang="cs-CZ" sz="2400" dirty="0">
                <a:solidFill>
                  <a:srgbClr val="FF0000"/>
                </a:solidFill>
              </a:rPr>
              <a:t>místní občany </a:t>
            </a:r>
            <a:r>
              <a:rPr lang="cs-CZ" sz="2400" dirty="0">
                <a:solidFill>
                  <a:srgbClr val="008080"/>
                </a:solidFill>
              </a:rPr>
              <a:t>- nižší kvalifikace  zvyšuje náklady na pracovní sílu.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4" y="286860"/>
            <a:ext cx="967701" cy="77994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221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32038" y="6215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884420" y="2291856"/>
            <a:ext cx="8545122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Vyjadřuje: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počet obyvatel na 1 pracovníka v obchodě (čím je nižší tím lépe)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nebo počet pracovníků v obchodě na 1000 obyvatel (relativně žádoucí je jeho růst).</a:t>
            </a:r>
            <a:r>
              <a:rPr lang="cs-CZ" altLang="cs-CZ" sz="28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51088" y="1643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29390" y="2862496"/>
            <a:ext cx="9224259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Místní (prostorové)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vztahuje k určité zemi, regionu, či sídelnímu útvaru.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Časové vymezení </a:t>
            </a:r>
            <a:r>
              <a:rPr lang="cs-CZ" altLang="cs-CZ" sz="2800" b="1" dirty="0">
                <a:solidFill>
                  <a:srgbClr val="008080"/>
                </a:solidFill>
              </a:rPr>
              <a:t>umožňuje vytvářet srovnatelné časové řady místně odlišných lokalit.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Sortimentní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vyjadřuje za celý sortiment nebo jeho sortimentní skupiny (např. potravinářský a nepotravinářský).</a:t>
            </a:r>
          </a:p>
        </p:txBody>
      </p:sp>
      <p:sp>
        <p:nvSpPr>
          <p:cNvPr id="9221" name="TextovéPole 1"/>
          <p:cNvSpPr txBox="1">
            <a:spLocks noChangeArrowheads="1"/>
          </p:cNvSpPr>
          <p:nvPr/>
        </p:nvSpPr>
        <p:spPr bwMode="auto">
          <a:xfrm>
            <a:off x="2137544" y="1671152"/>
            <a:ext cx="525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Vymezení obslužného standardu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5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48314"/>
              </p:ext>
            </p:extLst>
          </p:nvPr>
        </p:nvGraphicFramePr>
        <p:xfrm>
          <a:off x="262327" y="1432857"/>
          <a:ext cx="9233940" cy="509021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(R-U)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 toho: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Morava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61,7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Rakousko-Uhersko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3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První republika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Německo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4596" y="478750"/>
            <a:ext cx="8529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Časové a prostorové srovnání obslužného standardu </a:t>
            </a:r>
          </a:p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v obchodě -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86240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31478"/>
              </p:ext>
            </p:extLst>
          </p:nvPr>
        </p:nvGraphicFramePr>
        <p:xfrm>
          <a:off x="464695" y="1402080"/>
          <a:ext cx="9233940" cy="466349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15,8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4498" y="274187"/>
            <a:ext cx="86343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3200" b="1" dirty="0">
                <a:solidFill>
                  <a:srgbClr val="008080"/>
                </a:solidFill>
              </a:rPr>
              <a:t>Časové a prostorové srovnání obslužného standardu v obchodě - </a:t>
            </a:r>
            <a:r>
              <a:rPr lang="cs-CZ" alt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348078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0779"/>
              </p:ext>
            </p:extLst>
          </p:nvPr>
        </p:nvGraphicFramePr>
        <p:xfrm>
          <a:off x="2063750" y="941309"/>
          <a:ext cx="5600700" cy="1889920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14,9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80" name="Text Box 179"/>
          <p:cNvSpPr txBox="1">
            <a:spLocks noChangeArrowheads="1"/>
          </p:cNvSpPr>
          <p:nvPr/>
        </p:nvSpPr>
        <p:spPr bwMode="auto">
          <a:xfrm>
            <a:off x="1992313" y="3716339"/>
            <a:ext cx="794616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Pramen: Vlastní výpočty dle  </a:t>
            </a:r>
            <a:r>
              <a:rPr lang="cs-CZ" altLang="cs-CZ" sz="2400" b="1" dirty="0" err="1">
                <a:solidFill>
                  <a:srgbClr val="008080"/>
                </a:solidFill>
              </a:rPr>
              <a:t>Österreichische</a:t>
            </a:r>
            <a:r>
              <a:rPr lang="cs-CZ" altLang="cs-CZ" sz="2400" b="1" dirty="0">
                <a:solidFill>
                  <a:srgbClr val="008080"/>
                </a:solidFill>
              </a:rPr>
              <a:t> Statistik 1900,1930 a Ročenek vnitřního obchodu v jednotlivých letech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Statistika po roce 1990 je velmi nepravidelná, takže souvislé časové řady nelze vytvořit!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Pozn.: Od roku 2015 se OS příliš nemění.</a:t>
            </a:r>
          </a:p>
        </p:txBody>
      </p:sp>
      <p:sp>
        <p:nvSpPr>
          <p:cNvPr id="11281" name="TextovéPole 1"/>
          <p:cNvSpPr txBox="1">
            <a:spLocks noChangeArrowheads="1"/>
          </p:cNvSpPr>
          <p:nvPr/>
        </p:nvSpPr>
        <p:spPr bwMode="auto">
          <a:xfrm>
            <a:off x="1992313" y="2886076"/>
            <a:ext cx="6696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pracovníků v obchodě: 2015 – 708 843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obyvatel: 10 538 275 OS            14,9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616" y="155420"/>
            <a:ext cx="9569033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Ukazatel obslužného standardu (vybrané země -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praxe</a:t>
            </a: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681" name="Group 2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166844"/>
              </p:ext>
            </p:extLst>
          </p:nvPr>
        </p:nvGraphicFramePr>
        <p:xfrm>
          <a:off x="584617" y="1125538"/>
          <a:ext cx="7313196" cy="5546772"/>
        </p:xfrm>
        <a:graphic>
          <a:graphicData uri="http://schemas.openxmlformats.org/drawingml/2006/table">
            <a:tbl>
              <a:tblPr/>
              <a:tblGrid>
                <a:gridCol w="230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ČSSR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Švédsko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377" name="Text Box 272"/>
          <p:cNvSpPr txBox="1">
            <a:spLocks noChangeArrowheads="1"/>
          </p:cNvSpPr>
          <p:nvPr/>
        </p:nvSpPr>
        <p:spPr bwMode="auto">
          <a:xfrm>
            <a:off x="8256589" y="5949950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/>
              <a:t>Pramen: Zahraniční zdroje.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124263" y="260351"/>
            <a:ext cx="8495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Ukazatel obslužného standardu - </a:t>
            </a:r>
            <a:r>
              <a:rPr lang="cs-CZ" altLang="cs-CZ" sz="2400" b="1" dirty="0">
                <a:solidFill>
                  <a:srgbClr val="FF0000"/>
                </a:solidFill>
              </a:rPr>
              <a:t>praxe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(1930)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Region Slezsko a Moravská Ostrava</a:t>
            </a:r>
          </a:p>
        </p:txBody>
      </p:sp>
      <p:graphicFrame>
        <p:nvGraphicFramePr>
          <p:cNvPr id="15596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09210"/>
              </p:ext>
            </p:extLst>
          </p:nvPr>
        </p:nvGraphicFramePr>
        <p:xfrm>
          <a:off x="1274164" y="1557338"/>
          <a:ext cx="7799986" cy="4754592"/>
        </p:xfrm>
        <a:graphic>
          <a:graphicData uri="http://schemas.openxmlformats.org/drawingml/2006/table">
            <a:tbl>
              <a:tblPr/>
              <a:tblGrid>
                <a:gridCol w="25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Soudní okres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pořadí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Mor. 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19,89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Slez.Ostrava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56,43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26,05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Krnov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Hlučín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76,66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Fryštát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Bohumín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48,49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Č.Těšín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42,74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Frýdek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Jablunkov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104,88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345" name="Text Box 235"/>
          <p:cNvSpPr txBox="1">
            <a:spLocks noChangeArrowheads="1"/>
          </p:cNvSpPr>
          <p:nvPr/>
        </p:nvSpPr>
        <p:spPr bwMode="auto">
          <a:xfrm>
            <a:off x="1274164" y="6381751"/>
            <a:ext cx="8422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Pramen: Vlastní výpočty dle archívních materiálů.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1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96092" y="229465"/>
            <a:ext cx="891381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vnitřních vlivů (zdrojů) a rozbor budoucích požadavků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982663" y="1239553"/>
            <a:ext cx="8970805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současného stavu – potenciálu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kvalitativní stránka                          kvantitativní stránka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4144064" y="2172096"/>
            <a:ext cx="792163" cy="576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09899" y="2894806"/>
            <a:ext cx="3886200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Disponibilní zdroje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982664" y="218718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7757933" y="2355707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1066799" y="3661965"/>
            <a:ext cx="1943100" cy="8001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Potřebná kvalifikace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929986" y="3776265"/>
            <a:ext cx="3517352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Potřebné počty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790951" y="3755238"/>
            <a:ext cx="203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Budoucí požadavky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6565692" y="4786313"/>
            <a:ext cx="4991724" cy="180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tempo růstu sítě provozoven,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obratu, rozpočet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organizace OF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změny v technologii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dosahovaná produktivita práce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902493" y="5556930"/>
            <a:ext cx="4214812" cy="1188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personálního zajištění s různým časovým horizontem (</a:t>
            </a:r>
            <a:r>
              <a:rPr lang="cs-CZ" altLang="cs-CZ" sz="2400" b="1" dirty="0" err="1">
                <a:solidFill>
                  <a:srgbClr val="008080"/>
                </a:solidFill>
              </a:rPr>
              <a:t>Toas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5400000">
            <a:off x="1622503" y="5021052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3790951" y="4903667"/>
            <a:ext cx="2143125" cy="500062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3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714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3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1571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4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400050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5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8575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5357814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" name="TextovéPole 16"/>
          <p:cNvSpPr txBox="1"/>
          <p:nvPr/>
        </p:nvSpPr>
        <p:spPr>
          <a:xfrm>
            <a:off x="1509752" y="1535906"/>
            <a:ext cx="6786563" cy="1200329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Plánování počtu pracovníků je nutné provádět dle jednotlivých profesních skupin </a:t>
            </a:r>
          </a:p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 činností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rot="10800000" flipV="1">
            <a:off x="1538288" y="2688372"/>
            <a:ext cx="2214562" cy="714375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595939" y="2714625"/>
            <a:ext cx="2428875" cy="642938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63678"/>
              </p:ext>
            </p:extLst>
          </p:nvPr>
        </p:nvGraphicFramePr>
        <p:xfrm>
          <a:off x="779489" y="4000500"/>
          <a:ext cx="767395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4578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Provozní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Maloobchodní prodej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Skladové činnosti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Doprava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Údržba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Výroba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Řídící a správní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Nákup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Marketing a prodej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Materiální zabezpečení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Ekonomika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Personalistika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77" name="TextovéPole 22"/>
          <p:cNvSpPr txBox="1">
            <a:spLocks noChangeArrowheads="1"/>
          </p:cNvSpPr>
          <p:nvPr/>
        </p:nvSpPr>
        <p:spPr bwMode="auto">
          <a:xfrm>
            <a:off x="389745" y="357188"/>
            <a:ext cx="90638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Kvantitativní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Kolik? Odkud a kam?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9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aplikovat základy obecného personálního managementu na podmínky obchodních organizací a seznámit se se specifiky jejich personálního řízení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67856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lidských zdrojů </a:t>
            </a:r>
          </a:p>
          <a:p>
            <a:r>
              <a:rPr lang="cs-CZ" sz="4000" dirty="0">
                <a:solidFill>
                  <a:schemeClr val="bg1"/>
                </a:solidFill>
              </a:rPr>
              <a:t>v obchodní organizaci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74826" y="333376"/>
            <a:ext cx="4752975" cy="1008063"/>
          </a:xfrm>
          <a:prstGeom prst="rect">
            <a:avLst/>
          </a:prstGeom>
          <a:solidFill>
            <a:srgbClr val="FFCC99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odhadu počtu pracovníků (nosné profese)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89351" y="1773239"/>
            <a:ext cx="6295687" cy="2738121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cs-CZ" altLang="cs-CZ" sz="2400" b="1" dirty="0">
                <a:solidFill>
                  <a:srgbClr val="FF0000"/>
                </a:solidFill>
              </a:rPr>
              <a:t>Zavedená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- prognózy v čase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závislost počtu pracovníků 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jiných proměnných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přímé metody, časové studie,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standard výkonu (norma).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</a:t>
            </a:r>
            <a:endParaRPr lang="cs-CZ" altLang="cs-CZ" sz="2000" dirty="0">
              <a:solidFill>
                <a:srgbClr val="A50021"/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4827418" y="4592639"/>
            <a:ext cx="5832475" cy="1954213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b) Nově vzniklá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- expertní metody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- analogie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6389" name="Picture 7" descr="j0406264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1700214"/>
            <a:ext cx="2808287" cy="2592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16390" name="Picture 8" descr="j034589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24" y="4592639"/>
            <a:ext cx="2808288" cy="194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6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802904" y="81781"/>
            <a:ext cx="43687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Standard výkonu</a:t>
            </a:r>
          </a:p>
        </p:txBody>
      </p:sp>
      <p:sp>
        <p:nvSpPr>
          <p:cNvPr id="17411" name="Text Box 5" descr="Pergamen"/>
          <p:cNvSpPr txBox="1">
            <a:spLocks noChangeArrowheads="1"/>
          </p:cNvSpPr>
          <p:nvPr/>
        </p:nvSpPr>
        <p:spPr bwMode="auto">
          <a:xfrm>
            <a:off x="554636" y="785814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1.Vytvoření homogenního souboru maloobchodních jednotek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2" name="Text Box 6" descr="Pergamen"/>
          <p:cNvSpPr txBox="1">
            <a:spLocks noChangeArrowheads="1"/>
          </p:cNvSpPr>
          <p:nvPr/>
        </p:nvSpPr>
        <p:spPr bwMode="auto">
          <a:xfrm>
            <a:off x="554636" y="2928939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skutečných obratů (tržeb) na 1 pracovníka za 1 hodinu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3" name="Text Box 7" descr="Pergamen"/>
          <p:cNvSpPr txBox="1">
            <a:spLocks noChangeArrowheads="1"/>
          </p:cNvSpPr>
          <p:nvPr/>
        </p:nvSpPr>
        <p:spPr bwMode="auto">
          <a:xfrm>
            <a:off x="554636" y="3714751"/>
            <a:ext cx="9613303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Stanovení normy výkonu, resp. standardu výkonu (S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V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4" name="Picture 6" descr="j008922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7" y="1531290"/>
            <a:ext cx="1104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43" y="1565518"/>
            <a:ext cx="9477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72" y="1575590"/>
            <a:ext cx="10191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5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87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35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623" y="1651178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1952626" y="5214938"/>
            <a:ext cx="6429375" cy="461665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</a:t>
            </a:r>
            <a:r>
              <a:rPr lang="cs-CZ" sz="2400" b="1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V</a:t>
            </a:r>
            <a:r>
              <a:rPr lang="cs-CZ" sz="2400" b="1" baseline="-250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  <a:latin typeface="Arial" charset="0"/>
              </a:rPr>
              <a:t>=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Průměrný obrat/ 1 pracovník/ 1 hod.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57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43000" y="120006"/>
            <a:ext cx="71042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Co je optimální výkon?</a:t>
            </a: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310784" y="643226"/>
            <a:ext cx="8484433" cy="229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Optimalizace výkonu slouží k posouzení výkonů, které jsou dosahované v obdobných firmách či v odvětví. Výkon pracovníků v obchodě vztahujeme ke struktuře času obsluhujících pomocí časových </a:t>
            </a:r>
            <a:r>
              <a:rPr lang="cs-CZ" dirty="0">
                <a:solidFill>
                  <a:srgbClr val="008080"/>
                </a:solidFill>
              </a:rPr>
              <a:t>studií.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310785" y="3213101"/>
            <a:ext cx="8200856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rgbClr val="FF0000"/>
                </a:solidFill>
              </a:rPr>
              <a:t>Časová studie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zjišťuje strukturu pracovního dne. Rozděluje ji na čas práce (čas obsluhy) a čas nečinnosti (čekání na zákazníka). 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ODLIŠNOSTI MEZI FORMAMI  PRODEJE.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75680" y="3853253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4682838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0D409E6-9B96-4077-806F-A64EA7C8A5A2}"/>
              </a:ext>
            </a:extLst>
          </p:cNvPr>
          <p:cNvSpPr txBox="1"/>
          <p:nvPr/>
        </p:nvSpPr>
        <p:spPr>
          <a:xfrm>
            <a:off x="310784" y="5368118"/>
            <a:ext cx="9744075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Čas nečinnosti </a:t>
            </a:r>
            <a:r>
              <a:rPr lang="cs-CZ" sz="2400" dirty="0">
                <a:solidFill>
                  <a:srgbClr val="008080"/>
                </a:solidFill>
              </a:rPr>
              <a:t>- na managementu záleží, čím je čas vyplněn. Jestliže je čas nečinnosti vyšší, než je v odvětví obvyklé, pak bude nutné intenzitu práce zvýšit a normu adekvátně „zpevnit.“ </a:t>
            </a:r>
          </a:p>
        </p:txBody>
      </p:sp>
    </p:spTree>
    <p:extLst>
      <p:ext uri="{BB962C8B-B14F-4D97-AF65-F5344CB8AC3E}">
        <p14:creationId xmlns:p14="http://schemas.microsoft.com/office/powerpoint/2010/main" val="1648367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23950" y="428626"/>
            <a:ext cx="71042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Odhad počtu pracovníků  prodejny</a:t>
            </a:r>
          </a:p>
        </p:txBody>
      </p:sp>
      <p:sp>
        <p:nvSpPr>
          <p:cNvPr id="18435" name="Text Box 8" descr="Pergamen"/>
          <p:cNvSpPr txBox="1">
            <a:spLocks noChangeArrowheads="1"/>
          </p:cNvSpPr>
          <p:nvPr/>
        </p:nvSpPr>
        <p:spPr bwMode="auto">
          <a:xfrm>
            <a:off x="878877" y="1403000"/>
            <a:ext cx="6728424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Odhad plánu obratu  (O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878877" y="2286000"/>
            <a:ext cx="6728424" cy="1287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potřebného fondu pracovní doby na celkovou realizaci tržeb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400" b="1" dirty="0">
                <a:solidFill>
                  <a:srgbClr val="008080"/>
                </a:solidFill>
              </a:rPr>
              <a:t>) (vydělením obratu  standardem výkonů)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824459" y="4000501"/>
            <a:ext cx="7178129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Zjištění potřebného počtu obsluhujících s plným úvazkem (L) - vydělením potřebného fondu pracovní doby počtem hodin práce pracovníka při plném úvazku za rok – pracovní kapacita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59826" y="981076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39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72489" y="38608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1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46529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4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515778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55165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102245" y="917768"/>
            <a:ext cx="8640763" cy="3046988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u="sng" dirty="0">
                <a:solidFill>
                  <a:srgbClr val="008080"/>
                </a:solidFill>
              </a:rPr>
              <a:t>Příklad výpočtu:</a:t>
            </a:r>
            <a:endParaRPr lang="cs-CZ" altLang="cs-CZ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Prodejna s pultovou formou obsluhy prodávající textilní zboží plánuje obrat na příští rok ve výši 120 mil. Kč. Standard výkonu byl stanoven na 2 800 Kč na 1 pracovníka/za hod.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906436" y="5199064"/>
            <a:ext cx="88365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Sv</a:t>
            </a:r>
            <a:r>
              <a:rPr lang="cs-CZ" altLang="cs-CZ" sz="2800" b="1" dirty="0">
                <a:solidFill>
                  <a:srgbClr val="008080"/>
                </a:solidFill>
              </a:rPr>
              <a:t> možno stanovit za období bez větších sezónních výkyvů a v době nárůstu poptávky přijmout sezónní pracovníky –  trend.</a:t>
            </a:r>
          </a:p>
        </p:txBody>
      </p:sp>
      <p:sp>
        <p:nvSpPr>
          <p:cNvPr id="19460" name="TextovéPole 1"/>
          <p:cNvSpPr txBox="1">
            <a:spLocks noChangeArrowheads="1"/>
          </p:cNvSpPr>
          <p:nvPr/>
        </p:nvSpPr>
        <p:spPr bwMode="auto">
          <a:xfrm>
            <a:off x="390525" y="4306773"/>
            <a:ext cx="11439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PD/1 prac/1 rok. </a:t>
            </a:r>
            <a:r>
              <a:rPr lang="cs-CZ" altLang="cs-CZ" sz="2400" b="1" dirty="0">
                <a:solidFill>
                  <a:srgbClr val="FF0000"/>
                </a:solidFill>
              </a:rPr>
              <a:t> - 251 x 8 = 2 008 (rok 2019 – zjistíme dle pracovního kalendáře)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00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200150" y="1090544"/>
            <a:ext cx="8640763" cy="483209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Výpočet: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1.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800" b="1" dirty="0">
                <a:solidFill>
                  <a:srgbClr val="008080"/>
                </a:solidFill>
              </a:rPr>
              <a:t> = 120 000 000 Kč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2.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 </a:t>
            </a:r>
            <a:r>
              <a:rPr lang="cs-CZ" altLang="cs-CZ" sz="2800" b="1" dirty="0">
                <a:solidFill>
                  <a:srgbClr val="008080"/>
                </a:solidFill>
              </a:rPr>
              <a:t>/ S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V</a:t>
            </a: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120 000 000 / 2 800  = </a:t>
            </a:r>
            <a:r>
              <a:rPr lang="cs-CZ" altLang="cs-CZ" sz="2800" b="1" dirty="0">
                <a:solidFill>
                  <a:srgbClr val="FF0000"/>
                </a:solidFill>
              </a:rPr>
              <a:t>42 857,14 hod.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3. L =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800" b="1" dirty="0">
                <a:solidFill>
                  <a:srgbClr val="008080"/>
                </a:solidFill>
              </a:rPr>
              <a:t> /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8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800" b="1" dirty="0">
                <a:solidFill>
                  <a:srgbClr val="008080"/>
                </a:solidFill>
              </a:rPr>
              <a:t> = 42 857,14 /2 008 = </a:t>
            </a:r>
            <a:r>
              <a:rPr lang="cs-CZ" altLang="cs-CZ" sz="2800" b="1" u="sng" dirty="0">
                <a:solidFill>
                  <a:srgbClr val="FF0000"/>
                </a:solidFill>
              </a:rPr>
              <a:t>21,34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Odp. </a:t>
            </a:r>
            <a:r>
              <a:rPr lang="cs-CZ" altLang="cs-CZ" sz="2800" b="1" u="sng" dirty="0">
                <a:solidFill>
                  <a:srgbClr val="FF0000"/>
                </a:solidFill>
              </a:rPr>
              <a:t>Prodejna bude v průměru potřebovat cca 21 pracovníků na plný úvazek a 1 na 0,3 - 0,4 úvazku.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(!!! Pozor na sezónní výkyvy v poptávce !!!)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C2B2163-DFF5-4A90-AEA6-4B614EF89C5D}"/>
              </a:ext>
            </a:extLst>
          </p:cNvPr>
          <p:cNvSpPr txBox="1"/>
          <p:nvPr/>
        </p:nvSpPr>
        <p:spPr>
          <a:xfrm>
            <a:off x="10153649" y="2133600"/>
            <a:ext cx="1893887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Počet hodina na realizaci celkového plánu obratu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962E858-937A-4625-B324-BA62C5D419D3}"/>
              </a:ext>
            </a:extLst>
          </p:cNvPr>
          <p:cNvCxnSpPr/>
          <p:nvPr/>
        </p:nvCxnSpPr>
        <p:spPr>
          <a:xfrm flipH="1">
            <a:off x="9085261" y="2438400"/>
            <a:ext cx="1068388" cy="988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36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5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23170"/>
              </p:ext>
            </p:extLst>
          </p:nvPr>
        </p:nvGraphicFramePr>
        <p:xfrm>
          <a:off x="1352550" y="1311276"/>
          <a:ext cx="9101139" cy="5108575"/>
        </p:xfrm>
        <a:graphic>
          <a:graphicData uri="http://schemas.openxmlformats.org/drawingml/2006/table">
            <a:tbl>
              <a:tblPr/>
              <a:tblGrid>
                <a:gridCol w="181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velikost</a:t>
                      </a: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400-499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500-599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600-699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700-800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plánované tržby v mil.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m</a:t>
                      </a:r>
                      <a:r>
                        <a:rPr kumimoji="0" lang="cs-CZ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1 prac.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pracovníků na plný úvazek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20" name="Text Box 168"/>
          <p:cNvSpPr txBox="1">
            <a:spLocks noChangeArrowheads="1"/>
          </p:cNvSpPr>
          <p:nvPr/>
        </p:nvSpPr>
        <p:spPr bwMode="auto">
          <a:xfrm>
            <a:off x="1952625" y="115889"/>
            <a:ext cx="7943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tržeb a počtu pracovníků podle velikostních kategorií samoobslužných prodejen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8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zahrnuje nábor, výběr a přijímání pracovníků, rozmísťování, výcvik a propouštění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58267" y="2772963"/>
            <a:ext cx="4530153" cy="6858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Objem počtu pracovníků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200807" y="2584225"/>
            <a:ext cx="6696076" cy="817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rozdílné počty v MO (70%), ve VO (20%) a správě (10%)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295118" y="3991602"/>
            <a:ext cx="4530153" cy="60436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5200807" y="3841348"/>
            <a:ext cx="6696075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vysoká míra kontaktu se zákazníkem u nosných profesí, psychika, fyzická mobilita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299803" y="5112804"/>
            <a:ext cx="4681928" cy="143789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Nároky na profese z hlediska pracovních postupů a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5" name="Text Box 5"/>
          <p:cNvSpPr txBox="1">
            <a:spLocks noChangeArrowheads="1"/>
          </p:cNvSpPr>
          <p:nvPr/>
        </p:nvSpPr>
        <p:spPr bwMode="auto">
          <a:xfrm>
            <a:off x="5263994" y="5536238"/>
            <a:ext cx="6632888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rozdílnost směn mezi MO, VO a správou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v požadavcích na kvalifikaci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23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Pokračování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6" name="Text Box 8"/>
          <p:cNvSpPr txBox="1">
            <a:spLocks noChangeArrowheads="1"/>
          </p:cNvSpPr>
          <p:nvPr/>
        </p:nvSpPr>
        <p:spPr bwMode="auto">
          <a:xfrm>
            <a:off x="299803" y="3014717"/>
            <a:ext cx="4500797" cy="942686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Pracovní podmínky a vybavenost pracovišť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299803" y="4825665"/>
            <a:ext cx="4547641" cy="108045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Racionalizace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8" name="Text Box 9"/>
          <p:cNvSpPr txBox="1">
            <a:spLocks noChangeArrowheads="1"/>
          </p:cNvSpPr>
          <p:nvPr/>
        </p:nvSpPr>
        <p:spPr bwMode="auto">
          <a:xfrm>
            <a:off x="5101862" y="2897582"/>
            <a:ext cx="6696075" cy="978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rozdílné technické, ekonomické, fyzikální a sociální podmínky….</a:t>
            </a:r>
          </a:p>
        </p:txBody>
      </p:sp>
      <p:sp>
        <p:nvSpPr>
          <p:cNvPr id="21519" name="Text Box 11"/>
          <p:cNvSpPr txBox="1">
            <a:spLocks noChangeArrowheads="1"/>
          </p:cNvSpPr>
          <p:nvPr/>
        </p:nvSpPr>
        <p:spPr bwMode="auto">
          <a:xfrm>
            <a:off x="5101861" y="4825665"/>
            <a:ext cx="6696076" cy="1470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změny forem prodeje, technologie,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elektronizace pohybu zboží, informací…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52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336493" y="2830637"/>
            <a:ext cx="4932363" cy="193992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Vychází z </a:t>
            </a:r>
            <a:r>
              <a:rPr lang="cs-CZ" altLang="cs-CZ" sz="2400" b="1" dirty="0" err="1">
                <a:solidFill>
                  <a:srgbClr val="008080"/>
                </a:solidFill>
              </a:rPr>
              <a:t>profesiogramu</a:t>
            </a:r>
            <a:r>
              <a:rPr lang="cs-CZ" altLang="cs-CZ" sz="2400" b="1" dirty="0">
                <a:solidFill>
                  <a:srgbClr val="00808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Činnost a vykonávaná funkce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Kvalifikace a další požadavky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Prostředí a podmínky práce (fyzikální, ohrožení ...)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6582569" y="773907"/>
            <a:ext cx="4067175" cy="3671887"/>
          </a:xfrm>
          <a:prstGeom prst="vertic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7464426" y="1268414"/>
            <a:ext cx="2303463" cy="27699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 err="1">
                <a:solidFill>
                  <a:srgbClr val="008080"/>
                </a:solidFill>
              </a:rPr>
              <a:t>Profesiogram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4538" y="5324476"/>
            <a:ext cx="9532339" cy="1384995"/>
          </a:xfrm>
          <a:prstGeom prst="rect">
            <a:avLst/>
          </a:prstGeom>
          <a:solidFill>
            <a:srgbClr val="008080"/>
          </a:solidFill>
          <a:ln w="76200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chemeClr val="bg1"/>
                </a:solidFill>
              </a:rPr>
              <a:t>Profesiogram</a:t>
            </a:r>
            <a:r>
              <a:rPr lang="cs-CZ" altLang="cs-CZ" sz="2800" b="1" dirty="0">
                <a:solidFill>
                  <a:schemeClr val="bg1"/>
                </a:solidFill>
              </a:rPr>
              <a:t> slouží k sestavení náplně práce, se kterou má být pracovník seznámen na začátku pracovního poměru. !!!!!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1336493" y="601455"/>
            <a:ext cx="4932363" cy="1815882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Kvalitativní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Kdo? Jaké kvalifikace? Kam?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1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/>
              <a:t>Řízení </a:t>
            </a:r>
            <a:br>
              <a:rPr lang="cs-CZ" sz="4000" dirty="0"/>
            </a:br>
            <a:r>
              <a:rPr lang="cs-CZ" sz="4000" dirty="0"/>
              <a:t>lidských zdrojů </a:t>
            </a:r>
          </a:p>
          <a:p>
            <a:pPr algn="l"/>
            <a:r>
              <a:rPr lang="cs-CZ" sz="4000" dirty="0"/>
              <a:t>v obchodní organizaci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98198" y="2735853"/>
            <a:ext cx="5513317" cy="24591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Klíčové otázky personálního řízení  (obecně, k zopakování)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Plánování lidských zdrojů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objemu a struktury obchodního personálu /TOAS/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80485" y="3933075"/>
            <a:ext cx="3736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117955" y="408160"/>
            <a:ext cx="4994172" cy="1157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Kvalifikace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279651" y="2060575"/>
            <a:ext cx="2663825" cy="863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Manažérské vlastnosti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7418218" y="4414461"/>
            <a:ext cx="4079238" cy="17272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</a:t>
            </a:r>
            <a:r>
              <a:rPr lang="cs-CZ" altLang="cs-CZ" sz="2400" b="1" dirty="0">
                <a:solidFill>
                  <a:srgbClr val="0033CC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(vzdělání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schopnost využít znalosti v praxi)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5810250" y="1891726"/>
            <a:ext cx="4103688" cy="1200329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Universální vlastnosti,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umění využít znalostí odborníků: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1049311" y="4572001"/>
            <a:ext cx="3925914" cy="1569660"/>
          </a:xfrm>
          <a:prstGeom prst="rect">
            <a:avLst/>
          </a:prstGeom>
          <a:solidFill>
            <a:srgbClr val="008080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Vrozené </a:t>
            </a:r>
            <a:r>
              <a:rPr lang="cs-CZ" altLang="cs-CZ" sz="2400" b="1" dirty="0">
                <a:solidFill>
                  <a:schemeClr val="bg1"/>
                </a:solidFill>
              </a:rPr>
              <a:t>(potřeba řídit a umění vcítit se do potřeb spolupracovníků…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H="1">
            <a:off x="4583113" y="3429000"/>
            <a:ext cx="1873250" cy="647700"/>
          </a:xfrm>
          <a:prstGeom prst="line">
            <a:avLst/>
          </a:prstGeom>
          <a:noFill/>
          <a:ln w="76200" cap="rnd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7248526" y="3429001"/>
            <a:ext cx="1655763" cy="576263"/>
          </a:xfrm>
          <a:prstGeom prst="line">
            <a:avLst/>
          </a:prstGeom>
          <a:noFill/>
          <a:ln w="76200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4585" name="Picture 14" descr="j028399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334196"/>
            <a:ext cx="2016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69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083634" y="549275"/>
            <a:ext cx="5955468" cy="571500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Vlastnosti obchodníka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3"/>
            <a:ext cx="9117872" cy="4176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Vrozené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(asertivita, cit pro obchod, pro potřeby druhých, přirozené sebevědomí….)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A50021"/>
              </a:solidFill>
            </a:endParaRPr>
          </a:p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dovednosti:</a:t>
            </a: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rozvinutelné prodejní </a:t>
            </a:r>
            <a:r>
              <a:rPr lang="cs-CZ" altLang="cs-CZ" sz="2400" b="1" u="sng" dirty="0">
                <a:solidFill>
                  <a:schemeClr val="accent4"/>
                </a:solidFill>
              </a:rPr>
              <a:t>schopnosti</a:t>
            </a:r>
            <a:r>
              <a:rPr lang="cs-CZ" altLang="cs-CZ" sz="2400" b="1" dirty="0">
                <a:solidFill>
                  <a:srgbClr val="FFC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(vyjadřovací schopnosti, vystupování, takt, přesvědčivost, psychologie osobnosti i prodeje…)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2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odborné znalosti produktů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(firmy, zboží, obchodních podmínek).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A5002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0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988384" y="254000"/>
            <a:ext cx="7193716" cy="1127892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Manažer v obchodě – prodejna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Požadavky na kvalifikaci LIDL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2"/>
            <a:ext cx="10425970" cy="4560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8080"/>
                </a:solidFill>
              </a:rPr>
              <a:t>minimálně ukončené středoškolské vzdělání s maturitou/VŠ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minimální praxe 3 roky (nejlépe v maloobchodě)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zkušenosti s vedením lidí (minimálně 2 roky)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 manažerských dovedností: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je vyžadováno analytické myšlení,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strategický nadhled a schopnost samostatného rozhodování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pozitivní a proaktivní přístup k zákazníkům a svěřeným úkolům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fyzická zdatnost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Další požadavky: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nepřetržitý provoz a práce o víkendech a svátcích a garance 2 volných dní v každém týdnu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řidičský průkaz skupiny B je výhodou.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7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3863976" y="1125539"/>
            <a:ext cx="4773613" cy="386873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grpSp>
        <p:nvGrpSpPr>
          <p:cNvPr id="26627" name="Group 5"/>
          <p:cNvGrpSpPr>
            <a:grpSpLocks/>
          </p:cNvGrpSpPr>
          <p:nvPr/>
        </p:nvGrpSpPr>
        <p:grpSpPr bwMode="auto">
          <a:xfrm>
            <a:off x="2927350" y="333375"/>
            <a:ext cx="6629400" cy="5113338"/>
            <a:chOff x="1248" y="240"/>
            <a:chExt cx="4176" cy="3600"/>
          </a:xfrm>
        </p:grpSpPr>
        <p:sp>
          <p:nvSpPr>
            <p:cNvPr id="2663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28" name="AutoShape 10"/>
          <p:cNvSpPr>
            <a:spLocks noChangeArrowheads="1"/>
          </p:cNvSpPr>
          <p:nvPr/>
        </p:nvSpPr>
        <p:spPr bwMode="auto">
          <a:xfrm>
            <a:off x="2585245" y="1459707"/>
            <a:ext cx="457200" cy="3200400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29" name="AutoShape 11"/>
          <p:cNvSpPr>
            <a:spLocks noChangeArrowheads="1"/>
          </p:cNvSpPr>
          <p:nvPr/>
        </p:nvSpPr>
        <p:spPr bwMode="auto">
          <a:xfrm>
            <a:off x="9517857" y="1379538"/>
            <a:ext cx="457200" cy="3086100"/>
          </a:xfrm>
          <a:prstGeom prst="downArrow">
            <a:avLst>
              <a:gd name="adj1" fmla="val 50000"/>
              <a:gd name="adj2" fmla="val 16875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974361" y="5661024"/>
            <a:ext cx="3159489" cy="1196975"/>
          </a:xfrm>
          <a:prstGeom prst="rect">
            <a:avLst/>
          </a:prstGeom>
          <a:solidFill>
            <a:srgbClr val="FFFFFF"/>
          </a:solidFill>
          <a:ln w="57150" cap="rnd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univerzálních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7824789" y="5589588"/>
            <a:ext cx="3612706" cy="117807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specifických odborných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6311900" y="1268413"/>
            <a:ext cx="10287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TOP</a:t>
            </a:r>
            <a:endParaRPr lang="cs-CZ" altLang="cs-CZ" sz="1800"/>
          </a:p>
        </p:txBody>
      </p:sp>
      <p:sp>
        <p:nvSpPr>
          <p:cNvPr id="26633" name="Text Box 15"/>
          <p:cNvSpPr txBox="1">
            <a:spLocks noChangeArrowheads="1"/>
          </p:cNvSpPr>
          <p:nvPr/>
        </p:nvSpPr>
        <p:spPr bwMode="auto">
          <a:xfrm>
            <a:off x="6672263" y="2636838"/>
            <a:ext cx="13716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Střední stupeň</a:t>
            </a:r>
            <a:endParaRPr lang="cs-CZ" altLang="cs-CZ" sz="1800"/>
          </a:p>
        </p:txBody>
      </p:sp>
      <p:sp>
        <p:nvSpPr>
          <p:cNvPr id="26634" name="Text Box 16"/>
          <p:cNvSpPr txBox="1">
            <a:spLocks noChangeArrowheads="1"/>
          </p:cNvSpPr>
          <p:nvPr/>
        </p:nvSpPr>
        <p:spPr bwMode="auto">
          <a:xfrm>
            <a:off x="7680325" y="3860800"/>
            <a:ext cx="1143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Základní stupeň</a:t>
            </a:r>
            <a:endParaRPr lang="cs-CZ" altLang="cs-CZ" sz="180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2DACF58-AF1B-44AE-93A1-ADC207E4019C}"/>
              </a:ext>
            </a:extLst>
          </p:cNvPr>
          <p:cNvSpPr txBox="1"/>
          <p:nvPr/>
        </p:nvSpPr>
        <p:spPr>
          <a:xfrm>
            <a:off x="704850" y="333375"/>
            <a:ext cx="44545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Charakter znalostí podle organizačního stupně</a:t>
            </a:r>
          </a:p>
        </p:txBody>
      </p:sp>
    </p:spTree>
    <p:extLst>
      <p:ext uri="{BB962C8B-B14F-4D97-AF65-F5344CB8AC3E}">
        <p14:creationId xmlns:p14="http://schemas.microsoft.com/office/powerpoint/2010/main" val="240231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086608"/>
            <a:ext cx="8829205" cy="489446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Výběr pracovníků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nejrozmanitější obecné metody, které se využívají pro různé profese nebo specifické orientované na požadovanou kvalifikaci.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 praxi se využívají </a:t>
            </a:r>
            <a:r>
              <a:rPr lang="cs-CZ" sz="2800" b="1" dirty="0">
                <a:solidFill>
                  <a:srgbClr val="FF0000"/>
                </a:solidFill>
              </a:rPr>
              <a:t>komisionální výběrová řízení </a:t>
            </a:r>
            <a:r>
              <a:rPr lang="cs-CZ" sz="2800" dirty="0">
                <a:solidFill>
                  <a:srgbClr val="008080"/>
                </a:solidFill>
              </a:rPr>
              <a:t>pro provozní pracovníky a </a:t>
            </a:r>
            <a:r>
              <a:rPr lang="cs-CZ" sz="2800" b="1" dirty="0">
                <a:solidFill>
                  <a:srgbClr val="FF0000"/>
                </a:solidFill>
              </a:rPr>
              <a:t>konkurzní řízení </a:t>
            </a:r>
            <a:r>
              <a:rPr lang="cs-CZ" sz="2800" dirty="0">
                <a:solidFill>
                  <a:srgbClr val="008080"/>
                </a:solidFill>
              </a:rPr>
              <a:t>pro management.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nejlepší organizace využívají </a:t>
            </a:r>
            <a:r>
              <a:rPr lang="cs-CZ" sz="2800" b="1" dirty="0">
                <a:solidFill>
                  <a:srgbClr val="FF0000"/>
                </a:solidFill>
              </a:rPr>
              <a:t>psychology a externí poradenské firmy</a:t>
            </a:r>
            <a:r>
              <a:rPr lang="cs-CZ" sz="2800" dirty="0">
                <a:solidFill>
                  <a:srgbClr val="008080"/>
                </a:solidFill>
              </a:rPr>
              <a:t>, které jsou prostředníky mezi trhem práce a firmou.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rozvíjí se </a:t>
            </a:r>
            <a:r>
              <a:rPr lang="cs-CZ" sz="2800" dirty="0">
                <a:solidFill>
                  <a:srgbClr val="FF0000"/>
                </a:solidFill>
              </a:rPr>
              <a:t>internetová nabídka </a:t>
            </a:r>
            <a:r>
              <a:rPr lang="cs-CZ" sz="2800" dirty="0">
                <a:solidFill>
                  <a:srgbClr val="008080"/>
                </a:solidFill>
              </a:rPr>
              <a:t>pracovních míst.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84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131577"/>
            <a:ext cx="8829205" cy="511932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Obchodní manuál a jeho možné náležitosti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Organizace firmy – </a:t>
            </a:r>
            <a:r>
              <a:rPr lang="cs-CZ" altLang="cs-CZ" sz="2400" b="1" dirty="0">
                <a:solidFill>
                  <a:srgbClr val="008080"/>
                </a:solidFill>
              </a:rPr>
              <a:t>organizační schéma firmy</a:t>
            </a:r>
            <a:r>
              <a:rPr lang="cs-CZ" altLang="cs-CZ" sz="2400" b="1" u="sng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Významné firemní výdaje </a:t>
            </a:r>
            <a:r>
              <a:rPr lang="cs-CZ" altLang="cs-CZ" sz="2400" b="1" dirty="0">
                <a:solidFill>
                  <a:srgbClr val="008080"/>
                </a:solidFill>
              </a:rPr>
              <a:t>– historie firmy, její hlavní cíle marketingová filosofie, struktura sortimentu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Katalogy a ceníky- </a:t>
            </a:r>
            <a:r>
              <a:rPr lang="cs-CZ" altLang="cs-CZ" sz="2400" b="1" dirty="0">
                <a:solidFill>
                  <a:srgbClr val="008080"/>
                </a:solidFill>
              </a:rPr>
              <a:t>obchodní podmínky, (platební, dodací, přepravní, rabaty,  servis…)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Zákazníci  </a:t>
            </a:r>
            <a:r>
              <a:rPr lang="cs-CZ" altLang="cs-CZ" sz="2400" b="1" dirty="0">
                <a:solidFill>
                  <a:srgbClr val="008080"/>
                </a:solidFill>
              </a:rPr>
              <a:t>-  adresy, telefony, jejich přání, znalost konkurence, informace o vývoji trhu,…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Propagace a reklama </a:t>
            </a:r>
            <a:r>
              <a:rPr lang="cs-CZ" altLang="cs-CZ" sz="2400" b="1" dirty="0">
                <a:solidFill>
                  <a:srgbClr val="008080"/>
                </a:solidFill>
              </a:rPr>
              <a:t>– propagační materiály, vzorky, propagační brožury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Prodejní technika </a:t>
            </a:r>
            <a:r>
              <a:rPr lang="cs-CZ" altLang="cs-CZ" sz="2400" b="1" dirty="0">
                <a:solidFill>
                  <a:srgbClr val="008080"/>
                </a:solidFill>
              </a:rPr>
              <a:t>– prodejní pomůcky, vzorky formulářů, příklady vedení prodejního rozhovoru, obchodního jednání, či sestavení obchodních nabídek a korespondence…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30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7215759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Klíčové otázky personálního řízení  </a:t>
            </a:r>
            <a:r>
              <a:rPr lang="cs-CZ" sz="2400" b="1" dirty="0">
                <a:solidFill>
                  <a:srgbClr val="008080"/>
                </a:solidFill>
              </a:rPr>
              <a:t>(obecně, k zopakování)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Plánování lidských zdrojů </a:t>
            </a:r>
            <a:r>
              <a:rPr lang="cs-CZ" sz="2400" b="1" dirty="0">
                <a:solidFill>
                  <a:srgbClr val="008080"/>
                </a:solidFill>
              </a:rPr>
              <a:t>(analýza vnějších vlivů v širších a užších souvislostech, analýza vnitřních vlivů dle kvantitativní a kvalitativní stránky a strategie firmy)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objemu a struktury obchodního personálu </a:t>
            </a:r>
            <a:r>
              <a:rPr lang="cs-CZ" sz="2400" b="1" dirty="0">
                <a:solidFill>
                  <a:srgbClr val="008080"/>
                </a:solidFill>
              </a:rPr>
              <a:t>(TOAS, znaky sociálně profesních skupin, </a:t>
            </a:r>
            <a:r>
              <a:rPr lang="cs-CZ" sz="2400" b="1" dirty="0" err="1">
                <a:solidFill>
                  <a:srgbClr val="008080"/>
                </a:solidFill>
              </a:rPr>
              <a:t>profesiogram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Kvalifikace pracovníků v obchodě </a:t>
            </a:r>
            <a:r>
              <a:rPr lang="cs-CZ" sz="2400" b="1" dirty="0">
                <a:solidFill>
                  <a:srgbClr val="008080"/>
                </a:solidFill>
              </a:rPr>
              <a:t>(vrozená a získaná, obchodní manuál)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9" y="2543713"/>
            <a:ext cx="7882432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Plánování lidských zdrojů </a:t>
            </a:r>
            <a:r>
              <a:rPr lang="cs-CZ" altLang="cs-CZ" sz="2800" b="1" dirty="0">
                <a:solidFill>
                  <a:srgbClr val="008080"/>
                </a:solidFill>
              </a:rPr>
              <a:t>(jaká organizace a jaké formy organizace práce odpovídají zvolené strategii, jaký vývoj zaměstnanosti budeme potřebovat)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objemu a struktury personálu </a:t>
            </a:r>
            <a:r>
              <a:rPr lang="cs-CZ" altLang="cs-CZ" sz="2800" b="1" dirty="0">
                <a:solidFill>
                  <a:srgbClr val="008080"/>
                </a:solidFill>
              </a:rPr>
              <a:t>(nábor, výběr a přijímání pracovníků, jejich rozmisťování, výcvik a posléze propuštění a rozvázaní pracovního poměru )</a:t>
            </a:r>
            <a:endParaRPr lang="cs-CZ" altLang="cs-CZ" sz="2800" b="1" u="sng" dirty="0">
              <a:solidFill>
                <a:srgbClr val="008080"/>
              </a:solidFill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280062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415790" y="125967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243638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1" y="2543713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A74BAA-7F32-47C7-AA53-B4740F2A6D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7801391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Mzdová politika a vedení pracovníků </a:t>
            </a:r>
            <a:r>
              <a:rPr lang="cs-CZ" altLang="cs-CZ" sz="2800" b="1" dirty="0">
                <a:solidFill>
                  <a:srgbClr val="008080"/>
                </a:solidFill>
              </a:rPr>
              <a:t>(mzdová úroveň odpovídající naší strategii, hodnocení pracovníků, formy spoluúčasti na rozhodování)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pracovních podmínek </a:t>
            </a:r>
            <a:r>
              <a:rPr lang="cs-CZ" altLang="cs-CZ" sz="2800" b="1" dirty="0">
                <a:solidFill>
                  <a:srgbClr val="008080"/>
                </a:solidFill>
              </a:rPr>
              <a:t>(od ekonomických podmínek až po zvážení sociálního programu)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Systém personálních informací </a:t>
            </a:r>
            <a:r>
              <a:rPr lang="cs-CZ" altLang="cs-CZ" sz="2800" b="1" dirty="0">
                <a:solidFill>
                  <a:srgbClr val="008080"/>
                </a:solidFill>
              </a:rPr>
              <a:t>(sledování personálních nákladů, výkonů a odměňování)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167075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028843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48" y="2771388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7D8F36A-A7B3-42B0-B689-3C369CAB4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0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9115841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2400" dirty="0">
                <a:solidFill>
                  <a:srgbClr val="FF0000"/>
                </a:solidFill>
              </a:rPr>
              <a:t>   </a:t>
            </a:r>
            <a:r>
              <a:rPr lang="cs-CZ" sz="2400" b="1" dirty="0">
                <a:solidFill>
                  <a:srgbClr val="FF0000"/>
                </a:solidFill>
              </a:rPr>
              <a:t>Která to jsou?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Jmenujme si ta hlavní: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provozní personál je </a:t>
            </a:r>
            <a:r>
              <a:rPr lang="cs-CZ" sz="2400" dirty="0">
                <a:solidFill>
                  <a:srgbClr val="FF0000"/>
                </a:solidFill>
              </a:rPr>
              <a:t>spolutvůrcem</a:t>
            </a:r>
            <a:r>
              <a:rPr lang="cs-CZ" sz="2400" dirty="0">
                <a:solidFill>
                  <a:srgbClr val="008080"/>
                </a:solidFill>
              </a:rPr>
              <a:t> image retailera (při obsluze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pracovní doba není </a:t>
            </a:r>
            <a:r>
              <a:rPr lang="cs-CZ" sz="2400" dirty="0">
                <a:solidFill>
                  <a:srgbClr val="FF0000"/>
                </a:solidFill>
              </a:rPr>
              <a:t>rovnoměrně</a:t>
            </a:r>
            <a:r>
              <a:rPr lang="cs-CZ" sz="2400" dirty="0">
                <a:solidFill>
                  <a:srgbClr val="008080"/>
                </a:solidFill>
              </a:rPr>
              <a:t> rozvržena (záleží na frekvenci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mezi provozními pracovníky je vyšší podíl </a:t>
            </a:r>
            <a:r>
              <a:rPr lang="cs-CZ" sz="2400" dirty="0">
                <a:solidFill>
                  <a:srgbClr val="FF0000"/>
                </a:solidFill>
              </a:rPr>
              <a:t>nekvalifikovaných</a:t>
            </a:r>
            <a:r>
              <a:rPr lang="cs-CZ" sz="2400" dirty="0">
                <a:solidFill>
                  <a:srgbClr val="008080"/>
                </a:solidFill>
              </a:rPr>
              <a:t> (nižší motivace, nižší loajalita k firmě, vyšší absence… fluktuace)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dirty="0">
                <a:solidFill>
                  <a:srgbClr val="FF0000"/>
                </a:solidFill>
              </a:rPr>
              <a:t>vysoký podíl žen </a:t>
            </a:r>
            <a:r>
              <a:rPr lang="cs-CZ" sz="2400" dirty="0">
                <a:solidFill>
                  <a:srgbClr val="008080"/>
                </a:solidFill>
              </a:rPr>
              <a:t>v provozních funkcích (zvýšená náročnost sladění pracovní činnosti s péči o rodinu).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923508" y="196734"/>
            <a:ext cx="9249190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Specifika řízení lidských zdrojů v maloobchodě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034" y="2763837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83050F7-84C4-4BC8-9BA9-2D9E62EFA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0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 descr="Růžový ubrousek"/>
          <p:cNvSpPr txBox="1">
            <a:spLocks noChangeArrowheads="1"/>
          </p:cNvSpPr>
          <p:nvPr/>
        </p:nvSpPr>
        <p:spPr bwMode="auto">
          <a:xfrm>
            <a:off x="5808663" y="1125538"/>
            <a:ext cx="3886200" cy="1727716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vnějších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vnitřních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Rozbor a stanovení budoucích požadavků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479685" y="404813"/>
            <a:ext cx="60481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lidských zdrojů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1019330" y="1444367"/>
            <a:ext cx="451634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Východiska potřeb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7177" name="AutoShape 15"/>
          <p:cNvSpPr>
            <a:spLocks noChangeArrowheads="1"/>
          </p:cNvSpPr>
          <p:nvPr/>
        </p:nvSpPr>
        <p:spPr bwMode="auto">
          <a:xfrm>
            <a:off x="2121312" y="2222930"/>
            <a:ext cx="800100" cy="4572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808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8" name="Rectangle 1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9" name="Rectangle 1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0" name="Rectangle 21"/>
          <p:cNvSpPr>
            <a:spLocks noChangeArrowheads="1"/>
          </p:cNvSpPr>
          <p:nvPr/>
        </p:nvSpPr>
        <p:spPr bwMode="auto">
          <a:xfrm>
            <a:off x="3575050" y="15906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792538" y="18780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182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0" y="3213101"/>
            <a:ext cx="867553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7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064301" y="239407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6946" y="1207093"/>
            <a:ext cx="918044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Analýzu provádíme jak v širších, tak užších souvislostech: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26946" y="2239891"/>
            <a:ext cx="6834242" cy="333645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Širší souvislosti (pro každou firmu)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Ekonomické a sociální podmínky       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Stav zaměstnanosti v 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Daňové úlevy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Omezení zákoníku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Úroveň minimální mzdy.</a:t>
            </a: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96" y="2311955"/>
            <a:ext cx="3628893" cy="2885298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11"/>
          <p:cNvSpPr>
            <a:spLocks noChangeArrowheads="1"/>
          </p:cNvSpPr>
          <p:nvPr/>
        </p:nvSpPr>
        <p:spPr bwMode="auto">
          <a:xfrm>
            <a:off x="10019337" y="1713349"/>
            <a:ext cx="976312" cy="287337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9212262" y="5404026"/>
            <a:ext cx="360362" cy="935038"/>
          </a:xfrm>
          <a:prstGeom prst="upArrow">
            <a:avLst>
              <a:gd name="adj1" fmla="val 50000"/>
              <a:gd name="adj2" fmla="val 64868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10906098" y="3927283"/>
            <a:ext cx="863600" cy="576262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9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121451" y="830580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92404" y="2060577"/>
            <a:ext cx="7675246" cy="3575726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Užší souvislosti (specifické pro OO)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Dlouhodobý trend vývoje  zaměstnanosti v obchodě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Feminizace obchodu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Existence volných zdrojů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Ukazatel obslužného standardu.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8199" name="Picture 9" descr="j04090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49" y="2060577"/>
            <a:ext cx="3789047" cy="357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79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2126</Words>
  <Application>Microsoft Office PowerPoint</Application>
  <PresentationFormat>Širokoúhlá obrazovka</PresentationFormat>
  <Paragraphs>394</Paragraphs>
  <Slides>36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Řízení  lidských zdrojů  v obchodní organizaci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Ukazatel obslužného standardu (vybrané země - praxe)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184</cp:revision>
  <dcterms:created xsi:type="dcterms:W3CDTF">2016-11-25T20:36:16Z</dcterms:created>
  <dcterms:modified xsi:type="dcterms:W3CDTF">2021-09-29T08:07:02Z</dcterms:modified>
</cp:coreProperties>
</file>