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3" r:id="rId4"/>
    <p:sldId id="267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86" r:id="rId13"/>
    <p:sldId id="301" r:id="rId1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355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23528" y="699542"/>
            <a:ext cx="5544616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MZDOVÉ SYSTÉMY V OBCHODĚ A PRACOVNÍ MOTIVACE</a:t>
            </a:r>
            <a:br>
              <a:rPr lang="cs-CZ" altLang="cs-CZ" sz="4800" b="1" dirty="0">
                <a:solidFill>
                  <a:schemeClr val="bg1"/>
                </a:solidFill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723878"/>
            <a:ext cx="296011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Radka Bauerová, Ph.D.</a:t>
            </a:r>
          </a:p>
          <a:p>
            <a:pPr algn="r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č. 10 </a:t>
            </a:r>
          </a:p>
          <a:p>
            <a:pPr algn="r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26. 4. 2022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3299" y="-28180"/>
            <a:ext cx="7632848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ZPŮSOBY MOTIVACE PRODEJCŮ – MZDOVÉ FORMY V OBCHODĚ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987574"/>
            <a:ext cx="58326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B) NEPŘÍMÁ PENĚŽNÍ A NEPENĚŽNÍ STIMULACE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33760" y="146617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Nejlepší prodejce roku, nejlepší prodejna roku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Využívání firemních symbolů pro osobní potřebu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Podíly na hospodářském výsledku, bezplatné získání akcií firmy, připlácení na zdravotní a sociální pojištění, důchodové pojištění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Možnost dalšího vzdělávání, členské příspěvky v prestižních organizacích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Zvláštní dovolená, využívání rekreačních zařízení firmy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Úvěrové systémy pro zaměstnance, půjčky, slevy na zboží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3299" y="1500618"/>
            <a:ext cx="8352928" cy="31218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Uveďte příklady nepřímé peněžní a nepeněžní stimulace.</a:t>
            </a:r>
          </a:p>
        </p:txBody>
      </p:sp>
    </p:spTree>
    <p:extLst>
      <p:ext uri="{BB962C8B-B14F-4D97-AF65-F5344CB8AC3E}">
        <p14:creationId xmlns:p14="http://schemas.microsoft.com/office/powerpoint/2010/main" val="4004857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123478"/>
            <a:ext cx="4536504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JAK ÚSPĚŠNĚ MOTIVOVAT?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726027"/>
            <a:ext cx="892899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</a:rPr>
              <a:t>Motivace zaměstnanců je odpovědností jejich nadřízeného. V pracovní morálce zaměstnanců a jejich vztahu nebo přístupu k práci existují pochopitelně značné individuální rozdíly podmíněné osobními vlastnostmi či zkušenostmi. Pokud jsme si však zaměstnance vybrali (a/nebo nemáme možnost získat jiné) není svalování viny za nízkou motivaci na jejich vlastnosti příliš produktivní. Výzkumy navíc dokládají, že </a:t>
            </a:r>
            <a:r>
              <a:rPr lang="cs-CZ" b="1" dirty="0">
                <a:solidFill>
                  <a:srgbClr val="000000"/>
                </a:solidFill>
              </a:rPr>
              <a:t>největší vliv na motivaci </a:t>
            </a:r>
            <a:r>
              <a:rPr lang="cs-CZ" dirty="0">
                <a:solidFill>
                  <a:srgbClr val="000000"/>
                </a:solidFill>
              </a:rPr>
              <a:t>zaměstnanců mají </a:t>
            </a:r>
            <a:r>
              <a:rPr lang="cs-CZ" b="1" dirty="0">
                <a:solidFill>
                  <a:srgbClr val="000000"/>
                </a:solidFill>
              </a:rPr>
              <a:t>jejich manažeři</a:t>
            </a:r>
            <a:r>
              <a:rPr lang="cs-CZ" dirty="0">
                <a:solidFill>
                  <a:srgbClr val="000000"/>
                </a:solidFill>
              </a:rPr>
              <a:t>: jejich schopnost přímo a otevřeně jednat, spravedlivě hodnotit a odměňovat, vytvářet příznivé pracovní prostředí, přispívat k pocitu smysluplnosti práce, vytvářet týmovou atmosféru </a:t>
            </a:r>
            <a:r>
              <a:rPr lang="cs-CZ" dirty="0" err="1">
                <a:solidFill>
                  <a:srgbClr val="000000"/>
                </a:solidFill>
              </a:rPr>
              <a:t>apod</a:t>
            </a:r>
            <a:r>
              <a:rPr lang="en-GB" dirty="0">
                <a:solidFill>
                  <a:srgbClr val="000000"/>
                </a:solidFill>
              </a:rPr>
              <a:t>.</a:t>
            </a:r>
            <a:endParaRPr lang="cs-CZ" dirty="0">
              <a:solidFill>
                <a:srgbClr val="000000"/>
              </a:solidFill>
            </a:endParaRPr>
          </a:p>
          <a:p>
            <a:pPr algn="just"/>
            <a:endParaRPr lang="en-GB" dirty="0">
              <a:solidFill>
                <a:srgbClr val="000000"/>
              </a:solidFill>
            </a:endParaRPr>
          </a:p>
          <a:p>
            <a:pPr algn="just"/>
            <a:r>
              <a:rPr lang="cs-CZ" b="1" dirty="0">
                <a:solidFill>
                  <a:srgbClr val="000000"/>
                </a:solidFill>
              </a:rPr>
              <a:t>Pro motivaci zaměstnanců platí tři důležitá pravidla:</a:t>
            </a:r>
          </a:p>
          <a:p>
            <a:pPr algn="just"/>
            <a:r>
              <a:rPr lang="cs-CZ" dirty="0">
                <a:solidFill>
                  <a:srgbClr val="000000"/>
                </a:solidFill>
              </a:rPr>
              <a:t>Prvé říká, že zaměstnanci se zpravidla chovají podle toho, co jejich nadřízení </a:t>
            </a:r>
            <a:r>
              <a:rPr lang="cs-CZ" b="1" dirty="0">
                <a:solidFill>
                  <a:srgbClr val="000000"/>
                </a:solidFill>
              </a:rPr>
              <a:t>„odměňují“. </a:t>
            </a:r>
            <a:r>
              <a:rPr lang="cs-CZ" dirty="0">
                <a:solidFill>
                  <a:srgbClr val="000000"/>
                </a:solidFill>
              </a:rPr>
              <a:t>Druhé hovoří o tom, že k dosažení vyššího výkonu zaměstnanců slouží lépe </a:t>
            </a:r>
            <a:r>
              <a:rPr lang="cs-CZ" b="1" dirty="0">
                <a:solidFill>
                  <a:srgbClr val="000000"/>
                </a:solidFill>
              </a:rPr>
              <a:t>„pozitivní motivační metody“</a:t>
            </a:r>
            <a:r>
              <a:rPr lang="cs-CZ" dirty="0">
                <a:solidFill>
                  <a:srgbClr val="000000"/>
                </a:solidFill>
              </a:rPr>
              <a:t> než metody „negativní“. Třetí pravidlo zdůrazňuje, že motivace je vždy do určité míry </a:t>
            </a:r>
            <a:r>
              <a:rPr lang="cs-CZ" b="1" dirty="0">
                <a:solidFill>
                  <a:srgbClr val="000000"/>
                </a:solidFill>
              </a:rPr>
              <a:t>individuální:</a:t>
            </a:r>
            <a:r>
              <a:rPr lang="cs-CZ" dirty="0">
                <a:solidFill>
                  <a:srgbClr val="000000"/>
                </a:solidFill>
              </a:rPr>
              <a:t> co motivuje jednoho zaměstnance, nemusí motivovat ostatní.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471918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dirty="0"/>
              <a:t>Mzdová praxe dostupné z: http://www.mzdovapraxe.cz/archiv/dokument/doc-d3781v5121-jak-uspesne-motivovat/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5238584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1701" y="108625"/>
            <a:ext cx="8424936" cy="504379"/>
          </a:xfrm>
        </p:spPr>
        <p:txBody>
          <a:bodyPr/>
          <a:lstStyle/>
          <a:p>
            <a:pPr algn="ctr"/>
            <a:r>
              <a:rPr lang="cs-CZ" sz="2000" b="1" dirty="0">
                <a:solidFill>
                  <a:srgbClr val="000000"/>
                </a:solidFill>
              </a:rPr>
              <a:t>CVIČENÍ ORIENTOVANÉ NA MZDOVÉ SYSTÉMY 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59" y="3579862"/>
            <a:ext cx="1087937" cy="141028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3508" y="793166"/>
            <a:ext cx="8856984" cy="24468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cs-CZ" sz="1700" dirty="0">
                <a:solidFill>
                  <a:srgbClr val="000000"/>
                </a:solidFill>
              </a:rPr>
              <a:t>Představte si situaci, že jste majitelé specializovaného maloobchodu, zaměřujícího se na prodej biopotravin a zdravých potravin vhodných pro lidi trpící </a:t>
            </a:r>
            <a:r>
              <a:rPr lang="cs-CZ" sz="1700" dirty="0" err="1">
                <a:solidFill>
                  <a:srgbClr val="000000"/>
                </a:solidFill>
              </a:rPr>
              <a:t>celiakií</a:t>
            </a:r>
            <a:r>
              <a:rPr lang="cs-CZ" sz="1700" dirty="0">
                <a:solidFill>
                  <a:srgbClr val="000000"/>
                </a:solidFill>
              </a:rPr>
              <a:t> a diabetiky. V tomto obchůdku zaměstnáváte </a:t>
            </a:r>
            <a:r>
              <a:rPr lang="cs-CZ" sz="1700" b="1" dirty="0">
                <a:solidFill>
                  <a:srgbClr val="000000"/>
                </a:solidFill>
              </a:rPr>
              <a:t>speciálně vyškolené 2 prodavačky a 2 prodavače, kteří se střídají na dvě směny </a:t>
            </a:r>
            <a:r>
              <a:rPr lang="cs-CZ" sz="1700" dirty="0">
                <a:solidFill>
                  <a:srgbClr val="000000"/>
                </a:solidFill>
              </a:rPr>
              <a:t>(ranní a odpolední). Tito zaměstnanci mají </a:t>
            </a:r>
            <a:r>
              <a:rPr lang="cs-CZ" sz="1700" b="1" dirty="0">
                <a:solidFill>
                  <a:srgbClr val="000000"/>
                </a:solidFill>
              </a:rPr>
              <a:t>hrubou mzdu ve výši 24 000,- Kč měsíčně</a:t>
            </a:r>
            <a:r>
              <a:rPr lang="cs-CZ" sz="1700" dirty="0">
                <a:solidFill>
                  <a:srgbClr val="000000"/>
                </a:solidFill>
              </a:rPr>
              <a:t>. Z dosavadní praxe víte, že na pracovišti vznikají neshody vzhledem k nevýkonnosti některých pracovníků, kteří tak negativně ovlivňují vaše tržby. Vašim cílem je </a:t>
            </a:r>
            <a:r>
              <a:rPr lang="cs-CZ" sz="1700" b="1" dirty="0">
                <a:solidFill>
                  <a:srgbClr val="000000"/>
                </a:solidFill>
              </a:rPr>
              <a:t>navrhnout nový systém odměňování</a:t>
            </a:r>
            <a:r>
              <a:rPr lang="cs-CZ" sz="1700" dirty="0">
                <a:solidFill>
                  <a:srgbClr val="000000"/>
                </a:solidFill>
              </a:rPr>
              <a:t>, který by tyto problémy pomohl vyřešit, avšak negativně neovlivnil služby (poradenství v oblasti zdravé výživy) poskytované Vašim zákazníkům. Při svém řešení jste omezeni maximálními náklady na celkové mzdy ve výši 100 000,- Kč měsíčně.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3171879"/>
            <a:ext cx="7842510" cy="19236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1700" b="1" dirty="0">
                <a:solidFill>
                  <a:srgbClr val="000000"/>
                </a:solidFill>
              </a:rPr>
              <a:t>Postupujte v těchto krocích:</a:t>
            </a:r>
          </a:p>
          <a:p>
            <a:pPr marL="342900" indent="-342900" algn="just">
              <a:buAutoNum type="arabicParenR"/>
            </a:pPr>
            <a:r>
              <a:rPr lang="cs-CZ" sz="1700" dirty="0">
                <a:solidFill>
                  <a:srgbClr val="000000"/>
                </a:solidFill>
              </a:rPr>
              <a:t>Uveďte, </a:t>
            </a:r>
            <a:r>
              <a:rPr lang="cs-CZ" sz="1700" b="1" dirty="0">
                <a:solidFill>
                  <a:srgbClr val="000000"/>
                </a:solidFill>
              </a:rPr>
              <a:t>jaký systém odměňovaní nyní uplatňujete </a:t>
            </a:r>
            <a:r>
              <a:rPr lang="cs-CZ" sz="1700" dirty="0">
                <a:solidFill>
                  <a:srgbClr val="000000"/>
                </a:solidFill>
              </a:rPr>
              <a:t>(na základě zadání lze specifikovat).</a:t>
            </a:r>
          </a:p>
          <a:p>
            <a:pPr marL="342900" indent="-342900" algn="just">
              <a:buAutoNum type="arabicParenR"/>
            </a:pPr>
            <a:r>
              <a:rPr lang="cs-CZ" sz="1700" b="1" dirty="0">
                <a:solidFill>
                  <a:srgbClr val="000000"/>
                </a:solidFill>
              </a:rPr>
              <a:t>Navrhněte nový systém </a:t>
            </a:r>
            <a:r>
              <a:rPr lang="cs-CZ" sz="1700" dirty="0">
                <a:solidFill>
                  <a:srgbClr val="000000"/>
                </a:solidFill>
              </a:rPr>
              <a:t>odměňování a jeho cíle. </a:t>
            </a:r>
          </a:p>
          <a:p>
            <a:pPr marL="342900" indent="-342900" algn="just">
              <a:buAutoNum type="arabicParenR"/>
            </a:pPr>
            <a:r>
              <a:rPr lang="cs-CZ" sz="1700" b="1" dirty="0">
                <a:solidFill>
                  <a:srgbClr val="000000"/>
                </a:solidFill>
              </a:rPr>
              <a:t>Vysvětlete</a:t>
            </a:r>
            <a:r>
              <a:rPr lang="cs-CZ" sz="1700" dirty="0">
                <a:solidFill>
                  <a:srgbClr val="000000"/>
                </a:solidFill>
              </a:rPr>
              <a:t>, proč si myslíte, že Váš nový návrh bude více odpovídat potřebám obchodu. (Buďte kreativní, avšak nezapomeňte, že Váš nový návrh musí odpovídat současné legislativě! Tedy berte v úvahu také výši zaručené mzdy)</a:t>
            </a:r>
            <a:endParaRPr lang="en-GB" sz="1700" dirty="0"/>
          </a:p>
        </p:txBody>
      </p:sp>
      <p:sp>
        <p:nvSpPr>
          <p:cNvPr id="4" name="Bublinový popisek ve tvaru obláčku 3"/>
          <p:cNvSpPr/>
          <p:nvPr/>
        </p:nvSpPr>
        <p:spPr>
          <a:xfrm>
            <a:off x="8364349" y="2931789"/>
            <a:ext cx="600139" cy="480181"/>
          </a:xfrm>
          <a:prstGeom prst="cloudCallout">
            <a:avLst>
              <a:gd name="adj1" fmla="val -41820"/>
              <a:gd name="adj2" fmla="val 8612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>
                <a:sym typeface="Wingdings" panose="05000000000000000000" pitchFamily="2" charset="2"/>
              </a:rPr>
              <a:t>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4071614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203598"/>
            <a:ext cx="5688632" cy="2448272"/>
          </a:xfrm>
        </p:spPr>
        <p:txBody>
          <a:bodyPr/>
          <a:lstStyle/>
          <a:p>
            <a:pPr algn="ctr"/>
            <a:r>
              <a:rPr lang="cs-CZ" sz="4800" dirty="0">
                <a:solidFill>
                  <a:srgbClr val="000000"/>
                </a:solidFill>
              </a:rPr>
              <a:t>Máte dotazy?</a:t>
            </a:r>
            <a:br>
              <a:rPr lang="cs-CZ" sz="4800" dirty="0">
                <a:solidFill>
                  <a:srgbClr val="000000"/>
                </a:solidFill>
              </a:rPr>
            </a:br>
            <a:r>
              <a:rPr lang="cs-CZ" sz="4800" dirty="0">
                <a:solidFill>
                  <a:srgbClr val="000000"/>
                </a:solidFill>
                <a:sym typeface="Wingdings" panose="05000000000000000000" pitchFamily="2" charset="2"/>
              </a:rPr>
              <a:t> </a:t>
            </a:r>
            <a:br>
              <a:rPr lang="cs-CZ" sz="48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cs-CZ" sz="4800" dirty="0">
                <a:solidFill>
                  <a:srgbClr val="000000"/>
                </a:solidFill>
              </a:rPr>
              <a:t>Děkuji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90ACFF-B919-4437-AB2E-568E1E6CF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79662"/>
            <a:ext cx="2160240" cy="28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356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2852344"/>
            <a:ext cx="1656184" cy="16276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23478"/>
            <a:ext cx="324036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CÍL SEMINÁŘE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245062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Procvičení stávajících poznatků k </a:t>
            </a:r>
            <a:r>
              <a:rPr lang="cs-CZ" sz="2400" b="1" dirty="0">
                <a:solidFill>
                  <a:srgbClr val="000000"/>
                </a:solidFill>
              </a:rPr>
              <a:t>mzdovým systémům v obchodě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0000"/>
                </a:solidFill>
              </a:rPr>
              <a:t>Diskuze</a:t>
            </a:r>
            <a:r>
              <a:rPr lang="cs-CZ" sz="2400" dirty="0">
                <a:solidFill>
                  <a:srgbClr val="000000"/>
                </a:solidFill>
              </a:rPr>
              <a:t> ke cvičení orientovanému na mzdové systémy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354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5760640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POŽADAVKY NA MZDOVÝ SYSTÉM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63987" y="1351171"/>
            <a:ext cx="8478431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…tak,</a:t>
            </a: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aby naplnil cíle obchodní organizace, působil na spokojenost pracovníků, motivoval je a respektoval zájmy zákazníků.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74064" y="1313792"/>
            <a:ext cx="8468353" cy="1080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solidFill>
                  <a:prstClr val="white"/>
                </a:solidFill>
                <a:latin typeface="Times New Roman"/>
              </a:rPr>
              <a:t>Jak by měl být konstruován systém odměňování v obchodní organizaci?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63988" y="2571750"/>
            <a:ext cx="8478431" cy="20178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Podporuje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růst obratu a zisku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400" baseline="0" dirty="0">
                <a:solidFill>
                  <a:srgbClr val="000000"/>
                </a:solidFill>
                <a:latin typeface="Times New Roman"/>
              </a:rPr>
              <a:t>Vytváří přiměřené mzdové diferenciace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Získává a udržuje dobré prodejce a působí na jejich spokojenost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400" baseline="0" dirty="0">
                <a:solidFill>
                  <a:srgbClr val="000000"/>
                </a:solidFill>
                <a:latin typeface="Times New Roman"/>
              </a:rPr>
              <a:t>Zohledňuje</a:t>
            </a:r>
            <a:r>
              <a:rPr lang="cs-CZ" sz="2400" dirty="0">
                <a:solidFill>
                  <a:srgbClr val="000000"/>
                </a:solidFill>
                <a:latin typeface="Times New Roman"/>
              </a:rPr>
              <a:t> kvalitu prodeje (respektuje zákazníka)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Je jednoduchý, jasný a kontrolovatelný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63986" y="2500549"/>
            <a:ext cx="8478431" cy="21602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Propracovaný mzdový systém by měl splňovat určité cíle. Uveďte příklady těchto cílů.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7930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123478"/>
            <a:ext cx="5256584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MZDOVÉ FORMY V OBCHODĚ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2067694"/>
            <a:ext cx="2592288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PŘÍMÁ STIMULACE - PENĚŽNÍ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75856" y="2067694"/>
            <a:ext cx="2592288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NEPŘÍMÁ STIMULACE - PENĚŽNÍ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084168" y="2067694"/>
            <a:ext cx="2592288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NEPŘÍMÁ STIMULACE</a:t>
            </a:r>
          </a:p>
          <a:p>
            <a:pPr algn="ctr"/>
            <a:r>
              <a:rPr lang="cs-CZ" dirty="0">
                <a:solidFill>
                  <a:srgbClr val="000000"/>
                </a:solidFill>
              </a:rPr>
              <a:t>-NEPENĚŽNÍ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1907704" y="755371"/>
            <a:ext cx="1800200" cy="1152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499992" y="755371"/>
            <a:ext cx="72008" cy="1152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5436096" y="755371"/>
            <a:ext cx="1575792" cy="1188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395536" y="2057158"/>
            <a:ext cx="8352928" cy="1080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Uveďte, jak třídíme mzdové formy v obchodě.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6270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24311"/>
            <a:ext cx="7920880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ZPŮSOBY MOTIVACE PRODEJCŮ – MZDOVÉ FORMY V OBCHODĚ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2166" y="978486"/>
            <a:ext cx="411825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A) PŘÍMÁ STIMULACE (PENĚŽNÍ)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53746" y="1498990"/>
            <a:ext cx="6206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</a:rPr>
              <a:t>Jaké mzdové systémy se v obchodě používají?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Systém pevné tarifní mzdy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Systém provizí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Kombinované systémy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3746" y="3219822"/>
            <a:ext cx="66247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</a:rPr>
              <a:t>Kdy volíme pevnou mzdu v obchodě?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Rámcový odhad mezd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Nepřímé ovlivňování mzdy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Velké sezónní výkyvy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283820"/>
            <a:ext cx="3456384" cy="225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élník 6"/>
          <p:cNvSpPr/>
          <p:nvPr/>
        </p:nvSpPr>
        <p:spPr>
          <a:xfrm>
            <a:off x="477345" y="1995686"/>
            <a:ext cx="4982350" cy="1296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323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195486"/>
            <a:ext cx="5616624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SYSTÉM PEVNÉ TARIFNÍ MZDY</a:t>
            </a:r>
            <a:br>
              <a:rPr lang="cs-CZ" b="1" dirty="0">
                <a:solidFill>
                  <a:srgbClr val="000000"/>
                </a:solidFill>
              </a:rPr>
            </a:b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1203598"/>
            <a:ext cx="2808312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VÝHODY???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00024" y="1203598"/>
            <a:ext cx="2808312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NEVÝHODY???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15766"/>
            <a:ext cx="1551874" cy="2011688"/>
          </a:xfrm>
          <a:prstGeom prst="rect">
            <a:avLst/>
          </a:prstGeom>
        </p:spPr>
      </p:pic>
      <p:sp>
        <p:nvSpPr>
          <p:cNvPr id="8" name="Bublinový popisek ve tvaru obláčku 7"/>
          <p:cNvSpPr/>
          <p:nvPr/>
        </p:nvSpPr>
        <p:spPr>
          <a:xfrm>
            <a:off x="7740352" y="1622512"/>
            <a:ext cx="1296144" cy="864096"/>
          </a:xfrm>
          <a:prstGeom prst="cloudCallout">
            <a:avLst>
              <a:gd name="adj1" fmla="val -23878"/>
              <a:gd name="adj2" fmla="val 8990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6000" dirty="0"/>
              <a:t> ?</a:t>
            </a:r>
            <a:endParaRPr lang="en-GB" sz="6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7544" y="242773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ZNÁMÉ MZDOVÉ NÁKLADY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ZJEDNODUŠENÍ PRÁCE ÚČETNÍCH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JEDNODUŠŠÍ KONTROLA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11960" y="222484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FIXOVÁNÍ NÁKLADŮ NA 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RELATIVNÍ FIXNOST NÁKLADŮ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NEMOŽNOST DIFERENCIACE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2240795"/>
            <a:ext cx="6768752" cy="17281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Uveďte výhody a nevýhody systému pevné tarifní mzdy.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9377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3568" y="149813"/>
            <a:ext cx="4536504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SYSTÉM PROVIZÍ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7376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V ČEM SPOČÍVÁ POZITIVUM PROVIZE?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71243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JAK SE PROVIZE VYPOČÍTÁVÁ?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50669" y="3009894"/>
            <a:ext cx="2808312" cy="5788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VÝHODY???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4659982"/>
            <a:ext cx="892899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/>
          <p:cNvSpPr/>
          <p:nvPr/>
        </p:nvSpPr>
        <p:spPr>
          <a:xfrm>
            <a:off x="4572000" y="2989091"/>
            <a:ext cx="28083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NEVÝHODY???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42800" y="3711863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NÁTLAKOVÉ METODY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PREFEROVÁNÍ PRODEJE ZBOŽÍ VE VYŠŠÍCH CENÁCH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ZÁVISLOST PRODEJE NA KONJUNKTUŘE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5576" y="373156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SILNÁ MOTIVACE PRODEJE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VARIABILNOST NÁKLADŮ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3772" y="1168112"/>
            <a:ext cx="792088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Přesnější odhad mezd a menší sezónní výkyvy, možnost diferenciace mezd.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3772" y="2134498"/>
            <a:ext cx="842493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% z dosaženého obratu, pevná částka za jednotku prodaného množství, % z tzv. krycího příspěvku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16353" y="3711862"/>
            <a:ext cx="8099774" cy="1360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Uveďte výhody a nevýhody odměňování zaměstnanců pomocí systému provizí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614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195486"/>
            <a:ext cx="4536504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KOMBINOVANÝ SYSTÉM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30787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JAK MŮŽE VYPADAT KOMBINOVANÝ SYSTÉM?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139702"/>
            <a:ext cx="640871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Pevná mzda a provize, odměna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Pevná mzda a systém cílových odměn a prémií s krátkodobým, střednědobým či ročním dosahem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15766"/>
            <a:ext cx="1551874" cy="2011688"/>
          </a:xfrm>
          <a:prstGeom prst="rect">
            <a:avLst/>
          </a:prstGeom>
        </p:spPr>
      </p:pic>
      <p:sp>
        <p:nvSpPr>
          <p:cNvPr id="6" name="Bublinový popisek ve tvaru obláčku 5"/>
          <p:cNvSpPr/>
          <p:nvPr/>
        </p:nvSpPr>
        <p:spPr>
          <a:xfrm>
            <a:off x="7740352" y="1622512"/>
            <a:ext cx="1296144" cy="864096"/>
          </a:xfrm>
          <a:prstGeom prst="cloudCallout">
            <a:avLst>
              <a:gd name="adj1" fmla="val -23878"/>
              <a:gd name="adj2" fmla="val 8990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6000" dirty="0"/>
              <a:t> </a:t>
            </a:r>
            <a:r>
              <a:rPr lang="cs-CZ" sz="6000" dirty="0">
                <a:solidFill>
                  <a:schemeClr val="accent4"/>
                </a:solidFill>
              </a:rPr>
              <a:t>?</a:t>
            </a:r>
            <a:endParaRPr lang="en-GB" sz="6000" dirty="0">
              <a:solidFill>
                <a:schemeClr val="accent4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12424" y="1918669"/>
            <a:ext cx="6455153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88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195486"/>
            <a:ext cx="4536504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PRÉMIE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5516" y="84258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Za jaké aktivity může poskytnout zaměstnavatel prémie?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571750"/>
            <a:ext cx="3115097" cy="204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233796" y="1483631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Splnění plánu obratu celkového prodeje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Splnění plánu obratu určitého zboží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Realizace speciálních akcí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Získání nových zákazníků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Splnění plánu prodeje u určité skupiny zákazníků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Docílení dané výše inkasa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5516" y="1496086"/>
            <a:ext cx="5328592" cy="3046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230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4787</TotalTime>
  <Words>868</Words>
  <Application>Microsoft Office PowerPoint</Application>
  <PresentationFormat>Předvádění na obrazovce (16:9)</PresentationFormat>
  <Paragraphs>95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SLU</vt:lpstr>
      <vt:lpstr>MZDOVÉ SYSTÉMY V OBCHODĚ A PRACOVNÍ MOTIVACE </vt:lpstr>
      <vt:lpstr>CÍL SEMINÁŘE</vt:lpstr>
      <vt:lpstr>POŽADAVKY NA MZDOVÝ SYSTÉM</vt:lpstr>
      <vt:lpstr>MZDOVÉ FORMY V OBCHODĚ</vt:lpstr>
      <vt:lpstr>ZPŮSOBY MOTIVACE PRODEJCŮ – MZDOVÉ FORMY V OBCHODĚ</vt:lpstr>
      <vt:lpstr>SYSTÉM PEVNÉ TARIFNÍ MZDY </vt:lpstr>
      <vt:lpstr>SYSTÉM PROVIZÍ</vt:lpstr>
      <vt:lpstr>KOMBINOVANÝ SYSTÉM</vt:lpstr>
      <vt:lpstr>PRÉMIE</vt:lpstr>
      <vt:lpstr>ZPŮSOBY MOTIVACE PRODEJCŮ – MZDOVÉ FORMY V OBCHODĚ</vt:lpstr>
      <vt:lpstr>JAK ÚSPĚŠNĚ MOTIVOVAT?</vt:lpstr>
      <vt:lpstr>CVIČENÍ ORIENTOVANÉ NA MZDOVÉ SYSTÉMY </vt:lpstr>
      <vt:lpstr>Máte dotazy?  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Radka Bauerová</cp:lastModifiedBy>
  <cp:revision>251</cp:revision>
  <dcterms:created xsi:type="dcterms:W3CDTF">2016-07-06T15:42:34Z</dcterms:created>
  <dcterms:modified xsi:type="dcterms:W3CDTF">2022-04-24T17:03:09Z</dcterms:modified>
</cp:coreProperties>
</file>