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5"/>
  </p:notesMasterIdLst>
  <p:sldIdLst>
    <p:sldId id="259" r:id="rId3"/>
    <p:sldId id="282" r:id="rId4"/>
    <p:sldId id="329" r:id="rId5"/>
    <p:sldId id="330" r:id="rId6"/>
    <p:sldId id="331" r:id="rId7"/>
    <p:sldId id="332" r:id="rId8"/>
    <p:sldId id="334" r:id="rId9"/>
    <p:sldId id="336" r:id="rId10"/>
    <p:sldId id="337" r:id="rId11"/>
    <p:sldId id="335" r:id="rId12"/>
    <p:sldId id="344" r:id="rId13"/>
    <p:sldId id="338" r:id="rId14"/>
    <p:sldId id="342" r:id="rId15"/>
    <p:sldId id="343" r:id="rId16"/>
    <p:sldId id="333" r:id="rId17"/>
    <p:sldId id="345" r:id="rId18"/>
    <p:sldId id="339" r:id="rId19"/>
    <p:sldId id="340" r:id="rId20"/>
    <p:sldId id="341" r:id="rId21"/>
    <p:sldId id="346" r:id="rId22"/>
    <p:sldId id="347" r:id="rId23"/>
    <p:sldId id="281" r:id="rId24"/>
  </p:sldIdLst>
  <p:sldSz cx="9144000" cy="5143500" type="screen16x9"/>
  <p:notesSz cx="6797675" cy="992632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07871"/>
    <a:srgbClr val="000000"/>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3957" autoAdjust="0"/>
  </p:normalViewPr>
  <p:slideViewPr>
    <p:cSldViewPr>
      <p:cViewPr varScale="1">
        <p:scale>
          <a:sx n="83" d="100"/>
          <a:sy n="83" d="100"/>
        </p:scale>
        <p:origin x="800" y="52"/>
      </p:cViewPr>
      <p:guideLst>
        <p:guide orient="horz" pos="1653"/>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8" Type="http://schemas.openxmlformats.org/officeDocument/2006/relationships/tableStyles" Target="tableStyles.xml"/><Relationship Id="rId27" Type="http://schemas.openxmlformats.org/officeDocument/2006/relationships/viewProps" Target="viewProps.xml"/><Relationship Id="rId26" Type="http://schemas.openxmlformats.org/officeDocument/2006/relationships/presProps" Target="presProps.xml"/><Relationship Id="rId25" Type="http://schemas.openxmlformats.org/officeDocument/2006/relationships/notesMaster" Target="notesMasters/notesMaster1.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A6097986-0C26-47DE-8982-7AD2B6842259}" type="datetimeFigureOut">
              <a:rPr lang="cs-CZ" smtClean="0"/>
            </a:fld>
            <a:endParaRPr lang="cs-CZ"/>
          </a:p>
        </p:txBody>
      </p:sp>
      <p:sp>
        <p:nvSpPr>
          <p:cNvPr id="4" name="Zástupný symbol pro obrázek snímku 3"/>
          <p:cNvSpPr>
            <a:spLocks noGrp="1" noRot="1" noChangeAspect="1"/>
          </p:cNvSpPr>
          <p:nvPr>
            <p:ph type="sldImg" idx="2"/>
          </p:nvPr>
        </p:nvSpPr>
        <p:spPr>
          <a:xfrm>
            <a:off x="90488" y="744538"/>
            <a:ext cx="6616700" cy="3722687"/>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cs-CZ"/>
              <a:t>Kliknutím lze upravit styly předlohy textu.</a:t>
            </a:r>
            <a:endParaRPr lang="cs-CZ"/>
          </a:p>
          <a:p>
            <a:pPr lvl="1"/>
            <a:r>
              <a:rPr lang="cs-CZ"/>
              <a:t>Druhá úroveň</a:t>
            </a:r>
            <a:endParaRPr lang="cs-CZ"/>
          </a:p>
          <a:p>
            <a:pPr lvl="2"/>
            <a:r>
              <a:rPr lang="cs-CZ"/>
              <a:t>Třetí úroveň</a:t>
            </a:r>
            <a:endParaRPr lang="cs-CZ"/>
          </a:p>
          <a:p>
            <a:pPr lvl="3"/>
            <a:r>
              <a:rPr lang="cs-CZ"/>
              <a:t>Čtvrtá úroveň</a:t>
            </a:r>
            <a:endParaRPr lang="cs-CZ"/>
          </a:p>
          <a:p>
            <a:pPr lvl="4"/>
            <a:r>
              <a:rPr lang="cs-CZ"/>
              <a:t>Pátá úroveň</a:t>
            </a:r>
            <a:endParaRPr lang="cs-CZ"/>
          </a:p>
        </p:txBody>
      </p:sp>
      <p:sp>
        <p:nvSpPr>
          <p:cNvPr id="6" name="Zástupný symbol pro zápatí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DDD4000A-37E1-4D72-B31A-77993FD77D47}" type="slidenum">
              <a:rPr lang="cs-CZ" smtClean="0"/>
            </a:fld>
            <a:endParaRPr lang="cs-CZ"/>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hasCustomPrompt="1"/>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a:solidFill>
                  <a:srgbClr val="981E3A"/>
                </a:solidFill>
                <a:latin typeface="Times New Roman" panose="02020603050405020304" pitchFamily="18" charset="0"/>
                <a:cs typeface="Times New Roman" panose="02020603050405020304" pitchFamily="18" charset="0"/>
              </a:rPr>
              <a:t>Název listu</a:t>
            </a:r>
            <a:endParaRPr lang="cs-CZ" sz="2400" dirty="0">
              <a:solidFill>
                <a:srgbClr val="981E3A"/>
              </a:solidFill>
              <a:latin typeface="Times New Roman" panose="02020603050405020304" pitchFamily="18" charset="0"/>
              <a:cs typeface="Times New Roman" panose="02020603050405020304" pitchFamily="18" charset="0"/>
            </a:endParaRP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a:cs typeface="Times New Roman" panose="02020603050405020304" pitchFamily="18" charset="0"/>
              </a:rPr>
              <a:t>Prostor pro doplňující informace, poznámky</a:t>
            </a:r>
            <a:endParaRPr lang="cs-CZ" altLang="cs-CZ" dirty="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fld>
            <a:endParaRPr lang="cs-CZ"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cSld name="Úvodní snímek">
    <p:spTree>
      <p:nvGrpSpPr>
        <p:cNvPr id="1" name=""/>
        <p:cNvGrpSpPr/>
        <p:nvPr/>
      </p:nvGrpSpPr>
      <p:grpSpPr>
        <a:xfrm>
          <a:off x="0" y="0"/>
          <a:ext cx="0" cy="0"/>
          <a:chOff x="0" y="0"/>
          <a:chExt cx="0" cy="0"/>
        </a:xfrm>
      </p:grpSpPr>
      <p:sp>
        <p:nvSpPr>
          <p:cNvPr id="2" name="Nadpis 1"/>
          <p:cNvSpPr>
            <a:spLocks noGrp="1"/>
          </p:cNvSpPr>
          <p:nvPr>
            <p:ph type="ctrTitle" hasCustomPrompt="1"/>
          </p:nvPr>
        </p:nvSpPr>
        <p:spPr>
          <a:xfrm>
            <a:off x="1143000" y="841772"/>
            <a:ext cx="6858000" cy="1790700"/>
          </a:xfrm>
          <a:prstGeom prst="rect">
            <a:avLst/>
          </a:prstGeom>
        </p:spPr>
        <p:txBody>
          <a:bodyPr lIns="68580" tIns="34290" rIns="68580" bIns="34290" anchor="b"/>
          <a:lstStyle>
            <a:lvl1pPr algn="ctr">
              <a:defRPr sz="4500"/>
            </a:lvl1pPr>
          </a:lstStyle>
          <a:p>
            <a:r>
              <a:rPr lang="cs-CZ"/>
              <a:t>Kliknutím lze upravit styl.</a:t>
            </a:r>
            <a:endParaRPr lang="cs-CZ"/>
          </a:p>
        </p:txBody>
      </p:sp>
      <p:sp>
        <p:nvSpPr>
          <p:cNvPr id="3" name="Podnadpis 2"/>
          <p:cNvSpPr>
            <a:spLocks noGrp="1"/>
          </p:cNvSpPr>
          <p:nvPr>
            <p:ph type="subTitle" idx="1" hasCustomPrompt="1"/>
          </p:nvPr>
        </p:nvSpPr>
        <p:spPr>
          <a:xfrm>
            <a:off x="1143000" y="2701528"/>
            <a:ext cx="6858000" cy="1241822"/>
          </a:xfrm>
          <a:prstGeom prst="rect">
            <a:avLst/>
          </a:prstGeom>
        </p:spPr>
        <p:txBody>
          <a:bodyPr lIns="68580" tIns="34290" rIns="68580" bIns="34290"/>
          <a:lstStyle>
            <a:lvl1pPr marL="0" indent="0" algn="ctr">
              <a:buNone/>
              <a:defRPr sz="1800"/>
            </a:lvl1pPr>
            <a:lvl2pPr marL="342900" indent="0" algn="ctr">
              <a:buNone/>
              <a:defRPr sz="1500"/>
            </a:lvl2pPr>
            <a:lvl3pPr marL="685800" indent="0" algn="ctr">
              <a:buNone/>
              <a:defRPr sz="140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cs-CZ"/>
              <a:t>Kliknutím můžete upravit styl předlohy.</a:t>
            </a:r>
            <a:endParaRPr lang="cs-CZ"/>
          </a:p>
        </p:txBody>
      </p:sp>
      <p:sp>
        <p:nvSpPr>
          <p:cNvPr id="4" name="Zástupný symbol pro datum 3"/>
          <p:cNvSpPr>
            <a:spLocks noGrp="1"/>
          </p:cNvSpPr>
          <p:nvPr>
            <p:ph type="dt" sz="half" idx="10"/>
          </p:nvPr>
        </p:nvSpPr>
        <p:spPr>
          <a:xfrm>
            <a:off x="628650" y="4767263"/>
            <a:ext cx="2057400" cy="273844"/>
          </a:xfrm>
          <a:prstGeom prst="rect">
            <a:avLst/>
          </a:prstGeom>
        </p:spPr>
        <p:txBody>
          <a:bodyPr lIns="68580" tIns="34290" rIns="68580" bIns="34290"/>
          <a:lstStyle/>
          <a:p>
            <a:fld id="{F066A928-83BD-4B3B-AB3B-789638C2D817}" type="datetime1">
              <a:rPr lang="cs-CZ" smtClean="0"/>
            </a:fld>
            <a:endParaRPr lang="cs-CZ"/>
          </a:p>
        </p:txBody>
      </p:sp>
      <p:sp>
        <p:nvSpPr>
          <p:cNvPr id="5" name="Zástupný symbol pro zápatí 4"/>
          <p:cNvSpPr>
            <a:spLocks noGrp="1"/>
          </p:cNvSpPr>
          <p:nvPr>
            <p:ph type="ftr" sz="quarter" idx="11"/>
          </p:nvPr>
        </p:nvSpPr>
        <p:spPr>
          <a:xfrm>
            <a:off x="3028950" y="4767263"/>
            <a:ext cx="3086100" cy="273844"/>
          </a:xfrm>
          <a:prstGeom prst="rect">
            <a:avLst/>
          </a:prstGeom>
        </p:spPr>
        <p:txBody>
          <a:bodyPr lIns="68580" tIns="34290" rIns="68580" bIns="34290"/>
          <a:lstStyle/>
          <a:p>
            <a:endParaRPr lang="cs-CZ"/>
          </a:p>
        </p:txBody>
      </p:sp>
      <p:sp>
        <p:nvSpPr>
          <p:cNvPr id="6" name="Zástupný symbol pro číslo snímku 5"/>
          <p:cNvSpPr>
            <a:spLocks noGrp="1"/>
          </p:cNvSpPr>
          <p:nvPr>
            <p:ph type="sldNum" sz="quarter" idx="12"/>
          </p:nvPr>
        </p:nvSpPr>
        <p:spPr>
          <a:xfrm>
            <a:off x="6457950" y="4767263"/>
            <a:ext cx="2057400" cy="273844"/>
          </a:xfrm>
          <a:prstGeom prst="rect">
            <a:avLst/>
          </a:prstGeom>
        </p:spPr>
        <p:txBody>
          <a:bodyPr lIns="68580" tIns="34290" rIns="68580" bIns="34290"/>
          <a:lstStyle/>
          <a:p>
            <a:fld id="{2DA23C2D-3845-4F8C-9F64-DBE4B5B8108A}" type="slidenum">
              <a:rPr lang="cs-CZ" smtClean="0"/>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Nadpis a obsah">
    <p:spTree>
      <p:nvGrpSpPr>
        <p:cNvPr id="1" name=""/>
        <p:cNvGrpSpPr/>
        <p:nvPr/>
      </p:nvGrpSpPr>
      <p:grpSpPr>
        <a:xfrm>
          <a:off x="0" y="0"/>
          <a:ext cx="0" cy="0"/>
          <a:chOff x="0" y="0"/>
          <a:chExt cx="0" cy="0"/>
        </a:xfrm>
      </p:grpSpPr>
      <p:sp>
        <p:nvSpPr>
          <p:cNvPr id="2" name="Nadpis 1"/>
          <p:cNvSpPr>
            <a:spLocks noGrp="1"/>
          </p:cNvSpPr>
          <p:nvPr>
            <p:ph type="title" hasCustomPrompt="1"/>
          </p:nvPr>
        </p:nvSpPr>
        <p:spPr>
          <a:xfrm>
            <a:off x="628650" y="273844"/>
            <a:ext cx="7886700" cy="994172"/>
          </a:xfrm>
          <a:prstGeom prst="rect">
            <a:avLst/>
          </a:prstGeom>
        </p:spPr>
        <p:txBody>
          <a:bodyPr lIns="68580" tIns="34290" rIns="68580" bIns="34290"/>
          <a:lstStyle/>
          <a:p>
            <a:r>
              <a:rPr lang="cs-CZ"/>
              <a:t>Kliknutím lze upravit styl.</a:t>
            </a:r>
            <a:endParaRPr lang="cs-CZ"/>
          </a:p>
        </p:txBody>
      </p:sp>
      <p:sp>
        <p:nvSpPr>
          <p:cNvPr id="3" name="Zástupný symbol pro obsah 2"/>
          <p:cNvSpPr>
            <a:spLocks noGrp="1"/>
          </p:cNvSpPr>
          <p:nvPr>
            <p:ph idx="1" hasCustomPrompt="1"/>
          </p:nvPr>
        </p:nvSpPr>
        <p:spPr>
          <a:xfrm>
            <a:off x="628650" y="1369219"/>
            <a:ext cx="7886700" cy="3263504"/>
          </a:xfrm>
          <a:prstGeom prst="rect">
            <a:avLst/>
          </a:prstGeom>
        </p:spPr>
        <p:txBody>
          <a:bodyPr lIns="68580" tIns="34290" rIns="68580" bIns="34290"/>
          <a:lstStyle/>
          <a:p>
            <a:pPr lvl="0"/>
            <a:r>
              <a:rPr lang="cs-CZ"/>
              <a:t>Upravte styly předlohy textu.</a:t>
            </a:r>
            <a:endParaRPr lang="cs-CZ"/>
          </a:p>
          <a:p>
            <a:pPr lvl="1"/>
            <a:r>
              <a:rPr lang="cs-CZ"/>
              <a:t>Druhá úroveň</a:t>
            </a:r>
            <a:endParaRPr lang="cs-CZ"/>
          </a:p>
          <a:p>
            <a:pPr lvl="2"/>
            <a:r>
              <a:rPr lang="cs-CZ"/>
              <a:t>Třetí úroveň</a:t>
            </a:r>
            <a:endParaRPr lang="cs-CZ"/>
          </a:p>
          <a:p>
            <a:pPr lvl="3"/>
            <a:r>
              <a:rPr lang="cs-CZ"/>
              <a:t>Čtvrtá úroveň</a:t>
            </a:r>
            <a:endParaRPr lang="cs-CZ"/>
          </a:p>
          <a:p>
            <a:pPr lvl="4"/>
            <a:r>
              <a:rPr lang="cs-CZ"/>
              <a:t>Pátá úroveň</a:t>
            </a:r>
            <a:endParaRPr lang="cs-CZ"/>
          </a:p>
        </p:txBody>
      </p:sp>
      <p:sp>
        <p:nvSpPr>
          <p:cNvPr id="4" name="Zástupný symbol pro datum 3"/>
          <p:cNvSpPr>
            <a:spLocks noGrp="1"/>
          </p:cNvSpPr>
          <p:nvPr>
            <p:ph type="dt" sz="half" idx="10"/>
          </p:nvPr>
        </p:nvSpPr>
        <p:spPr>
          <a:xfrm>
            <a:off x="628650" y="4767263"/>
            <a:ext cx="2057400" cy="273844"/>
          </a:xfrm>
          <a:prstGeom prst="rect">
            <a:avLst/>
          </a:prstGeom>
        </p:spPr>
        <p:txBody>
          <a:bodyPr lIns="68580" tIns="34290" rIns="68580" bIns="34290"/>
          <a:lstStyle/>
          <a:p>
            <a:fld id="{3E9BAEC6-A37A-4403-B919-4854A6448652}" type="datetimeFigureOut">
              <a:rPr lang="cs-CZ" smtClean="0"/>
            </a:fld>
            <a:endParaRPr lang="cs-CZ"/>
          </a:p>
        </p:txBody>
      </p:sp>
      <p:sp>
        <p:nvSpPr>
          <p:cNvPr id="5" name="Zástupný symbol pro zápatí 4"/>
          <p:cNvSpPr>
            <a:spLocks noGrp="1"/>
          </p:cNvSpPr>
          <p:nvPr>
            <p:ph type="ftr" sz="quarter" idx="11"/>
          </p:nvPr>
        </p:nvSpPr>
        <p:spPr>
          <a:xfrm>
            <a:off x="3028950" y="4767263"/>
            <a:ext cx="3086100" cy="273844"/>
          </a:xfrm>
          <a:prstGeom prst="rect">
            <a:avLst/>
          </a:prstGeom>
        </p:spPr>
        <p:txBody>
          <a:bodyPr lIns="68580" tIns="34290" rIns="68580" bIns="34290"/>
          <a:lstStyle/>
          <a:p>
            <a:endParaRPr lang="cs-CZ"/>
          </a:p>
        </p:txBody>
      </p:sp>
      <p:sp>
        <p:nvSpPr>
          <p:cNvPr id="6" name="Zástupný symbol pro číslo snímku 5"/>
          <p:cNvSpPr>
            <a:spLocks noGrp="1"/>
          </p:cNvSpPr>
          <p:nvPr>
            <p:ph type="sldNum" sz="quarter" idx="12"/>
          </p:nvPr>
        </p:nvSpPr>
        <p:spPr>
          <a:xfrm>
            <a:off x="6457950" y="4767263"/>
            <a:ext cx="2057400" cy="273844"/>
          </a:xfrm>
          <a:prstGeom prst="rect">
            <a:avLst/>
          </a:prstGeom>
        </p:spPr>
        <p:txBody>
          <a:bodyPr lIns="68580" tIns="34290" rIns="68580" bIns="34290"/>
          <a:lstStyle/>
          <a:p>
            <a:fld id="{2DA23C2D-3845-4F8C-9F64-DBE4B5B8108A}" type="slidenum">
              <a:rPr lang="cs-CZ" smtClean="0"/>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5.xml"/><Relationship Id="rId1" Type="http://schemas.openxmlformats.org/officeDocument/2006/relationships/image" Target="../media/image4.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image" Target="../media/image2.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5.xml"/><Relationship Id="rId1" Type="http://schemas.openxmlformats.org/officeDocument/2006/relationships/image" Target="../media/image3.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pattFill prst="pct5">
          <a:fgClr>
            <a:schemeClr val="accent1"/>
          </a:fgClr>
          <a:bgClr>
            <a:schemeClr val="bg1"/>
          </a:bgClr>
        </a:pattFill>
        <a:effectLst/>
      </p:bgPr>
    </p:bg>
    <p:spTree>
      <p:nvGrpSpPr>
        <p:cNvPr id="1" name=""/>
        <p:cNvGrpSpPr/>
        <p:nvPr/>
      </p:nvGrpSpPr>
      <p:grpSpPr>
        <a:xfrm>
          <a:off x="0" y="0"/>
          <a:ext cx="0" cy="0"/>
          <a:chOff x="0" y="0"/>
          <a:chExt cx="0" cy="0"/>
        </a:xfrm>
      </p:grpSpPr>
      <p:sp>
        <p:nvSpPr>
          <p:cNvPr id="6" name="Obdélník 5"/>
          <p:cNvSpPr/>
          <p:nvPr/>
        </p:nvSpPr>
        <p:spPr>
          <a:xfrm>
            <a:off x="0" y="1447800"/>
            <a:ext cx="9143365" cy="2141220"/>
          </a:xfrm>
          <a:prstGeom prst="rect">
            <a:avLst/>
          </a:prstGeom>
          <a:gradFill>
            <a:gsLst>
              <a:gs pos="0">
                <a:schemeClr val="accent1">
                  <a:lumMod val="5000"/>
                  <a:lumOff val="95000"/>
                </a:schemeClr>
              </a:gs>
              <a:gs pos="53000">
                <a:schemeClr val="accent1">
                  <a:lumMod val="20000"/>
                  <a:lumOff val="80000"/>
                  <a:alpha val="37000"/>
                </a:schemeClr>
              </a:gs>
              <a:gs pos="100000">
                <a:schemeClr val="accent1">
                  <a:lumMod val="30000"/>
                  <a:lumOff val="70000"/>
                </a:schemeClr>
              </a:gs>
            </a:gsLst>
            <a:lin ang="18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en-GB"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9" name="Nadpis 1"/>
          <p:cNvSpPr txBox="1"/>
          <p:nvPr/>
        </p:nvSpPr>
        <p:spPr>
          <a:xfrm>
            <a:off x="467360" y="1697355"/>
            <a:ext cx="8034020" cy="1654175"/>
          </a:xfrm>
          <a:prstGeom prst="rect">
            <a:avLst/>
          </a:prstGeom>
        </p:spPr>
        <p:txBody>
          <a:bodyPr vert="horz" lIns="68580" tIns="34290" rIns="68580" bIns="3429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0" indent="0">
              <a:buNone/>
            </a:pPr>
            <a:r>
              <a:rPr lang="en-GB" sz="2400" dirty="0">
                <a:solidFill>
                  <a:schemeClr val="bg2">
                    <a:lumMod val="10000"/>
                  </a:schemeClr>
                </a:solidFill>
                <a:cs typeface="Arial" panose="020B0604020202020204" pitchFamily="34" charset="0"/>
                <a:sym typeface="+mn-ea"/>
              </a:rPr>
              <a:t>Identification of key characteristics of entrepreneurial opportunities and mapping those against values, skills, ethics and definitions of success; and planning for professional and personal development.</a:t>
            </a:r>
            <a:endParaRPr lang="en-GB" sz="2400" dirty="0">
              <a:solidFill>
                <a:schemeClr val="bg2">
                  <a:lumMod val="10000"/>
                </a:schemeClr>
              </a:solidFill>
              <a:cs typeface="Arial" panose="020B0604020202020204" pitchFamily="34" charset="0"/>
              <a:sym typeface="+mn-ea"/>
            </a:endParaRPr>
          </a:p>
        </p:txBody>
      </p:sp>
      <p:sp>
        <p:nvSpPr>
          <p:cNvPr id="3" name="TextovéPole 2"/>
          <p:cNvSpPr txBox="1"/>
          <p:nvPr/>
        </p:nvSpPr>
        <p:spPr>
          <a:xfrm>
            <a:off x="3307080" y="915670"/>
            <a:ext cx="2908935" cy="437515"/>
          </a:xfrm>
          <a:prstGeom prst="rect">
            <a:avLst/>
          </a:prstGeom>
          <a:noFill/>
          <a:ln w="12700" cmpd="sng">
            <a:noFill/>
            <a:prstDash val="sysDot"/>
            <a:round/>
          </a:ln>
        </p:spPr>
        <p:txBody>
          <a:bodyPr wrap="square" lIns="68580" tIns="34290" rIns="68580" bIns="34290" rtlCol="0">
            <a:spAutoFit/>
          </a:bodyPr>
          <a:lstStyle/>
          <a:p>
            <a:pPr algn="ctr"/>
            <a:r>
              <a:rPr lang="en-US" altLang="cs-CZ" sz="2400" u="sng" dirty="0">
                <a:sym typeface="+mn-ea"/>
              </a:rPr>
              <a:t>Topic of the lecture</a:t>
            </a:r>
            <a:endParaRPr lang="cs-CZ" sz="2400" u="sng" dirty="0">
              <a:solidFill>
                <a:schemeClr val="bg1"/>
              </a:solidFill>
            </a:endParaRPr>
          </a:p>
        </p:txBody>
      </p:sp>
      <p:pic>
        <p:nvPicPr>
          <p:cNvPr id="12" name="Obrázek 11"/>
          <p:cNvPicPr>
            <a:picLocks noChangeAspect="1"/>
          </p:cNvPicPr>
          <p:nvPr/>
        </p:nvPicPr>
        <p:blipFill>
          <a:blip r:embed="rId1"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xfrm>
            <a:off x="251460" y="195580"/>
            <a:ext cx="6808470" cy="508000"/>
          </a:xfrm>
        </p:spPr>
        <p:txBody>
          <a:bodyPr/>
          <a:lstStyle/>
          <a:p>
            <a:r>
              <a:rPr dirty="0">
                <a:solidFill>
                  <a:schemeClr val="tx1"/>
                </a:solidFill>
                <a:effectLst/>
                <a:cs typeface="+mn-lt"/>
                <a:sym typeface="+mn-ea"/>
              </a:rPr>
              <a:t>Success in minority entrepreneurship</a:t>
            </a:r>
            <a:endParaRPr lang="en-GB" altLang="cs-CZ" dirty="0">
              <a:solidFill>
                <a:schemeClr val="tx1"/>
              </a:solidFill>
              <a:effectLst/>
              <a:cs typeface="+mn-lt"/>
              <a:sym typeface="+mn-ea"/>
            </a:endParaRPr>
          </a:p>
        </p:txBody>
      </p:sp>
      <p:sp>
        <p:nvSpPr>
          <p:cNvPr id="5" name="Obdélník 4"/>
          <p:cNvSpPr/>
          <p:nvPr/>
        </p:nvSpPr>
        <p:spPr>
          <a:xfrm>
            <a:off x="387350" y="917575"/>
            <a:ext cx="7978140" cy="3969385"/>
          </a:xfrm>
          <a:prstGeom prst="rect">
            <a:avLst/>
          </a:prstGeom>
          <a:noFill/>
        </p:spPr>
        <p:txBody>
          <a:bodyPr wrap="square">
            <a:spAutoFit/>
            <a:scene3d>
              <a:camera prst="orthographicFront"/>
              <a:lightRig rig="threePt" dir="t"/>
            </a:scene3d>
          </a:bodyPr>
          <a:lstStyle/>
          <a:p>
            <a:pPr marL="285750" indent="-285750" algn="l">
              <a:buFont typeface="Wingdings" panose="05000000000000000000" charset="0"/>
              <a:buChar char="§"/>
            </a:pPr>
            <a:r>
              <a:rPr b="1" dirty="0">
                <a:solidFill>
                  <a:schemeClr val="bg2">
                    <a:lumMod val="10000"/>
                  </a:schemeClr>
                </a:solidFill>
                <a:effectLst/>
                <a:cs typeface="+mn-lt"/>
                <a:sym typeface="+mn-ea"/>
              </a:rPr>
              <a:t>Social impact</a:t>
            </a:r>
            <a:r>
              <a:rPr dirty="0">
                <a:solidFill>
                  <a:schemeClr val="bg2">
                    <a:lumMod val="10000"/>
                  </a:schemeClr>
                </a:solidFill>
                <a:effectLst/>
                <a:cs typeface="+mn-lt"/>
                <a:sym typeface="+mn-ea"/>
              </a:rPr>
              <a:t> - Some minority entrepreneurs are driven by a desire to make positive impact on their communities. Success in this context can mean creating products or services that address social problems, such as poverty, inequality, or environmental sustainability.</a:t>
            </a:r>
            <a:endParaRPr dirty="0">
              <a:solidFill>
                <a:schemeClr val="bg2">
                  <a:lumMod val="10000"/>
                </a:schemeClr>
              </a:solidFill>
              <a:effectLst/>
              <a:cs typeface="+mn-lt"/>
              <a:sym typeface="+mn-ea"/>
            </a:endParaRPr>
          </a:p>
          <a:p>
            <a:pPr marL="285750" indent="-285750" algn="l">
              <a:buFont typeface="Wingdings" panose="05000000000000000000" charset="0"/>
              <a:buChar char="§"/>
            </a:pPr>
            <a:endParaRPr dirty="0">
              <a:solidFill>
                <a:schemeClr val="bg2">
                  <a:lumMod val="10000"/>
                </a:schemeClr>
              </a:solidFill>
              <a:effectLst/>
              <a:cs typeface="+mn-lt"/>
              <a:sym typeface="+mn-ea"/>
            </a:endParaRPr>
          </a:p>
          <a:p>
            <a:pPr marL="285750" indent="-285750" algn="l">
              <a:buFont typeface="Wingdings" panose="05000000000000000000" charset="0"/>
              <a:buChar char="§"/>
            </a:pPr>
            <a:r>
              <a:rPr b="1" dirty="0">
                <a:solidFill>
                  <a:schemeClr val="bg2">
                    <a:lumMod val="10000"/>
                  </a:schemeClr>
                </a:solidFill>
                <a:effectLst/>
                <a:cs typeface="+mn-lt"/>
                <a:sym typeface="+mn-ea"/>
              </a:rPr>
              <a:t>Work-life balance - </a:t>
            </a:r>
            <a:r>
              <a:rPr dirty="0">
                <a:solidFill>
                  <a:schemeClr val="bg2">
                    <a:lumMod val="10000"/>
                  </a:schemeClr>
                </a:solidFill>
                <a:effectLst/>
                <a:cs typeface="+mn-lt"/>
                <a:sym typeface="+mn-ea"/>
              </a:rPr>
              <a:t>Success can also be defined in terms of work-life balance. For some minority entrepreneurs, success means achieving a balance between their work and personal lives, leading to greater happiness, fulfillment, and overall well-being.</a:t>
            </a:r>
            <a:endParaRPr dirty="0">
              <a:solidFill>
                <a:schemeClr val="bg2">
                  <a:lumMod val="10000"/>
                </a:schemeClr>
              </a:solidFill>
              <a:effectLst/>
              <a:cs typeface="+mn-lt"/>
              <a:sym typeface="+mn-ea"/>
            </a:endParaRPr>
          </a:p>
          <a:p>
            <a:pPr marL="285750" indent="-285750" algn="l">
              <a:buFont typeface="Wingdings" panose="05000000000000000000" charset="0"/>
              <a:buChar char="§"/>
            </a:pPr>
            <a:endParaRPr dirty="0">
              <a:solidFill>
                <a:schemeClr val="bg2">
                  <a:lumMod val="10000"/>
                </a:schemeClr>
              </a:solidFill>
              <a:effectLst/>
              <a:cs typeface="+mn-lt"/>
              <a:sym typeface="+mn-ea"/>
            </a:endParaRPr>
          </a:p>
          <a:p>
            <a:pPr marL="285750" indent="-285750" algn="l">
              <a:buFont typeface="Wingdings" panose="05000000000000000000" charset="0"/>
              <a:buChar char="§"/>
            </a:pPr>
            <a:r>
              <a:rPr b="1" dirty="0">
                <a:solidFill>
                  <a:schemeClr val="bg2">
                    <a:lumMod val="10000"/>
                  </a:schemeClr>
                </a:solidFill>
                <a:effectLst/>
                <a:cs typeface="+mn-lt"/>
                <a:sym typeface="+mn-ea"/>
              </a:rPr>
              <a:t>Personal fulfillment</a:t>
            </a:r>
            <a:r>
              <a:rPr dirty="0">
                <a:solidFill>
                  <a:schemeClr val="bg2">
                    <a:lumMod val="10000"/>
                  </a:schemeClr>
                </a:solidFill>
                <a:effectLst/>
                <a:cs typeface="+mn-lt"/>
                <a:sym typeface="+mn-ea"/>
              </a:rPr>
              <a:t> - Success can also be defined in terms of personal fulfillment and satisfaction. This can include achieving personal goals, pursuing one's passions, and living a fulfilling and meaningful life.</a:t>
            </a:r>
            <a:endParaRPr dirty="0">
              <a:solidFill>
                <a:schemeClr val="bg2">
                  <a:lumMod val="10000"/>
                </a:schemeClr>
              </a:solidFill>
              <a:effectLst/>
              <a:cs typeface="+mn-lt"/>
              <a:sym typeface="+mn-ea"/>
            </a:endParaRPr>
          </a:p>
          <a:p>
            <a:pPr marL="285750" indent="-285750" algn="l">
              <a:buFont typeface="Wingdings" panose="05000000000000000000" charset="0"/>
              <a:buChar char="§"/>
            </a:pPr>
            <a:endParaRPr dirty="0">
              <a:solidFill>
                <a:schemeClr val="bg2">
                  <a:lumMod val="10000"/>
                </a:schemeClr>
              </a:solidFill>
              <a:effectLst/>
              <a:cs typeface="+mn-lt"/>
              <a:sym typeface="+mn-ea"/>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lstStyle/>
          <a:p>
            <a:r>
              <a:rPr sz="2400" u="sng" dirty="0">
                <a:solidFill>
                  <a:schemeClr val="tx1"/>
                </a:solidFill>
                <a:cs typeface="Arial" panose="020B0604020202020204" pitchFamily="34" charset="0"/>
                <a:sym typeface="+mn-ea"/>
              </a:rPr>
              <a:t>The Entrepreneur’s Success Model</a:t>
            </a:r>
            <a:endParaRPr sz="2400" u="sng" dirty="0">
              <a:solidFill>
                <a:schemeClr val="tx1"/>
              </a:solidFill>
              <a:cs typeface="Arial" panose="020B0604020202020204" pitchFamily="34" charset="0"/>
              <a:sym typeface="+mn-ea"/>
            </a:endParaRPr>
          </a:p>
        </p:txBody>
      </p:sp>
      <p:sp>
        <p:nvSpPr>
          <p:cNvPr id="5" name="Obdélník 4"/>
          <p:cNvSpPr/>
          <p:nvPr/>
        </p:nvSpPr>
        <p:spPr>
          <a:xfrm>
            <a:off x="315595" y="1132840"/>
            <a:ext cx="7978140" cy="583565"/>
          </a:xfrm>
          <a:prstGeom prst="rect">
            <a:avLst/>
          </a:prstGeom>
          <a:noFill/>
        </p:spPr>
        <p:txBody>
          <a:bodyPr wrap="square">
            <a:spAutoFit/>
            <a:scene3d>
              <a:camera prst="orthographicFront"/>
              <a:lightRig rig="threePt" dir="t"/>
            </a:scene3d>
          </a:bodyPr>
          <a:lstStyle/>
          <a:p>
            <a:pPr indent="0" algn="l">
              <a:buFont typeface="Arial" panose="020B0604020202020204" pitchFamily="34" charset="0"/>
              <a:buNone/>
            </a:pPr>
            <a:endParaRPr lang="en-US" sz="1600" b="1" dirty="0">
              <a:solidFill>
                <a:schemeClr val="bg2">
                  <a:lumMod val="10000"/>
                </a:schemeClr>
              </a:solidFill>
              <a:effectLst/>
              <a:cs typeface="+mn-lt"/>
              <a:sym typeface="+mn-ea"/>
            </a:endParaRPr>
          </a:p>
          <a:p>
            <a:pPr indent="0" algn="l">
              <a:buFont typeface="Arial" panose="020B0604020202020204" pitchFamily="34" charset="0"/>
              <a:buNone/>
            </a:pPr>
            <a:endParaRPr lang="en-US" sz="1600" dirty="0">
              <a:solidFill>
                <a:schemeClr val="bg2">
                  <a:lumMod val="10000"/>
                </a:schemeClr>
              </a:solidFill>
              <a:effectLst/>
              <a:cs typeface="+mn-lt"/>
              <a:sym typeface="+mn-ea"/>
            </a:endParaRPr>
          </a:p>
        </p:txBody>
      </p:sp>
      <p:pic>
        <p:nvPicPr>
          <p:cNvPr id="2" name="Content Placeholder 1" descr="success-2"/>
          <p:cNvPicPr>
            <a:picLocks noChangeAspect="1"/>
          </p:cNvPicPr>
          <p:nvPr>
            <p:ph idx="1"/>
          </p:nvPr>
        </p:nvPicPr>
        <p:blipFill>
          <a:blip r:embed="rId1"/>
          <a:stretch>
            <a:fillRect/>
          </a:stretch>
        </p:blipFill>
        <p:spPr>
          <a:xfrm>
            <a:off x="621665" y="1072515"/>
            <a:ext cx="7719695" cy="3847465"/>
          </a:xfrm>
          <a:prstGeom prst="rect">
            <a:avLst/>
          </a:prstGeo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xfrm>
            <a:off x="251460" y="195580"/>
            <a:ext cx="6808470" cy="508000"/>
          </a:xfrm>
        </p:spPr>
        <p:txBody>
          <a:bodyPr/>
          <a:lstStyle/>
          <a:p>
            <a:r>
              <a:rPr dirty="0">
                <a:cs typeface="Arial" panose="020B0604020202020204" pitchFamily="34" charset="0"/>
                <a:sym typeface="+mn-ea"/>
              </a:rPr>
              <a:t>Quick metric to measure success</a:t>
            </a:r>
            <a:endParaRPr dirty="0">
              <a:cs typeface="Arial" panose="020B0604020202020204" pitchFamily="34" charset="0"/>
              <a:sym typeface="+mn-ea"/>
            </a:endParaRPr>
          </a:p>
        </p:txBody>
      </p:sp>
      <p:sp>
        <p:nvSpPr>
          <p:cNvPr id="5" name="Obdélník 4"/>
          <p:cNvSpPr/>
          <p:nvPr/>
        </p:nvSpPr>
        <p:spPr>
          <a:xfrm>
            <a:off x="387350" y="917575"/>
            <a:ext cx="7978140" cy="2245360"/>
          </a:xfrm>
          <a:prstGeom prst="rect">
            <a:avLst/>
          </a:prstGeom>
          <a:noFill/>
        </p:spPr>
        <p:txBody>
          <a:bodyPr wrap="square">
            <a:spAutoFit/>
            <a:scene3d>
              <a:camera prst="orthographicFront"/>
              <a:lightRig rig="threePt" dir="t"/>
            </a:scene3d>
          </a:bodyPr>
          <a:lstStyle/>
          <a:p>
            <a:pPr marL="342900" indent="-342900" algn="l">
              <a:buFont typeface="Wingdings" panose="05000000000000000000" charset="0"/>
              <a:buChar char="§"/>
            </a:pPr>
            <a:r>
              <a:rPr sz="2000" dirty="0">
                <a:solidFill>
                  <a:schemeClr val="bg2">
                    <a:lumMod val="10000"/>
                  </a:schemeClr>
                </a:solidFill>
                <a:effectLst/>
                <a:cs typeface="+mn-lt"/>
                <a:sym typeface="+mn-ea"/>
              </a:rPr>
              <a:t>The break-even point</a:t>
            </a:r>
            <a:endParaRPr sz="2000" dirty="0">
              <a:solidFill>
                <a:schemeClr val="bg2">
                  <a:lumMod val="10000"/>
                </a:schemeClr>
              </a:solidFill>
              <a:effectLst/>
              <a:cs typeface="+mn-lt"/>
              <a:sym typeface="+mn-ea"/>
            </a:endParaRPr>
          </a:p>
          <a:p>
            <a:pPr marL="342900" indent="-342900" algn="l">
              <a:buFont typeface="Wingdings" panose="05000000000000000000" charset="0"/>
              <a:buChar char="§"/>
            </a:pPr>
            <a:r>
              <a:rPr sz="2000" dirty="0">
                <a:solidFill>
                  <a:schemeClr val="bg2">
                    <a:lumMod val="10000"/>
                  </a:schemeClr>
                </a:solidFill>
                <a:effectLst/>
                <a:cs typeface="+mn-lt"/>
                <a:sym typeface="+mn-ea"/>
              </a:rPr>
              <a:t>Leads generated and leads converted</a:t>
            </a:r>
            <a:endParaRPr sz="2000" dirty="0">
              <a:solidFill>
                <a:schemeClr val="bg2">
                  <a:lumMod val="10000"/>
                </a:schemeClr>
              </a:solidFill>
              <a:effectLst/>
              <a:cs typeface="+mn-lt"/>
              <a:sym typeface="+mn-ea"/>
            </a:endParaRPr>
          </a:p>
          <a:p>
            <a:pPr marL="342900" indent="-342900" algn="l">
              <a:buFont typeface="Wingdings" panose="05000000000000000000" charset="0"/>
              <a:buChar char="§"/>
            </a:pPr>
            <a:r>
              <a:rPr sz="2000" dirty="0">
                <a:solidFill>
                  <a:schemeClr val="bg2">
                    <a:lumMod val="10000"/>
                  </a:schemeClr>
                </a:solidFill>
                <a:effectLst/>
                <a:cs typeface="+mn-lt"/>
                <a:sym typeface="+mn-ea"/>
              </a:rPr>
              <a:t>Sales indicators</a:t>
            </a:r>
            <a:endParaRPr sz="2000" dirty="0">
              <a:solidFill>
                <a:schemeClr val="bg2">
                  <a:lumMod val="10000"/>
                </a:schemeClr>
              </a:solidFill>
              <a:effectLst/>
              <a:cs typeface="+mn-lt"/>
              <a:sym typeface="+mn-ea"/>
            </a:endParaRPr>
          </a:p>
          <a:p>
            <a:pPr marL="342900" indent="-342900" algn="l">
              <a:buFont typeface="Wingdings" panose="05000000000000000000" charset="0"/>
              <a:buChar char="§"/>
            </a:pPr>
            <a:r>
              <a:rPr sz="2000" dirty="0">
                <a:solidFill>
                  <a:schemeClr val="bg2">
                    <a:lumMod val="10000"/>
                  </a:schemeClr>
                </a:solidFill>
                <a:effectLst/>
                <a:cs typeface="+mn-lt"/>
                <a:sym typeface="+mn-ea"/>
              </a:rPr>
              <a:t>Net income ratio/profit</a:t>
            </a:r>
            <a:endParaRPr sz="2000" dirty="0">
              <a:solidFill>
                <a:schemeClr val="bg2">
                  <a:lumMod val="10000"/>
                </a:schemeClr>
              </a:solidFill>
              <a:effectLst/>
              <a:cs typeface="+mn-lt"/>
              <a:sym typeface="+mn-ea"/>
            </a:endParaRPr>
          </a:p>
          <a:p>
            <a:pPr marL="342900" indent="-342900" algn="l">
              <a:buFont typeface="Wingdings" panose="05000000000000000000" charset="0"/>
              <a:buChar char="§"/>
            </a:pPr>
            <a:r>
              <a:rPr sz="2000" dirty="0">
                <a:solidFill>
                  <a:schemeClr val="bg2">
                    <a:lumMod val="10000"/>
                  </a:schemeClr>
                </a:solidFill>
                <a:effectLst/>
                <a:cs typeface="+mn-lt"/>
                <a:sym typeface="+mn-ea"/>
              </a:rPr>
              <a:t>Customers (new, repeat and referrals)</a:t>
            </a:r>
            <a:endParaRPr sz="2000" dirty="0">
              <a:solidFill>
                <a:schemeClr val="bg2">
                  <a:lumMod val="10000"/>
                </a:schemeClr>
              </a:solidFill>
              <a:effectLst/>
              <a:cs typeface="+mn-lt"/>
              <a:sym typeface="+mn-ea"/>
            </a:endParaRPr>
          </a:p>
          <a:p>
            <a:pPr marL="342900" indent="-342900" algn="l">
              <a:buFont typeface="Wingdings" panose="05000000000000000000" charset="0"/>
              <a:buChar char="§"/>
            </a:pPr>
            <a:r>
              <a:rPr sz="2000" dirty="0">
                <a:solidFill>
                  <a:schemeClr val="bg2">
                    <a:lumMod val="10000"/>
                  </a:schemeClr>
                </a:solidFill>
                <a:effectLst/>
                <a:cs typeface="+mn-lt"/>
                <a:sym typeface="+mn-ea"/>
              </a:rPr>
              <a:t>Employee satisfaction</a:t>
            </a:r>
            <a:endParaRPr sz="2000" dirty="0">
              <a:solidFill>
                <a:schemeClr val="bg2">
                  <a:lumMod val="10000"/>
                </a:schemeClr>
              </a:solidFill>
              <a:effectLst/>
              <a:cs typeface="+mn-lt"/>
              <a:sym typeface="+mn-ea"/>
            </a:endParaRPr>
          </a:p>
          <a:p>
            <a:pPr marL="342900" indent="-342900" algn="l">
              <a:buFont typeface="Wingdings" panose="05000000000000000000" charset="0"/>
              <a:buChar char="§"/>
            </a:pPr>
            <a:r>
              <a:rPr sz="2000" dirty="0">
                <a:solidFill>
                  <a:schemeClr val="bg2">
                    <a:lumMod val="10000"/>
                  </a:schemeClr>
                </a:solidFill>
                <a:effectLst/>
                <a:cs typeface="+mn-lt"/>
                <a:sym typeface="+mn-ea"/>
              </a:rPr>
              <a:t>Your satisfaction</a:t>
            </a:r>
            <a:endParaRPr sz="2000" dirty="0">
              <a:solidFill>
                <a:schemeClr val="bg2">
                  <a:lumMod val="10000"/>
                </a:schemeClr>
              </a:solidFill>
              <a:effectLst/>
              <a:cs typeface="+mn-lt"/>
              <a:sym typeface="+mn-ea"/>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xfrm>
            <a:off x="251460" y="195580"/>
            <a:ext cx="6808470" cy="508000"/>
          </a:xfrm>
        </p:spPr>
        <p:txBody>
          <a:bodyPr/>
          <a:lstStyle/>
          <a:p>
            <a:r>
              <a:rPr lang="en-US" dirty="0">
                <a:solidFill>
                  <a:schemeClr val="tx1"/>
                </a:solidFill>
                <a:cs typeface="Arial" panose="020B0604020202020204" pitchFamily="34" charset="0"/>
                <a:sym typeface="+mn-ea"/>
              </a:rPr>
              <a:t>T</a:t>
            </a:r>
            <a:r>
              <a:rPr dirty="0">
                <a:solidFill>
                  <a:schemeClr val="tx1"/>
                </a:solidFill>
                <a:cs typeface="Arial" panose="020B0604020202020204" pitchFamily="34" charset="0"/>
                <a:sym typeface="+mn-ea"/>
              </a:rPr>
              <a:t>he social benefit</a:t>
            </a:r>
            <a:r>
              <a:rPr lang="en-US" dirty="0">
                <a:solidFill>
                  <a:schemeClr val="tx1"/>
                </a:solidFill>
                <a:cs typeface="Arial" panose="020B0604020202020204" pitchFamily="34" charset="0"/>
                <a:sym typeface="+mn-ea"/>
              </a:rPr>
              <a:t> </a:t>
            </a:r>
            <a:r>
              <a:rPr lang="en-US" dirty="0">
                <a:cs typeface="Arial" panose="020B0604020202020204" pitchFamily="34" charset="0"/>
                <a:sym typeface="+mn-ea"/>
              </a:rPr>
              <a:t>of success</a:t>
            </a:r>
            <a:endParaRPr lang="en-US" dirty="0">
              <a:solidFill>
                <a:schemeClr val="tx1"/>
              </a:solidFill>
              <a:cs typeface="Arial" panose="020B0604020202020204" pitchFamily="34" charset="0"/>
              <a:sym typeface="+mn-ea"/>
            </a:endParaRPr>
          </a:p>
        </p:txBody>
      </p:sp>
      <p:sp>
        <p:nvSpPr>
          <p:cNvPr id="5" name="Obdélník 4"/>
          <p:cNvSpPr/>
          <p:nvPr/>
        </p:nvSpPr>
        <p:spPr>
          <a:xfrm>
            <a:off x="315595" y="845820"/>
            <a:ext cx="7978140" cy="3907790"/>
          </a:xfrm>
          <a:prstGeom prst="rect">
            <a:avLst/>
          </a:prstGeom>
          <a:noFill/>
        </p:spPr>
        <p:txBody>
          <a:bodyPr wrap="square">
            <a:spAutoFit/>
            <a:scene3d>
              <a:camera prst="orthographicFront"/>
              <a:lightRig rig="threePt" dir="t"/>
            </a:scene3d>
          </a:bodyPr>
          <a:lstStyle/>
          <a:p>
            <a:pPr indent="0" algn="l">
              <a:buFont typeface="Arial" panose="020B0604020202020204" pitchFamily="34" charset="0"/>
              <a:buNone/>
            </a:pPr>
            <a:r>
              <a:rPr lang="en-US" sz="1600" b="1" dirty="0">
                <a:solidFill>
                  <a:schemeClr val="bg2">
                    <a:lumMod val="10000"/>
                  </a:schemeClr>
                </a:solidFill>
                <a:effectLst/>
                <a:cs typeface="+mn-lt"/>
                <a:sym typeface="+mn-ea"/>
              </a:rPr>
              <a:t>PERSONAL SATISFACTION</a:t>
            </a:r>
            <a:endParaRPr lang="en-US" sz="1600" b="1" dirty="0">
              <a:solidFill>
                <a:schemeClr val="bg2">
                  <a:lumMod val="10000"/>
                </a:schemeClr>
              </a:solidFill>
              <a:effectLst/>
              <a:cs typeface="+mn-lt"/>
              <a:sym typeface="+mn-ea"/>
            </a:endParaRPr>
          </a:p>
          <a:p>
            <a:pPr indent="0" algn="l">
              <a:buFont typeface="Arial" panose="020B0604020202020204" pitchFamily="34" charset="0"/>
              <a:buNone/>
            </a:pPr>
            <a:r>
              <a:rPr lang="en-US" dirty="0">
                <a:solidFill>
                  <a:schemeClr val="bg2">
                    <a:lumMod val="10000"/>
                  </a:schemeClr>
                </a:solidFill>
                <a:effectLst/>
                <a:cs typeface="+mn-lt"/>
                <a:sym typeface="+mn-ea"/>
              </a:rPr>
              <a:t>When a business is successful, it can lead to personal satisfaction for the owner or entrepreneur. This can have a </a:t>
            </a:r>
            <a:r>
              <a:rPr lang="en-US" b="1" dirty="0">
                <a:solidFill>
                  <a:schemeClr val="bg2">
                    <a:lumMod val="10000"/>
                  </a:schemeClr>
                </a:solidFill>
                <a:effectLst/>
                <a:cs typeface="+mn-lt"/>
                <a:sym typeface="+mn-ea"/>
              </a:rPr>
              <a:t>positive impact</a:t>
            </a:r>
            <a:r>
              <a:rPr lang="en-US" dirty="0">
                <a:solidFill>
                  <a:schemeClr val="bg2">
                    <a:lumMod val="10000"/>
                  </a:schemeClr>
                </a:solidFill>
                <a:effectLst/>
                <a:cs typeface="+mn-lt"/>
                <a:sym typeface="+mn-ea"/>
              </a:rPr>
              <a:t> on their mental health and well-being, which can translate into better relationships with family, friends, and the community. It can also </a:t>
            </a:r>
            <a:r>
              <a:rPr lang="en-US" b="1" dirty="0">
                <a:solidFill>
                  <a:schemeClr val="bg2">
                    <a:lumMod val="10000"/>
                  </a:schemeClr>
                </a:solidFill>
                <a:effectLst/>
                <a:cs typeface="+mn-lt"/>
                <a:sym typeface="+mn-ea"/>
              </a:rPr>
              <a:t>inspire others</a:t>
            </a:r>
            <a:r>
              <a:rPr lang="en-US" dirty="0">
                <a:solidFill>
                  <a:schemeClr val="bg2">
                    <a:lumMod val="10000"/>
                  </a:schemeClr>
                </a:solidFill>
                <a:effectLst/>
                <a:cs typeface="+mn-lt"/>
                <a:sym typeface="+mn-ea"/>
              </a:rPr>
              <a:t> to pursue their own entrepreneurial goals, which can lead to more </a:t>
            </a:r>
            <a:r>
              <a:rPr lang="en-US" b="1" dirty="0">
                <a:solidFill>
                  <a:schemeClr val="bg2">
                    <a:lumMod val="10000"/>
                  </a:schemeClr>
                </a:solidFill>
                <a:effectLst/>
                <a:cs typeface="+mn-lt"/>
                <a:sym typeface="+mn-ea"/>
              </a:rPr>
              <a:t>innovation and economic growth</a:t>
            </a:r>
            <a:r>
              <a:rPr lang="en-US" dirty="0">
                <a:solidFill>
                  <a:schemeClr val="bg2">
                    <a:lumMod val="10000"/>
                  </a:schemeClr>
                </a:solidFill>
                <a:effectLst/>
                <a:cs typeface="+mn-lt"/>
                <a:sym typeface="+mn-ea"/>
              </a:rPr>
              <a:t>.</a:t>
            </a:r>
            <a:endParaRPr lang="en-US" dirty="0">
              <a:solidFill>
                <a:schemeClr val="bg2">
                  <a:lumMod val="10000"/>
                </a:schemeClr>
              </a:solidFill>
              <a:effectLst/>
              <a:cs typeface="+mn-lt"/>
              <a:sym typeface="+mn-ea"/>
            </a:endParaRPr>
          </a:p>
          <a:p>
            <a:pPr indent="0" algn="l">
              <a:buFont typeface="Arial" panose="020B0604020202020204" pitchFamily="34" charset="0"/>
              <a:buNone/>
            </a:pPr>
            <a:endParaRPr lang="en-US" dirty="0">
              <a:solidFill>
                <a:schemeClr val="bg2">
                  <a:lumMod val="10000"/>
                </a:schemeClr>
              </a:solidFill>
              <a:effectLst/>
              <a:cs typeface="+mn-lt"/>
              <a:sym typeface="+mn-ea"/>
            </a:endParaRPr>
          </a:p>
          <a:p>
            <a:pPr indent="0" algn="l">
              <a:buFont typeface="Arial" panose="020B0604020202020204" pitchFamily="34" charset="0"/>
              <a:buNone/>
            </a:pPr>
            <a:r>
              <a:rPr lang="en-US" sz="1600" b="1" dirty="0">
                <a:solidFill>
                  <a:schemeClr val="bg2">
                    <a:lumMod val="10000"/>
                  </a:schemeClr>
                </a:solidFill>
                <a:effectLst/>
                <a:cs typeface="+mn-lt"/>
                <a:sym typeface="+mn-ea"/>
              </a:rPr>
              <a:t>CUSTOMER SATISFACTION</a:t>
            </a:r>
            <a:endParaRPr lang="en-US" sz="1600" b="1" dirty="0">
              <a:solidFill>
                <a:schemeClr val="bg2">
                  <a:lumMod val="10000"/>
                </a:schemeClr>
              </a:solidFill>
              <a:effectLst/>
              <a:cs typeface="+mn-lt"/>
              <a:sym typeface="+mn-ea"/>
            </a:endParaRPr>
          </a:p>
          <a:p>
            <a:pPr indent="0" algn="l">
              <a:buFont typeface="Arial" panose="020B0604020202020204" pitchFamily="34" charset="0"/>
              <a:buNone/>
            </a:pPr>
            <a:r>
              <a:rPr lang="en-US" dirty="0">
                <a:solidFill>
                  <a:schemeClr val="bg2">
                    <a:lumMod val="10000"/>
                  </a:schemeClr>
                </a:solidFill>
                <a:effectLst/>
                <a:cs typeface="+mn-lt"/>
                <a:sym typeface="+mn-ea"/>
              </a:rPr>
              <a:t>A successful business is likely to have a high level of customer satisfaction, which can lead to a number of social benefits. Satisfied customers are more likely to return to a business and recommend it to others, which can lead to increased sales and revenue.  Additionally, satisfied customers are more likely to leave positive reviews and feedback, which can help attract new customers and build a positive reputation for the business.</a:t>
            </a:r>
            <a:endParaRPr lang="en-US" dirty="0">
              <a:solidFill>
                <a:schemeClr val="bg2">
                  <a:lumMod val="10000"/>
                </a:schemeClr>
              </a:solidFill>
              <a:effectLst/>
              <a:cs typeface="+mn-lt"/>
              <a:sym typeface="+mn-ea"/>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xfrm>
            <a:off x="251460" y="195580"/>
            <a:ext cx="6808470" cy="508000"/>
          </a:xfrm>
        </p:spPr>
        <p:txBody>
          <a:bodyPr/>
          <a:lstStyle/>
          <a:p>
            <a:r>
              <a:rPr lang="en-US" dirty="0">
                <a:solidFill>
                  <a:schemeClr val="tx1"/>
                </a:solidFill>
                <a:cs typeface="Arial" panose="020B0604020202020204" pitchFamily="34" charset="0"/>
                <a:sym typeface="+mn-ea"/>
              </a:rPr>
              <a:t>T</a:t>
            </a:r>
            <a:r>
              <a:rPr dirty="0">
                <a:solidFill>
                  <a:schemeClr val="tx1"/>
                </a:solidFill>
                <a:cs typeface="Arial" panose="020B0604020202020204" pitchFamily="34" charset="0"/>
                <a:sym typeface="+mn-ea"/>
              </a:rPr>
              <a:t>he social benefit</a:t>
            </a:r>
            <a:r>
              <a:rPr lang="en-US" dirty="0">
                <a:solidFill>
                  <a:schemeClr val="tx1"/>
                </a:solidFill>
                <a:cs typeface="Arial" panose="020B0604020202020204" pitchFamily="34" charset="0"/>
                <a:sym typeface="+mn-ea"/>
              </a:rPr>
              <a:t> of success</a:t>
            </a:r>
            <a:endParaRPr lang="en-US" dirty="0">
              <a:solidFill>
                <a:schemeClr val="tx1"/>
              </a:solidFill>
              <a:cs typeface="Arial" panose="020B0604020202020204" pitchFamily="34" charset="0"/>
              <a:sym typeface="+mn-ea"/>
            </a:endParaRPr>
          </a:p>
        </p:txBody>
      </p:sp>
      <p:sp>
        <p:nvSpPr>
          <p:cNvPr id="5" name="Obdélník 4"/>
          <p:cNvSpPr/>
          <p:nvPr/>
        </p:nvSpPr>
        <p:spPr>
          <a:xfrm>
            <a:off x="315595" y="1132840"/>
            <a:ext cx="7978140" cy="2306955"/>
          </a:xfrm>
          <a:prstGeom prst="rect">
            <a:avLst/>
          </a:prstGeom>
          <a:noFill/>
        </p:spPr>
        <p:txBody>
          <a:bodyPr wrap="square">
            <a:spAutoFit/>
            <a:scene3d>
              <a:camera prst="orthographicFront"/>
              <a:lightRig rig="threePt" dir="t"/>
            </a:scene3d>
          </a:bodyPr>
          <a:lstStyle/>
          <a:p>
            <a:pPr indent="0" algn="l">
              <a:buFont typeface="Arial" panose="020B0604020202020204" pitchFamily="34" charset="0"/>
              <a:buNone/>
            </a:pPr>
            <a:r>
              <a:rPr lang="en-US" sz="1600" b="1" dirty="0">
                <a:solidFill>
                  <a:schemeClr val="bg2">
                    <a:lumMod val="10000"/>
                  </a:schemeClr>
                </a:solidFill>
                <a:effectLst/>
                <a:cs typeface="+mn-lt"/>
                <a:sym typeface="+mn-ea"/>
              </a:rPr>
              <a:t>EMPLOYEE SATISFACTION</a:t>
            </a:r>
            <a:endParaRPr lang="en-US" sz="1600" b="1" dirty="0">
              <a:solidFill>
                <a:schemeClr val="bg2">
                  <a:lumMod val="10000"/>
                </a:schemeClr>
              </a:solidFill>
              <a:effectLst/>
              <a:cs typeface="+mn-lt"/>
              <a:sym typeface="+mn-ea"/>
            </a:endParaRPr>
          </a:p>
          <a:p>
            <a:pPr indent="0" algn="l">
              <a:buFont typeface="Arial" panose="020B0604020202020204" pitchFamily="34" charset="0"/>
              <a:buNone/>
            </a:pPr>
            <a:endParaRPr lang="en-US" sz="1600" b="1" dirty="0">
              <a:solidFill>
                <a:schemeClr val="bg2">
                  <a:lumMod val="10000"/>
                </a:schemeClr>
              </a:solidFill>
              <a:effectLst/>
              <a:cs typeface="+mn-lt"/>
              <a:sym typeface="+mn-ea"/>
            </a:endParaRPr>
          </a:p>
          <a:p>
            <a:pPr indent="0" algn="l">
              <a:buFont typeface="Arial" panose="020B0604020202020204" pitchFamily="34" charset="0"/>
              <a:buNone/>
            </a:pPr>
            <a:r>
              <a:rPr lang="en-US" sz="1600" dirty="0">
                <a:solidFill>
                  <a:schemeClr val="bg2">
                    <a:lumMod val="10000"/>
                  </a:schemeClr>
                </a:solidFill>
                <a:effectLst/>
                <a:cs typeface="+mn-lt"/>
                <a:sym typeface="+mn-ea"/>
              </a:rPr>
              <a:t>When a business is successful, it can lead to higher levels of employee satisfaction. This can result in a more </a:t>
            </a:r>
            <a:r>
              <a:rPr lang="en-US" sz="1600" b="1" dirty="0">
                <a:solidFill>
                  <a:schemeClr val="bg2">
                    <a:lumMod val="10000"/>
                  </a:schemeClr>
                </a:solidFill>
                <a:effectLst/>
                <a:cs typeface="+mn-lt"/>
                <a:sym typeface="+mn-ea"/>
              </a:rPr>
              <a:t>positive work environment</a:t>
            </a:r>
            <a:r>
              <a:rPr lang="en-US" sz="1600" dirty="0">
                <a:solidFill>
                  <a:schemeClr val="bg2">
                    <a:lumMod val="10000"/>
                  </a:schemeClr>
                </a:solidFill>
                <a:effectLst/>
                <a:cs typeface="+mn-lt"/>
                <a:sym typeface="+mn-ea"/>
              </a:rPr>
              <a:t> and increased </a:t>
            </a:r>
            <a:r>
              <a:rPr lang="en-US" sz="1600" b="1" dirty="0">
                <a:solidFill>
                  <a:schemeClr val="bg2">
                    <a:lumMod val="10000"/>
                  </a:schemeClr>
                </a:solidFill>
                <a:effectLst/>
                <a:cs typeface="+mn-lt"/>
                <a:sym typeface="+mn-ea"/>
              </a:rPr>
              <a:t>employee morale</a:t>
            </a:r>
            <a:r>
              <a:rPr lang="en-US" sz="1600" dirty="0">
                <a:solidFill>
                  <a:schemeClr val="bg2">
                    <a:lumMod val="10000"/>
                  </a:schemeClr>
                </a:solidFill>
                <a:effectLst/>
                <a:cs typeface="+mn-lt"/>
                <a:sym typeface="+mn-ea"/>
              </a:rPr>
              <a:t>, which can lead to greater </a:t>
            </a:r>
            <a:r>
              <a:rPr lang="en-US" sz="1600" b="1" dirty="0">
                <a:solidFill>
                  <a:schemeClr val="bg2">
                    <a:lumMod val="10000"/>
                  </a:schemeClr>
                </a:solidFill>
                <a:effectLst/>
                <a:cs typeface="+mn-lt"/>
                <a:sym typeface="+mn-ea"/>
              </a:rPr>
              <a:t>productivity and efficiency</a:t>
            </a:r>
            <a:r>
              <a:rPr lang="en-US" sz="1600" dirty="0">
                <a:solidFill>
                  <a:schemeClr val="bg2">
                    <a:lumMod val="10000"/>
                  </a:schemeClr>
                </a:solidFill>
                <a:effectLst/>
                <a:cs typeface="+mn-lt"/>
                <a:sym typeface="+mn-ea"/>
              </a:rPr>
              <a:t>. Satisfied employees are also more likely to stay with a company for a longer period of time, reducing turnover and the costs associated with hiring and training new employees. Additionally, satisfied employees are more likely to provide </a:t>
            </a:r>
            <a:r>
              <a:rPr lang="en-US" sz="1600" b="1" dirty="0">
                <a:solidFill>
                  <a:schemeClr val="bg2">
                    <a:lumMod val="10000"/>
                  </a:schemeClr>
                </a:solidFill>
                <a:effectLst/>
                <a:cs typeface="+mn-lt"/>
                <a:sym typeface="+mn-ea"/>
              </a:rPr>
              <a:t>excellent customer service</a:t>
            </a:r>
            <a:r>
              <a:rPr lang="en-US" sz="1600" dirty="0">
                <a:solidFill>
                  <a:schemeClr val="bg2">
                    <a:lumMod val="10000"/>
                  </a:schemeClr>
                </a:solidFill>
                <a:effectLst/>
                <a:cs typeface="+mn-lt"/>
                <a:sym typeface="+mn-ea"/>
              </a:rPr>
              <a:t>, which can lead to higher levels of customer satisfaction and increased sales and revenue.</a:t>
            </a:r>
            <a:endParaRPr lang="en-US" sz="1600" dirty="0">
              <a:solidFill>
                <a:schemeClr val="bg2">
                  <a:lumMod val="10000"/>
                </a:schemeClr>
              </a:solidFill>
              <a:effectLst/>
              <a:cs typeface="+mn-lt"/>
              <a:sym typeface="+mn-ea"/>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xfrm>
            <a:off x="251460" y="195580"/>
            <a:ext cx="6808470" cy="508000"/>
          </a:xfrm>
        </p:spPr>
        <p:txBody>
          <a:bodyPr/>
          <a:lstStyle/>
          <a:p>
            <a:r>
              <a:rPr dirty="0">
                <a:solidFill>
                  <a:schemeClr val="tx1"/>
                </a:solidFill>
                <a:cs typeface="Arial" panose="020B0604020202020204" pitchFamily="34" charset="0"/>
                <a:sym typeface="+mn-ea"/>
              </a:rPr>
              <a:t>Professional and personal development for </a:t>
            </a:r>
            <a:r>
              <a:rPr lang="en-US" dirty="0">
                <a:solidFill>
                  <a:schemeClr val="tx1"/>
                </a:solidFill>
                <a:cs typeface="Arial" panose="020B0604020202020204" pitchFamily="34" charset="0"/>
                <a:sym typeface="+mn-ea"/>
              </a:rPr>
              <a:t>success</a:t>
            </a:r>
            <a:endParaRPr lang="en-US" dirty="0">
              <a:solidFill>
                <a:schemeClr val="tx1"/>
              </a:solidFill>
              <a:cs typeface="Arial" panose="020B0604020202020204" pitchFamily="34" charset="0"/>
              <a:sym typeface="+mn-ea"/>
            </a:endParaRPr>
          </a:p>
        </p:txBody>
      </p:sp>
      <p:sp>
        <p:nvSpPr>
          <p:cNvPr id="5" name="Obdélník 4"/>
          <p:cNvSpPr/>
          <p:nvPr/>
        </p:nvSpPr>
        <p:spPr>
          <a:xfrm>
            <a:off x="387350" y="917575"/>
            <a:ext cx="7978140" cy="3630930"/>
          </a:xfrm>
          <a:prstGeom prst="rect">
            <a:avLst/>
          </a:prstGeom>
          <a:noFill/>
        </p:spPr>
        <p:txBody>
          <a:bodyPr wrap="square">
            <a:spAutoFit/>
            <a:scene3d>
              <a:camera prst="orthographicFront"/>
              <a:lightRig rig="threePt" dir="t"/>
            </a:scene3d>
          </a:bodyPr>
          <a:lstStyle/>
          <a:p>
            <a:pPr indent="0" algn="l">
              <a:buFont typeface="Arial" panose="020B0604020202020204" pitchFamily="34" charset="0"/>
              <a:buNone/>
            </a:pPr>
            <a:r>
              <a:rPr sz="1600" b="1" dirty="0">
                <a:solidFill>
                  <a:schemeClr val="bg2">
                    <a:lumMod val="10000"/>
                  </a:schemeClr>
                </a:solidFill>
                <a:effectLst/>
                <a:cs typeface="+mn-lt"/>
                <a:sym typeface="+mn-ea"/>
              </a:rPr>
              <a:t>KNOW YOUR MINORITY BUSINESS</a:t>
            </a:r>
            <a:endParaRPr sz="1600" b="1" dirty="0">
              <a:solidFill>
                <a:schemeClr val="bg2">
                  <a:lumMod val="10000"/>
                </a:schemeClr>
              </a:solidFill>
              <a:effectLst/>
              <a:cs typeface="+mn-lt"/>
              <a:sym typeface="+mn-ea"/>
            </a:endParaRPr>
          </a:p>
          <a:p>
            <a:pPr indent="0" algn="l">
              <a:buFont typeface="Arial" panose="020B0604020202020204" pitchFamily="34" charset="0"/>
              <a:buNone/>
            </a:pPr>
            <a:endParaRPr dirty="0">
              <a:solidFill>
                <a:schemeClr val="bg2">
                  <a:lumMod val="10000"/>
                </a:schemeClr>
              </a:solidFill>
              <a:effectLst/>
              <a:cs typeface="+mn-lt"/>
              <a:sym typeface="+mn-ea"/>
            </a:endParaRPr>
          </a:p>
          <a:p>
            <a:pPr indent="0" algn="l">
              <a:buFont typeface="Arial" panose="020B0604020202020204" pitchFamily="34" charset="0"/>
              <a:buNone/>
            </a:pPr>
            <a:r>
              <a:rPr dirty="0">
                <a:solidFill>
                  <a:schemeClr val="bg2">
                    <a:lumMod val="10000"/>
                  </a:schemeClr>
                </a:solidFill>
                <a:effectLst/>
                <a:cs typeface="+mn-lt"/>
                <a:sym typeface="+mn-ea"/>
              </a:rPr>
              <a:t>Successful businesspeople know what they are doing. They have a deep knowledge Support about the industry in which they run (both as it stands today and where it is headed), and</a:t>
            </a:r>
            <a:r>
              <a:rPr lang="en-US" dirty="0">
                <a:solidFill>
                  <a:schemeClr val="bg2">
                    <a:lumMod val="10000"/>
                  </a:schemeClr>
                </a:solidFill>
                <a:effectLst/>
                <a:cs typeface="+mn-lt"/>
                <a:sym typeface="+mn-ea"/>
              </a:rPr>
              <a:t> </a:t>
            </a:r>
            <a:r>
              <a:rPr dirty="0">
                <a:solidFill>
                  <a:schemeClr val="bg2">
                    <a:lumMod val="10000"/>
                  </a:schemeClr>
                </a:solidFill>
                <a:effectLst/>
                <a:cs typeface="+mn-lt"/>
                <a:sym typeface="+mn-ea"/>
              </a:rPr>
              <a:t>success</a:t>
            </a:r>
            <a:r>
              <a:rPr lang="en-US" dirty="0">
                <a:solidFill>
                  <a:schemeClr val="bg2">
                    <a:lumMod val="10000"/>
                  </a:schemeClr>
                </a:solidFill>
                <a:effectLst/>
                <a:cs typeface="+mn-lt"/>
                <a:sym typeface="+mn-ea"/>
              </a:rPr>
              <a:t> </a:t>
            </a:r>
            <a:r>
              <a:rPr dirty="0">
                <a:solidFill>
                  <a:schemeClr val="bg2">
                    <a:lumMod val="10000"/>
                  </a:schemeClr>
                </a:solidFill>
                <a:effectLst/>
                <a:cs typeface="+mn-lt"/>
                <a:sym typeface="+mn-ea"/>
              </a:rPr>
              <a:t>they know who their competitors are. They know how to attract their customers and who the best suppliers and distributors are, and they understand the impact of technology on their business.</a:t>
            </a:r>
            <a:endParaRPr dirty="0">
              <a:solidFill>
                <a:schemeClr val="bg2">
                  <a:lumMod val="10000"/>
                </a:schemeClr>
              </a:solidFill>
              <a:effectLst/>
              <a:cs typeface="+mn-lt"/>
              <a:sym typeface="+mn-ea"/>
            </a:endParaRPr>
          </a:p>
          <a:p>
            <a:pPr indent="0" algn="l">
              <a:buFont typeface="Arial" panose="020B0604020202020204" pitchFamily="34" charset="0"/>
              <a:buNone/>
            </a:pPr>
            <a:endParaRPr dirty="0">
              <a:solidFill>
                <a:schemeClr val="bg2">
                  <a:lumMod val="10000"/>
                </a:schemeClr>
              </a:solidFill>
              <a:effectLst/>
              <a:cs typeface="+mn-lt"/>
              <a:sym typeface="+mn-ea"/>
            </a:endParaRPr>
          </a:p>
          <a:p>
            <a:pPr indent="0" algn="l">
              <a:buFont typeface="Arial" panose="020B0604020202020204" pitchFamily="34" charset="0"/>
              <a:buNone/>
            </a:pPr>
            <a:r>
              <a:rPr sz="1600" b="1" dirty="0">
                <a:solidFill>
                  <a:schemeClr val="bg2">
                    <a:lumMod val="10000"/>
                  </a:schemeClr>
                </a:solidFill>
                <a:effectLst/>
                <a:cs typeface="+mn-lt"/>
                <a:sym typeface="+mn-ea"/>
              </a:rPr>
              <a:t>KNOW THE BASICS OF BUSINESS MANAGEMENT</a:t>
            </a:r>
            <a:endParaRPr sz="1600" b="1" dirty="0">
              <a:solidFill>
                <a:schemeClr val="bg2">
                  <a:lumMod val="10000"/>
                </a:schemeClr>
              </a:solidFill>
              <a:effectLst/>
              <a:cs typeface="+mn-lt"/>
              <a:sym typeface="+mn-ea"/>
            </a:endParaRPr>
          </a:p>
          <a:p>
            <a:pPr indent="0" algn="l">
              <a:buFont typeface="Arial" panose="020B0604020202020204" pitchFamily="34" charset="0"/>
              <a:buNone/>
            </a:pPr>
            <a:endParaRPr dirty="0">
              <a:solidFill>
                <a:schemeClr val="bg2">
                  <a:lumMod val="10000"/>
                </a:schemeClr>
              </a:solidFill>
              <a:effectLst/>
              <a:cs typeface="+mn-lt"/>
              <a:sym typeface="+mn-ea"/>
            </a:endParaRPr>
          </a:p>
          <a:p>
            <a:pPr indent="0" algn="l">
              <a:buFont typeface="Arial" panose="020B0604020202020204" pitchFamily="34" charset="0"/>
              <a:buNone/>
            </a:pPr>
            <a:r>
              <a:rPr dirty="0">
                <a:solidFill>
                  <a:schemeClr val="bg2">
                    <a:lumMod val="10000"/>
                  </a:schemeClr>
                </a:solidFill>
                <a:effectLst/>
                <a:cs typeface="+mn-lt"/>
                <a:sym typeface="+mn-ea"/>
              </a:rPr>
              <a:t>You might be able to understand the functional areas of business—accounting, finance management, marketing, and production. You need to be a salesperson, as well as a decision maker and a planner, in the start.</a:t>
            </a:r>
            <a:endParaRPr dirty="0">
              <a:solidFill>
                <a:schemeClr val="bg2">
                  <a:lumMod val="10000"/>
                </a:schemeClr>
              </a:solidFill>
              <a:effectLst/>
              <a:cs typeface="+mn-lt"/>
              <a:sym typeface="+mn-ea"/>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xfrm>
            <a:off x="251460" y="195580"/>
            <a:ext cx="6808470" cy="508000"/>
          </a:xfrm>
        </p:spPr>
        <p:txBody>
          <a:bodyPr/>
          <a:lstStyle/>
          <a:p>
            <a:r>
              <a:rPr dirty="0">
                <a:cs typeface="Arial" panose="020B0604020202020204" pitchFamily="34" charset="0"/>
                <a:sym typeface="+mn-ea"/>
              </a:rPr>
              <a:t>Professional and personal development for </a:t>
            </a:r>
            <a:r>
              <a:rPr lang="en-US" dirty="0">
                <a:cs typeface="Arial" panose="020B0604020202020204" pitchFamily="34" charset="0"/>
                <a:sym typeface="+mn-ea"/>
              </a:rPr>
              <a:t>success</a:t>
            </a:r>
            <a:endParaRPr lang="en-GB" altLang="cs-CZ" dirty="0">
              <a:solidFill>
                <a:schemeClr val="tx1"/>
              </a:solidFill>
              <a:cs typeface="Arial" panose="020B0604020202020204" pitchFamily="34" charset="0"/>
              <a:sym typeface="+mn-ea"/>
            </a:endParaRPr>
          </a:p>
        </p:txBody>
      </p:sp>
      <p:sp>
        <p:nvSpPr>
          <p:cNvPr id="5" name="Obdélník 4"/>
          <p:cNvSpPr/>
          <p:nvPr/>
        </p:nvSpPr>
        <p:spPr>
          <a:xfrm>
            <a:off x="387350" y="917575"/>
            <a:ext cx="7978140" cy="3846195"/>
          </a:xfrm>
          <a:prstGeom prst="rect">
            <a:avLst/>
          </a:prstGeom>
          <a:noFill/>
        </p:spPr>
        <p:txBody>
          <a:bodyPr wrap="square">
            <a:spAutoFit/>
            <a:scene3d>
              <a:camera prst="orthographicFront"/>
              <a:lightRig rig="threePt" dir="t"/>
            </a:scene3d>
          </a:bodyPr>
          <a:lstStyle/>
          <a:p>
            <a:pPr indent="0" algn="l">
              <a:buFont typeface="Arial" panose="020B0604020202020204" pitchFamily="34" charset="0"/>
              <a:buNone/>
            </a:pPr>
            <a:r>
              <a:rPr sz="1600" b="1" dirty="0">
                <a:solidFill>
                  <a:schemeClr val="bg2">
                    <a:lumMod val="10000"/>
                  </a:schemeClr>
                </a:solidFill>
                <a:effectLst/>
                <a:cs typeface="+mn-lt"/>
                <a:sym typeface="+mn-ea"/>
              </a:rPr>
              <a:t>HAVE THE PROPER ATTITUDE </a:t>
            </a:r>
            <a:endParaRPr sz="1600" b="1" dirty="0">
              <a:solidFill>
                <a:schemeClr val="bg2">
                  <a:lumMod val="10000"/>
                </a:schemeClr>
              </a:solidFill>
              <a:effectLst/>
              <a:cs typeface="+mn-lt"/>
              <a:sym typeface="+mn-ea"/>
            </a:endParaRPr>
          </a:p>
          <a:p>
            <a:pPr indent="0" algn="l">
              <a:buFont typeface="Arial" panose="020B0604020202020204" pitchFamily="34" charset="0"/>
              <a:buNone/>
            </a:pPr>
            <a:endParaRPr sz="1600" b="1" dirty="0">
              <a:solidFill>
                <a:schemeClr val="bg2">
                  <a:lumMod val="10000"/>
                </a:schemeClr>
              </a:solidFill>
              <a:effectLst/>
              <a:cs typeface="+mn-lt"/>
              <a:sym typeface="+mn-ea"/>
            </a:endParaRPr>
          </a:p>
          <a:p>
            <a:pPr indent="0" algn="l">
              <a:buFont typeface="Arial" panose="020B0604020202020204" pitchFamily="34" charset="0"/>
              <a:buNone/>
            </a:pPr>
            <a:r>
              <a:rPr dirty="0">
                <a:solidFill>
                  <a:schemeClr val="bg2">
                    <a:lumMod val="10000"/>
                  </a:schemeClr>
                </a:solidFill>
                <a:effectLst/>
                <a:cs typeface="+mn-lt"/>
                <a:sym typeface="+mn-ea"/>
              </a:rPr>
              <a:t>When you own a business, you are the business</a:t>
            </a:r>
            <a:r>
              <a:rPr lang="en-US" dirty="0">
                <a:solidFill>
                  <a:schemeClr val="bg2">
                    <a:lumMod val="10000"/>
                  </a:schemeClr>
                </a:solidFill>
                <a:effectLst/>
                <a:cs typeface="+mn-lt"/>
                <a:sym typeface="+mn-ea"/>
              </a:rPr>
              <a:t> person</a:t>
            </a:r>
            <a:r>
              <a:rPr dirty="0">
                <a:solidFill>
                  <a:schemeClr val="bg2">
                    <a:lumMod val="10000"/>
                  </a:schemeClr>
                </a:solidFill>
                <a:effectLst/>
                <a:cs typeface="+mn-lt"/>
                <a:sym typeface="+mn-ea"/>
              </a:rPr>
              <a:t>. If you have given the time and</a:t>
            </a:r>
            <a:r>
              <a:rPr lang="en-US" dirty="0">
                <a:solidFill>
                  <a:schemeClr val="bg2">
                    <a:lumMod val="10000"/>
                  </a:schemeClr>
                </a:solidFill>
                <a:effectLst/>
                <a:cs typeface="+mn-lt"/>
                <a:sym typeface="+mn-ea"/>
              </a:rPr>
              <a:t> </a:t>
            </a:r>
            <a:r>
              <a:rPr dirty="0">
                <a:solidFill>
                  <a:schemeClr val="bg2">
                    <a:lumMod val="10000"/>
                  </a:schemeClr>
                </a:solidFill>
                <a:effectLst/>
                <a:cs typeface="+mn-lt"/>
                <a:sym typeface="+mn-ea"/>
              </a:rPr>
              <a:t>energy needed to transform an idea into a successful venture, you need to have a passion for your work. You should believe in what you are doing and make a strong personal commitment to your business.</a:t>
            </a:r>
            <a:endParaRPr dirty="0">
              <a:solidFill>
                <a:schemeClr val="bg2">
                  <a:lumMod val="10000"/>
                </a:schemeClr>
              </a:solidFill>
              <a:effectLst/>
              <a:cs typeface="+mn-lt"/>
              <a:sym typeface="+mn-ea"/>
            </a:endParaRPr>
          </a:p>
          <a:p>
            <a:pPr indent="0" algn="l">
              <a:buFont typeface="Arial" panose="020B0604020202020204" pitchFamily="34" charset="0"/>
              <a:buNone/>
            </a:pPr>
            <a:endParaRPr dirty="0">
              <a:solidFill>
                <a:schemeClr val="bg2">
                  <a:lumMod val="10000"/>
                </a:schemeClr>
              </a:solidFill>
              <a:effectLst/>
              <a:cs typeface="+mn-lt"/>
              <a:sym typeface="+mn-ea"/>
            </a:endParaRPr>
          </a:p>
          <a:p>
            <a:pPr indent="0" algn="l">
              <a:buFont typeface="Arial" panose="020B0604020202020204" pitchFamily="34" charset="0"/>
              <a:buNone/>
            </a:pPr>
            <a:r>
              <a:rPr sz="1600" b="1" dirty="0">
                <a:solidFill>
                  <a:schemeClr val="bg2">
                    <a:lumMod val="10000"/>
                  </a:schemeClr>
                </a:solidFill>
                <a:effectLst/>
                <a:cs typeface="+mn-lt"/>
                <a:sym typeface="+mn-ea"/>
              </a:rPr>
              <a:t>GET ADEQUATE FUNDING </a:t>
            </a:r>
            <a:endParaRPr sz="1600" b="1" dirty="0">
              <a:solidFill>
                <a:schemeClr val="bg2">
                  <a:lumMod val="10000"/>
                </a:schemeClr>
              </a:solidFill>
              <a:effectLst/>
              <a:cs typeface="+mn-lt"/>
              <a:sym typeface="+mn-ea"/>
            </a:endParaRPr>
          </a:p>
          <a:p>
            <a:pPr indent="0" algn="l">
              <a:buFont typeface="Arial" panose="020B0604020202020204" pitchFamily="34" charset="0"/>
              <a:buNone/>
            </a:pPr>
            <a:endParaRPr sz="1600" b="1" dirty="0">
              <a:solidFill>
                <a:schemeClr val="bg2">
                  <a:lumMod val="10000"/>
                </a:schemeClr>
              </a:solidFill>
              <a:effectLst/>
              <a:cs typeface="+mn-lt"/>
              <a:sym typeface="+mn-ea"/>
            </a:endParaRPr>
          </a:p>
          <a:p>
            <a:pPr indent="0" algn="l">
              <a:buFont typeface="Arial" panose="020B0604020202020204" pitchFamily="34" charset="0"/>
              <a:buNone/>
            </a:pPr>
            <a:r>
              <a:rPr dirty="0">
                <a:solidFill>
                  <a:schemeClr val="bg2">
                    <a:lumMod val="10000"/>
                  </a:schemeClr>
                </a:solidFill>
                <a:effectLst/>
                <a:cs typeface="+mn-lt"/>
                <a:sym typeface="+mn-ea"/>
              </a:rPr>
              <a:t>It takes a lot of money to start a business and guide it through the start-up phase</a:t>
            </a:r>
            <a:r>
              <a:rPr lang="en-US" dirty="0">
                <a:solidFill>
                  <a:schemeClr val="bg2">
                    <a:lumMod val="10000"/>
                  </a:schemeClr>
                </a:solidFill>
                <a:effectLst/>
                <a:cs typeface="+mn-lt"/>
                <a:sym typeface="+mn-ea"/>
              </a:rPr>
              <a:t> </a:t>
            </a:r>
            <a:r>
              <a:rPr dirty="0">
                <a:solidFill>
                  <a:schemeClr val="bg2">
                    <a:lumMod val="10000"/>
                  </a:schemeClr>
                </a:solidFill>
                <a:effectLst/>
                <a:cs typeface="+mn-lt"/>
                <a:sym typeface="+mn-ea"/>
              </a:rPr>
              <a:t>(which can last for over a year). If you run out of cash, your career as a business owner could be brief. Plan for the long term and work with lenders and investors to ensure that you will have enough funds to get open, stay open during the start-up phase, and, ultimately, expand.</a:t>
            </a:r>
            <a:endParaRPr dirty="0">
              <a:solidFill>
                <a:schemeClr val="bg2">
                  <a:lumMod val="10000"/>
                </a:schemeClr>
              </a:solidFill>
              <a:effectLst/>
              <a:cs typeface="+mn-lt"/>
              <a:sym typeface="+mn-ea"/>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xfrm>
            <a:off x="251460" y="195580"/>
            <a:ext cx="6808470" cy="508000"/>
          </a:xfrm>
        </p:spPr>
        <p:txBody>
          <a:bodyPr/>
          <a:lstStyle/>
          <a:p>
            <a:r>
              <a:rPr dirty="0">
                <a:cs typeface="Arial" panose="020B0604020202020204" pitchFamily="34" charset="0"/>
                <a:sym typeface="+mn-ea"/>
              </a:rPr>
              <a:t>Professional and personal development for </a:t>
            </a:r>
            <a:r>
              <a:rPr lang="en-US" dirty="0">
                <a:cs typeface="Arial" panose="020B0604020202020204" pitchFamily="34" charset="0"/>
                <a:sym typeface="+mn-ea"/>
              </a:rPr>
              <a:t>success</a:t>
            </a:r>
            <a:endParaRPr lang="en-GB" altLang="cs-CZ" dirty="0">
              <a:solidFill>
                <a:schemeClr val="tx1"/>
              </a:solidFill>
              <a:cs typeface="Arial" panose="020B0604020202020204" pitchFamily="34" charset="0"/>
              <a:sym typeface="+mn-ea"/>
            </a:endParaRPr>
          </a:p>
        </p:txBody>
      </p:sp>
      <p:sp>
        <p:nvSpPr>
          <p:cNvPr id="5" name="Obdélník 4"/>
          <p:cNvSpPr/>
          <p:nvPr/>
        </p:nvSpPr>
        <p:spPr>
          <a:xfrm>
            <a:off x="387350" y="989330"/>
            <a:ext cx="7978140" cy="3630930"/>
          </a:xfrm>
          <a:prstGeom prst="rect">
            <a:avLst/>
          </a:prstGeom>
          <a:noFill/>
        </p:spPr>
        <p:txBody>
          <a:bodyPr wrap="square">
            <a:spAutoFit/>
            <a:scene3d>
              <a:camera prst="orthographicFront"/>
              <a:lightRig rig="threePt" dir="t"/>
            </a:scene3d>
          </a:bodyPr>
          <a:lstStyle/>
          <a:p>
            <a:pPr indent="0" algn="l">
              <a:buFont typeface="Arial" panose="020B0604020202020204" pitchFamily="34" charset="0"/>
              <a:buNone/>
            </a:pPr>
            <a:r>
              <a:rPr sz="1600" b="1" dirty="0">
                <a:solidFill>
                  <a:schemeClr val="bg2">
                    <a:lumMod val="10000"/>
                  </a:schemeClr>
                </a:solidFill>
                <a:effectLst/>
                <a:cs typeface="+mn-lt"/>
                <a:sym typeface="+mn-ea"/>
              </a:rPr>
              <a:t>MANAGE YOUR MONEY EFFECTIVELY </a:t>
            </a:r>
            <a:endParaRPr sz="1600" b="1" dirty="0">
              <a:solidFill>
                <a:schemeClr val="bg2">
                  <a:lumMod val="10000"/>
                </a:schemeClr>
              </a:solidFill>
              <a:effectLst/>
              <a:cs typeface="+mn-lt"/>
              <a:sym typeface="+mn-ea"/>
            </a:endParaRPr>
          </a:p>
          <a:p>
            <a:pPr indent="0" algn="l">
              <a:buFont typeface="Arial" panose="020B0604020202020204" pitchFamily="34" charset="0"/>
              <a:buNone/>
            </a:pPr>
            <a:endParaRPr dirty="0">
              <a:solidFill>
                <a:schemeClr val="bg2">
                  <a:lumMod val="10000"/>
                </a:schemeClr>
              </a:solidFill>
              <a:effectLst/>
              <a:cs typeface="+mn-lt"/>
              <a:sym typeface="+mn-ea"/>
            </a:endParaRPr>
          </a:p>
          <a:p>
            <a:pPr indent="0" algn="l">
              <a:buFont typeface="Arial" panose="020B0604020202020204" pitchFamily="34" charset="0"/>
              <a:buNone/>
            </a:pPr>
            <a:r>
              <a:rPr dirty="0">
                <a:solidFill>
                  <a:schemeClr val="bg2">
                    <a:lumMod val="10000"/>
                  </a:schemeClr>
                </a:solidFill>
                <a:effectLst/>
                <a:cs typeface="+mn-lt"/>
                <a:sym typeface="+mn-ea"/>
              </a:rPr>
              <a:t>You will be under constant pressure to produce the money to meet payroll and pay your other bills. You need to control costs and collect money that has owed you, and, generally, you need to know how to gather the financial information that you need to run your business.</a:t>
            </a:r>
            <a:endParaRPr dirty="0">
              <a:solidFill>
                <a:schemeClr val="bg2">
                  <a:lumMod val="10000"/>
                </a:schemeClr>
              </a:solidFill>
              <a:effectLst/>
              <a:cs typeface="+mn-lt"/>
              <a:sym typeface="+mn-ea"/>
            </a:endParaRPr>
          </a:p>
          <a:p>
            <a:pPr indent="0" algn="l">
              <a:buFont typeface="Arial" panose="020B0604020202020204" pitchFamily="34" charset="0"/>
              <a:buNone/>
            </a:pPr>
            <a:endParaRPr dirty="0">
              <a:solidFill>
                <a:schemeClr val="bg2">
                  <a:lumMod val="10000"/>
                </a:schemeClr>
              </a:solidFill>
              <a:effectLst/>
              <a:cs typeface="+mn-lt"/>
              <a:sym typeface="+mn-ea"/>
            </a:endParaRPr>
          </a:p>
          <a:p>
            <a:pPr indent="0" algn="l">
              <a:buFont typeface="Arial" panose="020B0604020202020204" pitchFamily="34" charset="0"/>
              <a:buNone/>
            </a:pPr>
            <a:r>
              <a:rPr sz="1600" b="1" dirty="0">
                <a:solidFill>
                  <a:schemeClr val="bg2">
                    <a:lumMod val="10000"/>
                  </a:schemeClr>
                </a:solidFill>
                <a:effectLst/>
                <a:cs typeface="+mn-lt"/>
                <a:sym typeface="+mn-ea"/>
              </a:rPr>
              <a:t>MANAGE YOUR TIME EFFICIENTLY</a:t>
            </a:r>
            <a:endParaRPr sz="1600" b="1" dirty="0">
              <a:solidFill>
                <a:schemeClr val="bg2">
                  <a:lumMod val="10000"/>
                </a:schemeClr>
              </a:solidFill>
              <a:effectLst/>
              <a:cs typeface="+mn-lt"/>
              <a:sym typeface="+mn-ea"/>
            </a:endParaRPr>
          </a:p>
          <a:p>
            <a:pPr indent="0" algn="l">
              <a:buFont typeface="Arial" panose="020B0604020202020204" pitchFamily="34" charset="0"/>
              <a:buNone/>
            </a:pPr>
            <a:endParaRPr dirty="0">
              <a:solidFill>
                <a:schemeClr val="bg2">
                  <a:lumMod val="10000"/>
                </a:schemeClr>
              </a:solidFill>
              <a:effectLst/>
              <a:cs typeface="+mn-lt"/>
              <a:sym typeface="+mn-ea"/>
            </a:endParaRPr>
          </a:p>
          <a:p>
            <a:pPr indent="0" algn="l">
              <a:buFont typeface="Arial" panose="020B0604020202020204" pitchFamily="34" charset="0"/>
              <a:buNone/>
            </a:pPr>
            <a:r>
              <a:rPr dirty="0">
                <a:solidFill>
                  <a:schemeClr val="bg2">
                    <a:lumMod val="10000"/>
                  </a:schemeClr>
                </a:solidFill>
                <a:effectLst/>
                <a:cs typeface="+mn-lt"/>
                <a:sym typeface="+mn-ea"/>
              </a:rPr>
              <a:t>If you want to grow a business and have some type of no work life at the same time, you will have to give up some control—to let others take overcome of the work. Thus, you must develop time-management skills and learn how to delegate responsibility.</a:t>
            </a:r>
            <a:endParaRPr dirty="0">
              <a:solidFill>
                <a:schemeClr val="bg2">
                  <a:lumMod val="10000"/>
                </a:schemeClr>
              </a:solidFill>
              <a:effectLst/>
              <a:cs typeface="+mn-lt"/>
              <a:sym typeface="+mn-ea"/>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xfrm>
            <a:off x="251460" y="195580"/>
            <a:ext cx="6808470" cy="508000"/>
          </a:xfrm>
        </p:spPr>
        <p:txBody>
          <a:bodyPr/>
          <a:lstStyle/>
          <a:p>
            <a:r>
              <a:rPr dirty="0">
                <a:cs typeface="Arial" panose="020B0604020202020204" pitchFamily="34" charset="0"/>
                <a:sym typeface="+mn-ea"/>
              </a:rPr>
              <a:t>Professional and personal development for </a:t>
            </a:r>
            <a:r>
              <a:rPr lang="en-US" dirty="0">
                <a:cs typeface="Arial" panose="020B0604020202020204" pitchFamily="34" charset="0"/>
                <a:sym typeface="+mn-ea"/>
              </a:rPr>
              <a:t>success</a:t>
            </a:r>
            <a:endParaRPr lang="en-GB" altLang="cs-CZ" dirty="0">
              <a:solidFill>
                <a:schemeClr val="tx1"/>
              </a:solidFill>
              <a:cs typeface="Arial" panose="020B0604020202020204" pitchFamily="34" charset="0"/>
              <a:sym typeface="+mn-ea"/>
            </a:endParaRPr>
          </a:p>
        </p:txBody>
      </p:sp>
      <p:sp>
        <p:nvSpPr>
          <p:cNvPr id="5" name="Obdélník 4"/>
          <p:cNvSpPr/>
          <p:nvPr/>
        </p:nvSpPr>
        <p:spPr>
          <a:xfrm>
            <a:off x="387350" y="989330"/>
            <a:ext cx="7978140" cy="3107690"/>
          </a:xfrm>
          <a:prstGeom prst="rect">
            <a:avLst/>
          </a:prstGeom>
          <a:noFill/>
        </p:spPr>
        <p:txBody>
          <a:bodyPr wrap="square">
            <a:spAutoFit/>
            <a:scene3d>
              <a:camera prst="orthographicFront"/>
              <a:lightRig rig="threePt" dir="t"/>
            </a:scene3d>
          </a:bodyPr>
          <a:lstStyle/>
          <a:p>
            <a:pPr indent="0" algn="l">
              <a:buFont typeface="Arial" panose="020B0604020202020204" pitchFamily="34" charset="0"/>
              <a:buNone/>
            </a:pPr>
            <a:r>
              <a:rPr sz="1600" b="1" dirty="0">
                <a:solidFill>
                  <a:schemeClr val="bg2">
                    <a:lumMod val="10000"/>
                  </a:schemeClr>
                </a:solidFill>
                <a:effectLst/>
                <a:cs typeface="+mn-lt"/>
                <a:sym typeface="+mn-ea"/>
              </a:rPr>
              <a:t>KNOW HOW TO MANAGE PEOPLE </a:t>
            </a:r>
            <a:endParaRPr sz="1600" b="1" dirty="0">
              <a:solidFill>
                <a:schemeClr val="bg2">
                  <a:lumMod val="10000"/>
                </a:schemeClr>
              </a:solidFill>
              <a:effectLst/>
              <a:cs typeface="+mn-lt"/>
              <a:sym typeface="+mn-ea"/>
            </a:endParaRPr>
          </a:p>
          <a:p>
            <a:pPr indent="0" algn="l">
              <a:buFont typeface="Arial" panose="020B0604020202020204" pitchFamily="34" charset="0"/>
              <a:buNone/>
            </a:pPr>
            <a:endParaRPr dirty="0">
              <a:solidFill>
                <a:schemeClr val="bg2">
                  <a:lumMod val="10000"/>
                </a:schemeClr>
              </a:solidFill>
              <a:effectLst/>
              <a:cs typeface="+mn-lt"/>
              <a:sym typeface="+mn-ea"/>
            </a:endParaRPr>
          </a:p>
          <a:p>
            <a:pPr indent="0" algn="l">
              <a:buFont typeface="Arial" panose="020B0604020202020204" pitchFamily="34" charset="0"/>
              <a:buNone/>
            </a:pPr>
            <a:r>
              <a:rPr dirty="0">
                <a:solidFill>
                  <a:schemeClr val="bg2">
                    <a:lumMod val="10000"/>
                  </a:schemeClr>
                </a:solidFill>
                <a:effectLst/>
                <a:cs typeface="+mn-lt"/>
                <a:sym typeface="+mn-ea"/>
              </a:rPr>
              <a:t>Hiring, keeping, and managing good people are crucial to business success. You need to develop a positive working relationship with them, train them properly, and motivate them to supply quality goods or services.</a:t>
            </a:r>
            <a:endParaRPr dirty="0">
              <a:solidFill>
                <a:schemeClr val="bg2">
                  <a:lumMod val="10000"/>
                </a:schemeClr>
              </a:solidFill>
              <a:effectLst/>
              <a:cs typeface="+mn-lt"/>
              <a:sym typeface="+mn-ea"/>
            </a:endParaRPr>
          </a:p>
          <a:p>
            <a:pPr indent="0" algn="l">
              <a:buFont typeface="Arial" panose="020B0604020202020204" pitchFamily="34" charset="0"/>
              <a:buNone/>
            </a:pPr>
            <a:endParaRPr dirty="0">
              <a:solidFill>
                <a:schemeClr val="bg2">
                  <a:lumMod val="10000"/>
                </a:schemeClr>
              </a:solidFill>
              <a:effectLst/>
              <a:cs typeface="+mn-lt"/>
              <a:sym typeface="+mn-ea"/>
            </a:endParaRPr>
          </a:p>
          <a:p>
            <a:pPr indent="0" algn="l">
              <a:buFont typeface="Arial" panose="020B0604020202020204" pitchFamily="34" charset="0"/>
              <a:buNone/>
            </a:pPr>
            <a:r>
              <a:rPr sz="1600" b="1" dirty="0">
                <a:solidFill>
                  <a:schemeClr val="bg2">
                    <a:lumMod val="10000"/>
                  </a:schemeClr>
                </a:solidFill>
                <a:effectLst/>
                <a:cs typeface="+mn-lt"/>
                <a:sym typeface="+mn-ea"/>
              </a:rPr>
              <a:t>SATISFY YOUR CUSTOMERS</a:t>
            </a:r>
            <a:r>
              <a:rPr dirty="0">
                <a:solidFill>
                  <a:schemeClr val="bg2">
                    <a:lumMod val="10000"/>
                  </a:schemeClr>
                </a:solidFill>
                <a:effectLst/>
                <a:cs typeface="+mn-lt"/>
                <a:sym typeface="+mn-ea"/>
              </a:rPr>
              <a:t> </a:t>
            </a:r>
            <a:endParaRPr dirty="0">
              <a:solidFill>
                <a:schemeClr val="bg2">
                  <a:lumMod val="10000"/>
                </a:schemeClr>
              </a:solidFill>
              <a:effectLst/>
              <a:cs typeface="+mn-lt"/>
              <a:sym typeface="+mn-ea"/>
            </a:endParaRPr>
          </a:p>
          <a:p>
            <a:pPr indent="0" algn="l">
              <a:buFont typeface="Arial" panose="020B0604020202020204" pitchFamily="34" charset="0"/>
              <a:buNone/>
            </a:pPr>
            <a:endParaRPr dirty="0">
              <a:solidFill>
                <a:schemeClr val="bg2">
                  <a:lumMod val="10000"/>
                </a:schemeClr>
              </a:solidFill>
              <a:effectLst/>
              <a:cs typeface="+mn-lt"/>
              <a:sym typeface="+mn-ea"/>
            </a:endParaRPr>
          </a:p>
          <a:p>
            <a:pPr indent="0" algn="l">
              <a:buFont typeface="Arial" panose="020B0604020202020204" pitchFamily="34" charset="0"/>
              <a:buNone/>
            </a:pPr>
            <a:r>
              <a:rPr dirty="0">
                <a:solidFill>
                  <a:schemeClr val="bg2">
                    <a:lumMod val="10000"/>
                  </a:schemeClr>
                </a:solidFill>
                <a:effectLst/>
                <a:cs typeface="+mn-lt"/>
                <a:sym typeface="+mn-ea"/>
              </a:rPr>
              <a:t>You might attract customers through impressive advertising campaigns, but you will </a:t>
            </a:r>
            <a:endParaRPr dirty="0">
              <a:solidFill>
                <a:schemeClr val="bg2">
                  <a:lumMod val="10000"/>
                </a:schemeClr>
              </a:solidFill>
              <a:effectLst/>
              <a:cs typeface="+mn-lt"/>
              <a:sym typeface="+mn-ea"/>
            </a:endParaRPr>
          </a:p>
          <a:p>
            <a:pPr indent="0" algn="l">
              <a:buFont typeface="Arial" panose="020B0604020202020204" pitchFamily="34" charset="0"/>
              <a:buNone/>
            </a:pPr>
            <a:r>
              <a:rPr dirty="0">
                <a:solidFill>
                  <a:schemeClr val="bg2">
                    <a:lumMod val="10000"/>
                  </a:schemeClr>
                </a:solidFill>
                <a:effectLst/>
                <a:cs typeface="+mn-lt"/>
                <a:sym typeface="+mn-ea"/>
              </a:rPr>
              <a:t>keep them only by supplying quality goods or services. Commit yourself to satisfying—or even exceeding—customer needs.</a:t>
            </a:r>
            <a:endParaRPr dirty="0">
              <a:solidFill>
                <a:schemeClr val="bg2">
                  <a:lumMod val="10000"/>
                </a:schemeClr>
              </a:solidFill>
              <a:effectLst/>
              <a:cs typeface="+mn-lt"/>
              <a:sym typeface="+mn-ea"/>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xfrm>
            <a:off x="251460" y="195580"/>
            <a:ext cx="6808470" cy="508000"/>
          </a:xfrm>
        </p:spPr>
        <p:txBody>
          <a:bodyPr/>
          <a:lstStyle/>
          <a:p>
            <a:r>
              <a:rPr dirty="0">
                <a:cs typeface="Arial" panose="020B0604020202020204" pitchFamily="34" charset="0"/>
                <a:sym typeface="+mn-ea"/>
              </a:rPr>
              <a:t>Professional and personal development for </a:t>
            </a:r>
            <a:r>
              <a:rPr lang="en-US" dirty="0">
                <a:cs typeface="Arial" panose="020B0604020202020204" pitchFamily="34" charset="0"/>
                <a:sym typeface="+mn-ea"/>
              </a:rPr>
              <a:t>success</a:t>
            </a:r>
            <a:endParaRPr lang="en-GB" altLang="cs-CZ" dirty="0">
              <a:solidFill>
                <a:schemeClr val="tx1"/>
              </a:solidFill>
              <a:cs typeface="Arial" panose="020B0604020202020204" pitchFamily="34" charset="0"/>
              <a:sym typeface="+mn-ea"/>
            </a:endParaRPr>
          </a:p>
        </p:txBody>
      </p:sp>
      <p:sp>
        <p:nvSpPr>
          <p:cNvPr id="5" name="Obdélník 4"/>
          <p:cNvSpPr/>
          <p:nvPr/>
        </p:nvSpPr>
        <p:spPr>
          <a:xfrm>
            <a:off x="387350" y="989330"/>
            <a:ext cx="7978140" cy="1999615"/>
          </a:xfrm>
          <a:prstGeom prst="rect">
            <a:avLst/>
          </a:prstGeom>
          <a:noFill/>
        </p:spPr>
        <p:txBody>
          <a:bodyPr wrap="square">
            <a:spAutoFit/>
            <a:scene3d>
              <a:camera prst="orthographicFront"/>
              <a:lightRig rig="threePt" dir="t"/>
            </a:scene3d>
          </a:bodyPr>
          <a:lstStyle/>
          <a:p>
            <a:pPr indent="0" algn="l">
              <a:buFont typeface="Arial" panose="020B0604020202020204" pitchFamily="34" charset="0"/>
              <a:buNone/>
            </a:pPr>
            <a:r>
              <a:rPr sz="1600" b="1" dirty="0">
                <a:solidFill>
                  <a:schemeClr val="bg2">
                    <a:lumMod val="10000"/>
                  </a:schemeClr>
                </a:solidFill>
                <a:effectLst/>
                <a:cs typeface="+mn-lt"/>
                <a:sym typeface="+mn-ea"/>
              </a:rPr>
              <a:t>KNOW HOW TO COMPETE </a:t>
            </a:r>
            <a:endParaRPr sz="1600" b="1" dirty="0">
              <a:solidFill>
                <a:schemeClr val="bg2">
                  <a:lumMod val="10000"/>
                </a:schemeClr>
              </a:solidFill>
              <a:effectLst/>
              <a:cs typeface="+mn-lt"/>
              <a:sym typeface="+mn-ea"/>
            </a:endParaRPr>
          </a:p>
          <a:p>
            <a:pPr indent="0" algn="l">
              <a:buFont typeface="Arial" panose="020B0604020202020204" pitchFamily="34" charset="0"/>
              <a:buNone/>
            </a:pPr>
            <a:endParaRPr dirty="0">
              <a:solidFill>
                <a:schemeClr val="bg2">
                  <a:lumMod val="10000"/>
                </a:schemeClr>
              </a:solidFill>
              <a:effectLst/>
              <a:cs typeface="+mn-lt"/>
              <a:sym typeface="+mn-ea"/>
            </a:endParaRPr>
          </a:p>
          <a:p>
            <a:pPr indent="0" algn="l">
              <a:buFont typeface="Arial" panose="020B0604020202020204" pitchFamily="34" charset="0"/>
              <a:buNone/>
            </a:pPr>
            <a:r>
              <a:rPr dirty="0">
                <a:solidFill>
                  <a:schemeClr val="bg2">
                    <a:lumMod val="10000"/>
                  </a:schemeClr>
                </a:solidFill>
                <a:effectLst/>
                <a:cs typeface="+mn-lt"/>
                <a:sym typeface="+mn-ea"/>
              </a:rPr>
              <a:t>Find your niche in the marketplace, keep an eye on your competitors, and be</a:t>
            </a:r>
            <a:r>
              <a:rPr lang="en-US" dirty="0">
                <a:solidFill>
                  <a:schemeClr val="bg2">
                    <a:lumMod val="10000"/>
                  </a:schemeClr>
                </a:solidFill>
                <a:effectLst/>
                <a:cs typeface="+mn-lt"/>
                <a:sym typeface="+mn-ea"/>
              </a:rPr>
              <a:t> </a:t>
            </a:r>
            <a:r>
              <a:rPr dirty="0">
                <a:solidFill>
                  <a:schemeClr val="bg2">
                    <a:lumMod val="10000"/>
                  </a:schemeClr>
                </a:solidFill>
                <a:effectLst/>
                <a:cs typeface="+mn-lt"/>
                <a:sym typeface="+mn-ea"/>
              </a:rPr>
              <a:t>prepared to react to changes in the marketplace. The history of business (and much of life) can be summed up in three words: “Adapt or perish”.</a:t>
            </a:r>
            <a:endParaRPr dirty="0">
              <a:solidFill>
                <a:schemeClr val="bg2">
                  <a:lumMod val="10000"/>
                </a:schemeClr>
              </a:solidFill>
              <a:effectLst/>
              <a:cs typeface="+mn-lt"/>
              <a:sym typeface="+mn-ea"/>
            </a:endParaRPr>
          </a:p>
          <a:p>
            <a:pPr indent="0" algn="l">
              <a:buFont typeface="Arial" panose="020B0604020202020204" pitchFamily="34" charset="0"/>
              <a:buNone/>
            </a:pPr>
            <a:endParaRPr dirty="0">
              <a:solidFill>
                <a:schemeClr val="bg2">
                  <a:lumMod val="10000"/>
                </a:schemeClr>
              </a:solidFill>
              <a:effectLst/>
              <a:cs typeface="+mn-lt"/>
              <a:sym typeface="+mn-ea"/>
            </a:endParaRPr>
          </a:p>
          <a:p>
            <a:pPr indent="0" algn="l">
              <a:buFont typeface="Arial" panose="020B0604020202020204" pitchFamily="34" charset="0"/>
              <a:buNone/>
            </a:pPr>
            <a:endParaRPr dirty="0">
              <a:solidFill>
                <a:schemeClr val="bg2">
                  <a:lumMod val="10000"/>
                </a:schemeClr>
              </a:solidFill>
              <a:effectLst/>
              <a:cs typeface="+mn-lt"/>
              <a:sym typeface="+mn-ea"/>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xfrm>
            <a:off x="251460" y="195580"/>
            <a:ext cx="6808470" cy="508000"/>
          </a:xfrm>
        </p:spPr>
        <p:txBody>
          <a:bodyPr/>
          <a:lstStyle/>
          <a:p>
            <a:r>
              <a:rPr lang="en-US" altLang="cs-CZ" dirty="0"/>
              <a:t>Key Characteristics of Entrepreneurial Opportunities</a:t>
            </a:r>
            <a:endParaRPr lang="en-US" altLang="cs-CZ" dirty="0"/>
          </a:p>
        </p:txBody>
      </p:sp>
      <p:sp>
        <p:nvSpPr>
          <p:cNvPr id="5" name="Obdélník 4"/>
          <p:cNvSpPr/>
          <p:nvPr/>
        </p:nvSpPr>
        <p:spPr>
          <a:xfrm>
            <a:off x="387350" y="989330"/>
            <a:ext cx="7978140" cy="3969385"/>
          </a:xfrm>
          <a:prstGeom prst="rect">
            <a:avLst/>
          </a:prstGeom>
          <a:noFill/>
        </p:spPr>
        <p:txBody>
          <a:bodyPr wrap="square">
            <a:spAutoFit/>
            <a:scene3d>
              <a:camera prst="orthographicFront"/>
              <a:lightRig rig="threePt" dir="t"/>
            </a:scene3d>
          </a:bodyPr>
          <a:lstStyle/>
          <a:p>
            <a:pPr indent="0" algn="l">
              <a:buFont typeface="Arial" panose="020B0604020202020204" pitchFamily="34" charset="0"/>
              <a:buNone/>
            </a:pPr>
            <a:r>
              <a:rPr lang="en-GB" b="1" dirty="0">
                <a:ln/>
                <a:solidFill>
                  <a:schemeClr val="bg2">
                    <a:lumMod val="10000"/>
                  </a:schemeClr>
                </a:solidFill>
                <a:effectLst/>
                <a:cs typeface="+mn-lt"/>
                <a:sym typeface="+mn-ea"/>
              </a:rPr>
              <a:t>Market demand:</a:t>
            </a:r>
            <a:r>
              <a:rPr lang="en-GB" dirty="0">
                <a:ln/>
                <a:solidFill>
                  <a:schemeClr val="bg2">
                    <a:lumMod val="10000"/>
                  </a:schemeClr>
                </a:solidFill>
                <a:effectLst/>
                <a:cs typeface="+mn-lt"/>
                <a:sym typeface="+mn-ea"/>
              </a:rPr>
              <a:t> One of the most important characteristics of a successful entrepreneurial opportunity is market demand. An opportunity with high market demand means that there is a large and growing market for the product or service, and that customers are willing to pay for it. </a:t>
            </a:r>
            <a:r>
              <a:rPr lang="en-US" altLang="en-GB" dirty="0">
                <a:ln/>
                <a:solidFill>
                  <a:schemeClr val="bg2">
                    <a:lumMod val="10000"/>
                  </a:schemeClr>
                </a:solidFill>
                <a:effectLst/>
                <a:cs typeface="+mn-lt"/>
                <a:sym typeface="+mn-ea"/>
              </a:rPr>
              <a:t>We</a:t>
            </a:r>
            <a:r>
              <a:rPr lang="en-GB" dirty="0">
                <a:ln/>
                <a:solidFill>
                  <a:schemeClr val="bg2">
                    <a:lumMod val="10000"/>
                  </a:schemeClr>
                </a:solidFill>
                <a:effectLst/>
                <a:cs typeface="+mn-lt"/>
                <a:sym typeface="+mn-ea"/>
              </a:rPr>
              <a:t> could provide examples of businesses that have succeeded by identifying and capitalizing on market demand, such as Uber or Airbnb.</a:t>
            </a:r>
            <a:endParaRPr lang="en-GB" dirty="0">
              <a:ln/>
              <a:solidFill>
                <a:schemeClr val="bg2">
                  <a:lumMod val="10000"/>
                </a:schemeClr>
              </a:solidFill>
              <a:effectLst/>
              <a:cs typeface="+mn-lt"/>
              <a:sym typeface="+mn-ea"/>
            </a:endParaRPr>
          </a:p>
          <a:p>
            <a:pPr indent="0" algn="l">
              <a:buFont typeface="Arial" panose="020B0604020202020204" pitchFamily="34" charset="0"/>
              <a:buNone/>
            </a:pPr>
            <a:endParaRPr lang="en-GB" dirty="0">
              <a:ln/>
              <a:solidFill>
                <a:schemeClr val="bg2">
                  <a:lumMod val="10000"/>
                </a:schemeClr>
              </a:solidFill>
              <a:effectLst/>
              <a:cs typeface="Arial" panose="020B0604020202020204" pitchFamily="34" charset="0"/>
              <a:sym typeface="+mn-ea"/>
            </a:endParaRPr>
          </a:p>
          <a:p>
            <a:pPr indent="0" algn="l">
              <a:buFont typeface="Arial" panose="020B0604020202020204" pitchFamily="34" charset="0"/>
              <a:buNone/>
            </a:pPr>
            <a:r>
              <a:rPr lang="en-GB" b="1" dirty="0">
                <a:ln/>
                <a:solidFill>
                  <a:schemeClr val="bg2">
                    <a:lumMod val="10000"/>
                  </a:schemeClr>
                </a:solidFill>
                <a:effectLst/>
                <a:cs typeface="Arial" panose="020B0604020202020204" pitchFamily="34" charset="0"/>
                <a:sym typeface="+mn-ea"/>
              </a:rPr>
              <a:t>Potential for growth:</a:t>
            </a:r>
            <a:r>
              <a:rPr lang="en-GB" dirty="0">
                <a:ln/>
                <a:solidFill>
                  <a:schemeClr val="bg2">
                    <a:lumMod val="10000"/>
                  </a:schemeClr>
                </a:solidFill>
                <a:effectLst/>
                <a:cs typeface="Arial" panose="020B0604020202020204" pitchFamily="34" charset="0"/>
                <a:sym typeface="+mn-ea"/>
              </a:rPr>
              <a:t> Another important characteristic is the potential for growth. This means that the opportunity has the potential to scale and grow over time, providing increasing returns on investment. </a:t>
            </a:r>
            <a:r>
              <a:rPr lang="en-US" altLang="en-GB" dirty="0">
                <a:ln/>
                <a:solidFill>
                  <a:schemeClr val="bg2">
                    <a:lumMod val="10000"/>
                  </a:schemeClr>
                </a:solidFill>
                <a:effectLst/>
                <a:cs typeface="Arial" panose="020B0604020202020204" pitchFamily="34" charset="0"/>
                <a:sym typeface="+mn-ea"/>
              </a:rPr>
              <a:t>We</a:t>
            </a:r>
            <a:r>
              <a:rPr lang="en-GB" dirty="0">
                <a:ln/>
                <a:solidFill>
                  <a:schemeClr val="bg2">
                    <a:lumMod val="10000"/>
                  </a:schemeClr>
                </a:solidFill>
                <a:effectLst/>
                <a:cs typeface="Arial" panose="020B0604020202020204" pitchFamily="34" charset="0"/>
                <a:sym typeface="+mn-ea"/>
              </a:rPr>
              <a:t> might provide examples of businesses that have grown rapidly, such as Facebook or Amazon, and explain how they identified and pursued opportunities for growth.</a:t>
            </a:r>
            <a:endParaRPr lang="en-GB" dirty="0">
              <a:ln/>
              <a:solidFill>
                <a:schemeClr val="bg2">
                  <a:lumMod val="10000"/>
                </a:schemeClr>
              </a:solidFill>
              <a:effectLst/>
              <a:cs typeface="Arial" panose="020B0604020202020204" pitchFamily="34" charset="0"/>
              <a:sym typeface="+mn-ea"/>
            </a:endParaRPr>
          </a:p>
          <a:p>
            <a:pPr indent="0" algn="l">
              <a:buFont typeface="Arial" panose="020B0604020202020204" pitchFamily="34" charset="0"/>
              <a:buNone/>
            </a:pPr>
            <a:endParaRPr lang="en-GB" dirty="0">
              <a:ln/>
              <a:solidFill>
                <a:schemeClr val="tx1"/>
              </a:solidFill>
              <a:effectLst/>
              <a:cs typeface="Arial" panose="020B0604020202020204" pitchFamily="34" charset="0"/>
              <a:sym typeface="+mn-ea"/>
            </a:endParaRPr>
          </a:p>
          <a:p>
            <a:pPr marL="285750" indent="0" algn="l">
              <a:buFont typeface="Arial" panose="020B0604020202020204" pitchFamily="34" charset="0"/>
              <a:buNone/>
            </a:pPr>
            <a:endParaRPr lang="en-GB" dirty="0">
              <a:ln/>
              <a:solidFill>
                <a:schemeClr val="tx1"/>
              </a:solidFill>
              <a:effectLst/>
              <a:cs typeface="Arial" panose="020B0604020202020204" pitchFamily="34" charset="0"/>
              <a:sym typeface="+mn-ea"/>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xfrm>
            <a:off x="251460" y="195580"/>
            <a:ext cx="6808470" cy="508000"/>
          </a:xfrm>
        </p:spPr>
        <p:txBody>
          <a:bodyPr/>
          <a:lstStyle/>
          <a:p>
            <a:r>
              <a:rPr dirty="0">
                <a:cs typeface="Arial" panose="020B0604020202020204" pitchFamily="34" charset="0"/>
                <a:sym typeface="+mn-ea"/>
              </a:rPr>
              <a:t>Professional and personal development for </a:t>
            </a:r>
            <a:r>
              <a:rPr lang="en-US" dirty="0">
                <a:cs typeface="Arial" panose="020B0604020202020204" pitchFamily="34" charset="0"/>
                <a:sym typeface="+mn-ea"/>
              </a:rPr>
              <a:t>success</a:t>
            </a:r>
            <a:endParaRPr lang="en-GB" altLang="cs-CZ" dirty="0">
              <a:solidFill>
                <a:schemeClr val="tx1"/>
              </a:solidFill>
              <a:cs typeface="Arial" panose="020B0604020202020204" pitchFamily="34" charset="0"/>
              <a:sym typeface="+mn-ea"/>
            </a:endParaRPr>
          </a:p>
        </p:txBody>
      </p:sp>
      <p:sp>
        <p:nvSpPr>
          <p:cNvPr id="5" name="Obdélník 4"/>
          <p:cNvSpPr/>
          <p:nvPr/>
        </p:nvSpPr>
        <p:spPr>
          <a:xfrm>
            <a:off x="387350" y="774065"/>
            <a:ext cx="7978140" cy="4246245"/>
          </a:xfrm>
          <a:prstGeom prst="rect">
            <a:avLst/>
          </a:prstGeom>
          <a:noFill/>
        </p:spPr>
        <p:txBody>
          <a:bodyPr wrap="square">
            <a:spAutoFit/>
            <a:scene3d>
              <a:camera prst="orthographicFront"/>
              <a:lightRig rig="threePt" dir="t"/>
            </a:scene3d>
          </a:bodyPr>
          <a:lstStyle/>
          <a:p>
            <a:pPr indent="0" algn="l">
              <a:buFont typeface="Wingdings" panose="05000000000000000000" charset="0"/>
              <a:buNone/>
            </a:pPr>
            <a:r>
              <a:rPr lang="en-US" dirty="0">
                <a:solidFill>
                  <a:schemeClr val="bg2">
                    <a:lumMod val="10000"/>
                  </a:schemeClr>
                </a:solidFill>
                <a:effectLst/>
                <a:cs typeface="+mn-lt"/>
                <a:sym typeface="+mn-ea"/>
              </a:rPr>
              <a:t>Some other developments for success</a:t>
            </a:r>
            <a:endParaRPr lang="en-US" dirty="0">
              <a:solidFill>
                <a:schemeClr val="bg2">
                  <a:lumMod val="10000"/>
                </a:schemeClr>
              </a:solidFill>
              <a:effectLst/>
              <a:cs typeface="+mn-lt"/>
              <a:sym typeface="+mn-ea"/>
            </a:endParaRPr>
          </a:p>
          <a:p>
            <a:pPr marL="285750" indent="-285750" algn="l">
              <a:buFont typeface="Wingdings" panose="05000000000000000000" charset="0"/>
              <a:buChar char="§"/>
            </a:pPr>
            <a:endParaRPr lang="en-US" dirty="0">
              <a:solidFill>
                <a:schemeClr val="bg2">
                  <a:lumMod val="10000"/>
                </a:schemeClr>
              </a:solidFill>
              <a:effectLst/>
              <a:cs typeface="+mn-lt"/>
              <a:sym typeface="+mn-ea"/>
            </a:endParaRPr>
          </a:p>
          <a:p>
            <a:pPr marL="285750" indent="-285750" algn="l">
              <a:buFont typeface="Wingdings" panose="05000000000000000000" charset="0"/>
              <a:buChar char="§"/>
            </a:pPr>
            <a:r>
              <a:rPr lang="en-US" b="1" dirty="0">
                <a:solidFill>
                  <a:schemeClr val="bg2">
                    <a:lumMod val="10000"/>
                  </a:schemeClr>
                </a:solidFill>
                <a:effectLst/>
                <a:cs typeface="+mn-lt"/>
                <a:sym typeface="+mn-ea"/>
              </a:rPr>
              <a:t>Seek out mentors</a:t>
            </a:r>
            <a:r>
              <a:rPr lang="en-US" dirty="0">
                <a:solidFill>
                  <a:schemeClr val="bg2">
                    <a:lumMod val="10000"/>
                  </a:schemeClr>
                </a:solidFill>
                <a:effectLst/>
                <a:cs typeface="+mn-lt"/>
                <a:sym typeface="+mn-ea"/>
              </a:rPr>
              <a:t> : Find mentors who have experience in your industry or who have faced similar challenges as a minority entrepreneur. Their advice and guidance can be invaluable in helping you navigate the ups and downs of entrepreneurship.</a:t>
            </a:r>
            <a:endParaRPr lang="en-US" dirty="0">
              <a:solidFill>
                <a:schemeClr val="bg2">
                  <a:lumMod val="10000"/>
                </a:schemeClr>
              </a:solidFill>
              <a:effectLst/>
              <a:cs typeface="+mn-lt"/>
              <a:sym typeface="+mn-ea"/>
            </a:endParaRPr>
          </a:p>
          <a:p>
            <a:pPr marL="285750" indent="-285750" algn="l">
              <a:buFont typeface="Wingdings" panose="05000000000000000000" charset="0"/>
              <a:buChar char="§"/>
            </a:pPr>
            <a:endParaRPr lang="en-US" dirty="0">
              <a:solidFill>
                <a:schemeClr val="bg2">
                  <a:lumMod val="10000"/>
                </a:schemeClr>
              </a:solidFill>
              <a:effectLst/>
              <a:cs typeface="+mn-lt"/>
              <a:sym typeface="+mn-ea"/>
            </a:endParaRPr>
          </a:p>
          <a:p>
            <a:pPr marL="285750" indent="-285750" algn="l">
              <a:buFont typeface="Wingdings" panose="05000000000000000000" charset="0"/>
              <a:buChar char="§"/>
            </a:pPr>
            <a:r>
              <a:rPr lang="en-US" b="1" dirty="0">
                <a:solidFill>
                  <a:schemeClr val="bg2">
                    <a:lumMod val="10000"/>
                  </a:schemeClr>
                </a:solidFill>
                <a:effectLst/>
                <a:cs typeface="+mn-lt"/>
                <a:sym typeface="+mn-ea"/>
              </a:rPr>
              <a:t>Network</a:t>
            </a:r>
            <a:r>
              <a:rPr lang="en-US" dirty="0">
                <a:solidFill>
                  <a:schemeClr val="bg2">
                    <a:lumMod val="10000"/>
                  </a:schemeClr>
                </a:solidFill>
                <a:effectLst/>
                <a:cs typeface="+mn-lt"/>
                <a:sym typeface="+mn-ea"/>
              </a:rPr>
              <a:t> : Attend events and join groups where you can connect with other minority entrepreneurs. This can help you build relationships, find new opportunities, and learn from others who have been in your shoes.</a:t>
            </a:r>
            <a:endParaRPr lang="en-US" dirty="0">
              <a:solidFill>
                <a:schemeClr val="bg2">
                  <a:lumMod val="10000"/>
                </a:schemeClr>
              </a:solidFill>
              <a:effectLst/>
              <a:cs typeface="+mn-lt"/>
              <a:sym typeface="+mn-ea"/>
            </a:endParaRPr>
          </a:p>
          <a:p>
            <a:pPr marL="285750" indent="-285750" algn="l">
              <a:buFont typeface="Wingdings" panose="05000000000000000000" charset="0"/>
              <a:buChar char="§"/>
            </a:pPr>
            <a:endParaRPr lang="en-US" dirty="0">
              <a:solidFill>
                <a:schemeClr val="bg2">
                  <a:lumMod val="10000"/>
                </a:schemeClr>
              </a:solidFill>
              <a:effectLst/>
              <a:cs typeface="+mn-lt"/>
              <a:sym typeface="+mn-ea"/>
            </a:endParaRPr>
          </a:p>
          <a:p>
            <a:pPr marL="285750" indent="-285750" algn="l">
              <a:buFont typeface="Wingdings" panose="05000000000000000000" charset="0"/>
              <a:buChar char="§"/>
            </a:pPr>
            <a:r>
              <a:rPr lang="en-US" b="1" dirty="0">
                <a:solidFill>
                  <a:schemeClr val="bg2">
                    <a:lumMod val="10000"/>
                  </a:schemeClr>
                </a:solidFill>
                <a:effectLst/>
                <a:cs typeface="+mn-lt"/>
                <a:sym typeface="+mn-ea"/>
              </a:rPr>
              <a:t>Focus on education</a:t>
            </a:r>
            <a:r>
              <a:rPr lang="en-US" dirty="0">
                <a:solidFill>
                  <a:schemeClr val="bg2">
                    <a:lumMod val="10000"/>
                  </a:schemeClr>
                </a:solidFill>
                <a:effectLst/>
                <a:cs typeface="+mn-lt"/>
                <a:sym typeface="+mn-ea"/>
              </a:rPr>
              <a:t> : Continuously learning and staying up to date with industry trends and best practices can help you stay ahead of the curve. Look for educational opportunities such as conferences, webinars, or online courses.</a:t>
            </a:r>
            <a:endParaRPr lang="en-US" dirty="0">
              <a:solidFill>
                <a:schemeClr val="bg2">
                  <a:lumMod val="10000"/>
                </a:schemeClr>
              </a:solidFill>
              <a:effectLst/>
              <a:cs typeface="+mn-lt"/>
              <a:sym typeface="+mn-ea"/>
            </a:endParaRPr>
          </a:p>
          <a:p>
            <a:pPr indent="0" algn="l">
              <a:buFont typeface="Wingdings" panose="05000000000000000000" charset="0"/>
              <a:buNone/>
            </a:pPr>
            <a:endParaRPr lang="en-US" dirty="0">
              <a:solidFill>
                <a:schemeClr val="bg2">
                  <a:lumMod val="10000"/>
                </a:schemeClr>
              </a:solidFill>
              <a:effectLst/>
              <a:cs typeface="+mn-lt"/>
              <a:sym typeface="+mn-ea"/>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xfrm>
            <a:off x="251460" y="195580"/>
            <a:ext cx="6808470" cy="508000"/>
          </a:xfrm>
        </p:spPr>
        <p:txBody>
          <a:bodyPr/>
          <a:lstStyle/>
          <a:p>
            <a:r>
              <a:rPr dirty="0">
                <a:cs typeface="Arial" panose="020B0604020202020204" pitchFamily="34" charset="0"/>
                <a:sym typeface="+mn-ea"/>
              </a:rPr>
              <a:t>Professional and personal development for </a:t>
            </a:r>
            <a:r>
              <a:rPr lang="en-US" dirty="0">
                <a:cs typeface="Arial" panose="020B0604020202020204" pitchFamily="34" charset="0"/>
                <a:sym typeface="+mn-ea"/>
              </a:rPr>
              <a:t>success</a:t>
            </a:r>
            <a:endParaRPr lang="en-GB" altLang="cs-CZ" dirty="0">
              <a:solidFill>
                <a:schemeClr val="tx1"/>
              </a:solidFill>
              <a:cs typeface="Arial" panose="020B0604020202020204" pitchFamily="34" charset="0"/>
              <a:sym typeface="+mn-ea"/>
            </a:endParaRPr>
          </a:p>
        </p:txBody>
      </p:sp>
      <p:sp>
        <p:nvSpPr>
          <p:cNvPr id="5" name="Obdélník 4"/>
          <p:cNvSpPr/>
          <p:nvPr/>
        </p:nvSpPr>
        <p:spPr>
          <a:xfrm>
            <a:off x="387350" y="774065"/>
            <a:ext cx="7978140" cy="3969385"/>
          </a:xfrm>
          <a:prstGeom prst="rect">
            <a:avLst/>
          </a:prstGeom>
          <a:noFill/>
        </p:spPr>
        <p:txBody>
          <a:bodyPr wrap="square">
            <a:spAutoFit/>
            <a:scene3d>
              <a:camera prst="orthographicFront"/>
              <a:lightRig rig="threePt" dir="t"/>
            </a:scene3d>
          </a:bodyPr>
          <a:lstStyle/>
          <a:p>
            <a:pPr marL="285750" indent="-285750" algn="l">
              <a:buFont typeface="Wingdings" panose="05000000000000000000" charset="0"/>
              <a:buChar char="§"/>
            </a:pPr>
            <a:r>
              <a:rPr lang="en-US" b="1" dirty="0">
                <a:solidFill>
                  <a:schemeClr val="bg2">
                    <a:lumMod val="10000"/>
                  </a:schemeClr>
                </a:solidFill>
                <a:effectLst/>
                <a:cs typeface="+mn-lt"/>
                <a:sym typeface="+mn-ea"/>
              </a:rPr>
              <a:t>Develop your leadership skills</a:t>
            </a:r>
            <a:r>
              <a:rPr lang="en-US" dirty="0">
                <a:solidFill>
                  <a:schemeClr val="bg2">
                    <a:lumMod val="10000"/>
                  </a:schemeClr>
                </a:solidFill>
                <a:effectLst/>
                <a:cs typeface="+mn-lt"/>
                <a:sym typeface="+mn-ea"/>
              </a:rPr>
              <a:t> : As a minority entrepreneur, you may be called upon to be a leader in your community or industry. Develop your leadership skills by seeking out opportunities to take on leadership roles, whether it's within your business or in community organizations.</a:t>
            </a:r>
            <a:endParaRPr lang="en-US" dirty="0">
              <a:solidFill>
                <a:schemeClr val="bg2">
                  <a:lumMod val="10000"/>
                </a:schemeClr>
              </a:solidFill>
              <a:effectLst/>
              <a:cs typeface="+mn-lt"/>
              <a:sym typeface="+mn-ea"/>
            </a:endParaRPr>
          </a:p>
          <a:p>
            <a:pPr marL="285750" indent="-285750" algn="l">
              <a:buFont typeface="Wingdings" panose="05000000000000000000" charset="0"/>
              <a:buChar char="§"/>
            </a:pPr>
            <a:endParaRPr lang="en-US" dirty="0">
              <a:solidFill>
                <a:schemeClr val="bg2">
                  <a:lumMod val="10000"/>
                </a:schemeClr>
              </a:solidFill>
              <a:effectLst/>
              <a:cs typeface="+mn-lt"/>
              <a:sym typeface="+mn-ea"/>
            </a:endParaRPr>
          </a:p>
          <a:p>
            <a:pPr marL="285750" indent="-285750" algn="l">
              <a:buFont typeface="Wingdings" panose="05000000000000000000" charset="0"/>
              <a:buChar char="§"/>
            </a:pPr>
            <a:r>
              <a:rPr lang="en-US" b="1" dirty="0">
                <a:solidFill>
                  <a:schemeClr val="bg2">
                    <a:lumMod val="10000"/>
                  </a:schemeClr>
                </a:solidFill>
                <a:effectLst/>
                <a:cs typeface="+mn-lt"/>
                <a:sym typeface="+mn-ea"/>
              </a:rPr>
              <a:t>Seek out opportunities </a:t>
            </a:r>
            <a:r>
              <a:rPr lang="en-US" dirty="0">
                <a:solidFill>
                  <a:schemeClr val="bg2">
                    <a:lumMod val="10000"/>
                  </a:schemeClr>
                </a:solidFill>
                <a:effectLst/>
                <a:cs typeface="+mn-lt"/>
                <a:sym typeface="+mn-ea"/>
              </a:rPr>
              <a:t>: Minority entrepreneurs may face additional challenges in accessing funding for their businesses. Look for organizations or programs that specifically support minority entrepreneurs and can provide funding, mentorship, or other resources.</a:t>
            </a:r>
            <a:endParaRPr lang="en-US" dirty="0">
              <a:solidFill>
                <a:schemeClr val="bg2">
                  <a:lumMod val="10000"/>
                </a:schemeClr>
              </a:solidFill>
              <a:effectLst/>
              <a:cs typeface="+mn-lt"/>
              <a:sym typeface="+mn-ea"/>
            </a:endParaRPr>
          </a:p>
          <a:p>
            <a:pPr marL="285750" indent="-285750" algn="l">
              <a:buFont typeface="Wingdings" panose="05000000000000000000" charset="0"/>
              <a:buChar char="§"/>
            </a:pPr>
            <a:endParaRPr lang="en-US" dirty="0">
              <a:solidFill>
                <a:schemeClr val="bg2">
                  <a:lumMod val="10000"/>
                </a:schemeClr>
              </a:solidFill>
              <a:effectLst/>
              <a:cs typeface="+mn-lt"/>
              <a:sym typeface="+mn-ea"/>
            </a:endParaRPr>
          </a:p>
          <a:p>
            <a:pPr marL="285750" indent="-285750" algn="l">
              <a:buFont typeface="Wingdings" panose="05000000000000000000" charset="0"/>
              <a:buChar char="§"/>
            </a:pPr>
            <a:r>
              <a:rPr lang="en-US" b="1" dirty="0">
                <a:solidFill>
                  <a:schemeClr val="bg2">
                    <a:lumMod val="10000"/>
                  </a:schemeClr>
                </a:solidFill>
                <a:effectLst/>
                <a:cs typeface="+mn-lt"/>
                <a:sym typeface="+mn-ea"/>
              </a:rPr>
              <a:t>Build a support network </a:t>
            </a:r>
            <a:r>
              <a:rPr lang="en-US" dirty="0">
                <a:solidFill>
                  <a:schemeClr val="bg2">
                    <a:lumMod val="10000"/>
                  </a:schemeClr>
                </a:solidFill>
                <a:effectLst/>
                <a:cs typeface="+mn-lt"/>
                <a:sym typeface="+mn-ea"/>
              </a:rPr>
              <a:t>: Surround yourself with a support network of family, friends, and fellow entrepreneurs who can offer encouragement, advice, and support when you need it most.</a:t>
            </a:r>
            <a:endParaRPr lang="en-US" dirty="0">
              <a:solidFill>
                <a:schemeClr val="bg2">
                  <a:lumMod val="10000"/>
                </a:schemeClr>
              </a:solidFill>
              <a:effectLst/>
              <a:cs typeface="+mn-lt"/>
              <a:sym typeface="+mn-ea"/>
            </a:endParaRPr>
          </a:p>
          <a:p>
            <a:pPr indent="0" algn="l">
              <a:buFont typeface="Wingdings" panose="05000000000000000000" charset="0"/>
              <a:buNone/>
            </a:pPr>
            <a:endParaRPr lang="en-US" dirty="0">
              <a:solidFill>
                <a:schemeClr val="bg2">
                  <a:lumMod val="10000"/>
                </a:schemeClr>
              </a:solidFill>
              <a:effectLst/>
              <a:cs typeface="+mn-lt"/>
              <a:sym typeface="+mn-ea"/>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p:nvPr/>
        </p:nvSpPr>
        <p:spPr>
          <a:xfrm>
            <a:off x="188640" y="146615"/>
            <a:ext cx="3402378" cy="380777"/>
          </a:xfrm>
          <a:prstGeom prst="rect">
            <a:avLst/>
          </a:prstGeom>
        </p:spPr>
        <p:txBody>
          <a:bodyPr vert="horz" lIns="68580" tIns="34290" rIns="68580" bIns="34290" rtlCol="0" anchor="b">
            <a:normAutofit fontScale="40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3384791" y="432392"/>
            <a:ext cx="1275029" cy="392415"/>
          </a:xfrm>
          <a:prstGeom prst="rect">
            <a:avLst/>
          </a:prstGeom>
        </p:spPr>
        <p:txBody>
          <a:bodyPr wrap="none" lIns="68580" tIns="34290" rIns="68580" bIns="34290">
            <a:spAutoFit/>
          </a:bodyPr>
          <a:lstStyle/>
          <a:p>
            <a:pPr algn="ctr" defTabSz="685800">
              <a:defRPr/>
            </a:pPr>
            <a:r>
              <a:rPr lang="cs-CZ" sz="2100" b="1" kern="0" dirty="0" err="1">
                <a:solidFill>
                  <a:srgbClr val="307871"/>
                </a:solidFill>
                <a:latin typeface="Times New Roman" panose="02020603050405020304"/>
                <a:ea typeface="+mj-ea"/>
                <a:cs typeface="+mj-cs"/>
              </a:rPr>
              <a:t>Summary</a:t>
            </a:r>
            <a:endParaRPr lang="en-GB" sz="2100" b="1" kern="0" dirty="0">
              <a:solidFill>
                <a:sysClr val="windowText" lastClr="000000"/>
              </a:solidFill>
            </a:endParaRPr>
          </a:p>
        </p:txBody>
      </p:sp>
      <p:sp>
        <p:nvSpPr>
          <p:cNvPr id="2" name="TextovéPole 1"/>
          <p:cNvSpPr txBox="1"/>
          <p:nvPr/>
        </p:nvSpPr>
        <p:spPr>
          <a:xfrm>
            <a:off x="323528" y="1148238"/>
            <a:ext cx="8560342" cy="2007235"/>
          </a:xfrm>
          <a:prstGeom prst="rect">
            <a:avLst/>
          </a:prstGeom>
          <a:solidFill>
            <a:schemeClr val="accent6">
              <a:lumMod val="40000"/>
              <a:lumOff val="60000"/>
            </a:schemeClr>
          </a:solidFill>
        </p:spPr>
        <p:txBody>
          <a:bodyPr wrap="square" lIns="68580" tIns="34290" rIns="68580" bIns="34290" rtlCol="0">
            <a:spAutoFit/>
          </a:bodyPr>
          <a:lstStyle/>
          <a:p>
            <a:pPr indent="0">
              <a:buFont typeface="Arial" panose="020B0604020202020204" pitchFamily="34" charset="0"/>
              <a:buNone/>
            </a:pPr>
            <a:r>
              <a:rPr lang="cs-CZ" dirty="0"/>
              <a:t>Before starting a minority-owned business, the most important thing is for the entrepreneur to be </a:t>
            </a:r>
            <a:r>
              <a:rPr lang="cs-CZ" b="1" dirty="0"/>
              <a:t>motivated.</a:t>
            </a:r>
            <a:r>
              <a:rPr lang="cs-CZ" dirty="0"/>
              <a:t> This means they have personal plans and goals for their business that they </a:t>
            </a:r>
            <a:r>
              <a:rPr lang="cs-CZ" b="1" dirty="0"/>
              <a:t>believe in and are committed to achieving</a:t>
            </a:r>
            <a:r>
              <a:rPr lang="cs-CZ" dirty="0"/>
              <a:t>. It's also important for their goals to be </a:t>
            </a:r>
            <a:r>
              <a:rPr lang="cs-CZ" b="1" dirty="0"/>
              <a:t>realistic and achievable</a:t>
            </a:r>
            <a:r>
              <a:rPr lang="cs-CZ" dirty="0"/>
              <a:t>. Having support from family, friends, or investors is helpful, especially for minority entrepreneurs. To be successful, the business idea must be viable and have potential to succeed in the market. However, success in minority entrepreneurship may be </a:t>
            </a:r>
            <a:r>
              <a:rPr lang="cs-CZ" b="1" dirty="0"/>
              <a:t>measured differently</a:t>
            </a:r>
            <a:r>
              <a:rPr lang="cs-CZ" dirty="0"/>
              <a:t> than in other types of businesses.</a:t>
            </a:r>
            <a:endParaRPr lang="cs-CZ" dirty="0"/>
          </a:p>
        </p:txBody>
      </p:sp>
      <p:pic>
        <p:nvPicPr>
          <p:cNvPr id="7" name="Obrázek 6"/>
          <p:cNvPicPr>
            <a:picLocks noChangeAspect="1"/>
          </p:cNvPicPr>
          <p:nvPr/>
        </p:nvPicPr>
        <p:blipFill>
          <a:blip r:embed="rId1"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xfrm>
            <a:off x="251460" y="195580"/>
            <a:ext cx="6808470" cy="508000"/>
          </a:xfrm>
        </p:spPr>
        <p:txBody>
          <a:bodyPr/>
          <a:lstStyle/>
          <a:p>
            <a:r>
              <a:rPr lang="en-US" altLang="cs-CZ" dirty="0"/>
              <a:t>Key Characteristics of Entrepreneurial Opportunities</a:t>
            </a:r>
            <a:endParaRPr lang="en-US" altLang="cs-CZ" dirty="0"/>
          </a:p>
        </p:txBody>
      </p:sp>
      <p:sp>
        <p:nvSpPr>
          <p:cNvPr id="5" name="Obdélník 4"/>
          <p:cNvSpPr/>
          <p:nvPr/>
        </p:nvSpPr>
        <p:spPr>
          <a:xfrm>
            <a:off x="387350" y="989330"/>
            <a:ext cx="7978140" cy="3415030"/>
          </a:xfrm>
          <a:prstGeom prst="rect">
            <a:avLst/>
          </a:prstGeom>
          <a:noFill/>
        </p:spPr>
        <p:txBody>
          <a:bodyPr wrap="square">
            <a:spAutoFit/>
            <a:scene3d>
              <a:camera prst="orthographicFront"/>
              <a:lightRig rig="threePt" dir="t"/>
            </a:scene3d>
          </a:bodyPr>
          <a:lstStyle/>
          <a:p>
            <a:pPr indent="0" algn="l">
              <a:buFont typeface="Arial" panose="020B0604020202020204" pitchFamily="34" charset="0"/>
              <a:buNone/>
            </a:pPr>
            <a:r>
              <a:rPr lang="en-GB" b="1" dirty="0">
                <a:solidFill>
                  <a:schemeClr val="bg2">
                    <a:lumMod val="10000"/>
                  </a:schemeClr>
                </a:solidFill>
                <a:effectLst/>
                <a:cs typeface="+mn-lt"/>
                <a:sym typeface="+mn-ea"/>
              </a:rPr>
              <a:t>Low competition:</a:t>
            </a:r>
            <a:r>
              <a:rPr lang="en-GB" dirty="0">
                <a:solidFill>
                  <a:schemeClr val="bg2">
                    <a:lumMod val="10000"/>
                  </a:schemeClr>
                </a:solidFill>
                <a:effectLst/>
                <a:cs typeface="+mn-lt"/>
                <a:sym typeface="+mn-ea"/>
              </a:rPr>
              <a:t> Opportunities with low competition can also be attractive to entrepreneurs, as they may be able to capture a larger share of the market and establish themselves as leaders in the industry. </a:t>
            </a:r>
            <a:r>
              <a:rPr lang="en-US" altLang="en-GB" dirty="0">
                <a:solidFill>
                  <a:schemeClr val="bg2">
                    <a:lumMod val="10000"/>
                  </a:schemeClr>
                </a:solidFill>
                <a:effectLst/>
                <a:cs typeface="+mn-lt"/>
                <a:sym typeface="+mn-ea"/>
              </a:rPr>
              <a:t>We</a:t>
            </a:r>
            <a:r>
              <a:rPr lang="en-GB" dirty="0">
                <a:solidFill>
                  <a:schemeClr val="bg2">
                    <a:lumMod val="10000"/>
                  </a:schemeClr>
                </a:solidFill>
                <a:effectLst/>
                <a:cs typeface="+mn-lt"/>
                <a:sym typeface="+mn-ea"/>
              </a:rPr>
              <a:t> could provide examples of businesses that have succeeded by entering industries with low competition, such as Tesla in the electric vehicle market.</a:t>
            </a:r>
            <a:endParaRPr lang="en-GB" dirty="0">
              <a:solidFill>
                <a:schemeClr val="bg2">
                  <a:lumMod val="10000"/>
                </a:schemeClr>
              </a:solidFill>
              <a:effectLst/>
              <a:cs typeface="+mn-lt"/>
              <a:sym typeface="+mn-ea"/>
            </a:endParaRPr>
          </a:p>
          <a:p>
            <a:pPr indent="0" algn="l">
              <a:buFont typeface="Arial" panose="020B0604020202020204" pitchFamily="34" charset="0"/>
              <a:buNone/>
            </a:pPr>
            <a:endParaRPr lang="en-GB" dirty="0">
              <a:solidFill>
                <a:schemeClr val="bg2">
                  <a:lumMod val="10000"/>
                </a:schemeClr>
              </a:solidFill>
              <a:effectLst/>
              <a:cs typeface="+mn-lt"/>
              <a:sym typeface="+mn-ea"/>
            </a:endParaRPr>
          </a:p>
          <a:p>
            <a:pPr indent="0" algn="l">
              <a:buFont typeface="Arial" panose="020B0604020202020204" pitchFamily="34" charset="0"/>
              <a:buNone/>
            </a:pPr>
            <a:r>
              <a:rPr lang="en-GB" b="1" dirty="0">
                <a:solidFill>
                  <a:schemeClr val="bg2">
                    <a:lumMod val="10000"/>
                  </a:schemeClr>
                </a:solidFill>
                <a:effectLst/>
                <a:cs typeface="Arial" panose="020B0604020202020204" pitchFamily="34" charset="0"/>
                <a:sym typeface="+mn-ea"/>
              </a:rPr>
              <a:t>Unique value proposition:</a:t>
            </a:r>
            <a:r>
              <a:rPr lang="en-GB" dirty="0">
                <a:solidFill>
                  <a:schemeClr val="bg2">
                    <a:lumMod val="10000"/>
                  </a:schemeClr>
                </a:solidFill>
                <a:effectLst/>
                <a:cs typeface="Arial" panose="020B0604020202020204" pitchFamily="34" charset="0"/>
                <a:sym typeface="+mn-ea"/>
              </a:rPr>
              <a:t> Finally, an entrepreneurial opportunity with a unique value proposition can be particularly attractive. This means that the product or service offers something different or better than what is currently available in the market. </a:t>
            </a:r>
            <a:r>
              <a:rPr lang="en-US" altLang="en-GB" dirty="0">
                <a:solidFill>
                  <a:schemeClr val="bg2">
                    <a:lumMod val="10000"/>
                  </a:schemeClr>
                </a:solidFill>
                <a:effectLst/>
                <a:cs typeface="Arial" panose="020B0604020202020204" pitchFamily="34" charset="0"/>
                <a:sym typeface="+mn-ea"/>
              </a:rPr>
              <a:t>We</a:t>
            </a:r>
            <a:r>
              <a:rPr lang="en-GB" dirty="0">
                <a:solidFill>
                  <a:schemeClr val="bg2">
                    <a:lumMod val="10000"/>
                  </a:schemeClr>
                </a:solidFill>
                <a:effectLst/>
                <a:cs typeface="Arial" panose="020B0604020202020204" pitchFamily="34" charset="0"/>
                <a:sym typeface="+mn-ea"/>
              </a:rPr>
              <a:t> could provide examples of businesses that have succeeded by offering a unique value proposition, such as Netflix or </a:t>
            </a:r>
            <a:r>
              <a:rPr lang="en-US" altLang="en-GB" dirty="0">
                <a:solidFill>
                  <a:schemeClr val="bg2">
                    <a:lumMod val="10000"/>
                  </a:schemeClr>
                </a:solidFill>
                <a:effectLst/>
                <a:cs typeface="Arial" panose="020B0604020202020204" pitchFamily="34" charset="0"/>
                <a:sym typeface="+mn-ea"/>
              </a:rPr>
              <a:t>Tesla</a:t>
            </a:r>
            <a:r>
              <a:rPr lang="en-GB" dirty="0">
                <a:solidFill>
                  <a:schemeClr val="bg2">
                    <a:lumMod val="10000"/>
                  </a:schemeClr>
                </a:solidFill>
                <a:effectLst/>
                <a:cs typeface="Arial" panose="020B0604020202020204" pitchFamily="34" charset="0"/>
                <a:sym typeface="+mn-ea"/>
              </a:rPr>
              <a:t>.</a:t>
            </a:r>
            <a:endParaRPr lang="en-GB" dirty="0">
              <a:solidFill>
                <a:schemeClr val="bg2">
                  <a:lumMod val="10000"/>
                </a:schemeClr>
              </a:solidFill>
              <a:effectLst/>
              <a:cs typeface="Arial" panose="020B0604020202020204" pitchFamily="34" charset="0"/>
              <a:sym typeface="+mn-ea"/>
            </a:endParaRPr>
          </a:p>
          <a:p>
            <a:pPr marL="285750" indent="0" algn="l">
              <a:buFont typeface="Arial" panose="020B0604020202020204" pitchFamily="34" charset="0"/>
              <a:buNone/>
            </a:pPr>
            <a:endParaRPr lang="en-GB" dirty="0">
              <a:solidFill>
                <a:schemeClr val="tx1"/>
              </a:solidFill>
              <a:effectLst/>
              <a:cs typeface="Arial" panose="020B0604020202020204" pitchFamily="34" charset="0"/>
              <a:sym typeface="+mn-ea"/>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xfrm>
            <a:off x="251460" y="195580"/>
            <a:ext cx="6808470" cy="508000"/>
          </a:xfrm>
        </p:spPr>
        <p:txBody>
          <a:bodyPr/>
          <a:lstStyle/>
          <a:p>
            <a:r>
              <a:rPr lang="en-US" altLang="cs-CZ" dirty="0"/>
              <a:t>Key Characteristics of Entrepreneurial Opportunities</a:t>
            </a:r>
            <a:endParaRPr lang="en-US" altLang="cs-CZ" dirty="0"/>
          </a:p>
        </p:txBody>
      </p:sp>
      <p:sp>
        <p:nvSpPr>
          <p:cNvPr id="5" name="Obdélník 4"/>
          <p:cNvSpPr/>
          <p:nvPr/>
        </p:nvSpPr>
        <p:spPr>
          <a:xfrm>
            <a:off x="387350" y="1132840"/>
            <a:ext cx="7978140" cy="3138170"/>
          </a:xfrm>
          <a:prstGeom prst="rect">
            <a:avLst/>
          </a:prstGeom>
          <a:noFill/>
        </p:spPr>
        <p:txBody>
          <a:bodyPr wrap="square">
            <a:spAutoFit/>
            <a:scene3d>
              <a:camera prst="orthographicFront"/>
              <a:lightRig rig="threePt" dir="t"/>
            </a:scene3d>
          </a:bodyPr>
          <a:lstStyle/>
          <a:p>
            <a:pPr indent="0" algn="l">
              <a:buFont typeface="Arial" panose="020B0604020202020204" pitchFamily="34" charset="0"/>
              <a:buNone/>
            </a:pPr>
            <a:r>
              <a:rPr lang="en-US" altLang="en-GB" dirty="0">
                <a:solidFill>
                  <a:schemeClr val="bg2">
                    <a:lumMod val="10000"/>
                  </a:schemeClr>
                </a:solidFill>
                <a:effectLst/>
                <a:cs typeface="+mn-lt"/>
                <a:sym typeface="+mn-ea"/>
              </a:rPr>
              <a:t>M</a:t>
            </a:r>
            <a:r>
              <a:rPr lang="en-GB" dirty="0">
                <a:solidFill>
                  <a:schemeClr val="bg2">
                    <a:lumMod val="10000"/>
                  </a:schemeClr>
                </a:solidFill>
                <a:effectLst/>
                <a:cs typeface="+mn-lt"/>
                <a:sym typeface="+mn-ea"/>
              </a:rPr>
              <a:t>apping the key characteristics of entrepreneurial opportunities against values, skills, and ethics</a:t>
            </a:r>
            <a:endParaRPr lang="en-GB" dirty="0">
              <a:solidFill>
                <a:schemeClr val="bg2">
                  <a:lumMod val="10000"/>
                </a:schemeClr>
              </a:solidFill>
              <a:effectLst/>
              <a:cs typeface="+mn-lt"/>
              <a:sym typeface="+mn-ea"/>
            </a:endParaRPr>
          </a:p>
          <a:p>
            <a:pPr indent="0" algn="l">
              <a:buFont typeface="Arial" panose="020B0604020202020204" pitchFamily="34" charset="0"/>
              <a:buNone/>
            </a:pPr>
            <a:endParaRPr lang="en-GB" dirty="0">
              <a:solidFill>
                <a:schemeClr val="bg2">
                  <a:lumMod val="10000"/>
                </a:schemeClr>
              </a:solidFill>
              <a:effectLst/>
              <a:cs typeface="+mn-lt"/>
              <a:sym typeface="+mn-ea"/>
            </a:endParaRPr>
          </a:p>
          <a:p>
            <a:pPr indent="0" algn="l">
              <a:buFont typeface="Arial" panose="020B0604020202020204" pitchFamily="34" charset="0"/>
              <a:buNone/>
            </a:pPr>
            <a:r>
              <a:rPr lang="en-GB" b="1" u="sng" dirty="0">
                <a:solidFill>
                  <a:schemeClr val="bg2">
                    <a:lumMod val="10000"/>
                  </a:schemeClr>
                </a:solidFill>
                <a:effectLst/>
                <a:cs typeface="Arial" panose="020B0604020202020204" pitchFamily="34" charset="0"/>
                <a:sym typeface="+mn-ea"/>
              </a:rPr>
              <a:t>Values:</a:t>
            </a:r>
            <a:endParaRPr lang="en-GB" b="1" u="sng" dirty="0">
              <a:solidFill>
                <a:schemeClr val="bg2">
                  <a:lumMod val="10000"/>
                </a:schemeClr>
              </a:solidFill>
              <a:effectLst/>
              <a:cs typeface="Arial" panose="020B0604020202020204" pitchFamily="34" charset="0"/>
              <a:sym typeface="+mn-ea"/>
            </a:endParaRPr>
          </a:p>
          <a:p>
            <a:pPr indent="0" algn="l">
              <a:buFont typeface="Arial" panose="020B0604020202020204" pitchFamily="34" charset="0"/>
              <a:buNone/>
            </a:pPr>
            <a:endParaRPr lang="en-GB" b="1" dirty="0">
              <a:solidFill>
                <a:schemeClr val="bg2">
                  <a:lumMod val="10000"/>
                </a:schemeClr>
              </a:solidFill>
              <a:effectLst/>
              <a:cs typeface="Arial" panose="020B0604020202020204" pitchFamily="34" charset="0"/>
              <a:sym typeface="+mn-ea"/>
            </a:endParaRPr>
          </a:p>
          <a:p>
            <a:pPr marL="285750" indent="-285750" algn="l">
              <a:buFont typeface="Wingdings" panose="05000000000000000000" charset="0"/>
              <a:buChar char="Ø"/>
            </a:pPr>
            <a:r>
              <a:rPr lang="en-GB" dirty="0">
                <a:solidFill>
                  <a:schemeClr val="bg2">
                    <a:lumMod val="10000"/>
                  </a:schemeClr>
                </a:solidFill>
                <a:effectLst/>
                <a:cs typeface="Arial" panose="020B0604020202020204" pitchFamily="34" charset="0"/>
                <a:sym typeface="+mn-ea"/>
              </a:rPr>
              <a:t>If you value social impact and sustainability, you might be interested in entrepreneurial opportunities that focus on green energy, sustainable agriculture, or waste reduction.</a:t>
            </a:r>
            <a:endParaRPr lang="en-GB" dirty="0">
              <a:solidFill>
                <a:schemeClr val="bg2">
                  <a:lumMod val="10000"/>
                </a:schemeClr>
              </a:solidFill>
              <a:effectLst/>
              <a:cs typeface="Arial" panose="020B0604020202020204" pitchFamily="34" charset="0"/>
              <a:sym typeface="+mn-ea"/>
            </a:endParaRPr>
          </a:p>
          <a:p>
            <a:pPr marL="285750" indent="-285750" algn="l">
              <a:buFont typeface="Wingdings" panose="05000000000000000000" charset="0"/>
              <a:buChar char="Ø"/>
            </a:pPr>
            <a:r>
              <a:rPr lang="en-GB" dirty="0">
                <a:solidFill>
                  <a:schemeClr val="bg2">
                    <a:lumMod val="10000"/>
                  </a:schemeClr>
                </a:solidFill>
                <a:effectLst/>
                <a:cs typeface="Arial" panose="020B0604020202020204" pitchFamily="34" charset="0"/>
                <a:sym typeface="+mn-ea"/>
              </a:rPr>
              <a:t>If you value innovation and creativity, you might be interested in entrepreneurial opportunities in emerging technologies, such as artificial intelligence, blockchain, or virtual reality.</a:t>
            </a:r>
            <a:endParaRPr lang="en-GB" dirty="0">
              <a:solidFill>
                <a:schemeClr val="bg2">
                  <a:lumMod val="10000"/>
                </a:schemeClr>
              </a:solidFill>
              <a:effectLst/>
              <a:cs typeface="Arial" panose="020B0604020202020204" pitchFamily="34" charset="0"/>
              <a:sym typeface="+mn-ea"/>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xfrm>
            <a:off x="251460" y="195580"/>
            <a:ext cx="6808470" cy="508000"/>
          </a:xfrm>
        </p:spPr>
        <p:txBody>
          <a:bodyPr/>
          <a:lstStyle/>
          <a:p>
            <a:r>
              <a:rPr lang="en-US" altLang="cs-CZ" dirty="0"/>
              <a:t>Key Characteristics of Entrepreneurial Opportunities</a:t>
            </a:r>
            <a:endParaRPr lang="en-US" altLang="cs-CZ" dirty="0"/>
          </a:p>
        </p:txBody>
      </p:sp>
      <p:sp>
        <p:nvSpPr>
          <p:cNvPr id="5" name="Obdélník 4"/>
          <p:cNvSpPr/>
          <p:nvPr/>
        </p:nvSpPr>
        <p:spPr>
          <a:xfrm>
            <a:off x="387350" y="1419860"/>
            <a:ext cx="7978140" cy="2306955"/>
          </a:xfrm>
          <a:prstGeom prst="rect">
            <a:avLst/>
          </a:prstGeom>
          <a:noFill/>
        </p:spPr>
        <p:txBody>
          <a:bodyPr wrap="square">
            <a:spAutoFit/>
            <a:scene3d>
              <a:camera prst="orthographicFront"/>
              <a:lightRig rig="threePt" dir="t"/>
            </a:scene3d>
          </a:bodyPr>
          <a:lstStyle/>
          <a:p>
            <a:pPr indent="0" algn="l">
              <a:buFont typeface="Arial" panose="020B0604020202020204" pitchFamily="34" charset="0"/>
              <a:buNone/>
            </a:pPr>
            <a:r>
              <a:rPr b="1" u="sng" dirty="0">
                <a:solidFill>
                  <a:schemeClr val="bg2">
                    <a:lumMod val="10000"/>
                  </a:schemeClr>
                </a:solidFill>
                <a:effectLst/>
                <a:cs typeface="+mn-lt"/>
                <a:sym typeface="+mn-ea"/>
              </a:rPr>
              <a:t>Skills:</a:t>
            </a:r>
            <a:endParaRPr b="1" u="sng" dirty="0">
              <a:solidFill>
                <a:schemeClr val="bg2">
                  <a:lumMod val="10000"/>
                </a:schemeClr>
              </a:solidFill>
              <a:effectLst/>
              <a:cs typeface="+mn-lt"/>
              <a:sym typeface="+mn-ea"/>
            </a:endParaRPr>
          </a:p>
          <a:p>
            <a:pPr indent="0" algn="l">
              <a:buFont typeface="Arial" panose="020B0604020202020204" pitchFamily="34" charset="0"/>
              <a:buNone/>
            </a:pPr>
            <a:endParaRPr dirty="0">
              <a:solidFill>
                <a:schemeClr val="bg2">
                  <a:lumMod val="10000"/>
                </a:schemeClr>
              </a:solidFill>
              <a:effectLst/>
              <a:cs typeface="+mn-lt"/>
              <a:sym typeface="+mn-ea"/>
            </a:endParaRPr>
          </a:p>
          <a:p>
            <a:pPr marL="285750" indent="-285750" algn="l">
              <a:buFont typeface="Wingdings" panose="05000000000000000000" charset="0"/>
              <a:buChar char="Ø"/>
            </a:pPr>
            <a:r>
              <a:rPr dirty="0">
                <a:solidFill>
                  <a:schemeClr val="bg2">
                    <a:lumMod val="10000"/>
                  </a:schemeClr>
                </a:solidFill>
                <a:effectLst/>
                <a:cs typeface="+mn-lt"/>
                <a:sym typeface="+mn-ea"/>
              </a:rPr>
              <a:t>If you have expertise in software development, you might be interested in entrepreneurial opportunities that involve building software applications or platforms for businesses or consumers.</a:t>
            </a:r>
            <a:endParaRPr dirty="0">
              <a:solidFill>
                <a:schemeClr val="bg2">
                  <a:lumMod val="10000"/>
                </a:schemeClr>
              </a:solidFill>
              <a:effectLst/>
              <a:cs typeface="+mn-lt"/>
              <a:sym typeface="+mn-ea"/>
            </a:endParaRPr>
          </a:p>
          <a:p>
            <a:pPr marL="285750" indent="-285750" algn="l">
              <a:buFont typeface="Wingdings" panose="05000000000000000000" charset="0"/>
              <a:buChar char="Ø"/>
            </a:pPr>
            <a:r>
              <a:rPr dirty="0">
                <a:solidFill>
                  <a:schemeClr val="bg2">
                    <a:lumMod val="10000"/>
                  </a:schemeClr>
                </a:solidFill>
                <a:effectLst/>
                <a:cs typeface="+mn-lt"/>
                <a:sym typeface="+mn-ea"/>
              </a:rPr>
              <a:t>If you have experience in marketing and sales, you might be interested in entrepreneurial opportunities that involve creating and selling products or services to consumers.</a:t>
            </a:r>
            <a:endParaRPr dirty="0">
              <a:solidFill>
                <a:schemeClr val="bg2">
                  <a:lumMod val="10000"/>
                </a:schemeClr>
              </a:solidFill>
              <a:effectLst/>
              <a:cs typeface="+mn-lt"/>
              <a:sym typeface="+mn-ea"/>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xfrm>
            <a:off x="251460" y="195580"/>
            <a:ext cx="6808470" cy="508000"/>
          </a:xfrm>
        </p:spPr>
        <p:txBody>
          <a:bodyPr/>
          <a:lstStyle/>
          <a:p>
            <a:r>
              <a:rPr lang="en-US" altLang="cs-CZ" dirty="0"/>
              <a:t>Key Characteristics of Entrepreneurial Opportunities</a:t>
            </a:r>
            <a:endParaRPr lang="en-US" altLang="cs-CZ" dirty="0"/>
          </a:p>
        </p:txBody>
      </p:sp>
      <p:sp>
        <p:nvSpPr>
          <p:cNvPr id="5" name="Obdélník 4"/>
          <p:cNvSpPr/>
          <p:nvPr/>
        </p:nvSpPr>
        <p:spPr>
          <a:xfrm>
            <a:off x="387350" y="1276350"/>
            <a:ext cx="7978140" cy="2861310"/>
          </a:xfrm>
          <a:prstGeom prst="rect">
            <a:avLst/>
          </a:prstGeom>
          <a:noFill/>
        </p:spPr>
        <p:txBody>
          <a:bodyPr wrap="square">
            <a:spAutoFit/>
            <a:scene3d>
              <a:camera prst="orthographicFront"/>
              <a:lightRig rig="threePt" dir="t"/>
            </a:scene3d>
          </a:bodyPr>
          <a:lstStyle/>
          <a:p>
            <a:pPr indent="0" algn="l">
              <a:buFont typeface="Arial" panose="020B0604020202020204" pitchFamily="34" charset="0"/>
              <a:buNone/>
            </a:pPr>
            <a:r>
              <a:rPr b="1" u="sng" dirty="0">
                <a:solidFill>
                  <a:schemeClr val="bg2">
                    <a:lumMod val="10000"/>
                  </a:schemeClr>
                </a:solidFill>
                <a:effectLst/>
                <a:cs typeface="+mn-lt"/>
                <a:sym typeface="+mn-ea"/>
              </a:rPr>
              <a:t>Ethics:</a:t>
            </a:r>
            <a:endParaRPr b="1" u="sng" dirty="0">
              <a:solidFill>
                <a:schemeClr val="bg2">
                  <a:lumMod val="10000"/>
                </a:schemeClr>
              </a:solidFill>
              <a:effectLst/>
              <a:cs typeface="+mn-lt"/>
              <a:sym typeface="+mn-ea"/>
            </a:endParaRPr>
          </a:p>
          <a:p>
            <a:pPr indent="0" algn="l">
              <a:buFont typeface="Arial" panose="020B0604020202020204" pitchFamily="34" charset="0"/>
              <a:buNone/>
            </a:pPr>
            <a:endParaRPr dirty="0">
              <a:solidFill>
                <a:schemeClr val="bg2">
                  <a:lumMod val="10000"/>
                </a:schemeClr>
              </a:solidFill>
              <a:effectLst/>
              <a:cs typeface="+mn-lt"/>
              <a:sym typeface="+mn-ea"/>
            </a:endParaRPr>
          </a:p>
          <a:p>
            <a:pPr marL="285750" indent="-285750" algn="l">
              <a:buFont typeface="Wingdings" panose="05000000000000000000" charset="0"/>
              <a:buChar char="Ø"/>
            </a:pPr>
            <a:r>
              <a:rPr dirty="0">
                <a:solidFill>
                  <a:schemeClr val="bg2">
                    <a:lumMod val="10000"/>
                  </a:schemeClr>
                </a:solidFill>
                <a:effectLst/>
                <a:cs typeface="+mn-lt"/>
                <a:sym typeface="+mn-ea"/>
              </a:rPr>
              <a:t>If you prioritize ethical considerations such as fair labor practices and supply chain transparency, you might be interested in entrepreneurial opportunities that involve producing goods or services in a socially responsible and environmentally sustainable manner.</a:t>
            </a:r>
            <a:endParaRPr dirty="0">
              <a:solidFill>
                <a:schemeClr val="bg2">
                  <a:lumMod val="10000"/>
                </a:schemeClr>
              </a:solidFill>
              <a:effectLst/>
              <a:cs typeface="+mn-lt"/>
              <a:sym typeface="+mn-ea"/>
            </a:endParaRPr>
          </a:p>
          <a:p>
            <a:pPr indent="0" algn="l">
              <a:buFont typeface="Wingdings" panose="05000000000000000000" charset="0"/>
              <a:buNone/>
            </a:pPr>
            <a:endParaRPr dirty="0">
              <a:solidFill>
                <a:schemeClr val="bg2">
                  <a:lumMod val="10000"/>
                </a:schemeClr>
              </a:solidFill>
              <a:effectLst/>
              <a:cs typeface="+mn-lt"/>
              <a:sym typeface="+mn-ea"/>
            </a:endParaRPr>
          </a:p>
          <a:p>
            <a:pPr marL="285750" indent="-285750" algn="l">
              <a:buFont typeface="Wingdings" panose="05000000000000000000" charset="0"/>
              <a:buChar char="Ø"/>
            </a:pPr>
            <a:r>
              <a:rPr dirty="0">
                <a:solidFill>
                  <a:schemeClr val="bg2">
                    <a:lumMod val="10000"/>
                  </a:schemeClr>
                </a:solidFill>
                <a:effectLst/>
                <a:cs typeface="+mn-lt"/>
                <a:sym typeface="+mn-ea"/>
              </a:rPr>
              <a:t>If you prioritize ethical considerations such as data privacy and security, you might be interested in entrepreneurial opportunities that involve developing technology solutions that protect user data and maintain user privacy.</a:t>
            </a:r>
            <a:endParaRPr dirty="0">
              <a:solidFill>
                <a:schemeClr val="bg2">
                  <a:lumMod val="10000"/>
                </a:schemeClr>
              </a:solidFill>
              <a:effectLst/>
              <a:cs typeface="+mn-lt"/>
              <a:sym typeface="+mn-ea"/>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xfrm>
            <a:off x="251460" y="195580"/>
            <a:ext cx="6808470" cy="508000"/>
          </a:xfrm>
        </p:spPr>
        <p:txBody>
          <a:bodyPr/>
          <a:lstStyle/>
          <a:p>
            <a:r>
              <a:rPr lang="en-US" altLang="en-GB" dirty="0">
                <a:solidFill>
                  <a:schemeClr val="tx1"/>
                </a:solidFill>
                <a:cs typeface="Arial" panose="020B0604020202020204" pitchFamily="34" charset="0"/>
                <a:sym typeface="+mn-ea"/>
              </a:rPr>
              <a:t>D</a:t>
            </a:r>
            <a:r>
              <a:rPr lang="en-GB" dirty="0">
                <a:solidFill>
                  <a:schemeClr val="tx1"/>
                </a:solidFill>
                <a:cs typeface="Arial" panose="020B0604020202020204" pitchFamily="34" charset="0"/>
                <a:sym typeface="+mn-ea"/>
              </a:rPr>
              <a:t>efinitions of success</a:t>
            </a:r>
            <a:endParaRPr lang="en-GB" altLang="cs-CZ" dirty="0">
              <a:solidFill>
                <a:schemeClr val="tx1"/>
              </a:solidFill>
              <a:cs typeface="Arial" panose="020B0604020202020204" pitchFamily="34" charset="0"/>
              <a:sym typeface="+mn-ea"/>
            </a:endParaRPr>
          </a:p>
        </p:txBody>
      </p:sp>
      <p:sp>
        <p:nvSpPr>
          <p:cNvPr id="5" name="Obdélník 4"/>
          <p:cNvSpPr/>
          <p:nvPr/>
        </p:nvSpPr>
        <p:spPr>
          <a:xfrm>
            <a:off x="387350" y="1276350"/>
            <a:ext cx="7978140" cy="1476375"/>
          </a:xfrm>
          <a:prstGeom prst="rect">
            <a:avLst/>
          </a:prstGeom>
          <a:noFill/>
        </p:spPr>
        <p:txBody>
          <a:bodyPr wrap="square">
            <a:spAutoFit/>
            <a:scene3d>
              <a:camera prst="orthographicFront"/>
              <a:lightRig rig="threePt" dir="t"/>
            </a:scene3d>
          </a:bodyPr>
          <a:lstStyle/>
          <a:p>
            <a:pPr indent="0" algn="l">
              <a:buFont typeface="Wingdings" panose="05000000000000000000" charset="0"/>
              <a:buNone/>
            </a:pPr>
            <a:r>
              <a:rPr lang="en-US" dirty="0">
                <a:solidFill>
                  <a:schemeClr val="bg2">
                    <a:lumMod val="10000"/>
                  </a:schemeClr>
                </a:solidFill>
                <a:effectLst/>
                <a:cs typeface="+mn-lt"/>
                <a:sym typeface="+mn-ea"/>
              </a:rPr>
              <a:t>Success is a key criterion for performance evaluation of an entrepreneur. In words of </a:t>
            </a:r>
            <a:endParaRPr lang="en-US" dirty="0">
              <a:solidFill>
                <a:schemeClr val="bg2">
                  <a:lumMod val="10000"/>
                </a:schemeClr>
              </a:solidFill>
              <a:effectLst/>
              <a:cs typeface="+mn-lt"/>
              <a:sym typeface="+mn-ea"/>
            </a:endParaRPr>
          </a:p>
          <a:p>
            <a:pPr indent="0" algn="l">
              <a:buFont typeface="Wingdings" panose="05000000000000000000" charset="0"/>
              <a:buNone/>
            </a:pPr>
            <a:r>
              <a:rPr lang="en-US" dirty="0">
                <a:solidFill>
                  <a:schemeClr val="bg2">
                    <a:lumMod val="10000"/>
                  </a:schemeClr>
                </a:solidFill>
                <a:effectLst/>
                <a:cs typeface="+mn-lt"/>
                <a:sym typeface="+mn-ea"/>
              </a:rPr>
              <a:t>business economics, the role of each business is to </a:t>
            </a:r>
            <a:r>
              <a:rPr lang="en-US" b="1" dirty="0">
                <a:solidFill>
                  <a:schemeClr val="bg2">
                    <a:lumMod val="10000"/>
                  </a:schemeClr>
                </a:solidFill>
                <a:effectLst/>
                <a:cs typeface="+mn-lt"/>
                <a:sym typeface="+mn-ea"/>
              </a:rPr>
              <a:t>maximize profits</a:t>
            </a:r>
            <a:r>
              <a:rPr lang="en-US" dirty="0">
                <a:solidFill>
                  <a:schemeClr val="bg2">
                    <a:lumMod val="10000"/>
                  </a:schemeClr>
                </a:solidFill>
                <a:effectLst/>
                <a:cs typeface="+mn-lt"/>
                <a:sym typeface="+mn-ea"/>
              </a:rPr>
              <a:t>. It means also that minority entrepreneurs when want to be successful therefore, a successful business is one that is profitable. The financial rewards could be a motivating entrepreneur to work hard and take on risks (Tyler, 2017).</a:t>
            </a:r>
            <a:endParaRPr lang="en-US" dirty="0">
              <a:solidFill>
                <a:schemeClr val="bg2">
                  <a:lumMod val="10000"/>
                </a:schemeClr>
              </a:solidFill>
              <a:effectLst/>
              <a:cs typeface="+mn-lt"/>
              <a:sym typeface="+mn-ea"/>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xfrm>
            <a:off x="628650" y="273685"/>
            <a:ext cx="7886700" cy="577850"/>
          </a:xfrm>
        </p:spPr>
        <p:txBody>
          <a:bodyPr/>
          <a:lstStyle/>
          <a:p>
            <a:r>
              <a:rPr lang="en-US" sz="2400" u="sng" dirty="0">
                <a:solidFill>
                  <a:schemeClr val="tx1"/>
                </a:solidFill>
                <a:cs typeface="Arial" panose="020B0604020202020204" pitchFamily="34" charset="0"/>
                <a:sym typeface="+mn-ea"/>
              </a:rPr>
              <a:t>What is</a:t>
            </a:r>
            <a:r>
              <a:rPr lang="en-GB" sz="2400" u="sng" dirty="0">
                <a:solidFill>
                  <a:schemeClr val="tx1"/>
                </a:solidFill>
                <a:cs typeface="Arial" panose="020B0604020202020204" pitchFamily="34" charset="0"/>
                <a:sym typeface="+mn-ea"/>
              </a:rPr>
              <a:t> success</a:t>
            </a:r>
            <a:r>
              <a:rPr lang="en-US" altLang="en-GB" sz="2400" u="sng" dirty="0">
                <a:solidFill>
                  <a:schemeClr val="tx1"/>
                </a:solidFill>
                <a:cs typeface="Arial" panose="020B0604020202020204" pitchFamily="34" charset="0"/>
                <a:sym typeface="+mn-ea"/>
              </a:rPr>
              <a:t>?</a:t>
            </a:r>
            <a:endParaRPr lang="en-US" altLang="en-GB" sz="2400" u="sng" dirty="0">
              <a:solidFill>
                <a:schemeClr val="tx1"/>
              </a:solidFill>
              <a:cs typeface="Arial" panose="020B0604020202020204" pitchFamily="34" charset="0"/>
              <a:sym typeface="+mn-ea"/>
            </a:endParaRPr>
          </a:p>
        </p:txBody>
      </p:sp>
      <p:pic>
        <p:nvPicPr>
          <p:cNvPr id="6" name="Content Placeholder 5" descr="success"/>
          <p:cNvPicPr>
            <a:picLocks noChangeAspect="1"/>
          </p:cNvPicPr>
          <p:nvPr>
            <p:ph idx="1"/>
          </p:nvPr>
        </p:nvPicPr>
        <p:blipFill>
          <a:blip r:embed="rId1"/>
          <a:stretch>
            <a:fillRect/>
          </a:stretch>
        </p:blipFill>
        <p:spPr>
          <a:xfrm>
            <a:off x="1031875" y="830580"/>
            <a:ext cx="7155180" cy="4078605"/>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xfrm>
            <a:off x="251460" y="195580"/>
            <a:ext cx="6808470" cy="508000"/>
          </a:xfrm>
        </p:spPr>
        <p:txBody>
          <a:bodyPr/>
          <a:lstStyle/>
          <a:p>
            <a:r>
              <a:rPr dirty="0">
                <a:solidFill>
                  <a:schemeClr val="tx1"/>
                </a:solidFill>
                <a:effectLst/>
                <a:cs typeface="+mn-lt"/>
                <a:sym typeface="+mn-ea"/>
              </a:rPr>
              <a:t>Success in minority entrepreneurship</a:t>
            </a:r>
            <a:endParaRPr lang="en-GB" altLang="cs-CZ" dirty="0">
              <a:solidFill>
                <a:schemeClr val="tx1"/>
              </a:solidFill>
              <a:effectLst/>
              <a:cs typeface="+mn-lt"/>
              <a:sym typeface="+mn-ea"/>
            </a:endParaRPr>
          </a:p>
        </p:txBody>
      </p:sp>
      <p:sp>
        <p:nvSpPr>
          <p:cNvPr id="5" name="Obdélník 4"/>
          <p:cNvSpPr/>
          <p:nvPr/>
        </p:nvSpPr>
        <p:spPr>
          <a:xfrm>
            <a:off x="387350" y="1276350"/>
            <a:ext cx="7978140" cy="3415030"/>
          </a:xfrm>
          <a:prstGeom prst="rect">
            <a:avLst/>
          </a:prstGeom>
          <a:noFill/>
        </p:spPr>
        <p:txBody>
          <a:bodyPr wrap="square">
            <a:spAutoFit/>
            <a:scene3d>
              <a:camera prst="orthographicFront"/>
              <a:lightRig rig="threePt" dir="t"/>
            </a:scene3d>
          </a:bodyPr>
          <a:lstStyle/>
          <a:p>
            <a:pPr indent="0" algn="l">
              <a:buFont typeface="Arial" panose="020B0604020202020204" pitchFamily="34" charset="0"/>
              <a:buNone/>
            </a:pPr>
            <a:r>
              <a:rPr dirty="0">
                <a:solidFill>
                  <a:schemeClr val="bg2">
                    <a:lumMod val="10000"/>
                  </a:schemeClr>
                </a:solidFill>
                <a:effectLst/>
                <a:cs typeface="+mn-lt"/>
                <a:sym typeface="+mn-ea"/>
              </a:rPr>
              <a:t>Success in minority entrepreneurship can be defined in different ways, depending on the individual's goals and values. </a:t>
            </a:r>
            <a:endParaRPr dirty="0">
              <a:solidFill>
                <a:schemeClr val="bg2">
                  <a:lumMod val="10000"/>
                </a:schemeClr>
              </a:solidFill>
              <a:effectLst/>
              <a:cs typeface="+mn-lt"/>
              <a:sym typeface="+mn-ea"/>
            </a:endParaRPr>
          </a:p>
          <a:p>
            <a:pPr indent="0" algn="l">
              <a:buFont typeface="Arial" panose="020B0604020202020204" pitchFamily="34" charset="0"/>
              <a:buNone/>
            </a:pPr>
            <a:endParaRPr dirty="0">
              <a:solidFill>
                <a:schemeClr val="bg2">
                  <a:lumMod val="10000"/>
                </a:schemeClr>
              </a:solidFill>
              <a:effectLst/>
              <a:cs typeface="+mn-lt"/>
              <a:sym typeface="+mn-ea"/>
            </a:endParaRPr>
          </a:p>
          <a:p>
            <a:pPr marL="285750" indent="-285750" algn="l">
              <a:buFont typeface="Wingdings" panose="05000000000000000000" charset="0"/>
              <a:buChar char="§"/>
            </a:pPr>
            <a:r>
              <a:rPr b="1" dirty="0">
                <a:solidFill>
                  <a:schemeClr val="bg2">
                    <a:lumMod val="10000"/>
                  </a:schemeClr>
                </a:solidFill>
                <a:effectLst/>
                <a:cs typeface="+mn-lt"/>
                <a:sym typeface="+mn-ea"/>
              </a:rPr>
              <a:t>Financial success</a:t>
            </a:r>
            <a:r>
              <a:rPr dirty="0">
                <a:solidFill>
                  <a:schemeClr val="bg2">
                    <a:lumMod val="10000"/>
                  </a:schemeClr>
                </a:solidFill>
                <a:effectLst/>
                <a:cs typeface="+mn-lt"/>
                <a:sym typeface="+mn-ea"/>
              </a:rPr>
              <a:t> - Many entrepreneurs see financial success as a key indicator of success. This can include achieving profitability, generating revenue, and building wealth for themselves and their families.</a:t>
            </a:r>
            <a:endParaRPr dirty="0">
              <a:solidFill>
                <a:schemeClr val="bg2">
                  <a:lumMod val="10000"/>
                </a:schemeClr>
              </a:solidFill>
              <a:effectLst/>
              <a:cs typeface="+mn-lt"/>
              <a:sym typeface="+mn-ea"/>
            </a:endParaRPr>
          </a:p>
          <a:p>
            <a:pPr marL="285750" indent="-285750" algn="l">
              <a:buFont typeface="Wingdings" panose="05000000000000000000" charset="0"/>
              <a:buChar char="§"/>
            </a:pPr>
            <a:endParaRPr dirty="0">
              <a:solidFill>
                <a:schemeClr val="bg2">
                  <a:lumMod val="10000"/>
                </a:schemeClr>
              </a:solidFill>
              <a:effectLst/>
              <a:cs typeface="+mn-lt"/>
              <a:sym typeface="+mn-ea"/>
            </a:endParaRPr>
          </a:p>
          <a:p>
            <a:pPr marL="285750" indent="-285750" algn="l">
              <a:buFont typeface="Wingdings" panose="05000000000000000000" charset="0"/>
              <a:buChar char="§"/>
            </a:pPr>
            <a:r>
              <a:rPr b="1" dirty="0">
                <a:solidFill>
                  <a:schemeClr val="bg2">
                    <a:lumMod val="10000"/>
                  </a:schemeClr>
                </a:solidFill>
                <a:effectLst/>
                <a:cs typeface="+mn-lt"/>
                <a:sym typeface="+mn-ea"/>
              </a:rPr>
              <a:t>Job creation</a:t>
            </a:r>
            <a:r>
              <a:rPr dirty="0">
                <a:solidFill>
                  <a:schemeClr val="bg2">
                    <a:lumMod val="10000"/>
                  </a:schemeClr>
                </a:solidFill>
                <a:effectLst/>
                <a:cs typeface="+mn-lt"/>
                <a:sym typeface="+mn-ea"/>
              </a:rPr>
              <a:t> - For many minority entrepreneurs, success means creating job opportunities for members of their community. This can help to reduce unemployment and increase economic opportunities for individuals and families.</a:t>
            </a:r>
            <a:endParaRPr dirty="0">
              <a:solidFill>
                <a:schemeClr val="bg2">
                  <a:lumMod val="10000"/>
                </a:schemeClr>
              </a:solidFill>
              <a:effectLst/>
              <a:cs typeface="+mn-lt"/>
              <a:sym typeface="+mn-ea"/>
            </a:endParaRPr>
          </a:p>
          <a:p>
            <a:pPr marL="285750" indent="-285750" algn="l">
              <a:buFont typeface="Arial" panose="020B0604020202020204" pitchFamily="34" charset="0"/>
              <a:buNone/>
            </a:pPr>
            <a:endParaRPr dirty="0">
              <a:solidFill>
                <a:schemeClr val="bg2">
                  <a:lumMod val="10000"/>
                </a:schemeClr>
              </a:solidFill>
              <a:effectLst/>
              <a:cs typeface="+mn-lt"/>
              <a:sym typeface="+mn-ea"/>
            </a:endParaRPr>
          </a:p>
          <a:p>
            <a:pPr indent="0" algn="l">
              <a:buFont typeface="Arial" panose="020B0604020202020204" pitchFamily="34" charset="0"/>
              <a:buNone/>
            </a:pPr>
            <a:endParaRPr dirty="0">
              <a:solidFill>
                <a:schemeClr val="bg2">
                  <a:lumMod val="10000"/>
                </a:schemeClr>
              </a:solidFill>
              <a:effectLst/>
              <a:cs typeface="+mn-lt"/>
              <a:sym typeface="+mn-ea"/>
            </a:endParaRPr>
          </a:p>
        </p:txBody>
      </p:sp>
    </p:spTree>
  </p:cSld>
  <p:clrMapOvr>
    <a:masterClrMapping/>
  </p:clrMapOvr>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11882</Words>
  <Application>WPS Presentation</Application>
  <PresentationFormat>Předvádění na obrazovce (16:9)</PresentationFormat>
  <Paragraphs>170</Paragraphs>
  <Slides>22</Slides>
  <Notes>1</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22</vt:i4>
      </vt:variant>
    </vt:vector>
  </HeadingPairs>
  <TitlesOfParts>
    <vt:vector size="33" baseType="lpstr">
      <vt:lpstr>Arial</vt:lpstr>
      <vt:lpstr>SimSun</vt:lpstr>
      <vt:lpstr>Wingdings</vt:lpstr>
      <vt:lpstr>Times New Roman</vt:lpstr>
      <vt:lpstr>Calibri</vt:lpstr>
      <vt:lpstr>Symbol</vt:lpstr>
      <vt:lpstr>Microsoft YaHei</vt:lpstr>
      <vt:lpstr>Arial Unicode MS</vt:lpstr>
      <vt:lpstr>Times New Roman</vt:lpstr>
      <vt:lpstr>Wingdings</vt:lpstr>
      <vt:lpstr>SLU</vt:lpstr>
      <vt:lpstr>PowerPoint 演示文稿</vt:lpstr>
      <vt:lpstr>Entrepreneurship</vt:lpstr>
      <vt:lpstr>Key Characteristics of Entrepreneurial Opportunities</vt:lpstr>
      <vt:lpstr>Key Characteristics of Entrepreneurial Opportunities</vt:lpstr>
      <vt:lpstr>Key Characteristics of Entrepreneurial Opportunities</vt:lpstr>
      <vt:lpstr>Key Characteristics of Entrepreneurial Opportunities</vt:lpstr>
      <vt:lpstr>Definitions of success</vt:lpstr>
      <vt:lpstr>Definitions of success</vt:lpstr>
      <vt:lpstr>Definitions of success</vt:lpstr>
      <vt:lpstr>Definitions of success</vt:lpstr>
      <vt:lpstr> Success by the social benefit</vt:lpstr>
      <vt:lpstr>Some important factors to be success</vt:lpstr>
      <vt:lpstr>Some important factors to be success</vt:lpstr>
      <vt:lpstr> Success by the social benefit</vt:lpstr>
      <vt:lpstr>Key Characteristics of Entrepreneurial Opportunities</vt:lpstr>
      <vt:lpstr>Professional and personal development for success</vt:lpstr>
      <vt:lpstr>Some important factors to be success</vt:lpstr>
      <vt:lpstr>Some important factors to be success</vt:lpstr>
      <vt:lpstr>Some important factors to be success</vt:lpstr>
      <vt:lpstr>Professional and personal development for success</vt:lpstr>
      <vt:lpstr>Professional and personal development for success</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AKM Zakaria</cp:lastModifiedBy>
  <cp:revision>88</cp:revision>
  <cp:lastPrinted>2018-03-27T09:30:00Z</cp:lastPrinted>
  <dcterms:created xsi:type="dcterms:W3CDTF">2016-07-06T15:42:00Z</dcterms:created>
  <dcterms:modified xsi:type="dcterms:W3CDTF">2023-03-05T22:45:47Z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3E02B3532DCA43F9A92896EAAABD513B</vt:lpwstr>
  </property>
  <property fmtid="{D5CDD505-2E9C-101B-9397-08002B2CF9AE}" pid="3" name="KSOProductBuildVer">
    <vt:lpwstr>1033-11.2.0.11486</vt:lpwstr>
  </property>
</Properties>
</file>