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94" r:id="rId3"/>
    <p:sldId id="293" r:id="rId4"/>
    <p:sldId id="297" r:id="rId5"/>
    <p:sldId id="290" r:id="rId6"/>
    <p:sldId id="295" r:id="rId7"/>
    <p:sldId id="296" r:id="rId8"/>
    <p:sldId id="291" r:id="rId9"/>
    <p:sldId id="304" r:id="rId10"/>
    <p:sldId id="268" r:id="rId11"/>
    <p:sldId id="303" r:id="rId12"/>
    <p:sldId id="298" r:id="rId13"/>
    <p:sldId id="300" r:id="rId14"/>
    <p:sldId id="301" r:id="rId15"/>
    <p:sldId id="299" r:id="rId16"/>
    <p:sldId id="284" r:id="rId17"/>
    <p:sldId id="286" r:id="rId18"/>
    <p:sldId id="302" r:id="rId19"/>
    <p:sldId id="266" r:id="rId20"/>
    <p:sldId id="288" r:id="rId21"/>
    <p:sldId id="287" r:id="rId22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E2B1F225-47BE-4160-AF55-E8A5A114716B}">
          <p14:sldIdLst>
            <p14:sldId id="256"/>
            <p14:sldId id="294"/>
            <p14:sldId id="293"/>
            <p14:sldId id="297"/>
            <p14:sldId id="290"/>
            <p14:sldId id="295"/>
            <p14:sldId id="296"/>
            <p14:sldId id="291"/>
            <p14:sldId id="304"/>
            <p14:sldId id="268"/>
            <p14:sldId id="303"/>
            <p14:sldId id="298"/>
            <p14:sldId id="300"/>
            <p14:sldId id="301"/>
            <p14:sldId id="299"/>
            <p14:sldId id="284"/>
            <p14:sldId id="286"/>
            <p14:sldId id="302"/>
            <p14:sldId id="266"/>
            <p14:sldId id="288"/>
            <p14:sldId id="287"/>
          </p14:sldIdLst>
        </p14:section>
        <p14:section name="Oddíl bez názvu" id="{81AE5FB3-2376-4EDC-A703-96895477FA3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9" d="100"/>
          <a:sy n="139" d="100"/>
        </p:scale>
        <p:origin x="198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07.03.2023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6228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90201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66696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22915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9197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69865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47244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577496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69099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466775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76763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255832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91437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60520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65215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92693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91457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34606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73541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52038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právo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100" b="1" dirty="0">
                <a:solidFill>
                  <a:schemeClr val="bg1"/>
                </a:solidFill>
              </a:rPr>
              <a:t>Subjekty mezinárodního práva veřejného</a:t>
            </a:r>
            <a:r>
              <a:rPr lang="cs-CZ" sz="2700" b="1" dirty="0">
                <a:solidFill>
                  <a:schemeClr val="bg1"/>
                </a:solidFill>
                <a:cs typeface="Times New Roman" panose="02020603050405020304" pitchFamily="18" charset="0"/>
              </a:rPr>
              <a:t/>
            </a:r>
            <a:br>
              <a:rPr lang="cs-CZ" sz="2700" b="1" dirty="0">
                <a:solidFill>
                  <a:schemeClr val="bg1"/>
                </a:solidFill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651870"/>
            <a:ext cx="3888432" cy="93610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Danuta</a:t>
            </a:r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Duda, Ph.D.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8280920" cy="417646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  <a:defRPr/>
            </a:pPr>
            <a:endParaRPr lang="cs-CZ" sz="1800" dirty="0"/>
          </a:p>
          <a:p>
            <a:pPr marL="0" indent="0">
              <a:buNone/>
              <a:defRPr/>
            </a:pPr>
            <a:endParaRPr lang="cs-CZ" sz="1800" dirty="0"/>
          </a:p>
          <a:p>
            <a:pPr marL="0" indent="0">
              <a:buNone/>
              <a:defRPr/>
            </a:pPr>
            <a:r>
              <a:rPr lang="cs-CZ" sz="1800" b="1" dirty="0"/>
              <a:t>2. Podle způsobu vlády (zdroje moci)</a:t>
            </a:r>
          </a:p>
          <a:p>
            <a:pPr>
              <a:defRPr/>
            </a:pPr>
            <a:r>
              <a:rPr lang="cs-CZ" sz="1800" dirty="0"/>
              <a:t>a) demokratické státy (přímá demokracie, zastupitelská (nepřímá) demokracie) </a:t>
            </a:r>
          </a:p>
          <a:p>
            <a:pPr>
              <a:defRPr/>
            </a:pPr>
            <a:r>
              <a:rPr lang="cs-CZ" sz="1800" dirty="0"/>
              <a:t>b) nedemokratické státy - diktatury – je to autoritativní (nedemokratická) forma vlády (státu). Státní moc je neomezeně ovládána diktátorem nebo skupinou.</a:t>
            </a:r>
          </a:p>
          <a:p>
            <a:pPr>
              <a:defRPr/>
            </a:pPr>
            <a:endParaRPr lang="cs-CZ" sz="1400" dirty="0"/>
          </a:p>
          <a:p>
            <a:pPr>
              <a:defRPr/>
            </a:pPr>
            <a:endParaRPr lang="cs-CZ" sz="1400" dirty="0"/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b="1" dirty="0"/>
              <a:t>Druhy států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48977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8280920" cy="417646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lvl="1" indent="0">
              <a:buClr>
                <a:schemeClr val="hlink"/>
              </a:buClr>
              <a:buNone/>
              <a:defRPr/>
            </a:pPr>
            <a:r>
              <a:rPr lang="cs-CZ" sz="1800" b="1" dirty="0"/>
              <a:t>3. Podle hlavy státu (státní formy)</a:t>
            </a:r>
            <a:endParaRPr lang="cs-CZ" sz="1800" b="1" u="sng" dirty="0"/>
          </a:p>
          <a:p>
            <a:pPr marL="0" lvl="1" indent="0">
              <a:buClr>
                <a:schemeClr val="hlink"/>
              </a:buClr>
              <a:buNone/>
              <a:defRPr/>
            </a:pPr>
            <a:r>
              <a:rPr lang="cs-CZ" sz="1800" b="1" u="sng" dirty="0"/>
              <a:t>a) monarchie</a:t>
            </a:r>
            <a:r>
              <a:rPr lang="cs-CZ" sz="1800" dirty="0"/>
              <a:t> </a:t>
            </a:r>
          </a:p>
          <a:p>
            <a:pPr>
              <a:defRPr/>
            </a:pPr>
            <a:r>
              <a:rPr lang="cs-CZ" sz="1800" dirty="0"/>
              <a:t>absolutní (panovník má neomezenou moc),</a:t>
            </a:r>
          </a:p>
          <a:p>
            <a:pPr>
              <a:defRPr/>
            </a:pPr>
            <a:r>
              <a:rPr lang="cs-CZ" sz="1800" dirty="0"/>
              <a:t>konstituční (moc panovníka je omezena ústavou), </a:t>
            </a:r>
          </a:p>
          <a:p>
            <a:pPr>
              <a:defRPr/>
            </a:pPr>
            <a:r>
              <a:rPr lang="cs-CZ" sz="1800" dirty="0"/>
              <a:t>parlamentní (panovník pouze formální hlava státu, exekutivní moc má předseda vlády), </a:t>
            </a:r>
          </a:p>
          <a:p>
            <a:pPr marL="0" indent="0">
              <a:buNone/>
              <a:defRPr/>
            </a:pPr>
            <a:r>
              <a:rPr lang="cs-CZ" sz="1800" b="1" u="sng" dirty="0"/>
              <a:t>b) republika</a:t>
            </a:r>
          </a:p>
          <a:p>
            <a:pPr>
              <a:defRPr/>
            </a:pPr>
            <a:r>
              <a:rPr lang="cs-CZ" sz="1800" dirty="0"/>
              <a:t>prezidentská republika</a:t>
            </a:r>
          </a:p>
          <a:p>
            <a:pPr>
              <a:defRPr/>
            </a:pPr>
            <a:r>
              <a:rPr lang="cs-CZ" sz="1800" dirty="0" err="1"/>
              <a:t>poloprezidentská</a:t>
            </a:r>
            <a:r>
              <a:rPr lang="cs-CZ" sz="1800" dirty="0"/>
              <a:t> republika</a:t>
            </a:r>
          </a:p>
          <a:p>
            <a:pPr>
              <a:defRPr/>
            </a:pPr>
            <a:r>
              <a:rPr lang="cs-CZ" sz="1800" dirty="0"/>
              <a:t>parlamentní republika </a:t>
            </a:r>
          </a:p>
          <a:p>
            <a:pPr marL="0" indent="0">
              <a:buNone/>
              <a:defRPr/>
            </a:pPr>
            <a:r>
              <a:rPr lang="cs-CZ" sz="1800" b="1" dirty="0"/>
              <a:t>c) </a:t>
            </a:r>
            <a:r>
              <a:rPr lang="cs-CZ" sz="1800" b="1" u="sng" dirty="0"/>
              <a:t>teokracie</a:t>
            </a:r>
          </a:p>
          <a:p>
            <a:pPr>
              <a:defRPr/>
            </a:pPr>
            <a:endParaRPr lang="cs-CZ" sz="1400" dirty="0"/>
          </a:p>
          <a:p>
            <a:pPr>
              <a:defRPr/>
            </a:pPr>
            <a:endParaRPr lang="cs-CZ" sz="1400" dirty="0"/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b="1" dirty="0"/>
              <a:t>Druhy států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06958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15566"/>
            <a:ext cx="8280920" cy="32403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lvl="1" indent="0">
              <a:buClr>
                <a:schemeClr val="hlink"/>
              </a:buClr>
              <a:buNone/>
              <a:defRPr/>
            </a:pPr>
            <a:r>
              <a:rPr lang="cs-CZ" sz="1800" b="1" dirty="0"/>
              <a:t>4.</a:t>
            </a:r>
            <a:r>
              <a:rPr lang="cs-CZ" altLang="cs-CZ" sz="1800" b="1" dirty="0">
                <a:solidFill>
                  <a:srgbClr val="307871"/>
                </a:solidFill>
                <a:cs typeface="Times New Roman" panose="02020603050405020304" pitchFamily="18" charset="0"/>
              </a:rPr>
              <a:t> Podle uspořádání státu</a:t>
            </a:r>
          </a:p>
          <a:p>
            <a:pPr>
              <a:buAutoNum type="alphaLcParenR"/>
              <a:defRPr/>
            </a:pPr>
            <a:r>
              <a:rPr lang="cs-CZ" sz="1800" dirty="0"/>
              <a:t>Unitární stát</a:t>
            </a:r>
          </a:p>
          <a:p>
            <a:pPr>
              <a:buAutoNum type="alphaLcParenR"/>
              <a:defRPr/>
            </a:pPr>
            <a:r>
              <a:rPr lang="cs-CZ" sz="1800" dirty="0"/>
              <a:t>Federace</a:t>
            </a:r>
          </a:p>
          <a:p>
            <a:pPr>
              <a:buAutoNum type="alphaLcParenR"/>
              <a:defRPr/>
            </a:pPr>
            <a:r>
              <a:rPr lang="cs-CZ" sz="1800" dirty="0"/>
              <a:t>Konfederace</a:t>
            </a: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b="1" dirty="0"/>
              <a:t>Druhy států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82871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15566"/>
            <a:ext cx="8280920" cy="324036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1800" b="1" dirty="0"/>
              <a:t>Na vznik státu neexistuje jednotný názor, existuje několik teorií: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1800" b="1" dirty="0"/>
          </a:p>
          <a:p>
            <a:pPr>
              <a:lnSpc>
                <a:spcPct val="90000"/>
              </a:lnSpc>
              <a:buFontTx/>
              <a:buChar char="•"/>
            </a:pPr>
            <a:r>
              <a:rPr lang="cs-CZ" altLang="cs-CZ" sz="1800" dirty="0"/>
              <a:t>Starověké teorie státu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cs-CZ" altLang="cs-CZ" sz="1800" dirty="0"/>
              <a:t>Náboženská teorie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cs-CZ" altLang="cs-CZ" sz="1800" dirty="0"/>
              <a:t>Patriarchální teorie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cs-CZ" altLang="cs-CZ" sz="1800" dirty="0"/>
              <a:t>Mocenské pojetí státu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cs-CZ" altLang="cs-CZ" sz="1800" dirty="0"/>
              <a:t>Smluvní teorie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cs-CZ" altLang="cs-CZ" sz="1800" dirty="0"/>
              <a:t>Patrimoniální teorie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cs-CZ" altLang="cs-CZ" sz="1800" dirty="0"/>
              <a:t>Teorie právního státu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b="1" dirty="0"/>
              <a:t>Vznik států (teorie)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92064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15566"/>
            <a:ext cx="8280920" cy="32403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lvl="1" indent="0">
              <a:buClr>
                <a:schemeClr val="hlink"/>
              </a:buClr>
              <a:buNone/>
              <a:defRPr/>
            </a:pPr>
            <a:r>
              <a:rPr lang="cs-CZ" sz="1600" b="1" dirty="0"/>
              <a:t>1. spojením, </a:t>
            </a:r>
          </a:p>
          <a:p>
            <a:pPr marL="0" lvl="1" indent="0">
              <a:buClr>
                <a:schemeClr val="hlink"/>
              </a:buClr>
              <a:buNone/>
              <a:defRPr/>
            </a:pPr>
            <a:r>
              <a:rPr lang="cs-CZ" sz="1600" b="1" dirty="0"/>
              <a:t>2. rozdělením (rozpadem), </a:t>
            </a:r>
          </a:p>
          <a:p>
            <a:pPr marL="0" lvl="1" indent="0">
              <a:buClr>
                <a:schemeClr val="hlink"/>
              </a:buClr>
              <a:buNone/>
              <a:defRPr/>
            </a:pPr>
            <a:r>
              <a:rPr lang="cs-CZ" sz="1600" b="1" dirty="0"/>
              <a:t>3. odštěpením (secesí), </a:t>
            </a:r>
          </a:p>
          <a:p>
            <a:pPr marL="0" lvl="1" indent="0">
              <a:buClr>
                <a:schemeClr val="hlink"/>
              </a:buClr>
              <a:buNone/>
              <a:defRPr/>
            </a:pPr>
            <a:r>
              <a:rPr lang="cs-CZ" sz="1600" b="1" dirty="0"/>
              <a:t>4. prvotním osídlením, </a:t>
            </a:r>
          </a:p>
          <a:p>
            <a:pPr marL="0" lvl="1" indent="0">
              <a:buClr>
                <a:schemeClr val="hlink"/>
              </a:buClr>
              <a:buNone/>
              <a:defRPr/>
            </a:pPr>
            <a:r>
              <a:rPr lang="cs-CZ" sz="1600" b="1" dirty="0"/>
              <a:t>5. v procesu dekolonizace </a:t>
            </a:r>
            <a:r>
              <a:rPr lang="cs-CZ" sz="1600" dirty="0"/>
              <a:t>(nově vzniklý stát se stává již faktem svého vzniku subjektem mezinárodního práva pokud jde o základní práva a povinnosti), </a:t>
            </a:r>
          </a:p>
          <a:p>
            <a:pPr marL="0" lvl="1" indent="0">
              <a:buClr>
                <a:schemeClr val="hlink"/>
              </a:buClr>
              <a:buNone/>
              <a:defRPr/>
            </a:pPr>
            <a:endParaRPr lang="cs-CZ" sz="1600" dirty="0"/>
          </a:p>
          <a:p>
            <a:pPr marL="0" lvl="1" indent="0">
              <a:buClr>
                <a:schemeClr val="hlink"/>
              </a:buClr>
              <a:buNone/>
              <a:defRPr/>
            </a:pPr>
            <a:r>
              <a:rPr lang="cs-CZ" sz="1600" dirty="0"/>
              <a:t>Státy </a:t>
            </a:r>
            <a:r>
              <a:rPr lang="cs-CZ" sz="1600" dirty="0">
                <a:solidFill>
                  <a:srgbClr val="307871"/>
                </a:solidFill>
              </a:rPr>
              <a:t>dne</a:t>
            </a:r>
            <a:r>
              <a:rPr lang="cs-CZ" sz="1600" dirty="0">
                <a:solidFill>
                  <a:schemeClr val="tx1">
                    <a:lumMod val="75000"/>
                  </a:schemeClr>
                </a:solidFill>
              </a:rPr>
              <a:t>s</a:t>
            </a:r>
            <a:r>
              <a:rPr lang="cs-CZ" sz="1600" dirty="0"/>
              <a:t> vznikají nejčastěji v důsledku rozpadu (např. Československo) nebo odštěpením od určitého státu (např. Slovinsko a Chorvatsko)</a:t>
            </a:r>
          </a:p>
          <a:p>
            <a:pPr marL="0" lvl="1" indent="0">
              <a:buClr>
                <a:schemeClr val="hlink"/>
              </a:buClr>
              <a:buNone/>
              <a:defRPr/>
            </a:pPr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b="1" dirty="0"/>
              <a:t>Vznik států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98735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15566"/>
            <a:ext cx="8280920" cy="32403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lvl="1" indent="0">
              <a:buClr>
                <a:schemeClr val="hlink"/>
              </a:buClr>
              <a:buNone/>
              <a:defRPr/>
            </a:pPr>
            <a:r>
              <a:rPr lang="cs-CZ" sz="1800" b="1" dirty="0"/>
              <a:t>1. rozpadem,</a:t>
            </a:r>
          </a:p>
          <a:p>
            <a:pPr marL="0" lvl="1" indent="0">
              <a:buClr>
                <a:schemeClr val="hlink"/>
              </a:buClr>
              <a:buNone/>
              <a:defRPr/>
            </a:pPr>
            <a:r>
              <a:rPr lang="cs-CZ" sz="1800" b="1" dirty="0"/>
              <a:t>2. spojením (sjednocením), </a:t>
            </a:r>
          </a:p>
          <a:p>
            <a:pPr marL="0" lvl="1" indent="0">
              <a:buClr>
                <a:schemeClr val="hlink"/>
              </a:buClr>
              <a:buNone/>
              <a:defRPr/>
            </a:pPr>
            <a:r>
              <a:rPr lang="cs-CZ" sz="1800" b="1" dirty="0"/>
              <a:t>3. vznikem nového nezávislého státu</a:t>
            </a:r>
            <a:endParaRPr lang="cs-CZ" sz="1800" dirty="0"/>
          </a:p>
          <a:p>
            <a:pPr marL="0" lvl="1" indent="0">
              <a:buClr>
                <a:schemeClr val="hlink"/>
              </a:buClr>
              <a:buNone/>
              <a:defRPr/>
            </a:pPr>
            <a:r>
              <a:rPr lang="cs-CZ" sz="1800" b="1" dirty="0"/>
              <a:t>4. </a:t>
            </a:r>
            <a:r>
              <a:rPr lang="cs-CZ" sz="1800" b="1" dirty="0" err="1"/>
              <a:t>debellací</a:t>
            </a:r>
            <a:r>
              <a:rPr lang="cs-CZ" sz="1800" b="1" dirty="0"/>
              <a:t> - </a:t>
            </a:r>
            <a:r>
              <a:rPr lang="cs-CZ" sz="1800" dirty="0"/>
              <a:t>zánik státu v důsledku úplné vojenské porážky </a:t>
            </a:r>
            <a:endParaRPr lang="cs-CZ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b="1" dirty="0"/>
              <a:t>Zánik států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73156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Existují dvě základní teorie: </a:t>
            </a:r>
          </a:p>
          <a:p>
            <a:r>
              <a:rPr lang="cs-CZ" alt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Deklaratorní</a:t>
            </a:r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stát se stává subjektem mezinárodního práva tehdy, kdy započne jeho faktickou existenci, </a:t>
            </a:r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nový stát se stává členem mezinárodního společenství </a:t>
            </a:r>
            <a:r>
              <a:rPr lang="cs-CZ" altLang="cs-CZ" sz="1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ipso</a:t>
            </a:r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facto svým vznikem. Uznání je pouze přijetím existující situace uznávajícími státy. Uznání má tedy potvrzující povahu, je pouze nezbytným důkazem skutečnosti existence nového státu.</a:t>
            </a:r>
          </a:p>
          <a:p>
            <a:r>
              <a:rPr lang="cs-CZ" alt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Konstitutivní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akt uznání sám o sobě znamená vznik státu, </a:t>
            </a:r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pravidlem mezinárodního práva, že žádný nový stát nemá právo ve vztahu k jiným státům na to, aby byl jimi uznán. Žádn</a:t>
            </a:r>
            <a:r>
              <a:rPr lang="cs-CZ" altLang="cs-CZ" sz="140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</a:t>
            </a:r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stát nemá tedy povinnost uznat nový stát. Nový stát nemůže před svým uznáním uplatňovat jakákoli práva, která má člen mezinárodního společenství, vůči jiným členům.</a:t>
            </a: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Praxe také vytvořila dva druhy uznání států, de facto a de iure:</a:t>
            </a:r>
          </a:p>
          <a:p>
            <a:r>
              <a:rPr lang="cs-CZ" alt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iure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uznání v plném rozsahu trvalé, konečné a neodvolatelné</a:t>
            </a:r>
          </a:p>
          <a:p>
            <a:r>
              <a:rPr lang="cs-CZ" alt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facto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nižší stupeň uznání a znamená prozatímní uznání vzhledem k prozatímní povaze postavení uznávaného státu nebo vlády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208912" cy="507703"/>
          </a:xfrm>
        </p:spPr>
        <p:txBody>
          <a:bodyPr/>
          <a:lstStyle/>
          <a:p>
            <a:r>
              <a:rPr lang="cs-CZ" b="1" dirty="0"/>
              <a:t>Uznání státu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5241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280920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Nabývání a pozbývání státního území se řídí pravidly mezinárodního práva o ochraně územní celistvosti státu, o zákazu útočné války a o právu národů na sebeurčení. Rozlišují se tyto způsoby nabytí: </a:t>
            </a:r>
          </a:p>
          <a:p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prvotní: </a:t>
            </a:r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prvotní okupace (akcese) či rozšíření státní suverenity nad zemský přírůstek </a:t>
            </a:r>
          </a:p>
          <a:p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odvozené (derivativní): </a:t>
            </a: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cese (postoupení) - </a:t>
            </a:r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základě smlouvy s dosavadním suverénem, jeden stát převede část svého území na stát jiný</a:t>
            </a: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adjudikace -</a:t>
            </a:r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dirty="0"/>
              <a:t>stát nabyde dané území na základě rozhodnutí mezinárodního orgánu</a:t>
            </a:r>
          </a:p>
          <a:p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nebo </a:t>
            </a: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vydržení </a:t>
            </a:r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sz="1400" dirty="0"/>
              <a:t>dlouhotrvající faktický výkon suverénní moci na území, které podléhalo suverénní moci jiného státu nebo bylo předmětem sporu</a:t>
            </a:r>
          </a:p>
          <a:p>
            <a:r>
              <a:rPr lang="cs-CZ" sz="1400" dirty="0"/>
              <a:t>Dříve se za dovolený způsob nabytí považovala i </a:t>
            </a:r>
            <a:r>
              <a:rPr lang="cs-CZ" sz="1400" b="1" dirty="0"/>
              <a:t>anexe</a:t>
            </a:r>
            <a:r>
              <a:rPr lang="cs-CZ" sz="1400" dirty="0"/>
              <a:t>, tedy násilné a jednostranné připojení části území státu, který byl vojensky poražen. Dnes však již jde díky čl. 2 odst. 4 Charty OSN o nedovolený způsob.</a:t>
            </a:r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208912" cy="507703"/>
          </a:xfrm>
        </p:spPr>
        <p:txBody>
          <a:bodyPr/>
          <a:lstStyle/>
          <a:p>
            <a:r>
              <a:rPr lang="cs-CZ" b="1" dirty="0"/>
              <a:t>Státní území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35448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280920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Státní hranicí je pomyslná čára oddělující státní území jednoho státu od území jiného státu, případně od území, které nepodléhá suverénní moci žádného státu (např. volné moře).</a:t>
            </a:r>
          </a:p>
          <a:p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Smluvní určení hranice se provádí zpravidla ve dvou etapách:</a:t>
            </a:r>
          </a:p>
          <a:p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delimitace</a:t>
            </a:r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určení jednotlivých bodů hranice a základních směru hraniční linie (užívá se k tomu topografických, etnografických a jiných </a:t>
            </a:r>
            <a:r>
              <a:rPr lang="cs-CZ" altLang="cs-CZ" sz="140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materiálů)</a:t>
            </a:r>
          </a:p>
          <a:p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demarkace</a:t>
            </a:r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podrobné určení hranice na základě předcházející delimitace, a to na místě samém, provádí ji smíšená komise, která byla zřízena smlouvou o delimitaci.</a:t>
            </a: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Smlouvy o pohraničním režimu </a:t>
            </a:r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usnadňují obyvatelstvu na obou stranách hranice, trvale usedlému zpravidla do vzdálenosti 10 km, pohyb přes hraniční čáru bez obvyklých formalit.</a:t>
            </a: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208912" cy="507703"/>
          </a:xfrm>
        </p:spPr>
        <p:txBody>
          <a:bodyPr/>
          <a:lstStyle/>
          <a:p>
            <a:r>
              <a:rPr lang="cs-CZ" b="1" dirty="0"/>
              <a:t>Státní hranice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76846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Vnitřní orgány státu pro mezinárodní styky:</a:t>
            </a:r>
          </a:p>
          <a:p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hlava státu</a:t>
            </a:r>
          </a:p>
          <a:p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vláda</a:t>
            </a:r>
          </a:p>
          <a:p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ministr zahraniční</a:t>
            </a:r>
            <a:r>
              <a:rPr lang="cs-CZ" altLang="cs-CZ" sz="140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věcí</a:t>
            </a:r>
          </a:p>
          <a:p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d) jiné vnitrostátní orgány pro mezinárodní styky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Zahraniční orgány státu pro mezinárodní styky:</a:t>
            </a:r>
          </a:p>
          <a:p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diplomatické mise</a:t>
            </a:r>
          </a:p>
          <a:p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zvláštní mise </a:t>
            </a:r>
          </a:p>
          <a:p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stálé mise při mezinárodních organizacích, delegace v mezinárodní organizaci a na mezinárodní konferenci</a:t>
            </a:r>
          </a:p>
          <a:p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d) vojenská jednotka, vojenská loď a vojenská letadla</a:t>
            </a:r>
          </a:p>
          <a:p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e) konzulární úřad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048672" cy="507703"/>
          </a:xfrm>
        </p:spPr>
        <p:txBody>
          <a:bodyPr/>
          <a:lstStyle/>
          <a:p>
            <a:r>
              <a:rPr lang="cs-CZ" b="1" dirty="0"/>
              <a:t>Státní orgány pro mezinárodní styky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6381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15566"/>
            <a:ext cx="8280920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Podle M.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Dixona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subjektem mezinárodního práva osoba nebo entita, která je schopna mít a vykonávat práva a povinnosti podle mezinárodního práva. 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Podle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Oppenheims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International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mezinárodní osobou ten, kdo má právní osobnost v mezinárodním právu. Jedná se o subjekt mezinárodního práva, který sám požívá práva, povinnosti nebo má pravomoci/kompetence založené mezinárodním právem a v obecnosti má způsobilost jednat na mezinárodní úrovni.</a:t>
            </a:r>
          </a:p>
          <a:p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Svrchované státy jsou plnými subjekty mezinárodního práva, mají práva a povinnost v plném rozsahu. Jiné osoby mají pouze dílčí subjektivitu v rozsahu stanovených práv a povinností, jedná se o mezinárodní organizace vládní povahy, povstalce, jednotlivce apod.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Podle Ondřeje, Mrázka a Kunze je subjektem mezinárodního práva osoba, které mezinárodní právo přímo přiznává práva a povinnosti a které případně tato osoba může vykonávat a uplatňovat.</a:t>
            </a:r>
          </a:p>
          <a:p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b="1" dirty="0"/>
              <a:t>Subjekty mezinárodního práva veřejného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22990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dirty="0"/>
              <a:t>ONDŘEJ, J., J. MRÁZEK a O. KUNZ, 2018. Základy mezinárodního práva veřejného. Vydání první. Praha: C.H. Beck. ISBN 978-80-7400-487-2.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dirty="0"/>
              <a:t>ČEPELKA, Č. a P. ŠTURMA, 2018. Mezinárodní právo veřejné. 2. vydání. Praha: C.H. Beck.  ISBN 978-80-7400-721-7.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dirty="0"/>
              <a:t>MALENOVSKÝ, J., 2014. Mezinárodní právo veřejné. 6. vydání. Plzeň: Doplněk, Aleš Čeněk. ISBN 978-807239-318-3.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496944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Literatura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91004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cs-CZ" altLang="cs-CZ" sz="4000" b="1" dirty="0">
              <a:solidFill>
                <a:schemeClr val="tx1">
                  <a:lumMod val="75000"/>
                </a:schemeClr>
              </a:solidFill>
            </a:endParaRPr>
          </a:p>
          <a:p>
            <a:pPr mar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cs-CZ" altLang="cs-CZ" sz="4000" b="1" dirty="0">
                <a:solidFill>
                  <a:schemeClr val="tx1">
                    <a:lumMod val="75000"/>
                  </a:schemeClr>
                </a:solidFill>
              </a:rPr>
              <a:t>Dekuji za pozornost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496944" cy="507703"/>
          </a:xfrm>
        </p:spPr>
        <p:txBody>
          <a:bodyPr/>
          <a:lstStyle/>
          <a:p>
            <a:endParaRPr lang="cs-CZ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4160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15566"/>
            <a:ext cx="8280920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Stát jako subjekt mezinárodního práva musí mít následující znaky: </a:t>
            </a: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stálé obyvatelstvo</a:t>
            </a: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vymezené území (zemský povrch, zemské nitro a vzdušný prostor)</a:t>
            </a: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vládu</a:t>
            </a:r>
          </a:p>
          <a:p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d) způsobilost vstupovat do vztahu s jinými státy</a:t>
            </a:r>
          </a:p>
          <a:p>
            <a:pPr>
              <a:defRPr/>
            </a:pPr>
            <a:endParaRPr lang="cs-CZ" sz="1800" dirty="0"/>
          </a:p>
          <a:p>
            <a:pPr>
              <a:defRPr/>
            </a:pPr>
            <a:r>
              <a:rPr lang="cs-CZ" sz="1800" dirty="0"/>
              <a:t>Kritéria státu jsou definována </a:t>
            </a:r>
            <a:r>
              <a:rPr lang="cs-CZ" sz="1800" b="1" dirty="0"/>
              <a:t>v Montevidejské konvenci o právech a povinnostech států, </a:t>
            </a:r>
            <a:r>
              <a:rPr lang="cs-CZ" sz="1800" dirty="0"/>
              <a:t>konvence byla podepsána v Montevideu (Uruguay) v roce 1933. </a:t>
            </a:r>
            <a:endParaRPr lang="en-US" sz="1800" dirty="0"/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b="1" dirty="0"/>
              <a:t>Subjekty mezinárodního práva veřejného – stát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41094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6160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Státní suverenita (svrchovanost): nezávislost státní moci na jakékoli jiné moci. </a:t>
            </a:r>
          </a:p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Týká se oblasti vnitřní a mezinárodní. </a:t>
            </a:r>
          </a:p>
          <a:p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Suverénní stát je omezen pouze suverenitou jiných států, obecným mezinárodním právem a svobodně převzatými mezinárodními závazky. </a:t>
            </a: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b="1" dirty="0"/>
              <a:t>Suverenita státu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8086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15566"/>
            <a:ext cx="8280920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organizace, jsou to ty, jejichž členskou základnou výlučně vytvářejí státy, odtud také je pojem „mezistátní“ či „mezivládní“ organizace.</a:t>
            </a:r>
          </a:p>
          <a:p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Odhadem existuje více než 300 takových organizací, uvádí se však </a:t>
            </a:r>
            <a:r>
              <a:rPr lang="cs-CZ" altLang="cs-CZ" sz="180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také</a:t>
            </a: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počet daleko vyšší.</a:t>
            </a:r>
          </a:p>
          <a:p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Základním dokumentem mezinárodní organizace je vždy statut (zakládající smlouva, charta, ústava apod.) příslušné organizace. </a:t>
            </a:r>
          </a:p>
          <a:p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zakládající smlouvě (statutu) také nemusí být vždy výslovně upravena otázka subjektivity mezinárodní organizace. Většinou je stanovena pomocí výčtu jednotlivých kompetencí, které státy v dané smlouvě organizaci svěřily.</a:t>
            </a: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b="1" dirty="0"/>
              <a:t>Subjektivita mezinárodních organizací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335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15566"/>
            <a:ext cx="8280920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Postavení jednotlivce je odlišné v porovnání s mezinárodněprávní subjektivitou mezinárodní organizace. </a:t>
            </a:r>
          </a:p>
          <a:p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Soudobé mezinárodní právo veřejné považuje jednotlivce za subjekt mezinárodního práva </a:t>
            </a:r>
            <a:r>
              <a:rPr lang="cs-CZ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sui</a:t>
            </a: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generis</a:t>
            </a: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Obecně se uznává, že jednotlivci mohou být podle mezinárodního práva odpovědni za zločiny agrese, zločiny válečné, zločiny proti lidskosti nebo i jiné mezinárodní zločiny. </a:t>
            </a:r>
          </a:p>
          <a:p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Práva vyplývající pro jednotlivce přímo z mezinárodního práva mohou být mezinárodní smlouvy opravňující jednotlivce k přístupu k mezinárodním soudům na obranu jejich práv.</a:t>
            </a:r>
          </a:p>
          <a:p>
            <a:r>
              <a:rPr lang="cs-CZ" altLang="cs-CZ" sz="180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Většina nauky </a:t>
            </a: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přiznává jednotlivcům omezenou mezinárodněprávní subjektivitu.</a:t>
            </a: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b="1" dirty="0"/>
              <a:t>Subjektivita jednotlivce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4369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výbor Červeného kříže </a:t>
            </a: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dílčí mezinárodněprávní subjektivita, aniž kdy by měla územní prvek.</a:t>
            </a:r>
          </a:p>
          <a:p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Svatý stolec </a:t>
            </a: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nadále je mu přiznávána mezinárodněprávní subjektivita, jakožto reprezentantovi a nejvyšší duchovní instanci římskokatolické církve</a:t>
            </a:r>
          </a:p>
          <a:p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Řád maltézských rytířů </a:t>
            </a: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částečná mezinárodněprávní subjektivita, dnes má řád humanitárně charitativní charakter</a:t>
            </a: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b="1" dirty="0"/>
              <a:t>Zvláštní jednotky s omezenou subjektivitou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50108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Tchaj-wan – </a:t>
            </a: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hlediska mezinárodního práva není Tchaj-wan suverénním státem, lze ho považovat za subjekt mezinárodního práva v rámci existenc</a:t>
            </a:r>
            <a:r>
              <a:rPr lang="cs-CZ" altLang="cs-CZ" sz="1800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jedné Číny. ČLR dnes považuje Tchaj-wan za jednu ze svých provincií či oblast s politickou a administrativní autonomií.</a:t>
            </a:r>
          </a:p>
          <a:p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Hongkong – </a:t>
            </a: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 vysoký stupeň autonomie, má nezávislou justici, nezávislou finanční a celní politiku a omezenou způsobilost v oblasti mezinárodních vztahů. Za mezinárodní politiku a ozbrojené síly zodpovídá centrální vláda v Pekingu.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Macao 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je administrativní jednotkou ČLR od roku 1991. Do té doby byl portugalskou kolonií.</a:t>
            </a:r>
            <a:endParaRPr lang="cs-CZ" sz="1800" b="1" dirty="0"/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984776" cy="507703"/>
          </a:xfrm>
        </p:spPr>
        <p:txBody>
          <a:bodyPr/>
          <a:lstStyle/>
          <a:p>
            <a:r>
              <a:rPr lang="cs-CZ" b="1" dirty="0"/>
              <a:t>Právní postavení Tchaj-wanu, Hongkongu a Macaa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72138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8280920" cy="4176464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1800" dirty="0"/>
              <a:t>Druhy států lze rozlišit například podle těchto kritérií:</a:t>
            </a:r>
          </a:p>
          <a:p>
            <a:pPr marL="0" indent="0">
              <a:buNone/>
              <a:defRPr/>
            </a:pPr>
            <a:endParaRPr lang="cs-CZ" sz="1800" dirty="0"/>
          </a:p>
          <a:p>
            <a:pPr marL="0" indent="0">
              <a:buNone/>
              <a:defRPr/>
            </a:pPr>
            <a:r>
              <a:rPr lang="cs-CZ" sz="1800" b="1" dirty="0"/>
              <a:t>1. Podle rozsahu suverenity:</a:t>
            </a:r>
          </a:p>
          <a:p>
            <a:pPr>
              <a:defRPr/>
            </a:pPr>
            <a:r>
              <a:rPr lang="cs-CZ" sz="1800" dirty="0"/>
              <a:t>a) suverénní státy</a:t>
            </a:r>
          </a:p>
          <a:p>
            <a:pPr>
              <a:defRPr/>
            </a:pPr>
            <a:r>
              <a:rPr lang="cs-CZ" sz="1800" dirty="0"/>
              <a:t>b) závislé státy (území)</a:t>
            </a:r>
          </a:p>
          <a:p>
            <a:pPr>
              <a:defRPr/>
            </a:pPr>
            <a:endParaRPr lang="cs-CZ" sz="1400" dirty="0"/>
          </a:p>
          <a:p>
            <a:pPr>
              <a:defRPr/>
            </a:pPr>
            <a:endParaRPr lang="cs-CZ" sz="1400" dirty="0"/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b="1" dirty="0"/>
              <a:t>Druhy států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4958588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4422</TotalTime>
  <Words>1535</Words>
  <Application>Microsoft Office PowerPoint</Application>
  <PresentationFormat>Předvádění na obrazovce (16:9)</PresentationFormat>
  <Paragraphs>158</Paragraphs>
  <Slides>21</Slides>
  <Notes>20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7" baseType="lpstr">
      <vt:lpstr>Arial</vt:lpstr>
      <vt:lpstr>Calibri</vt:lpstr>
      <vt:lpstr>Enriqueta</vt:lpstr>
      <vt:lpstr>Times New Roman</vt:lpstr>
      <vt:lpstr>Wingdings</vt:lpstr>
      <vt:lpstr>SLU</vt:lpstr>
      <vt:lpstr>Mezinárodní právo  Subjekty mezinárodního práva veřejného  </vt:lpstr>
      <vt:lpstr>Subjekty mezinárodního práva veřejného</vt:lpstr>
      <vt:lpstr>Subjekty mezinárodního práva veřejného – stát</vt:lpstr>
      <vt:lpstr>Suverenita státu</vt:lpstr>
      <vt:lpstr>Subjektivita mezinárodních organizací</vt:lpstr>
      <vt:lpstr>Subjektivita jednotlivce</vt:lpstr>
      <vt:lpstr>Zvláštní jednotky s omezenou subjektivitou</vt:lpstr>
      <vt:lpstr>Právní postavení Tchaj-wanu, Hongkongu a Macaa</vt:lpstr>
      <vt:lpstr>Druhy států</vt:lpstr>
      <vt:lpstr>Druhy států</vt:lpstr>
      <vt:lpstr>Druhy států</vt:lpstr>
      <vt:lpstr>Druhy států</vt:lpstr>
      <vt:lpstr>Vznik států (teorie)</vt:lpstr>
      <vt:lpstr>Vznik států</vt:lpstr>
      <vt:lpstr>Zánik států</vt:lpstr>
      <vt:lpstr>Uznání státu</vt:lpstr>
      <vt:lpstr>Státní území</vt:lpstr>
      <vt:lpstr>Státní hranice</vt:lpstr>
      <vt:lpstr>Státní orgány pro mezinárodní styky</vt:lpstr>
      <vt:lpstr>Literatura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dud0001</cp:lastModifiedBy>
  <cp:revision>157</cp:revision>
  <dcterms:created xsi:type="dcterms:W3CDTF">2016-07-06T15:42:34Z</dcterms:created>
  <dcterms:modified xsi:type="dcterms:W3CDTF">2023-03-07T08:00:17Z</dcterms:modified>
</cp:coreProperties>
</file>