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06" r:id="rId3"/>
    <p:sldId id="316" r:id="rId4"/>
    <p:sldId id="325" r:id="rId5"/>
    <p:sldId id="326" r:id="rId6"/>
    <p:sldId id="327" r:id="rId7"/>
    <p:sldId id="317" r:id="rId8"/>
    <p:sldId id="321" r:id="rId9"/>
    <p:sldId id="322" r:id="rId10"/>
    <p:sldId id="323" r:id="rId11"/>
    <p:sldId id="318" r:id="rId12"/>
    <p:sldId id="292" r:id="rId13"/>
    <p:sldId id="294" r:id="rId14"/>
    <p:sldId id="308" r:id="rId15"/>
    <p:sldId id="293" r:id="rId16"/>
    <p:sldId id="297" r:id="rId17"/>
    <p:sldId id="290" r:id="rId18"/>
    <p:sldId id="295" r:id="rId19"/>
    <p:sldId id="309" r:id="rId20"/>
    <p:sldId id="307" r:id="rId21"/>
    <p:sldId id="288" r:id="rId22"/>
    <p:sldId id="287" r:id="rId23"/>
  </p:sldIdLst>
  <p:sldSz cx="9144000" cy="5143500" type="screen16x9"/>
  <p:notesSz cx="6858000" cy="9144000"/>
  <p:custDataLst>
    <p:tags r:id="rId25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306"/>
            <p14:sldId id="316"/>
            <p14:sldId id="325"/>
            <p14:sldId id="326"/>
            <p14:sldId id="327"/>
            <p14:sldId id="317"/>
            <p14:sldId id="321"/>
            <p14:sldId id="322"/>
            <p14:sldId id="323"/>
            <p14:sldId id="318"/>
            <p14:sldId id="292"/>
            <p14:sldId id="294"/>
            <p14:sldId id="308"/>
            <p14:sldId id="293"/>
            <p14:sldId id="297"/>
            <p14:sldId id="290"/>
            <p14:sldId id="295"/>
            <p14:sldId id="309"/>
            <p14:sldId id="307"/>
            <p14:sldId id="288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578" autoAdjust="0"/>
  </p:normalViewPr>
  <p:slideViewPr>
    <p:cSldViewPr>
      <p:cViewPr varScale="1">
        <p:scale>
          <a:sx n="101" d="100"/>
          <a:sy n="101" d="100"/>
        </p:scale>
        <p:origin x="204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522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57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192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228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746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58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0520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215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693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1331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275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866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994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286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726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33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solidFill>
                  <a:schemeClr val="bg1"/>
                </a:solidFill>
              </a:rPr>
              <a:t>Mezinárodní spolupráce ve věcech trestních. </a:t>
            </a: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Základy mezinárodního práva soukromého.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651870"/>
            <a:ext cx="3888432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Významnou roli při ochraně schengenského prostoru hraje Schengenský informační systém (SIS), který byl zřízen jako nezbytné opatření směřující k omezení bezpečnostních rizik plynoucích z volného pohybu osob a věcí v rámci schengenského prostoru. </a:t>
            </a:r>
          </a:p>
          <a:p>
            <a:r>
              <a:rPr lang="cs-CZ" sz="1800" dirty="0"/>
              <a:t>SIS je rozsáhlá mezinárodní databáze, která umožňuje příslušným útvarům na vnějších hranicích i ve vnitrozemí společného prostoru využívat údaje o osobách a předmětech, které byly do databáze zaneseny v jakékoli jiné členské zemi, a v určitých případech adekvátně reagovat (např. zabránit ve vstupu na území schengenského prostoru osobě, které byl udělen zákaz vstupu v jiné členské zemi, nebo zadržet osobu, která je hledána policií v jiném členském státě). </a:t>
            </a:r>
          </a:p>
          <a:p>
            <a:r>
              <a:rPr lang="cs-CZ" sz="1800" dirty="0"/>
              <a:t>SIS je využíván při provádění hraničních kontrol, policejních a celních kontrol ve vnitrozemí, při řízení o udělování víz, vydávání povolení k pobytu apod.</a:t>
            </a:r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Schengenský informační systém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87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je největší policejní organizací na světě a jako mezinárodní mezivládní organizace zabezpečuje policejní spolupráci v kriminálně-policejní oblasti mezi smluvními státy organizace. </a:t>
            </a:r>
          </a:p>
          <a:p>
            <a:r>
              <a:rPr lang="cs-CZ" sz="1800" dirty="0"/>
              <a:t>Interpol sdružuje demokratické i nedemokratické státy v rámci boje se všemi druhy trestné činnosti. Interpol je založen na spolupráci všech států při pronásledování, vyhledávání a zatýkání pachatelů trestných činů. </a:t>
            </a:r>
          </a:p>
          <a:p>
            <a:r>
              <a:rPr lang="cs-CZ" sz="1800" dirty="0"/>
              <a:t>Interpol získal statut stálého pozorovatele při OSN.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+mj-lt"/>
                <a:cs typeface="Times New Roman" panose="02020603050405020304" pitchFamily="18" charset="0"/>
              </a:rPr>
              <a:t>Centrála Interpolu je v Lyonu ve Francii.</a:t>
            </a:r>
            <a:endParaRPr lang="cs-CZ" altLang="cs-CZ" sz="1400" dirty="0">
              <a:solidFill>
                <a:srgbClr val="307871"/>
              </a:solidFill>
              <a:latin typeface="+mj-lt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Interpol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71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987574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je vnitrostátní právní odvětví, které upravuje soukromoprávní vztahy s mezinárodním prvkem. </a:t>
            </a:r>
          </a:p>
          <a:p>
            <a:r>
              <a:rPr lang="cs-CZ" sz="1800" dirty="0"/>
              <a:t>Je to soubor právních norem, které dopadají na vztahy občanského, obchodního, rodinného a pracovního práva s mezinárodním prvkem a které také upravují postup soudů, jiných orgánů, účastníků a dalších osob, jakož i vztahy mezi nimi v občanskoprávním řízení s mezinárodním prvkem. </a:t>
            </a:r>
          </a:p>
          <a:p>
            <a:r>
              <a:rPr lang="cs-CZ" sz="1800" dirty="0"/>
              <a:t>Mezinárodní právo soukromé bylo v převážné míře představováno národní legislativou a judikaturou. </a:t>
            </a:r>
          </a:p>
          <a:p>
            <a:r>
              <a:rPr lang="cs-CZ" sz="1800" dirty="0"/>
              <a:t>Význam má rovněž právo soukromé EU. </a:t>
            </a:r>
          </a:p>
          <a:p>
            <a:r>
              <a:rPr lang="cs-CZ" sz="1800" dirty="0"/>
              <a:t>Dalšími prameny jsou dvoustranné a vícestranné mezinárodní smlouvy.</a:t>
            </a:r>
          </a:p>
          <a:p>
            <a:endParaRPr lang="cs-CZ" sz="18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Mezinárodní právo soukromé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764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Národní kodifikac</a:t>
            </a:r>
            <a:r>
              <a:rPr lang="cs-CZ" sz="1600" b="1" dirty="0">
                <a:solidFill>
                  <a:schemeClr val="tx1">
                    <a:lumMod val="75000"/>
                  </a:schemeClr>
                </a:solidFill>
              </a:rPr>
              <a:t>í</a:t>
            </a:r>
            <a:r>
              <a:rPr lang="cs-CZ" sz="1600" b="1" dirty="0"/>
              <a:t> českého MPS je:</a:t>
            </a:r>
          </a:p>
          <a:p>
            <a:r>
              <a:rPr lang="cs-CZ" sz="1600" dirty="0"/>
              <a:t>Zákon č. 91/2012 Sb. ze dne 25. ledna 2012 o mezinárodním právu soukromém, ve znění pozdějších předpisů (ZMPS)</a:t>
            </a:r>
          </a:p>
          <a:p>
            <a:r>
              <a:rPr lang="cs-CZ" sz="1600" dirty="0"/>
              <a:t>Mimo výše zmíněný zákon se četné normy MPS nacházejí v jiných zákonech, odpovídajících úpravě soukromoprávních poměrů s mezinárodním prvkem. </a:t>
            </a:r>
          </a:p>
          <a:p>
            <a:r>
              <a:rPr lang="cs-CZ" sz="1600" dirty="0"/>
              <a:t>Mezi tyto zákony patří například autorský zákon č. 121/2000 Sb. a jeho ustanovení §107 nebo zákon č. 61/2000 Sb. o námořní plavbě.</a:t>
            </a:r>
          </a:p>
          <a:p>
            <a:r>
              <a:rPr lang="cs-CZ" sz="1600" b="1" dirty="0"/>
              <a:t>Soudcovské právo a judikatura</a:t>
            </a:r>
          </a:p>
          <a:p>
            <a:r>
              <a:rPr lang="cs-CZ" sz="1600" dirty="0"/>
              <a:t>Soudcovské právo je vhodné podřadit pod výstupy vlastní činnosti soudců, tedy uvážení, postupy při kvalifikaci, zjišťování povahy a používání norem cizího práva či zaplňování mezer v právní úpravě.</a:t>
            </a:r>
          </a:p>
          <a:p>
            <a:r>
              <a:rPr lang="cs-CZ" sz="1600" dirty="0"/>
              <a:t>Význam obyčejů a angloamerického práva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Prameny mezinárodního práva soukromého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99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17269"/>
            <a:ext cx="8280920" cy="377070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Brusel I bis</a:t>
            </a:r>
            <a:r>
              <a:rPr lang="cs-CZ" sz="1400" dirty="0"/>
              <a:t> - nařízení  EP a Rady (EU) č. 1215/2012 ze dne 12. prosince 2012 o příslušnosti a uznávání a výkonu soudních rozhodnutí v občanských a obchodních věcech</a:t>
            </a:r>
          </a:p>
          <a:p>
            <a:r>
              <a:rPr lang="cs-CZ" sz="1400" b="1" dirty="0"/>
              <a:t>Brusel II </a:t>
            </a:r>
            <a:r>
              <a:rPr lang="cs-CZ" sz="1400" b="1" dirty="0" err="1"/>
              <a:t>ter</a:t>
            </a:r>
            <a:r>
              <a:rPr lang="cs-CZ" sz="1400" b="1" dirty="0"/>
              <a:t> - </a:t>
            </a:r>
            <a:r>
              <a:rPr lang="cs-CZ" sz="1400" dirty="0"/>
              <a:t>nařízení Rady (EU) č. 2019/1111 ze dne 25. 6. 2019, o příslušnosti, uznávání a výkonu rozhodnutí ve věcech manželských a ve věcech rodičovské odpovědnosti a o mezinárodních únosech dětí</a:t>
            </a:r>
          </a:p>
          <a:p>
            <a:r>
              <a:rPr lang="cs-CZ" sz="1400" dirty="0"/>
              <a:t>Nařízení Rady (ES) č. 1206/2001 ze dne 28. května 2001 o spolupráci soudů členských států při dokazování v občanských nebo obchodních věcech</a:t>
            </a:r>
          </a:p>
          <a:p>
            <a:r>
              <a:rPr lang="cs-CZ" sz="1400" dirty="0"/>
              <a:t>Nařízení Evropského parlamentu a Rady (EU) 2015/848 ze dne 20. května 2015 o insolvenčním řízení</a:t>
            </a:r>
          </a:p>
          <a:p>
            <a:r>
              <a:rPr lang="cs-CZ" sz="1400" dirty="0"/>
              <a:t>Nařízení Evropského parlamentu a Rady (ES) č. 1896/2006 ze dne 12. prosince 2006 , kterým se zavádí řízení o evropském platebním rozkazu</a:t>
            </a:r>
          </a:p>
          <a:p>
            <a:r>
              <a:rPr lang="cs-CZ" sz="1400" b="1" dirty="0"/>
              <a:t>Řím I</a:t>
            </a:r>
            <a:r>
              <a:rPr lang="cs-CZ" sz="1400" dirty="0"/>
              <a:t> - nařízení EP a Rady (ES) č. 593/2008 ze dne 17. června 2008 o právu rozhodném pro smluvní závazkové vztahy</a:t>
            </a:r>
          </a:p>
          <a:p>
            <a:r>
              <a:rPr lang="cs-CZ" sz="1400" b="1" dirty="0"/>
              <a:t>Řím II</a:t>
            </a:r>
            <a:r>
              <a:rPr lang="cs-CZ" sz="1400" dirty="0"/>
              <a:t> - nařízení EP a Rady (ES) 864/2007 ze dne 11. července 2007 o právu rozhodném pro mimosmluvní závazkové vztahy</a:t>
            </a:r>
          </a:p>
          <a:p>
            <a:r>
              <a:rPr lang="cs-CZ" sz="1400" dirty="0"/>
              <a:t>Nařízení EP a Rady (EU) č. 650/2012 ze dne 4.7.2012, o příslušnosti, rozhodném právu, uznávání a výkonu rozhodnutí a přijímání a výkonu veřejných listin v dědických věcech a o vytvoření evropského dědického osvědčení aj.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b="1" dirty="0"/>
              <a:t>Prameny mezinárodního práva soukromého v rámci EU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 flipV="1">
            <a:off x="2699792" y="4938908"/>
            <a:ext cx="3744416" cy="457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788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Mezinárodní smlouvy z oblasti mezinárodního práva soukromého lze rozdělit do následujících kategorií</a:t>
            </a:r>
          </a:p>
          <a:p>
            <a:pPr lvl="1"/>
            <a:r>
              <a:rPr lang="cs-CZ" sz="1400" dirty="0"/>
              <a:t>smlouvy </a:t>
            </a:r>
            <a:r>
              <a:rPr lang="cs-CZ" sz="1400" b="1" dirty="0"/>
              <a:t>o právních stycích</a:t>
            </a:r>
            <a:r>
              <a:rPr lang="cs-CZ" sz="1400" dirty="0"/>
              <a:t> (právní pomoci) a o výkonu cizích (soudních) rozhodnutí</a:t>
            </a:r>
          </a:p>
          <a:p>
            <a:pPr lvl="1"/>
            <a:r>
              <a:rPr lang="cs-CZ" sz="1400" dirty="0"/>
              <a:t>smlouvy unifikující </a:t>
            </a:r>
            <a:r>
              <a:rPr lang="cs-CZ" sz="1400" b="1" dirty="0"/>
              <a:t>kolizní normy</a:t>
            </a:r>
            <a:endParaRPr lang="cs-CZ" sz="1400" dirty="0"/>
          </a:p>
          <a:p>
            <a:pPr lvl="1"/>
            <a:r>
              <a:rPr lang="cs-CZ" sz="1400" dirty="0"/>
              <a:t>smlouvy unifikující </a:t>
            </a:r>
            <a:r>
              <a:rPr lang="cs-CZ" sz="1400" b="1" dirty="0"/>
              <a:t>hmotněprávní přímé normy</a:t>
            </a:r>
            <a:endParaRPr lang="cs-CZ" sz="1400" dirty="0"/>
          </a:p>
          <a:p>
            <a:pPr lvl="1"/>
            <a:r>
              <a:rPr lang="cs-CZ" sz="1400" dirty="0"/>
              <a:t>smlouvy v oboru </a:t>
            </a:r>
            <a:r>
              <a:rPr lang="cs-CZ" sz="1400" b="1" dirty="0"/>
              <a:t>rozhodčího řízení</a:t>
            </a:r>
            <a:endParaRPr lang="cs-CZ" sz="1400" dirty="0"/>
          </a:p>
          <a:p>
            <a:pPr lvl="1"/>
            <a:r>
              <a:rPr lang="cs-CZ" sz="1400" dirty="0"/>
              <a:t>smlouvy v oblasti </a:t>
            </a:r>
            <a:r>
              <a:rPr lang="cs-CZ" sz="1400" b="1" dirty="0"/>
              <a:t>obchodu a hospodářských styků</a:t>
            </a:r>
            <a:endParaRPr lang="cs-CZ" sz="1400" dirty="0"/>
          </a:p>
          <a:p>
            <a:pPr lvl="1"/>
            <a:r>
              <a:rPr lang="cs-CZ" sz="1400" dirty="0"/>
              <a:t>smlouvy upravující soukromoprávní vztahy ze </a:t>
            </a:r>
            <a:r>
              <a:rPr lang="cs-CZ" sz="1400" b="1" dirty="0"/>
              <a:t>smluv o přepravě</a:t>
            </a:r>
            <a:r>
              <a:rPr lang="cs-CZ" sz="1400" dirty="0"/>
              <a:t> v oblasti mezinárodní přepravy</a:t>
            </a:r>
          </a:p>
          <a:p>
            <a:pPr lvl="1"/>
            <a:r>
              <a:rPr lang="cs-CZ" sz="1400" dirty="0"/>
              <a:t>smlouvy </a:t>
            </a:r>
            <a:r>
              <a:rPr lang="cs-CZ" sz="1400" b="1" dirty="0"/>
              <a:t>v oblasti práv autorských a průmyslových</a:t>
            </a:r>
            <a:endParaRPr lang="cs-CZ" sz="1400" dirty="0"/>
          </a:p>
          <a:p>
            <a:pPr lvl="1"/>
            <a:r>
              <a:rPr lang="cs-CZ" sz="1400" dirty="0"/>
              <a:t>úmluvy </a:t>
            </a:r>
            <a:r>
              <a:rPr lang="cs-CZ" sz="1400" b="1" dirty="0"/>
              <a:t>o konzulárních a diplomatických stycích</a:t>
            </a:r>
            <a:r>
              <a:rPr lang="cs-CZ" sz="1400" dirty="0"/>
              <a:t>, jakož i dvojstranné konzulární úmluvy</a:t>
            </a:r>
          </a:p>
          <a:p>
            <a:r>
              <a:rPr lang="cs-CZ" altLang="cs-CZ" sz="1400" dirty="0">
                <a:solidFill>
                  <a:srgbClr val="307871"/>
                </a:solidFill>
                <a:cs typeface="Times New Roman" panose="02020603050405020304" pitchFamily="18" charset="0"/>
              </a:rPr>
              <a:t>Např. </a:t>
            </a:r>
            <a:r>
              <a:rPr lang="cs-CZ" sz="1400" b="1" dirty="0"/>
              <a:t>Úmluva o uznání a výkonu cizích rozhodčích nálezů New York, 1958 ("Newyorská úmluva") </a:t>
            </a:r>
          </a:p>
          <a:p>
            <a:r>
              <a:rPr lang="cs-CZ" sz="1400" b="1" dirty="0"/>
              <a:t>Úmluva OSN o smlouvách o mezinárodní koupi zboží, Vídeň 1980</a:t>
            </a:r>
          </a:p>
          <a:p>
            <a:r>
              <a:rPr lang="cs-CZ" altLang="cs-CZ" sz="1400" b="1" dirty="0">
                <a:solidFill>
                  <a:srgbClr val="307871"/>
                </a:solidFill>
                <a:cs typeface="Times New Roman" panose="02020603050405020304" pitchFamily="18" charset="0"/>
              </a:rPr>
              <a:t>Úmluva OSN o smlouvách</a:t>
            </a:r>
            <a:r>
              <a:rPr lang="cs-CZ" altLang="cs-CZ" sz="1400" b="1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1400" b="1" dirty="0">
                <a:solidFill>
                  <a:schemeClr val="tx1">
                    <a:lumMod val="75000"/>
                  </a:schemeClr>
                </a:solidFill>
                <a:cs typeface="Times New Roman" panose="02020603050405020304" pitchFamily="18" charset="0"/>
              </a:rPr>
              <a:t>o </a:t>
            </a:r>
            <a:r>
              <a:rPr lang="cs-CZ" altLang="cs-CZ" sz="1400" b="1" dirty="0">
                <a:solidFill>
                  <a:srgbClr val="307871"/>
                </a:solidFill>
                <a:cs typeface="Times New Roman" panose="02020603050405020304" pitchFamily="18" charset="0"/>
              </a:rPr>
              <a:t>mezinárodní přepravě zboží zcela či z části po moři (Rotterdamská pravidla, 2008) aj.</a:t>
            </a:r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sz="2000" b="1" dirty="0"/>
              <a:t>Prameny mezinárodního práva soukromého – mezinárodní smlouvy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60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08912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dirty="0">
                <a:solidFill>
                  <a:srgbClr val="307871"/>
                </a:solidFill>
                <a:cs typeface="Times New Roman" panose="02020603050405020304" pitchFamily="18" charset="0"/>
              </a:rPr>
              <a:t>Kolizní norma </a:t>
            </a:r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je právní norma, která určuje právní řád, jehož se použije pro úpravu právního poměru s mezinárodním prvkem.</a:t>
            </a:r>
          </a:p>
          <a:p>
            <a:r>
              <a:rPr lang="cs-CZ" sz="1600" dirty="0"/>
              <a:t>Příklad § 69 ZMPS: Věcná práva k nemovitým věcem i k hmotným věcem movitým se řídí, pokud v tomto zákoně nebo v jiných právních předpisech není stanoveno něco jiného, právním řádem místa, v němž věc je. Podle tohoto právního řádu se rovněž určuje, zda věc je nemovitá nebo movitá.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r>
              <a:rPr lang="cs-CZ" altLang="cs-CZ" sz="1600" b="1" dirty="0">
                <a:solidFill>
                  <a:srgbClr val="307871"/>
                </a:solidFill>
                <a:cs typeface="Times New Roman" panose="02020603050405020304" pitchFamily="18" charset="0"/>
              </a:rPr>
              <a:t>Kolizní metodou </a:t>
            </a:r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se rozumí úprava soukromoprávních poměrů s mezinárodním prvkem prostřednictvím kolizních norem, případně realizované volby některého právního řádu.</a:t>
            </a:r>
          </a:p>
          <a:p>
            <a:r>
              <a:rPr lang="cs-CZ" altLang="cs-CZ" sz="1600" b="1" dirty="0">
                <a:solidFill>
                  <a:srgbClr val="307871"/>
                </a:solidFill>
                <a:cs typeface="Times New Roman" panose="02020603050405020304" pitchFamily="18" charset="0"/>
              </a:rPr>
              <a:t>Přímá norma </a:t>
            </a:r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je charakterizována jako hmotněprávní norma, která sama, přímo a bez odkazu na právní řád některého státu stanoví práva a povinnosti subjektů právního poměru s mezinárodním prvkem. Tato norma bezprostředně stanoví práva a povinnosti účastníků.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Kolizní právo, přímé a kolizní normy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86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poměru teoretického se jedná o poměr obecného a zvláštního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Obecná je metoda kolizní, zvláštní je metoda přímá.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Přednost před kolizní metodou, a tedy kolizní normou bude mít metoda přímá.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této souvislosti je nezbytně nutné nejprve zjistit, zda daný soukromoprávní poměr, na který je nutno aplikovat normy MPS v širším pojetí, upravují mezinárodní smlouvy, tedy zda existuje pro tento soukromoprávní poměr existuje možnost aplikace metody přímé.</a:t>
            </a:r>
          </a:p>
          <a:p>
            <a:r>
              <a:rPr lang="cs-CZ" sz="1400" b="1" dirty="0"/>
              <a:t>Hraniční určovatel</a:t>
            </a:r>
            <a:r>
              <a:rPr lang="cs-CZ" sz="1400" dirty="0"/>
              <a:t> je skutečnost, kterou využívá kolizní norma k provázání právního vztahu s právem určitého státu. Může jít o polohu věci, místo určitého jednání, místo odeslání věci apod. </a:t>
            </a:r>
          </a:p>
          <a:p>
            <a:r>
              <a:rPr lang="cs-CZ" sz="1400" dirty="0"/>
              <a:t>V oblasti mezinárodního práva soukromého se pro vymezení hraničního určovatele využívají zažité latinské výrazy: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patriae</a:t>
            </a:r>
            <a:r>
              <a:rPr lang="cs-CZ" sz="1400" dirty="0"/>
              <a:t> (právo státní příslušnosti),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domicilii</a:t>
            </a:r>
            <a:r>
              <a:rPr lang="cs-CZ" sz="1400" dirty="0"/>
              <a:t> (právo místa pobytu),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rei</a:t>
            </a:r>
            <a:r>
              <a:rPr lang="cs-CZ" sz="1400" i="1" dirty="0"/>
              <a:t> </a:t>
            </a:r>
            <a:r>
              <a:rPr lang="cs-CZ" sz="1400" i="1" dirty="0" err="1"/>
              <a:t>sitae</a:t>
            </a:r>
            <a:r>
              <a:rPr lang="cs-CZ" sz="1400" dirty="0"/>
              <a:t> (právo polohy věci),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electa</a:t>
            </a:r>
            <a:r>
              <a:rPr lang="cs-CZ" sz="1400" dirty="0"/>
              <a:t> (právo zvolené stranami, volba práva), </a:t>
            </a:r>
          </a:p>
          <a:p>
            <a:r>
              <a:rPr lang="cs-CZ" sz="1400" i="1" dirty="0"/>
              <a:t>lex </a:t>
            </a:r>
            <a:r>
              <a:rPr lang="cs-CZ" sz="1400" i="1" dirty="0" err="1"/>
              <a:t>causae</a:t>
            </a:r>
            <a:r>
              <a:rPr lang="cs-CZ" sz="1400" dirty="0"/>
              <a:t> (právní řád, kterým se řídí určitý právní vztah), </a:t>
            </a:r>
          </a:p>
          <a:p>
            <a:r>
              <a:rPr lang="cs-CZ" sz="1400" i="1" dirty="0"/>
              <a:t>lex loci delicti</a:t>
            </a:r>
            <a:r>
              <a:rPr lang="cs-CZ" sz="1400" dirty="0"/>
              <a:t> (právo místa deliktního jednání), </a:t>
            </a:r>
          </a:p>
          <a:p>
            <a:r>
              <a:rPr lang="cs-CZ" sz="1400" dirty="0"/>
              <a:t>lex </a:t>
            </a:r>
            <a:r>
              <a:rPr lang="cs-CZ" sz="1400" dirty="0" err="1"/>
              <a:t>fori</a:t>
            </a:r>
            <a:r>
              <a:rPr lang="cs-CZ" sz="1400" dirty="0"/>
              <a:t> (právo místa sídla rozhodujícího orgánu) apod. 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Poměr mezi kolizní a přímou metodou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876006"/>
            <a:ext cx="3744416" cy="267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A) Samostatné a nesamostatné </a:t>
            </a:r>
          </a:p>
          <a:p>
            <a:r>
              <a:rPr lang="cs-CZ" sz="1400" b="1" dirty="0"/>
              <a:t>Samostatné</a:t>
            </a:r>
            <a:r>
              <a:rPr lang="cs-CZ" sz="1400" dirty="0"/>
              <a:t> – samostatná kolizní norma postačí sama k určení rozhodného právního řádu použitelného pro právní poměr s mezinárodním prvkem bez nutnosti použití nějaké další kolizní normy. </a:t>
            </a:r>
            <a:r>
              <a:rPr lang="cs-CZ" sz="1400" b="1" dirty="0"/>
              <a:t>Příklad: </a:t>
            </a:r>
            <a:r>
              <a:rPr lang="cs-CZ" sz="1400" dirty="0"/>
              <a:t>§ 48 odst.2 ZMPS: Forma uzavření manželství se řídí právním řádem platným v místě, v němž se manželství uzavírá.</a:t>
            </a:r>
          </a:p>
          <a:p>
            <a:r>
              <a:rPr lang="cs-CZ" sz="1400" b="1" dirty="0"/>
              <a:t>Nesamostatné – </a:t>
            </a:r>
            <a:r>
              <a:rPr lang="cs-CZ" sz="1400" dirty="0"/>
              <a:t>jak už z jejího názvu vyplývá, sama o sobě nestanoví rozhodný právní řád. </a:t>
            </a:r>
            <a:r>
              <a:rPr lang="cs-CZ" sz="1400" b="1" dirty="0"/>
              <a:t>Příklad: </a:t>
            </a:r>
            <a:r>
              <a:rPr lang="cs-CZ" sz="1400" dirty="0"/>
              <a:t>§ 91</a:t>
            </a:r>
          </a:p>
          <a:p>
            <a:r>
              <a:rPr lang="cs-CZ" sz="1400" dirty="0"/>
              <a:t>odst. 1 ZMPS: Zajištění závazku se řídí stejným právním řádem jako zajištěný závazek</a:t>
            </a:r>
          </a:p>
          <a:p>
            <a:r>
              <a:rPr lang="cs-CZ" sz="1400" b="1" dirty="0"/>
              <a:t>B) Jednostranné a všestranné</a:t>
            </a:r>
          </a:p>
          <a:p>
            <a:r>
              <a:rPr lang="cs-CZ" sz="1400" b="1" dirty="0"/>
              <a:t>Jednostranné – </a:t>
            </a:r>
            <a:r>
              <a:rPr lang="cs-CZ" sz="1400" dirty="0"/>
              <a:t>jsou takové kolizní normy, které určují jako rozhodný právní řád ten, do jehož systému samy náleží, a to za předpokladu, že má daný právní poměr úzký vztah k tomuto – tuzemskému, tedy v našem případě českému – právnímu řádu. </a:t>
            </a:r>
            <a:r>
              <a:rPr lang="cs-CZ" sz="1400" b="1" dirty="0"/>
              <a:t>Příklad: </a:t>
            </a:r>
            <a:r>
              <a:rPr lang="cs-CZ" sz="1400" dirty="0"/>
              <a:t>§ 39 odst. 3 ZMPS: Ve věcech prohlášení za mrtvého nebo za nezvěstného použije český soud vždy českého hmotného práva.</a:t>
            </a:r>
          </a:p>
          <a:p>
            <a:r>
              <a:rPr lang="cs-CZ" sz="1400" b="1" dirty="0"/>
              <a:t>Všestranné – </a:t>
            </a:r>
            <a:r>
              <a:rPr lang="cs-CZ" sz="1400" dirty="0"/>
              <a:t>na základě hraničního určovatele – tedy abstraktních a předem stanovených kritérií – odkazují na kterýkoliv odpovídající právní řád. Převážná většina kolizních norem náleží do této skupiny. </a:t>
            </a:r>
            <a:r>
              <a:rPr lang="cs-CZ" sz="1400" b="1" dirty="0"/>
              <a:t>Příklad: </a:t>
            </a:r>
            <a:r>
              <a:rPr lang="cs-CZ" sz="1400" dirty="0"/>
              <a:t>§ 89 ZMPS: Pracovní poměr založený jinak než smlouvou se řídí právním řádem státu, podle kterého byl pracovní poměr založen.</a:t>
            </a:r>
          </a:p>
          <a:p>
            <a:endParaRPr lang="cs-CZ" sz="1400" b="1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sz="1400" b="1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kolizních norem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69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C) Dispozitivní a kogentní</a:t>
            </a:r>
          </a:p>
          <a:p>
            <a:r>
              <a:rPr lang="cs-CZ" sz="1400" b="1" dirty="0"/>
              <a:t>Dispozitivní</a:t>
            </a:r>
            <a:r>
              <a:rPr lang="cs-CZ" sz="1400" dirty="0"/>
              <a:t> – jsou kolizní normy, jejichž aplikace je ovlivněna volbou práva subjekty právního poměru s mezinárodním prvkem.  Uplatní se ve chvíli, kdy se strany nedohodly na něčem jiném. </a:t>
            </a:r>
            <a:r>
              <a:rPr lang="cs-CZ" sz="1400" b="1" dirty="0"/>
              <a:t>Příklad: </a:t>
            </a:r>
            <a:r>
              <a:rPr lang="cs-CZ" sz="1400" dirty="0"/>
              <a:t>§ 87 odst. 1 ZMPS: Smlouvy se řídí právem státu, s nímž smlouva nejúžeji souvisí, pokud smluvní strany nezvolily rozhodné právo. Volba práva musí být vyjádřena výslovně nebo musí vyplývat bez pochybností z ustanovení smlouvy nebo z okolností případu.</a:t>
            </a:r>
          </a:p>
          <a:p>
            <a:r>
              <a:rPr lang="cs-CZ" sz="1400" b="1" dirty="0"/>
              <a:t>Kogentní – </a:t>
            </a:r>
            <a:r>
              <a:rPr lang="cs-CZ" sz="1400" dirty="0"/>
              <a:t>k jejich použití dojde i tehdy, kdy by si chtěly strany ujednat něco jiného, resp. takové ujednání by nemělo žádoucí právní účinky a jednalo by se o obcházení zákona (otázky např. dědického a rodinného práva)</a:t>
            </a:r>
          </a:p>
          <a:p>
            <a:r>
              <a:rPr lang="cs-CZ" sz="1400" b="1" dirty="0"/>
              <a:t>D) Ostatní – rozšiřující, vylučující (exkluzivní), podpůrné (subsidiární), spojené s hmotněprávní úpravou</a:t>
            </a:r>
          </a:p>
          <a:p>
            <a:endParaRPr lang="cs-CZ" sz="1400" b="1" dirty="0"/>
          </a:p>
          <a:p>
            <a:endParaRPr lang="cs-CZ" sz="1400" b="1" dirty="0"/>
          </a:p>
          <a:p>
            <a:endParaRPr lang="cs-CZ" sz="1400" dirty="0"/>
          </a:p>
          <a:p>
            <a:endParaRPr lang="cs-CZ" sz="1400" b="1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kolizních norem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16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poměrně novým odvětvím mezinárodního práva veřejného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jedná se především o stíhání a trestání mezinárodních zločinů, nazývaných také zločiny podle „mezinárodního práva“, jsou to: válečné zločiny, zločiny proti lidskosti (vražda, vyhlazování, zotročování, deportace nebo jiné krutosti na civilním obyvatelstvu),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genocidium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zločiny proti míru (plánování, příprava, podněcování nebo podniknutí útočné války nebo války porušující mezinárodní smlouvy a dohody), zločiny agrese nebo zákaz mučení a mezinárodní terorismus. 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trestní jurisdikce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511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/>
              <a:t>Subjekty mezinárodního práva soukromého jsou fyzické i právnické osoby </a:t>
            </a:r>
            <a:r>
              <a:rPr lang="cs-CZ" sz="1400" dirty="0"/>
              <a:t>(§ 29 a § 30 ZMPS)</a:t>
            </a:r>
            <a:endParaRPr lang="cs-CZ" sz="1400" b="1" dirty="0"/>
          </a:p>
          <a:p>
            <a:r>
              <a:rPr lang="cs-CZ" sz="1400" dirty="0"/>
              <a:t>Dle § 41 ZMPS „Existence a platnost </a:t>
            </a:r>
            <a:r>
              <a:rPr lang="cs-CZ" sz="1400" b="1" dirty="0"/>
              <a:t>právního jednání</a:t>
            </a:r>
            <a:r>
              <a:rPr lang="cs-CZ" sz="1400" dirty="0"/>
              <a:t>, jakož i následky jeho neplatnosti se řídí týmž právním řádem jako právní poměr jím založený, pokud není zákonem stanoveno nebo z povahy věci nevyplývá něco jiného. Při určení tohoto právního řádu se postupuje, jako by právní jednání bylo platné.“</a:t>
            </a:r>
          </a:p>
          <a:p>
            <a:r>
              <a:rPr lang="cs-CZ" sz="1400" b="1" dirty="0"/>
              <a:t>Formou právního jednání </a:t>
            </a:r>
            <a:r>
              <a:rPr lang="cs-CZ" sz="1400" dirty="0"/>
              <a:t>je nutno rozumět způsob, jakým je navenek projevena vůle jednajícího, resp. těch, kteří právně jednají. </a:t>
            </a:r>
          </a:p>
          <a:p>
            <a:r>
              <a:rPr lang="cs-CZ" sz="1400" dirty="0"/>
              <a:t>Do této oblasti spadají otázky týkající se povinnosti písemné formy právního jednání, včetně problematiky podpisu jednajícího.</a:t>
            </a:r>
          </a:p>
          <a:p>
            <a:r>
              <a:rPr lang="cs-CZ" sz="1400" b="1" dirty="0"/>
              <a:t>Zastoupení § 44 ZMPS: a) zákonné zastoupení, b) smluvní zastoupení</a:t>
            </a:r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992888" cy="507703"/>
          </a:xfrm>
        </p:spPr>
        <p:txBody>
          <a:bodyPr/>
          <a:lstStyle/>
          <a:p>
            <a:r>
              <a:rPr lang="cs-CZ" b="1" dirty="0"/>
              <a:t>Subjekty MPS a právní jednání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5803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DOBIÁŠ P., Z. KUČERA, T. MACH a B. POLÁČEK, 2014. </a:t>
            </a:r>
            <a:r>
              <a:rPr lang="cs-CZ" sz="1400" i="1" dirty="0"/>
              <a:t>Sbírka příkladů z mezinárodního práva soukromého.</a:t>
            </a:r>
            <a:r>
              <a:rPr lang="cs-CZ" sz="1400" dirty="0"/>
              <a:t> Praha: </a:t>
            </a:r>
            <a:r>
              <a:rPr lang="cs-CZ" sz="1400" dirty="0" err="1"/>
              <a:t>Leges</a:t>
            </a:r>
            <a:r>
              <a:rPr lang="cs-CZ" sz="1400" dirty="0"/>
              <a:t>. ISBN 978-80-87576-81-6.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JELÍNEK, J., T. GŘIVNA, J. HERCZEG, J. NAVRÁTILOVÁ, A. SYKOVÁ a KOLEKTIV, 2014. </a:t>
            </a:r>
            <a:r>
              <a:rPr lang="cs-CZ" sz="1400" i="1" dirty="0"/>
              <a:t>Trestní právo Evropské unie</a:t>
            </a:r>
            <a:r>
              <a:rPr lang="cs-CZ" sz="1400" dirty="0"/>
              <a:t>. Praha: </a:t>
            </a:r>
            <a:r>
              <a:rPr lang="cs-CZ" sz="1400" dirty="0" err="1"/>
              <a:t>Leges</a:t>
            </a:r>
            <a:r>
              <a:rPr lang="cs-CZ" sz="1400" dirty="0"/>
              <a:t>. 978-80-7502-041-3.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MALACKA M. a L. RYŠAVÝ, 2019. </a:t>
            </a:r>
            <a:r>
              <a:rPr lang="cs-CZ" sz="1400" i="1" dirty="0"/>
              <a:t>Mezinárodní právo soukromé. </a:t>
            </a:r>
            <a:r>
              <a:rPr lang="cs-CZ" sz="1400" dirty="0"/>
              <a:t>Praha: </a:t>
            </a:r>
            <a:r>
              <a:rPr lang="cs-CZ" sz="1400" dirty="0" err="1"/>
              <a:t>Leges</a:t>
            </a:r>
            <a:r>
              <a:rPr lang="cs-CZ" sz="1400" dirty="0"/>
              <a:t>. ISBN 978-80-7502-358-2.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ROZEHNALOVÁ, N., K. DRLIČKOVÁ, T. KYSELOVSKÁ a J. VALDHANS, 2018. </a:t>
            </a:r>
            <a:r>
              <a:rPr lang="cs-CZ" sz="1400" i="1" dirty="0"/>
              <a:t>Mezinárodní právo soukromé Evropské unie. 2. vydání. </a:t>
            </a:r>
            <a:r>
              <a:rPr lang="cs-CZ" sz="1400" dirty="0"/>
              <a:t>Praha: </a:t>
            </a:r>
            <a:r>
              <a:rPr lang="cs-CZ" sz="1400" dirty="0" err="1"/>
              <a:t>Wolters</a:t>
            </a:r>
            <a:r>
              <a:rPr lang="cs-CZ" sz="1400" dirty="0"/>
              <a:t> </a:t>
            </a:r>
            <a:r>
              <a:rPr lang="cs-CZ" sz="1400" dirty="0" err="1"/>
              <a:t>Kluwer</a:t>
            </a:r>
            <a:r>
              <a:rPr lang="cs-CZ" sz="1400" dirty="0"/>
              <a:t> ČR. ISBN 978-80-7598-123-3.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40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400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je druhem mezinárodní justiční spolupráce, který spočívá v provádění procesních úkonů v trestním řízení na území jiného státu. </a:t>
            </a:r>
          </a:p>
          <a:p>
            <a:r>
              <a:rPr lang="cs-CZ" sz="1600" dirty="0"/>
              <a:t>Upravena je právem mezinárodní justiční spolupráce v trestních věcech, které je hraničním podoborem mezi mezinárodním právem veřejným a trestním právem.</a:t>
            </a:r>
          </a:p>
          <a:p>
            <a:r>
              <a:rPr lang="cs-CZ" altLang="cs-CZ" sz="1600" dirty="0">
                <a:solidFill>
                  <a:srgbClr val="307871"/>
                </a:solidFill>
                <a:cs typeface="Times New Roman" panose="02020603050405020304" pitchFamily="18" charset="0"/>
              </a:rPr>
              <a:t>Existuje </a:t>
            </a:r>
            <a:r>
              <a:rPr lang="cs-CZ" sz="1600" b="1" dirty="0"/>
              <a:t>zákon č. 104/2013 Sb. o mezinárodní justiční spolupráci ve věcech trestních</a:t>
            </a:r>
          </a:p>
          <a:p>
            <a:r>
              <a:rPr lang="cs-CZ" sz="1600" dirty="0"/>
              <a:t>Tento zákon upravuje postupy justičních, ústředních a jiných orgánů v oblasti mezinárodní justiční spolupráce ve věcech trestních a postavení některých subjektů působících v této oblasti a zapracovává příslušné předpisy Evropské unie.</a:t>
            </a:r>
          </a:p>
          <a:p>
            <a:r>
              <a:rPr lang="cs-CZ" sz="1600" dirty="0"/>
              <a:t>§ 4 zákon č. 104/2013 Sb. o mezinárodní justiční spolupráci ve věcech trestních: </a:t>
            </a:r>
            <a:r>
              <a:rPr lang="cs-CZ" sz="1600" b="1" dirty="0"/>
              <a:t>Záruka vzájemnosti</a:t>
            </a:r>
          </a:p>
          <a:p>
            <a:r>
              <a:rPr lang="cs-CZ" sz="1600" dirty="0"/>
              <a:t>§ 5 zákon č. 104/2013 Sb. o mezinárodní justiční spolupráci ve věcech trestních: </a:t>
            </a:r>
            <a:r>
              <a:rPr lang="cs-CZ" sz="1600" b="1" dirty="0"/>
              <a:t>Ochrana zájmů České republiky</a:t>
            </a:r>
          </a:p>
          <a:p>
            <a:endParaRPr lang="cs-CZ" sz="1600" b="1" dirty="0"/>
          </a:p>
          <a:p>
            <a:endParaRPr lang="cs-CZ" sz="1600" dirty="0"/>
          </a:p>
          <a:p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b="1" dirty="0"/>
              <a:t>Mezinárodní justiční spolupráce v trestních věcech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85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Řadíme zde státní orgány, které spolupracují v rozsahu podle svých</a:t>
            </a:r>
            <a:br>
              <a:rPr lang="cs-CZ" sz="1800" dirty="0"/>
            </a:br>
            <a:r>
              <a:rPr lang="cs-CZ" sz="1800" dirty="0"/>
              <a:t>působností v rámci trestních řízení upravených vnitrostátním právem. </a:t>
            </a:r>
          </a:p>
          <a:p>
            <a:r>
              <a:rPr lang="cs-CZ" sz="1800" dirty="0"/>
              <a:t>Mezi takové státní orgány řadíme státní zástupce okresního, krajského a vrchního státního zastupitelství, okresní, krajský či vrchní soud, Nejvyšší státní zastupitelství, Ministerstvo spravedlnosti a Nejvyšší soud. </a:t>
            </a:r>
          </a:p>
          <a:p>
            <a:r>
              <a:rPr lang="cs-CZ" sz="1800" dirty="0"/>
              <a:t>Dále pak Evropská soudní síť, Evropská jednotka pro justiční spolupráci (</a:t>
            </a:r>
            <a:r>
              <a:rPr lang="cs-CZ" sz="1800" dirty="0" err="1"/>
              <a:t>Eurojust</a:t>
            </a:r>
            <a:r>
              <a:rPr lang="cs-CZ" sz="1800" dirty="0"/>
              <a:t>) a styční soudci a státní zástupci. </a:t>
            </a:r>
            <a:endParaRPr lang="cs-CZ" sz="1800" b="1" dirty="0"/>
          </a:p>
          <a:p>
            <a:endParaRPr lang="cs-CZ" sz="1800" dirty="0"/>
          </a:p>
          <a:p>
            <a:endParaRPr lang="cs-CZ" sz="1800" dirty="0"/>
          </a:p>
          <a:p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75816" y="51470"/>
            <a:ext cx="8084616" cy="641697"/>
          </a:xfrm>
        </p:spPr>
        <p:txBody>
          <a:bodyPr/>
          <a:lstStyle/>
          <a:p>
            <a:r>
              <a:rPr lang="cs-CZ" sz="2000" b="1" dirty="0"/>
              <a:t>Subjekty, které podle mezinárodních smluv spolupracují v oblasti justiční spolupráce v trestních věcech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053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Diplomatický styk</a:t>
            </a:r>
          </a:p>
          <a:p>
            <a:r>
              <a:rPr lang="cs-CZ" sz="1800" dirty="0"/>
              <a:t>Konzulární styk</a:t>
            </a:r>
          </a:p>
          <a:p>
            <a:r>
              <a:rPr lang="cs-CZ" sz="1800" dirty="0"/>
              <a:t>Meziministerský styk</a:t>
            </a:r>
          </a:p>
          <a:p>
            <a:r>
              <a:rPr lang="cs-CZ" sz="1800" dirty="0"/>
              <a:t>Přímý styk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75816" y="195486"/>
            <a:ext cx="8084616" cy="497681"/>
          </a:xfrm>
        </p:spPr>
        <p:txBody>
          <a:bodyPr/>
          <a:lstStyle/>
          <a:p>
            <a:r>
              <a:rPr lang="cs-CZ" sz="2800" b="1" dirty="0"/>
              <a:t>Podoby mezinárodní justiční spolupráce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05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podstatou je zajištění obviněného nebo odsouzeného na území jiného státu a jeho následné vydání k trestnímu stíhání či k výkonu trestu odnětí svobody do státu vyžadujícího. </a:t>
            </a:r>
          </a:p>
          <a:p>
            <a:r>
              <a:rPr lang="cs-CZ" sz="1800" dirty="0"/>
              <a:t>Poddruhem extradice je také předávání na základě evropského zatýkacího rozkazu </a:t>
            </a:r>
          </a:p>
          <a:p>
            <a:r>
              <a:rPr lang="cs-CZ" sz="1800" dirty="0"/>
              <a:t>Obdobou vydávání v oblasti vertikální mezinárodní justiční spolupráce v trestních věcech je předávání mezinárodním trestním soudům a tribunálům.</a:t>
            </a:r>
          </a:p>
          <a:p>
            <a:r>
              <a:rPr lang="cs-CZ" altLang="cs-CZ" sz="1800" b="1" dirty="0">
                <a:solidFill>
                  <a:srgbClr val="307871"/>
                </a:solidFill>
                <a:cs typeface="Times New Roman" panose="02020603050405020304" pitchFamily="18" charset="0"/>
              </a:rPr>
              <a:t>Ne bis in idem - ne dvakrát o tomtéž - </a:t>
            </a:r>
            <a:r>
              <a:rPr lang="cs-CZ" altLang="cs-CZ" sz="1800" dirty="0">
                <a:solidFill>
                  <a:srgbClr val="307871"/>
                </a:solidFill>
                <a:cs typeface="Times New Roman" panose="02020603050405020304" pitchFamily="18" charset="0"/>
              </a:rPr>
              <a:t>garantuje, že ve věci, ve které již bylo jednou pravomocně rozhodnuto, nesmí být znovu rozhodováno.</a:t>
            </a:r>
          </a:p>
          <a:p>
            <a:endParaRPr lang="cs-CZ" sz="1800" dirty="0"/>
          </a:p>
          <a:p>
            <a:endParaRPr lang="cs-CZ" altLang="cs-CZ" sz="18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75816" y="195486"/>
            <a:ext cx="8084616" cy="497681"/>
          </a:xfrm>
        </p:spPr>
        <p:txBody>
          <a:bodyPr/>
          <a:lstStyle/>
          <a:p>
            <a:r>
              <a:rPr lang="cs-CZ" sz="2800" b="1" dirty="0"/>
              <a:t>Extradice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729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Evropský zatýkací rozkaz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988"/>
            <a:ext cx="8280400" cy="3455987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Jedná se o žádost justičního orgánu jedné země EU o to, aby jiná země EU na svém území </a:t>
            </a:r>
            <a:r>
              <a:rPr lang="cs-CZ" sz="1800" b="1" dirty="0"/>
              <a:t>zatkla vyžádanou osobu</a:t>
            </a:r>
            <a:r>
              <a:rPr lang="cs-CZ" sz="1800" dirty="0"/>
              <a:t> a </a:t>
            </a:r>
            <a:r>
              <a:rPr lang="cs-CZ" sz="1800" b="1" dirty="0"/>
              <a:t>předala ji</a:t>
            </a:r>
            <a:r>
              <a:rPr lang="cs-CZ" sz="1800" dirty="0"/>
              <a:t> za účelem výkonu trestu odnětí svobody či ochranného opatření spojeného se zbavením svobody uloženého v první zemi. </a:t>
            </a:r>
          </a:p>
          <a:p>
            <a:r>
              <a:rPr lang="cs-CZ" sz="1800" dirty="0"/>
              <a:t>Tento mechanismus vychází ze zásady vzájemného uznávání soudních rozhodnutí. Je zaveden ve všech zemích EU.</a:t>
            </a:r>
          </a:p>
          <a:p>
            <a:r>
              <a:rPr lang="cs-CZ" sz="1800" dirty="0"/>
              <a:t>Funguje na základě přímého kontaktu mezi justičními orgány.</a:t>
            </a:r>
          </a:p>
          <a:p>
            <a:r>
              <a:rPr lang="cs-CZ" sz="1800" dirty="0"/>
              <a:t>Při uplatňování evropského zatýkacího rozkazu musí odpovědné orgány respektovat procesní práva podezřelých nebo obviněných osob, jako je např. právo na informace, právo na právního zástupce a tlumočníka a na právní asistenci, jak stanoví právo v zemi, kde byly tyto osoby zatčeny.</a:t>
            </a:r>
          </a:p>
          <a:p>
            <a:endParaRPr lang="cs-CZ" sz="1800" dirty="0"/>
          </a:p>
          <a:p>
            <a:pPr marL="0" indent="0">
              <a:buNone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00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/>
              <a:t>Evropský policejní úřad (</a:t>
            </a:r>
            <a:r>
              <a:rPr lang="cs-CZ" sz="1600" b="1" dirty="0" err="1"/>
              <a:t>Europol</a:t>
            </a:r>
            <a:r>
              <a:rPr lang="cs-CZ" sz="1600" b="1" dirty="0"/>
              <a:t>) </a:t>
            </a:r>
            <a:r>
              <a:rPr lang="cs-CZ" sz="1600" dirty="0"/>
              <a:t>je agentura EU působící v oblasti prosazování práva. Jejím cílem je zlepšit bezpečnostní situaci v Evropě prostřednictvím podpory donucovacích orgánů v členských státech EU. Sídlo má v Haagu.</a:t>
            </a:r>
          </a:p>
          <a:p>
            <a:r>
              <a:rPr lang="cs-CZ" sz="1600" dirty="0"/>
              <a:t>V systému zajišťování bezpečnosti v Evropě zaujímá </a:t>
            </a:r>
            <a:r>
              <a:rPr lang="cs-CZ" sz="1600" dirty="0" err="1"/>
              <a:t>Europol</a:t>
            </a:r>
            <a:r>
              <a:rPr lang="cs-CZ" sz="1600" dirty="0"/>
              <a:t> ústřední pozici, takže může poskytovat jedinečný soubor služeb:</a:t>
            </a:r>
          </a:p>
          <a:p>
            <a:r>
              <a:rPr lang="cs-CZ" sz="1600" dirty="0"/>
              <a:t>podporu operací vedoucích k prosazování práva v terénu</a:t>
            </a:r>
          </a:p>
          <a:p>
            <a:r>
              <a:rPr lang="cs-CZ" sz="1600" dirty="0"/>
              <a:t>centrum pro výměnu informací o trestné činnosti</a:t>
            </a:r>
          </a:p>
          <a:p>
            <a:r>
              <a:rPr lang="cs-CZ" sz="1600" dirty="0"/>
              <a:t>centrum pro odborné poznatky z oblasti prosazování práva</a:t>
            </a:r>
          </a:p>
          <a:p>
            <a:r>
              <a:rPr lang="cs-CZ" sz="1600" dirty="0" err="1"/>
              <a:t>Europol</a:t>
            </a:r>
            <a:r>
              <a:rPr lang="cs-CZ" sz="1600" dirty="0"/>
              <a:t> zaměstnává více než </a:t>
            </a:r>
            <a:r>
              <a:rPr lang="cs-CZ" sz="1600" b="1" dirty="0"/>
              <a:t>100 analytiků trestné činnosti</a:t>
            </a:r>
            <a:r>
              <a:rPr lang="cs-CZ" sz="1600" dirty="0"/>
              <a:t>, kteří patří k odborné špičce v Evropě. Díky tomu jde o pracoviště, kde kriminalistická analýza přináší v EU nejlepší výsledky. Analytici v rámci každodenní praxe využívají pro podporu vnitrostátních vyšetřovacích orgánů těch nejvyspělejších nástrojů.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EUROPOL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829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 err="1"/>
              <a:t>Eurojust</a:t>
            </a:r>
            <a:r>
              <a:rPr lang="cs-CZ" sz="1800" dirty="0"/>
              <a:t> podporuje </a:t>
            </a:r>
            <a:r>
              <a:rPr lang="cs-CZ" sz="1800" b="1" dirty="0"/>
              <a:t>soudní spolupráci a koordinaci mezi orgány členských států</a:t>
            </a:r>
            <a:r>
              <a:rPr lang="cs-CZ" sz="1800" dirty="0"/>
              <a:t> v boji proti terorismu a závažné organizované trestné činnosti, která přesahuje hranice jednoho státu EU. Sídlo má v Haagu.</a:t>
            </a:r>
          </a:p>
          <a:p>
            <a:r>
              <a:rPr lang="cs-CZ" sz="1800" b="1" dirty="0"/>
              <a:t>Náplň činnosti</a:t>
            </a:r>
          </a:p>
          <a:p>
            <a:r>
              <a:rPr lang="cs-CZ" sz="1800" dirty="0"/>
              <a:t>Pomáhá členským zemím Unie v boji proti terorismu a závažné organizované trestné činnosti, které se dotýkají více než jedné země EU, tak, že:</a:t>
            </a:r>
          </a:p>
          <a:p>
            <a:r>
              <a:rPr lang="cs-CZ" sz="1800" dirty="0"/>
              <a:t>koordinuje vyšetřování a stíhání, které probíhá na území nejméně dvou států</a:t>
            </a:r>
          </a:p>
          <a:p>
            <a:r>
              <a:rPr lang="cs-CZ" sz="1800" dirty="0"/>
              <a:t>zprostředkovává řešení kompetenčních sporů</a:t>
            </a:r>
          </a:p>
          <a:p>
            <a:r>
              <a:rPr lang="cs-CZ" sz="1800" dirty="0"/>
              <a:t>usnadňuje vznik právních nástrojů EU, jako je např. evropský zatykač či příkaz ke konfiskaci a zajištění majetku a jejich uplatňování v praxi.</a:t>
            </a:r>
          </a:p>
          <a:p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b="1" dirty="0"/>
              <a:t>EUROJUST (Evropská jednotka pro soudní spolupráci)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7043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e3d3e50c-6bbf-4568-a950-0adedc4b4947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5730</TotalTime>
  <Words>2588</Words>
  <Application>Microsoft Office PowerPoint</Application>
  <PresentationFormat>Předvádění na obrazovce (16:9)</PresentationFormat>
  <Paragraphs>170</Paragraphs>
  <Slides>22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Mezinárodní právo  Mezinárodní spolupráce ve věcech trestních. Základy mezinárodního práva soukromého.  </vt:lpstr>
      <vt:lpstr>Mezinárodní trestní jurisdikce</vt:lpstr>
      <vt:lpstr>Mezinárodní justiční spolupráce v trestních věcech</vt:lpstr>
      <vt:lpstr>Subjekty, které podle mezinárodních smluv spolupracují v oblasti justiční spolupráce v trestních věcech</vt:lpstr>
      <vt:lpstr>Podoby mezinárodní justiční spolupráce</vt:lpstr>
      <vt:lpstr>Extradice</vt:lpstr>
      <vt:lpstr>Evropský zatýkací rozkaz</vt:lpstr>
      <vt:lpstr>EUROPOL</vt:lpstr>
      <vt:lpstr>EUROJUST (Evropská jednotka pro soudní spolupráci)</vt:lpstr>
      <vt:lpstr>Schengenský informační systém</vt:lpstr>
      <vt:lpstr>Interpol</vt:lpstr>
      <vt:lpstr>Mezinárodní právo soukromé</vt:lpstr>
      <vt:lpstr>Prameny mezinárodního práva soukromého</vt:lpstr>
      <vt:lpstr>Prameny mezinárodního práva soukromého v rámci EU</vt:lpstr>
      <vt:lpstr>Prameny mezinárodního práva soukromého – mezinárodní smlouvy</vt:lpstr>
      <vt:lpstr>Kolizní právo, přímé a kolizní normy</vt:lpstr>
      <vt:lpstr>Poměr mezi kolizní a přímou metodou</vt:lpstr>
      <vt:lpstr>Druhy kolizních norem</vt:lpstr>
      <vt:lpstr>Druhy kolizních norem</vt:lpstr>
      <vt:lpstr>Subjekty MPS a právní jednání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274</cp:revision>
  <dcterms:created xsi:type="dcterms:W3CDTF">2016-07-06T15:42:34Z</dcterms:created>
  <dcterms:modified xsi:type="dcterms:W3CDTF">2023-04-18T08:56:11Z</dcterms:modified>
</cp:coreProperties>
</file>