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57" r:id="rId3"/>
    <p:sldId id="273" r:id="rId4"/>
    <p:sldId id="266" r:id="rId5"/>
    <p:sldId id="267" r:id="rId6"/>
    <p:sldId id="258" r:id="rId7"/>
    <p:sldId id="262" r:id="rId8"/>
    <p:sldId id="274" r:id="rId9"/>
    <p:sldId id="275" r:id="rId10"/>
    <p:sldId id="263" r:id="rId11"/>
    <p:sldId id="268" r:id="rId12"/>
    <p:sldId id="282" r:id="rId13"/>
    <p:sldId id="260" r:id="rId14"/>
    <p:sldId id="284" r:id="rId15"/>
    <p:sldId id="261" r:id="rId16"/>
    <p:sldId id="265" r:id="rId17"/>
    <p:sldId id="276" r:id="rId18"/>
    <p:sldId id="277" r:id="rId19"/>
    <p:sldId id="278" r:id="rId20"/>
    <p:sldId id="279" r:id="rId21"/>
    <p:sldId id="280" r:id="rId22"/>
    <p:sldId id="281" r:id="rId23"/>
    <p:sldId id="270"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9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48D053-B8EE-429F-BF64-7066B30056F1}" type="datetimeFigureOut">
              <a:rPr lang="cs-CZ" smtClean="0"/>
              <a:t>28. 3. 2023</a:t>
            </a:fld>
            <a:endParaRPr lang="cs-CZ" dirty="0"/>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EC81F-0886-45C1-8B5F-0B426AB0DB40}" type="slidenum">
              <a:rPr lang="cs-CZ" smtClean="0"/>
              <a:t>‹#›</a:t>
            </a:fld>
            <a:endParaRPr lang="cs-CZ" dirty="0"/>
          </a:p>
        </p:txBody>
      </p:sp>
    </p:spTree>
    <p:extLst>
      <p:ext uri="{BB962C8B-B14F-4D97-AF65-F5344CB8AC3E}">
        <p14:creationId xmlns:p14="http://schemas.microsoft.com/office/powerpoint/2010/main" val="2358346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a:t>
            </a:fld>
            <a:endParaRPr lang="cs-CZ" dirty="0"/>
          </a:p>
        </p:txBody>
      </p:sp>
    </p:spTree>
    <p:extLst>
      <p:ext uri="{BB962C8B-B14F-4D97-AF65-F5344CB8AC3E}">
        <p14:creationId xmlns:p14="http://schemas.microsoft.com/office/powerpoint/2010/main" val="1603319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a:t>
            </a:fld>
            <a:endParaRPr lang="cs-CZ" dirty="0"/>
          </a:p>
        </p:txBody>
      </p:sp>
    </p:spTree>
    <p:extLst>
      <p:ext uri="{BB962C8B-B14F-4D97-AF65-F5344CB8AC3E}">
        <p14:creationId xmlns:p14="http://schemas.microsoft.com/office/powerpoint/2010/main" val="3136007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4</a:t>
            </a:fld>
            <a:endParaRPr lang="cs-CZ" dirty="0"/>
          </a:p>
        </p:txBody>
      </p:sp>
    </p:spTree>
    <p:extLst>
      <p:ext uri="{BB962C8B-B14F-4D97-AF65-F5344CB8AC3E}">
        <p14:creationId xmlns:p14="http://schemas.microsoft.com/office/powerpoint/2010/main" val="4207438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5</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17</a:t>
            </a:fld>
            <a:endParaRPr lang="cs-CZ" dirty="0"/>
          </a:p>
        </p:txBody>
      </p:sp>
    </p:spTree>
    <p:extLst>
      <p:ext uri="{BB962C8B-B14F-4D97-AF65-F5344CB8AC3E}">
        <p14:creationId xmlns:p14="http://schemas.microsoft.com/office/powerpoint/2010/main" val="28011449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22</a:t>
            </a:fld>
            <a:endParaRPr lang="cs-CZ" dirty="0"/>
          </a:p>
        </p:txBody>
      </p:sp>
    </p:spTree>
    <p:extLst>
      <p:ext uri="{BB962C8B-B14F-4D97-AF65-F5344CB8AC3E}">
        <p14:creationId xmlns:p14="http://schemas.microsoft.com/office/powerpoint/2010/main" val="1825510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244F8BEC-C65D-46E0-82E6-47E46F96875D}" type="datetime1">
              <a:rPr lang="cs-CZ" smtClean="0"/>
              <a:t>28. 3. 2023</a:t>
            </a:fld>
            <a:endParaRPr lang="cs-CZ" dirty="0"/>
          </a:p>
        </p:txBody>
      </p:sp>
      <p:sp>
        <p:nvSpPr>
          <p:cNvPr id="5" name="Zástupný symbol pro zápatí 4"/>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6CD837C4-3B2A-468B-BB78-0DEC368B4E3C}" type="datetime1">
              <a:rPr lang="cs-CZ" smtClean="0"/>
              <a:t>28. 3. 2023</a:t>
            </a:fld>
            <a:endParaRPr lang="cs-CZ" dirty="0"/>
          </a:p>
        </p:txBody>
      </p:sp>
      <p:sp>
        <p:nvSpPr>
          <p:cNvPr id="5" name="Zástupný symbol pro zápatí 4"/>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6CA50F8-7C03-4547-835F-DA523A067808}" type="datetime1">
              <a:rPr lang="cs-CZ" smtClean="0"/>
              <a:t>28. 3. 2023</a:t>
            </a:fld>
            <a:endParaRPr lang="cs-CZ" dirty="0"/>
          </a:p>
        </p:txBody>
      </p:sp>
      <p:sp>
        <p:nvSpPr>
          <p:cNvPr id="5" name="Zástupný symbol pro zápatí 4"/>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4471D6A-E6CD-4356-9505-3D50A623A3BB}" type="datetime1">
              <a:rPr lang="cs-CZ" smtClean="0"/>
              <a:t>28. 3. 2023</a:t>
            </a:fld>
            <a:endParaRPr lang="cs-CZ" dirty="0"/>
          </a:p>
        </p:txBody>
      </p:sp>
      <p:sp>
        <p:nvSpPr>
          <p:cNvPr id="5" name="Zástupný symbol pro zápatí 4"/>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083A8FD-9414-4BF0-A368-D1B58B728042}" type="datetime1">
              <a:rPr lang="cs-CZ" smtClean="0"/>
              <a:t>28. 3. 2023</a:t>
            </a:fld>
            <a:endParaRPr lang="cs-CZ" dirty="0"/>
          </a:p>
        </p:txBody>
      </p:sp>
      <p:sp>
        <p:nvSpPr>
          <p:cNvPr id="5" name="Zástupný symbol pro zápatí 4"/>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B08DC6F-0602-493A-B976-8971E74635D0}" type="datetime1">
              <a:rPr lang="cs-CZ" smtClean="0"/>
              <a:t>28. 3. 2023</a:t>
            </a:fld>
            <a:endParaRPr lang="cs-CZ" dirty="0"/>
          </a:p>
        </p:txBody>
      </p:sp>
      <p:sp>
        <p:nvSpPr>
          <p:cNvPr id="6" name="Zástupný symbol pro zápatí 5"/>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3D7484-0D86-4712-87C7-FB024C14D62D}" type="datetime1">
              <a:rPr lang="cs-CZ" smtClean="0"/>
              <a:t>28. 3. 2023</a:t>
            </a:fld>
            <a:endParaRPr lang="cs-CZ" dirty="0"/>
          </a:p>
        </p:txBody>
      </p:sp>
      <p:sp>
        <p:nvSpPr>
          <p:cNvPr id="8" name="Zástupný symbol pro zápatí 7"/>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2A21B20E-2018-4963-B95F-E053B40E1C3C}" type="datetime1">
              <a:rPr lang="cs-CZ" smtClean="0"/>
              <a:t>28. 3. 2023</a:t>
            </a:fld>
            <a:endParaRPr lang="cs-CZ" dirty="0"/>
          </a:p>
        </p:txBody>
      </p:sp>
      <p:sp>
        <p:nvSpPr>
          <p:cNvPr id="4" name="Zástupný symbol pro zápatí 3"/>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5" name="Zástupný symbol pro číslo snímku 4"/>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F3907BA3-D795-469C-B4E7-B2840B4E0EEA}" type="datetime1">
              <a:rPr lang="cs-CZ" smtClean="0"/>
              <a:t>28. 3. 2023</a:t>
            </a:fld>
            <a:endParaRPr lang="cs-CZ" dirty="0"/>
          </a:p>
        </p:txBody>
      </p:sp>
      <p:sp>
        <p:nvSpPr>
          <p:cNvPr id="3" name="Zástupný symbol pro zápatí 2"/>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42927B82-C9D4-495E-96FF-99F24FDDD470}" type="datetime1">
              <a:rPr lang="cs-CZ" smtClean="0"/>
              <a:t>28. 3. 2023</a:t>
            </a:fld>
            <a:endParaRPr lang="cs-CZ" dirty="0"/>
          </a:p>
        </p:txBody>
      </p:sp>
      <p:sp>
        <p:nvSpPr>
          <p:cNvPr id="6" name="Zástupný symbol pro zápatí 5"/>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dirty="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A4B9A191-F882-4C68-B898-DA5A9DABC97E}" type="datetime1">
              <a:rPr lang="cs-CZ" smtClean="0"/>
              <a:t>28. 3. 2023</a:t>
            </a:fld>
            <a:endParaRPr lang="cs-CZ" dirty="0"/>
          </a:p>
        </p:txBody>
      </p:sp>
      <p:sp>
        <p:nvSpPr>
          <p:cNvPr id="6" name="Zástupný symbol pro zápatí 5"/>
          <p:cNvSpPr>
            <a:spLocks noGrp="1"/>
          </p:cNvSpPr>
          <p:nvPr>
            <p:ph type="ftr" sz="quarter" idx="11"/>
          </p:nvPr>
        </p:nvSpPr>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t>‹#›</a:t>
            </a:fld>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25A2C0-C00B-4538-A16F-2E86A09FDF43}" type="datetime1">
              <a:rPr lang="cs-CZ" smtClean="0"/>
              <a:t>28. 3. 2023</a:t>
            </a:fld>
            <a:endParaRPr lang="cs-CZ" dirty="0"/>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A5DF-1266-40EA-9282-1E66B9DE06C0}" type="slidenum">
              <a:rPr lang="cs-CZ" smtClean="0"/>
              <a:t>‹#›</a:t>
            </a:fld>
            <a:endParaRPr lang="cs-CZ"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smtClean="0"/>
              <a:t>SPRÁVNĚPRÁVNÍ ODPOVĚDNOST (SPRÁVNÍ TRESTÁNÍ)</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1652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Obdélník 3"/>
          <p:cNvSpPr/>
          <p:nvPr/>
        </p:nvSpPr>
        <p:spPr>
          <a:xfrm>
            <a:off x="611560" y="548680"/>
            <a:ext cx="8064896" cy="4478149"/>
          </a:xfrm>
          <a:prstGeom prst="rect">
            <a:avLst/>
          </a:prstGeom>
        </p:spPr>
        <p:txBody>
          <a:bodyPr wrap="square">
            <a:spAutoFit/>
          </a:bodyPr>
          <a:lstStyle/>
          <a:p>
            <a:pPr lvl="0" algn="just"/>
            <a:r>
              <a:rPr lang="cs-CZ" sz="2400" b="1" dirty="0"/>
              <a:t>SPRÁVNĚPRÁVNÍ ODPOVĚDNOST ZA </a:t>
            </a:r>
            <a:r>
              <a:rPr lang="cs-CZ" sz="2400" b="1" dirty="0" smtClean="0"/>
              <a:t>PŘESTUPKY</a:t>
            </a:r>
          </a:p>
          <a:p>
            <a:pPr lvl="0" algn="just"/>
            <a:endParaRPr lang="cs-CZ" sz="1000" b="1" dirty="0"/>
          </a:p>
          <a:p>
            <a:pPr lvl="0" algn="just">
              <a:spcAft>
                <a:spcPts val="600"/>
              </a:spcAft>
            </a:pPr>
            <a:r>
              <a:rPr lang="cs-CZ" dirty="0" smtClean="0"/>
              <a:t>Mezi </a:t>
            </a:r>
            <a:r>
              <a:rPr lang="cs-CZ" b="1" dirty="0" smtClean="0"/>
              <a:t>zákonnými znaky přestupků </a:t>
            </a:r>
            <a:r>
              <a:rPr lang="cs-CZ" dirty="0" smtClean="0"/>
              <a:t>můžeme rozlišovat:</a:t>
            </a:r>
          </a:p>
          <a:p>
            <a:pPr marL="285750" lvl="0" indent="-285750" algn="just">
              <a:buFont typeface="Wingdings" panose="05000000000000000000" pitchFamily="2" charset="2"/>
              <a:buChar char="Ø"/>
            </a:pPr>
            <a:r>
              <a:rPr lang="cs-CZ" b="1" dirty="0" smtClean="0"/>
              <a:t>obecné znaky přestupků</a:t>
            </a:r>
            <a:r>
              <a:rPr lang="cs-CZ" dirty="0" smtClean="0"/>
              <a:t>, které jsou společné pro všechny přestupky bez rozdílu,</a:t>
            </a:r>
          </a:p>
          <a:p>
            <a:pPr marL="285750" lvl="0" indent="-285750" algn="just">
              <a:buFont typeface="Wingdings" panose="05000000000000000000" pitchFamily="2" charset="2"/>
              <a:buChar char="Ø"/>
            </a:pPr>
            <a:r>
              <a:rPr lang="cs-CZ" b="1" dirty="0" smtClean="0"/>
              <a:t>zákonné znaky skutkové podstaty</a:t>
            </a:r>
            <a:r>
              <a:rPr lang="cs-CZ" dirty="0" smtClean="0"/>
              <a:t>, které slouží k individualizaci vždy konkrétního přestupku.</a:t>
            </a:r>
          </a:p>
          <a:p>
            <a:pPr lvl="0" algn="just"/>
            <a:endParaRPr lang="cs-CZ" sz="1000" dirty="0"/>
          </a:p>
          <a:p>
            <a:pPr lvl="0" algn="just">
              <a:spcAft>
                <a:spcPts val="600"/>
              </a:spcAft>
            </a:pPr>
            <a:r>
              <a:rPr lang="cs-CZ" dirty="0" smtClean="0"/>
              <a:t>K </a:t>
            </a:r>
            <a:r>
              <a:rPr lang="cs-CZ" b="1" dirty="0" smtClean="0"/>
              <a:t>obecným zákonným znakům </a:t>
            </a:r>
            <a:r>
              <a:rPr lang="cs-CZ" dirty="0" smtClean="0"/>
              <a:t>přestupků patří, že jde o jednání:</a:t>
            </a:r>
            <a:endParaRPr lang="cs-CZ" dirty="0"/>
          </a:p>
          <a:p>
            <a:pPr marL="742950" lvl="1" indent="-285750" algn="just">
              <a:buFont typeface="Arial" panose="020B0604020202020204" pitchFamily="34" charset="0"/>
              <a:buChar char="•"/>
            </a:pPr>
            <a:r>
              <a:rPr lang="cs-CZ" dirty="0" smtClean="0"/>
              <a:t>protiprávní,</a:t>
            </a:r>
          </a:p>
          <a:p>
            <a:pPr marL="742950" lvl="1" indent="-285750" algn="just">
              <a:buFont typeface="Arial" panose="020B0604020202020204" pitchFamily="34" charset="0"/>
              <a:buChar char="•"/>
            </a:pPr>
            <a:r>
              <a:rPr lang="cs-CZ" dirty="0"/>
              <a:t>s</a:t>
            </a:r>
            <a:r>
              <a:rPr lang="cs-CZ" dirty="0" smtClean="0"/>
              <a:t>polečenská škodlivost</a:t>
            </a:r>
          </a:p>
          <a:p>
            <a:pPr algn="just"/>
            <a:endParaRPr lang="cs-CZ" sz="1000" dirty="0" smtClean="0"/>
          </a:p>
          <a:p>
            <a:pPr algn="just">
              <a:spcAft>
                <a:spcPts val="600"/>
              </a:spcAft>
            </a:pPr>
            <a:r>
              <a:rPr lang="cs-CZ" dirty="0" smtClean="0"/>
              <a:t>Ke </a:t>
            </a:r>
            <a:r>
              <a:rPr lang="cs-CZ" b="1" dirty="0" smtClean="0"/>
              <a:t>znakům, které charakterizují jednotlivé skutkové podstaty</a:t>
            </a:r>
            <a:r>
              <a:rPr lang="cs-CZ" dirty="0" smtClean="0"/>
              <a:t> přestupků patří jejich:</a:t>
            </a:r>
          </a:p>
          <a:p>
            <a:pPr marL="742950" lvl="1" indent="-285750" algn="just">
              <a:buFont typeface="Wingdings" panose="05000000000000000000" pitchFamily="2" charset="2"/>
              <a:buChar char="§"/>
            </a:pPr>
            <a:r>
              <a:rPr lang="cs-CZ" dirty="0" smtClean="0"/>
              <a:t>objekt,</a:t>
            </a:r>
          </a:p>
          <a:p>
            <a:pPr marL="742950" lvl="1" indent="-285750" algn="just">
              <a:buFont typeface="Wingdings" panose="05000000000000000000" pitchFamily="2" charset="2"/>
              <a:buChar char="§"/>
            </a:pPr>
            <a:r>
              <a:rPr lang="cs-CZ" dirty="0" smtClean="0"/>
              <a:t>objektivní stránka</a:t>
            </a:r>
          </a:p>
          <a:p>
            <a:pPr marL="742950" lvl="1" indent="-285750" algn="just">
              <a:buFont typeface="Wingdings" panose="05000000000000000000" pitchFamily="2" charset="2"/>
              <a:buChar char="§"/>
            </a:pPr>
            <a:r>
              <a:rPr lang="cs-CZ" dirty="0" smtClean="0"/>
              <a:t>subjekt,</a:t>
            </a:r>
          </a:p>
          <a:p>
            <a:pPr marL="742950" lvl="1" indent="-285750" algn="just">
              <a:buFont typeface="Wingdings" panose="05000000000000000000" pitchFamily="2" charset="2"/>
              <a:buChar char="§"/>
            </a:pPr>
            <a:r>
              <a:rPr lang="cs-CZ" dirty="0" smtClean="0"/>
              <a:t>subjektivní stránka.</a:t>
            </a:r>
          </a:p>
        </p:txBody>
      </p:sp>
    </p:spTree>
    <p:extLst>
      <p:ext uri="{BB962C8B-B14F-4D97-AF65-F5344CB8AC3E}">
        <p14:creationId xmlns:p14="http://schemas.microsoft.com/office/powerpoint/2010/main" val="20909414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4" name="TextovéPole 3"/>
          <p:cNvSpPr txBox="1"/>
          <p:nvPr/>
        </p:nvSpPr>
        <p:spPr>
          <a:xfrm>
            <a:off x="395536" y="620688"/>
            <a:ext cx="8280920" cy="6140142"/>
          </a:xfrm>
          <a:prstGeom prst="rect">
            <a:avLst/>
          </a:prstGeom>
          <a:noFill/>
        </p:spPr>
        <p:txBody>
          <a:bodyPr wrap="square" rtlCol="0">
            <a:spAutoFit/>
          </a:bodyPr>
          <a:lstStyle/>
          <a:p>
            <a:pPr lvl="0" algn="just"/>
            <a:r>
              <a:rPr lang="cs-CZ" sz="2400" b="1" dirty="0"/>
              <a:t>SPRÁVNĚPRÁVNÍ ODPOVĚDNOST ZA PŘESTUPKY</a:t>
            </a:r>
          </a:p>
          <a:p>
            <a:pPr>
              <a:lnSpc>
                <a:spcPct val="90000"/>
              </a:lnSpc>
            </a:pPr>
            <a:endParaRPr lang="cs-CZ" altLang="cs-CZ" dirty="0" smtClean="0"/>
          </a:p>
          <a:p>
            <a:pPr algn="just">
              <a:lnSpc>
                <a:spcPct val="90000"/>
              </a:lnSpc>
            </a:pPr>
            <a:r>
              <a:rPr lang="cs-CZ" altLang="cs-CZ" b="1" u="sng" dirty="0" smtClean="0"/>
              <a:t>Objekt deliktu</a:t>
            </a:r>
            <a:r>
              <a:rPr lang="cs-CZ" altLang="cs-CZ" dirty="0" smtClean="0"/>
              <a:t> = jevy a společenské vztahy, proti nimž směřuje protiprávní a společensky nebezpečné jednání, přičemž tyto jevy a vztahy jsou chráněny zákonem.</a:t>
            </a:r>
          </a:p>
          <a:p>
            <a:pPr algn="just">
              <a:lnSpc>
                <a:spcPct val="90000"/>
              </a:lnSpc>
            </a:pPr>
            <a:endParaRPr lang="cs-CZ" altLang="cs-CZ" sz="1000" dirty="0"/>
          </a:p>
          <a:p>
            <a:pPr algn="just">
              <a:lnSpc>
                <a:spcPct val="90000"/>
              </a:lnSpc>
            </a:pPr>
            <a:r>
              <a:rPr lang="cs-CZ" altLang="cs-CZ" b="1" dirty="0" smtClean="0"/>
              <a:t>objekt obecný </a:t>
            </a:r>
            <a:r>
              <a:rPr lang="cs-CZ" altLang="cs-CZ" dirty="0" smtClean="0"/>
              <a:t>x </a:t>
            </a:r>
            <a:r>
              <a:rPr lang="cs-CZ" altLang="cs-CZ" b="1" dirty="0" smtClean="0"/>
              <a:t>objekt individuální </a:t>
            </a:r>
            <a:r>
              <a:rPr lang="cs-CZ" altLang="cs-CZ" dirty="0" smtClean="0"/>
              <a:t>x </a:t>
            </a:r>
            <a:r>
              <a:rPr lang="cs-CZ" altLang="cs-CZ" b="1" dirty="0" smtClean="0"/>
              <a:t>druhový objekt</a:t>
            </a:r>
          </a:p>
          <a:p>
            <a:pPr algn="just">
              <a:lnSpc>
                <a:spcPct val="90000"/>
              </a:lnSpc>
            </a:pPr>
            <a:endParaRPr lang="cs-CZ" altLang="cs-CZ" sz="1000" b="1" dirty="0"/>
          </a:p>
          <a:p>
            <a:pPr algn="just">
              <a:lnSpc>
                <a:spcPct val="90000"/>
              </a:lnSpc>
            </a:pPr>
            <a:r>
              <a:rPr lang="cs-CZ" altLang="cs-CZ" dirty="0" smtClean="0"/>
              <a:t>Podle </a:t>
            </a:r>
            <a:r>
              <a:rPr lang="cs-CZ" altLang="cs-CZ" b="1" dirty="0" smtClean="0"/>
              <a:t>druhového objektu </a:t>
            </a:r>
            <a:r>
              <a:rPr lang="cs-CZ" altLang="cs-CZ" dirty="0" smtClean="0"/>
              <a:t>můžeme dle platné právní úpravy přestupky dělit na:</a:t>
            </a:r>
          </a:p>
          <a:p>
            <a:pPr algn="just">
              <a:lnSpc>
                <a:spcPct val="90000"/>
              </a:lnSpc>
            </a:pPr>
            <a:endParaRPr lang="cs-CZ" altLang="cs-CZ" sz="1000" dirty="0"/>
          </a:p>
          <a:p>
            <a:pPr marL="742950" lvl="1" indent="-285750" algn="just">
              <a:lnSpc>
                <a:spcPct val="90000"/>
              </a:lnSpc>
              <a:buFont typeface="Wingdings" panose="05000000000000000000" pitchFamily="2" charset="2"/>
              <a:buChar char="q"/>
            </a:pPr>
            <a:r>
              <a:rPr lang="cs-CZ" altLang="cs-CZ" dirty="0" smtClean="0"/>
              <a:t>přestupky proti pořádku ve veřejné správě,</a:t>
            </a:r>
          </a:p>
          <a:p>
            <a:pPr marL="742950" lvl="1" indent="-285750" algn="just">
              <a:lnSpc>
                <a:spcPct val="90000"/>
              </a:lnSpc>
              <a:buFont typeface="Wingdings" panose="05000000000000000000" pitchFamily="2" charset="2"/>
              <a:buChar char="q"/>
            </a:pPr>
            <a:r>
              <a:rPr lang="cs-CZ" altLang="cs-CZ" dirty="0" smtClean="0"/>
              <a:t>přestupky proti veřejnému pořádku,</a:t>
            </a:r>
          </a:p>
          <a:p>
            <a:pPr marL="742950" lvl="1" indent="-285750" algn="just">
              <a:lnSpc>
                <a:spcPct val="90000"/>
              </a:lnSpc>
              <a:buFont typeface="Wingdings" panose="05000000000000000000" pitchFamily="2" charset="2"/>
              <a:buChar char="q"/>
            </a:pPr>
            <a:r>
              <a:rPr lang="cs-CZ" altLang="cs-CZ" dirty="0" smtClean="0"/>
              <a:t>přestupky křivého vysvětlení,</a:t>
            </a:r>
          </a:p>
          <a:p>
            <a:pPr marL="742950" lvl="1" indent="-285750" algn="just">
              <a:lnSpc>
                <a:spcPct val="90000"/>
              </a:lnSpc>
              <a:buFont typeface="Wingdings" panose="05000000000000000000" pitchFamily="2" charset="2"/>
              <a:buChar char="q"/>
            </a:pPr>
            <a:r>
              <a:rPr lang="cs-CZ" altLang="cs-CZ" dirty="0" smtClean="0"/>
              <a:t>přestupky proti občanskému soužití,</a:t>
            </a:r>
          </a:p>
          <a:p>
            <a:pPr marL="742950" lvl="1" indent="-285750" algn="just">
              <a:lnSpc>
                <a:spcPct val="90000"/>
              </a:lnSpc>
              <a:buFont typeface="Wingdings" panose="05000000000000000000" pitchFamily="2" charset="2"/>
              <a:buChar char="q"/>
            </a:pPr>
            <a:r>
              <a:rPr lang="cs-CZ" altLang="cs-CZ" dirty="0" smtClean="0"/>
              <a:t>přestupky proti majetku</a:t>
            </a:r>
          </a:p>
          <a:p>
            <a:pPr marL="742950" lvl="1" indent="-285750" algn="just">
              <a:lnSpc>
                <a:spcPct val="90000"/>
              </a:lnSpc>
              <a:buFont typeface="Wingdings" panose="05000000000000000000" pitchFamily="2" charset="2"/>
              <a:buChar char="q"/>
            </a:pPr>
            <a:r>
              <a:rPr lang="cs-CZ" altLang="cs-CZ" dirty="0" smtClean="0"/>
              <a:t>Přestupky proti bezpečnosti silničního provozu</a:t>
            </a:r>
          </a:p>
          <a:p>
            <a:pPr marL="742950" lvl="1" indent="-285750" algn="just">
              <a:lnSpc>
                <a:spcPct val="90000"/>
              </a:lnSpc>
              <a:buFont typeface="Wingdings" panose="05000000000000000000" pitchFamily="2" charset="2"/>
              <a:buChar char="q"/>
            </a:pPr>
            <a:r>
              <a:rPr lang="cs-CZ" altLang="cs-CZ" dirty="0" smtClean="0"/>
              <a:t>Přestupky na úseku stavebního řádu atp.</a:t>
            </a:r>
            <a:endParaRPr lang="cs-CZ" altLang="cs-CZ" dirty="0"/>
          </a:p>
          <a:p>
            <a:pPr algn="just">
              <a:lnSpc>
                <a:spcPct val="90000"/>
              </a:lnSpc>
            </a:pPr>
            <a:endParaRPr lang="cs-CZ" altLang="cs-CZ" sz="1000" dirty="0" smtClean="0"/>
          </a:p>
          <a:p>
            <a:pPr algn="just">
              <a:lnSpc>
                <a:spcPct val="90000"/>
              </a:lnSpc>
            </a:pPr>
            <a:r>
              <a:rPr lang="cs-CZ" altLang="cs-CZ" b="1" u="sng" dirty="0" smtClean="0"/>
              <a:t>Objektivní stránka</a:t>
            </a:r>
            <a:r>
              <a:rPr lang="cs-CZ" altLang="cs-CZ" dirty="0" smtClean="0"/>
              <a:t> = protiprávní jednání jako akt volního chování, jeho škodlivý následek a tzv. kauzální nexus (příčinný vztah mezi jednáním a následkem).</a:t>
            </a:r>
          </a:p>
          <a:p>
            <a:pPr algn="just">
              <a:lnSpc>
                <a:spcPct val="90000"/>
              </a:lnSpc>
            </a:pPr>
            <a:endParaRPr lang="cs-CZ" altLang="cs-CZ" sz="1000" dirty="0"/>
          </a:p>
          <a:p>
            <a:pPr algn="just">
              <a:lnSpc>
                <a:spcPct val="90000"/>
              </a:lnSpc>
            </a:pPr>
            <a:r>
              <a:rPr lang="cs-CZ" altLang="cs-CZ" b="1" dirty="0" smtClean="0"/>
              <a:t>Jednání</a:t>
            </a:r>
            <a:r>
              <a:rPr lang="cs-CZ" altLang="cs-CZ" dirty="0" smtClean="0"/>
              <a:t> jako součást objektivní stránky přestupku spočívá v porušení určité právní povinnosti. Pod pojmem jednání je třeba rozumět i </a:t>
            </a:r>
            <a:r>
              <a:rPr lang="cs-CZ" altLang="cs-CZ" b="1" dirty="0" smtClean="0"/>
              <a:t>nečinnost</a:t>
            </a:r>
            <a:r>
              <a:rPr lang="cs-CZ" altLang="cs-CZ" dirty="0" smtClean="0"/>
              <a:t> v případech, kdy právní úprava určité jednání vyžaduje a k porušení právní povinnosti dochází jejím neplněním opomenutím. </a:t>
            </a:r>
            <a:r>
              <a:rPr lang="cs-CZ" altLang="cs-CZ" b="1" dirty="0" smtClean="0"/>
              <a:t>Škodlivý následek přestupku </a:t>
            </a:r>
            <a:r>
              <a:rPr lang="cs-CZ" altLang="cs-CZ" dirty="0" smtClean="0"/>
              <a:t>se nemusí nutně projevit materiálně, je obvykle vyjádřen již samotným faktem porušení povinnosti. Tím se také naplňuje požadovaná </a:t>
            </a:r>
            <a:r>
              <a:rPr lang="cs-CZ" altLang="cs-CZ" b="1" dirty="0" smtClean="0"/>
              <a:t>příčinná souvislost</a:t>
            </a:r>
            <a:r>
              <a:rPr lang="cs-CZ" altLang="cs-CZ" dirty="0" smtClean="0"/>
              <a:t>.</a:t>
            </a:r>
          </a:p>
        </p:txBody>
      </p:sp>
    </p:spTree>
    <p:extLst>
      <p:ext uri="{BB962C8B-B14F-4D97-AF65-F5344CB8AC3E}">
        <p14:creationId xmlns:p14="http://schemas.microsoft.com/office/powerpoint/2010/main" val="1512994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323528" y="548680"/>
            <a:ext cx="8496944" cy="5447645"/>
          </a:xfrm>
          <a:prstGeom prst="rect">
            <a:avLst/>
          </a:prstGeom>
          <a:noFill/>
        </p:spPr>
        <p:txBody>
          <a:bodyPr wrap="square" rtlCol="0">
            <a:spAutoFit/>
          </a:bodyPr>
          <a:lstStyle/>
          <a:p>
            <a:pPr lvl="0" algn="just"/>
            <a:r>
              <a:rPr lang="cs-CZ" sz="2400" b="1" dirty="0"/>
              <a:t>SPRÁVNĚPRÁVNÍ ODPOVĚDNOST ZA PŘESTUPKY</a:t>
            </a:r>
          </a:p>
          <a:p>
            <a:endParaRPr lang="cs-CZ" b="1" dirty="0"/>
          </a:p>
          <a:p>
            <a:pPr algn="just"/>
            <a:r>
              <a:rPr lang="cs-CZ" b="1" u="sng" dirty="0" smtClean="0"/>
              <a:t>Subjekt</a:t>
            </a:r>
            <a:r>
              <a:rPr lang="cs-CZ" dirty="0" smtClean="0"/>
              <a:t> = tj. ten, kdo přestupek spáchá, obecným předpokladem postavení subjektu deliktu je jeho způsobilost k právní odpovědnosti.</a:t>
            </a:r>
          </a:p>
          <a:p>
            <a:pPr algn="just"/>
            <a:endParaRPr lang="cs-CZ" dirty="0"/>
          </a:p>
          <a:p>
            <a:pPr algn="just"/>
            <a:r>
              <a:rPr lang="cs-CZ" dirty="0" smtClean="0"/>
              <a:t>Postih za přestupek může být uplatněn jen vůči subjektu, kterým je </a:t>
            </a:r>
            <a:r>
              <a:rPr lang="cs-CZ" b="1" dirty="0" smtClean="0"/>
              <a:t>odpovědná fyzická osoba</a:t>
            </a:r>
            <a:r>
              <a:rPr lang="cs-CZ" dirty="0" smtClean="0"/>
              <a:t> a </a:t>
            </a:r>
            <a:r>
              <a:rPr lang="cs-CZ" b="1" dirty="0" smtClean="0"/>
              <a:t>právnická osoba</a:t>
            </a:r>
            <a:r>
              <a:rPr lang="cs-CZ" dirty="0" smtClean="0"/>
              <a:t>. </a:t>
            </a:r>
          </a:p>
          <a:p>
            <a:pPr algn="just"/>
            <a:endParaRPr lang="cs-CZ" dirty="0"/>
          </a:p>
          <a:p>
            <a:pPr algn="just"/>
            <a:r>
              <a:rPr lang="cs-CZ" dirty="0" smtClean="0"/>
              <a:t>Odpovědnost za přestupek je podle platné právní úpravy vyloučena u osob, které spáchaly přestupek </a:t>
            </a:r>
            <a:r>
              <a:rPr lang="cs-CZ" b="1" dirty="0" smtClean="0"/>
              <a:t>před dovršením 15 let věku</a:t>
            </a:r>
            <a:r>
              <a:rPr lang="cs-CZ" dirty="0" smtClean="0"/>
              <a:t>. Za subjekt přestupku není považována ani osoba, která spáchala přestupek </a:t>
            </a:r>
            <a:r>
              <a:rPr lang="cs-CZ" b="1" dirty="0" smtClean="0"/>
              <a:t>ve stavu nepříčetnosti</a:t>
            </a:r>
            <a:r>
              <a:rPr lang="cs-CZ" dirty="0" smtClean="0"/>
              <a:t>, pokud se však do tohoto stavu nepřivedla (byť z nedbalosti) požitím alkoholu nebo užitím jiné návykové látky.</a:t>
            </a:r>
          </a:p>
          <a:p>
            <a:pPr algn="just"/>
            <a:endParaRPr lang="cs-CZ" dirty="0"/>
          </a:p>
          <a:p>
            <a:pPr algn="just"/>
            <a:r>
              <a:rPr lang="cs-CZ" dirty="0" smtClean="0"/>
              <a:t>Naše právní úprava nevylučuje, aby subjektem přestupku byl někdo jiný než český státní občan. Může jím být i </a:t>
            </a:r>
            <a:r>
              <a:rPr lang="cs-CZ" b="1" dirty="0" smtClean="0"/>
              <a:t>cizinec </a:t>
            </a:r>
            <a:r>
              <a:rPr lang="cs-CZ" dirty="0" smtClean="0"/>
              <a:t>nebo </a:t>
            </a:r>
            <a:r>
              <a:rPr lang="cs-CZ" b="1" dirty="0" smtClean="0"/>
              <a:t>bezdomovec</a:t>
            </a:r>
            <a:r>
              <a:rPr lang="cs-CZ" dirty="0"/>
              <a:t> </a:t>
            </a:r>
            <a:r>
              <a:rPr lang="cs-CZ" dirty="0" smtClean="0"/>
              <a:t>(„kdo…“)</a:t>
            </a:r>
          </a:p>
          <a:p>
            <a:pPr algn="just"/>
            <a:endParaRPr lang="cs-CZ" dirty="0"/>
          </a:p>
          <a:p>
            <a:pPr algn="just"/>
            <a:r>
              <a:rPr lang="cs-CZ" dirty="0" smtClean="0"/>
              <a:t>Konkrétní subjekt = je nositelem zvláštní vlastnosti (rodič)</a:t>
            </a:r>
          </a:p>
          <a:p>
            <a:pPr algn="just"/>
            <a:r>
              <a:rPr lang="cs-CZ" dirty="0" smtClean="0"/>
              <a:t>Speciální subjekt = je nositelem zvláštní způsobilosti nebo postavení (veřejný činitel, svědek)</a:t>
            </a:r>
            <a:endParaRPr lang="cs-CZ" dirty="0"/>
          </a:p>
        </p:txBody>
      </p:sp>
    </p:spTree>
    <p:extLst>
      <p:ext uri="{BB962C8B-B14F-4D97-AF65-F5344CB8AC3E}">
        <p14:creationId xmlns:p14="http://schemas.microsoft.com/office/powerpoint/2010/main" val="36670413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275856" y="6356349"/>
            <a:ext cx="3024336"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TextovéPole 3"/>
          <p:cNvSpPr txBox="1"/>
          <p:nvPr/>
        </p:nvSpPr>
        <p:spPr>
          <a:xfrm>
            <a:off x="179512" y="476672"/>
            <a:ext cx="8640960" cy="5724644"/>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dirty="0" smtClean="0"/>
          </a:p>
          <a:p>
            <a:pPr lvl="0" algn="just"/>
            <a:r>
              <a:rPr lang="cs-CZ" b="1" u="sng" dirty="0" smtClean="0"/>
              <a:t>Subjektivní stránka</a:t>
            </a:r>
            <a:r>
              <a:rPr lang="cs-CZ" dirty="0" smtClean="0"/>
              <a:t> = je u každého deliktu představována zejména zaviněním, vyjadřujícím vnitřní psychický vztah subjektu k předmětnému protiprávnímu jednání a jeho následku.</a:t>
            </a:r>
          </a:p>
          <a:p>
            <a:pPr lvl="0" algn="just"/>
            <a:endParaRPr lang="cs-CZ" dirty="0"/>
          </a:p>
          <a:p>
            <a:pPr lvl="0" algn="just"/>
            <a:r>
              <a:rPr lang="cs-CZ" dirty="0" smtClean="0"/>
              <a:t>Právní úprava přestupků je koncipována na principu </a:t>
            </a:r>
            <a:r>
              <a:rPr lang="cs-CZ" b="1" dirty="0" smtClean="0"/>
              <a:t>zavinění</a:t>
            </a:r>
            <a:r>
              <a:rPr lang="cs-CZ" dirty="0" smtClean="0"/>
              <a:t>, přičemž k naplnění skutkových podstat přestupků zásadně postačí zavinění </a:t>
            </a:r>
            <a:r>
              <a:rPr lang="cs-CZ" b="1" dirty="0" smtClean="0"/>
              <a:t>z nedbalosti</a:t>
            </a:r>
            <a:r>
              <a:rPr lang="cs-CZ" dirty="0" smtClean="0"/>
              <a:t>, pokud zákon nestanoví výslovně, že u určitých jednání jde o přestupek jen při </a:t>
            </a:r>
            <a:r>
              <a:rPr lang="cs-CZ" b="1" dirty="0" smtClean="0"/>
              <a:t>úmyslném zavinění</a:t>
            </a:r>
            <a:r>
              <a:rPr lang="cs-CZ" dirty="0" smtClean="0"/>
              <a:t>.</a:t>
            </a:r>
          </a:p>
          <a:p>
            <a:pPr lvl="0" algn="just"/>
            <a:endParaRPr lang="cs-CZ" dirty="0"/>
          </a:p>
          <a:p>
            <a:pPr lvl="0" algn="just"/>
            <a:r>
              <a:rPr lang="cs-CZ" b="1" dirty="0" smtClean="0"/>
              <a:t>Nedbalost vědomá </a:t>
            </a:r>
            <a:r>
              <a:rPr lang="cs-CZ" dirty="0" smtClean="0"/>
              <a:t>» pachatel </a:t>
            </a:r>
            <a:r>
              <a:rPr lang="cs-CZ" b="1" dirty="0" smtClean="0"/>
              <a:t>věděl</a:t>
            </a:r>
            <a:r>
              <a:rPr lang="cs-CZ" dirty="0" smtClean="0"/>
              <a:t>, že svým jednáním může způsobit určité následky, ale bez přiměřených důvodů </a:t>
            </a:r>
            <a:r>
              <a:rPr lang="cs-CZ" b="1" dirty="0" smtClean="0"/>
              <a:t>spoléhal</a:t>
            </a:r>
            <a:r>
              <a:rPr lang="cs-CZ" dirty="0" smtClean="0"/>
              <a:t> na to, že je nezpůsobí.</a:t>
            </a:r>
          </a:p>
          <a:p>
            <a:pPr lvl="0" algn="just"/>
            <a:endParaRPr lang="cs-CZ" dirty="0"/>
          </a:p>
          <a:p>
            <a:pPr lvl="0" algn="just"/>
            <a:r>
              <a:rPr lang="cs-CZ" b="1" dirty="0" smtClean="0"/>
              <a:t>Nedbalost nevědomá </a:t>
            </a:r>
            <a:r>
              <a:rPr lang="cs-CZ" dirty="0"/>
              <a:t>» </a:t>
            </a:r>
            <a:r>
              <a:rPr lang="cs-CZ" dirty="0" smtClean="0"/>
              <a:t>pachatel </a:t>
            </a:r>
            <a:r>
              <a:rPr lang="cs-CZ" b="1" dirty="0" smtClean="0"/>
              <a:t>nevěděl</a:t>
            </a:r>
            <a:r>
              <a:rPr lang="cs-CZ" dirty="0" smtClean="0"/>
              <a:t>, že svým jednáním může způsobit škodlivé následky, ač vzhledem k okolnostem a svým osobním poměrům to </a:t>
            </a:r>
            <a:r>
              <a:rPr lang="cs-CZ" b="1" dirty="0" smtClean="0"/>
              <a:t>vědět měl a mohl</a:t>
            </a:r>
            <a:r>
              <a:rPr lang="cs-CZ" dirty="0" smtClean="0"/>
              <a:t>.</a:t>
            </a:r>
          </a:p>
          <a:p>
            <a:pPr lvl="0" algn="just"/>
            <a:endParaRPr lang="cs-CZ" b="1" dirty="0"/>
          </a:p>
          <a:p>
            <a:pPr lvl="0" algn="just"/>
            <a:r>
              <a:rPr lang="cs-CZ" b="1" dirty="0" smtClean="0"/>
              <a:t>Úmysl přímý</a:t>
            </a:r>
            <a:r>
              <a:rPr lang="cs-CZ" dirty="0"/>
              <a:t> » </a:t>
            </a:r>
            <a:r>
              <a:rPr lang="cs-CZ" dirty="0" smtClean="0"/>
              <a:t>pachatel </a:t>
            </a:r>
            <a:r>
              <a:rPr lang="cs-CZ" b="1" dirty="0" smtClean="0"/>
              <a:t>chtěl</a:t>
            </a:r>
            <a:r>
              <a:rPr lang="cs-CZ" dirty="0" smtClean="0"/>
              <a:t> </a:t>
            </a:r>
            <a:r>
              <a:rPr lang="cs-CZ" dirty="0"/>
              <a:t>svým jednáním </a:t>
            </a:r>
            <a:r>
              <a:rPr lang="cs-CZ" b="1" dirty="0"/>
              <a:t>porušit</a:t>
            </a:r>
            <a:r>
              <a:rPr lang="cs-CZ" dirty="0"/>
              <a:t> nebo </a:t>
            </a:r>
            <a:r>
              <a:rPr lang="cs-CZ" b="1" dirty="0"/>
              <a:t>ohrozit</a:t>
            </a:r>
            <a:r>
              <a:rPr lang="cs-CZ" dirty="0"/>
              <a:t> zájem chráněný </a:t>
            </a:r>
            <a:r>
              <a:rPr lang="cs-CZ" dirty="0" smtClean="0"/>
              <a:t>zákonem.</a:t>
            </a:r>
          </a:p>
          <a:p>
            <a:pPr lvl="0" algn="just"/>
            <a:endParaRPr lang="cs-CZ" dirty="0"/>
          </a:p>
          <a:p>
            <a:pPr lvl="0" algn="just"/>
            <a:r>
              <a:rPr lang="cs-CZ" b="1" dirty="0" smtClean="0"/>
              <a:t>Úmysl </a:t>
            </a:r>
            <a:r>
              <a:rPr lang="cs-CZ" b="1" dirty="0"/>
              <a:t>nepřímý</a:t>
            </a:r>
            <a:r>
              <a:rPr lang="cs-CZ" dirty="0"/>
              <a:t> » </a:t>
            </a:r>
            <a:r>
              <a:rPr lang="cs-CZ" dirty="0" smtClean="0"/>
              <a:t>pachatel </a:t>
            </a:r>
            <a:r>
              <a:rPr lang="cs-CZ" b="1" dirty="0" smtClean="0"/>
              <a:t>věděl</a:t>
            </a:r>
            <a:r>
              <a:rPr lang="cs-CZ" b="1" dirty="0"/>
              <a:t>, že </a:t>
            </a:r>
            <a:r>
              <a:rPr lang="cs-CZ" dirty="0"/>
              <a:t>svým jednáním </a:t>
            </a:r>
            <a:r>
              <a:rPr lang="cs-CZ" b="1" dirty="0"/>
              <a:t>může ohrozit </a:t>
            </a:r>
            <a:r>
              <a:rPr lang="cs-CZ" dirty="0"/>
              <a:t>zájem chráněný zákonem, a pro případ, že jej poruší nebo ohrozí, </a:t>
            </a:r>
            <a:r>
              <a:rPr lang="cs-CZ" b="1" dirty="0"/>
              <a:t>byl s tím srozuměn</a:t>
            </a:r>
            <a:r>
              <a:rPr lang="cs-CZ" dirty="0"/>
              <a:t>.</a:t>
            </a:r>
            <a:endParaRPr lang="cs-CZ" b="1" dirty="0"/>
          </a:p>
        </p:txBody>
      </p:sp>
    </p:spTree>
    <p:extLst>
      <p:ext uri="{BB962C8B-B14F-4D97-AF65-F5344CB8AC3E}">
        <p14:creationId xmlns:p14="http://schemas.microsoft.com/office/powerpoint/2010/main" val="1997444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err="1" smtClean="0"/>
              <a:t>Správněprávní</a:t>
            </a:r>
            <a:r>
              <a:rPr lang="cs-CZ" dirty="0" smtClean="0"/>
              <a:t>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Obdélník 3"/>
          <p:cNvSpPr/>
          <p:nvPr/>
        </p:nvSpPr>
        <p:spPr>
          <a:xfrm>
            <a:off x="323528" y="-772150"/>
            <a:ext cx="8208912" cy="6186309"/>
          </a:xfrm>
          <a:prstGeom prst="rect">
            <a:avLst/>
          </a:prstGeom>
        </p:spPr>
        <p:txBody>
          <a:bodyPr wrap="square">
            <a:spAutoFit/>
          </a:bodyPr>
          <a:lstStyle/>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endParaRPr lang="cs-CZ" b="1" dirty="0">
              <a:latin typeface="Century Gothic" pitchFamily="34" charset="0"/>
            </a:endParaRPr>
          </a:p>
          <a:p>
            <a:pPr algn="just"/>
            <a:endParaRPr lang="cs-CZ" b="1" dirty="0" smtClean="0">
              <a:latin typeface="Century Gothic" pitchFamily="34" charset="0"/>
            </a:endParaRPr>
          </a:p>
          <a:p>
            <a:pPr algn="just"/>
            <a:r>
              <a:rPr lang="cs-CZ" b="1" dirty="0" smtClean="0">
                <a:latin typeface="Century Gothic" pitchFamily="34" charset="0"/>
              </a:rPr>
              <a:t>Zavinění (kazuistika</a:t>
            </a:r>
            <a:r>
              <a:rPr lang="cs-CZ" b="1" dirty="0">
                <a:latin typeface="Century Gothic" pitchFamily="34" charset="0"/>
              </a:rPr>
              <a:t>) – překročení nejvyšší dovolené rychlosti</a:t>
            </a:r>
          </a:p>
          <a:p>
            <a:pPr algn="just"/>
            <a:r>
              <a:rPr lang="cs-CZ" i="1" dirty="0">
                <a:latin typeface="Century Gothic" pitchFamily="34" charset="0"/>
              </a:rPr>
              <a:t>„S ohledem na stavebně technické provedení dálnice (návěstidla, připojovací pruhy, středová svodidla, únikové východy) jako řidič nepochybně věděl, že jede na dálnici a současně vzhledem k výši překročení rychlosti (o 40 %), musel rovněž vědět, že výrazně překračuje rychlost, kdy tato byla vyvinuta jím vůli řízeným pohybem dolní končetiny směrem k plynovému pedálu…</a:t>
            </a:r>
          </a:p>
          <a:p>
            <a:pPr algn="just"/>
            <a:endParaRPr lang="cs-CZ" i="1" dirty="0">
              <a:latin typeface="Century Gothic" pitchFamily="34" charset="0"/>
            </a:endParaRPr>
          </a:p>
          <a:p>
            <a:pPr algn="just"/>
            <a:r>
              <a:rPr lang="cs-CZ" i="1" dirty="0">
                <a:latin typeface="Century Gothic" pitchFamily="34" charset="0"/>
              </a:rPr>
              <a:t>…čímž je nepochybné, že nejvyšší dovolenou rychlost překročit takto chtěl“ </a:t>
            </a:r>
            <a:r>
              <a:rPr lang="cs-CZ" dirty="0">
                <a:latin typeface="Century Gothic" pitchFamily="34" charset="0"/>
              </a:rPr>
              <a:t>(přímý úmysl)</a:t>
            </a:r>
          </a:p>
          <a:p>
            <a:pPr algn="just"/>
            <a:r>
              <a:rPr lang="cs-CZ" dirty="0">
                <a:latin typeface="Century Gothic" pitchFamily="34" charset="0"/>
              </a:rPr>
              <a:t>…</a:t>
            </a:r>
            <a:r>
              <a:rPr lang="cs-CZ" i="1" dirty="0">
                <a:latin typeface="Century Gothic" pitchFamily="34" charset="0"/>
              </a:rPr>
              <a:t>čímž je zřejmé, že mu bylo lhostejné, zda takto rychlost překročí</a:t>
            </a:r>
            <a:r>
              <a:rPr lang="cs-CZ" dirty="0">
                <a:latin typeface="Century Gothic" pitchFamily="34" charset="0"/>
              </a:rPr>
              <a:t>“ (nepřímý úmysl)</a:t>
            </a:r>
          </a:p>
          <a:p>
            <a:pPr algn="just"/>
            <a:r>
              <a:rPr lang="cs-CZ" i="1" dirty="0">
                <a:latin typeface="Century Gothic" pitchFamily="34" charset="0"/>
              </a:rPr>
              <a:t>…I kdyby nesledoval rychloměr, nebyl dán přiměřený důvod spoléhat na to, že rychlost nepřekročí“ </a:t>
            </a:r>
            <a:r>
              <a:rPr lang="cs-CZ" dirty="0">
                <a:latin typeface="Century Gothic" pitchFamily="34" charset="0"/>
              </a:rPr>
              <a:t>(vědomá nedbalost)</a:t>
            </a:r>
          </a:p>
          <a:p>
            <a:pPr algn="just"/>
            <a:r>
              <a:rPr lang="cs-CZ" i="1" dirty="0">
                <a:latin typeface="Century Gothic" pitchFamily="34" charset="0"/>
              </a:rPr>
              <a:t>…I kdyby nesledoval situaci v provozu ani rychloměr, s ohledem</a:t>
            </a:r>
            <a:br>
              <a:rPr lang="cs-CZ" i="1" dirty="0">
                <a:latin typeface="Century Gothic" pitchFamily="34" charset="0"/>
              </a:rPr>
            </a:br>
            <a:r>
              <a:rPr lang="cs-CZ" i="1" dirty="0">
                <a:latin typeface="Century Gothic" pitchFamily="34" charset="0"/>
              </a:rPr>
              <a:t>na ostatní vnímatelné skutečnosti přinejmenším vědět mohl a měl,</a:t>
            </a:r>
            <a:br>
              <a:rPr lang="cs-CZ" i="1" dirty="0">
                <a:latin typeface="Century Gothic" pitchFamily="34" charset="0"/>
              </a:rPr>
            </a:br>
            <a:r>
              <a:rPr lang="cs-CZ" i="1" dirty="0">
                <a:latin typeface="Century Gothic" pitchFamily="34" charset="0"/>
              </a:rPr>
              <a:t>že tuto výrazně překračuje“ </a:t>
            </a:r>
            <a:r>
              <a:rPr lang="cs-CZ" dirty="0">
                <a:latin typeface="Century Gothic" pitchFamily="34" charset="0"/>
              </a:rPr>
              <a:t>(nevědomá nedbalost)</a:t>
            </a:r>
          </a:p>
        </p:txBody>
      </p:sp>
    </p:spTree>
    <p:extLst>
      <p:ext uri="{BB962C8B-B14F-4D97-AF65-F5344CB8AC3E}">
        <p14:creationId xmlns:p14="http://schemas.microsoft.com/office/powerpoint/2010/main" val="1815080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dirty="0"/>
          </a:p>
        </p:txBody>
      </p:sp>
      <p:sp>
        <p:nvSpPr>
          <p:cNvPr id="4" name="TextovéPole 3"/>
          <p:cNvSpPr txBox="1"/>
          <p:nvPr/>
        </p:nvSpPr>
        <p:spPr>
          <a:xfrm>
            <a:off x="607740" y="404664"/>
            <a:ext cx="8136904" cy="5801588"/>
          </a:xfrm>
          <a:prstGeom prst="rect">
            <a:avLst/>
          </a:prstGeom>
          <a:noFill/>
        </p:spPr>
        <p:txBody>
          <a:bodyPr wrap="square" rtlCol="0">
            <a:spAutoFit/>
          </a:bodyPr>
          <a:lstStyle/>
          <a:p>
            <a:pPr lvl="0" algn="just"/>
            <a:r>
              <a:rPr lang="cs-CZ" sz="2400" b="1" dirty="0"/>
              <a:t>SPRÁVNĚPRÁVNÍ ODPOVĚDNOST ZA PŘESTUPKY</a:t>
            </a:r>
          </a:p>
          <a:p>
            <a:pPr algn="just"/>
            <a:r>
              <a:rPr lang="cs-CZ" dirty="0" smtClean="0"/>
              <a:t> </a:t>
            </a:r>
            <a:endParaRPr lang="cs-CZ" dirty="0"/>
          </a:p>
          <a:p>
            <a:pPr lvl="0" algn="just"/>
            <a:r>
              <a:rPr lang="cs-CZ" dirty="0" smtClean="0"/>
              <a:t>Obecná část zákona o přestupcích obsahuje dále vymezení </a:t>
            </a:r>
            <a:r>
              <a:rPr lang="cs-CZ" b="1" dirty="0" smtClean="0"/>
              <a:t>správních trestů</a:t>
            </a:r>
            <a:r>
              <a:rPr lang="cs-CZ" dirty="0" smtClean="0"/>
              <a:t>, které při postihu za přestupky přicházejí v úvahu. </a:t>
            </a:r>
          </a:p>
          <a:p>
            <a:pPr lvl="0" algn="just"/>
            <a:endParaRPr lang="cs-CZ" dirty="0"/>
          </a:p>
          <a:p>
            <a:pPr lvl="0" algn="just">
              <a:spcAft>
                <a:spcPts val="600"/>
              </a:spcAft>
            </a:pPr>
            <a:r>
              <a:rPr lang="cs-CZ" dirty="0" smtClean="0"/>
              <a:t>Jedná se o odstupňovaný </a:t>
            </a:r>
            <a:r>
              <a:rPr lang="cs-CZ" b="1" dirty="0" smtClean="0"/>
              <a:t>systém donucovacích opatření</a:t>
            </a:r>
            <a:r>
              <a:rPr lang="cs-CZ" dirty="0" smtClean="0"/>
              <a:t>, který zahrnuje:</a:t>
            </a:r>
            <a:endParaRPr lang="cs-CZ" dirty="0"/>
          </a:p>
          <a:p>
            <a:pPr marL="742950" lvl="1" indent="-285750" algn="just">
              <a:buFont typeface="Wingdings" panose="05000000000000000000" pitchFamily="2" charset="2"/>
              <a:buChar char="Ø"/>
            </a:pPr>
            <a:r>
              <a:rPr lang="cs-CZ" dirty="0" smtClean="0"/>
              <a:t>napomenutí,</a:t>
            </a:r>
          </a:p>
          <a:p>
            <a:pPr marL="742950" lvl="1" indent="-285750" algn="just">
              <a:buFont typeface="Wingdings" panose="05000000000000000000" pitchFamily="2" charset="2"/>
              <a:buChar char="Ø"/>
            </a:pPr>
            <a:r>
              <a:rPr lang="cs-CZ" dirty="0" smtClean="0"/>
              <a:t>pokutu,</a:t>
            </a:r>
          </a:p>
          <a:p>
            <a:pPr marL="742950" lvl="1" indent="-285750" algn="just">
              <a:buFont typeface="Wingdings" panose="05000000000000000000" pitchFamily="2" charset="2"/>
              <a:buChar char="Ø"/>
            </a:pPr>
            <a:r>
              <a:rPr lang="cs-CZ" dirty="0" smtClean="0"/>
              <a:t>zákaz činnosti,</a:t>
            </a:r>
          </a:p>
          <a:p>
            <a:pPr marL="742950" lvl="1" indent="-285750" algn="just">
              <a:buFont typeface="Wingdings" panose="05000000000000000000" pitchFamily="2" charset="2"/>
              <a:buChar char="Ø"/>
            </a:pPr>
            <a:r>
              <a:rPr lang="cs-CZ" dirty="0" smtClean="0"/>
              <a:t>propadnutí věci nebo náhradní hodnoty</a:t>
            </a:r>
          </a:p>
          <a:p>
            <a:pPr marL="742950" lvl="1" indent="-285750" algn="just">
              <a:buFont typeface="Wingdings" panose="05000000000000000000" pitchFamily="2" charset="2"/>
              <a:buChar char="Ø"/>
            </a:pPr>
            <a:r>
              <a:rPr lang="cs-CZ" dirty="0"/>
              <a:t>z</a:t>
            </a:r>
            <a:r>
              <a:rPr lang="cs-CZ" dirty="0" smtClean="0"/>
              <a:t>veřejnění rozhodnutí</a:t>
            </a:r>
            <a:endParaRPr lang="cs-CZ" dirty="0"/>
          </a:p>
          <a:p>
            <a:pPr algn="just"/>
            <a:endParaRPr lang="cs-CZ" dirty="0" smtClean="0"/>
          </a:p>
          <a:p>
            <a:pPr algn="just"/>
            <a:r>
              <a:rPr lang="cs-CZ" dirty="0"/>
              <a:t>Sankci lze uložit samostatně nebo </a:t>
            </a:r>
            <a:r>
              <a:rPr lang="cs-CZ" dirty="0" smtClean="0"/>
              <a:t>současně s </a:t>
            </a:r>
            <a:r>
              <a:rPr lang="cs-CZ" dirty="0"/>
              <a:t>jinou sankcí; napomenutí nelze uložit spolu s pokutou</a:t>
            </a:r>
            <a:r>
              <a:rPr lang="cs-CZ" dirty="0" smtClean="0"/>
              <a:t>. Od </a:t>
            </a:r>
            <a:r>
              <a:rPr lang="cs-CZ" dirty="0"/>
              <a:t>uložení sankce lze v rozhodnutí o přestupku upustit, jestliže k nápravě pachatele postačí samotné projednání přestupku</a:t>
            </a:r>
            <a:r>
              <a:rPr lang="cs-CZ" dirty="0" smtClean="0"/>
              <a:t>.</a:t>
            </a:r>
          </a:p>
          <a:p>
            <a:pPr algn="just"/>
            <a:endParaRPr lang="cs-CZ" dirty="0"/>
          </a:p>
          <a:p>
            <a:pPr algn="just"/>
            <a:r>
              <a:rPr lang="cs-CZ" b="1" dirty="0" smtClean="0"/>
              <a:t>Napomenutí</a:t>
            </a:r>
            <a:r>
              <a:rPr lang="cs-CZ" dirty="0" smtClean="0"/>
              <a:t> je nejmírnější v úvahu přicházející sankcí. Může být uložena společně s jinou sankcí s výjimkou pokuty. Přichází tedy v úvahu namísto pokuty tam, kde uložení napomenutí bude shledáno jak dostatečně účinné.</a:t>
            </a:r>
          </a:p>
          <a:p>
            <a:pPr algn="just"/>
            <a:endParaRPr lang="cs-CZ" dirty="0"/>
          </a:p>
        </p:txBody>
      </p:sp>
    </p:spTree>
    <p:extLst>
      <p:ext uri="{BB962C8B-B14F-4D97-AF65-F5344CB8AC3E}">
        <p14:creationId xmlns:p14="http://schemas.microsoft.com/office/powerpoint/2010/main" val="38155353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dirty="0"/>
          </a:p>
        </p:txBody>
      </p:sp>
      <p:sp>
        <p:nvSpPr>
          <p:cNvPr id="4" name="TextovéPole 3"/>
          <p:cNvSpPr txBox="1"/>
          <p:nvPr/>
        </p:nvSpPr>
        <p:spPr>
          <a:xfrm>
            <a:off x="674710" y="574455"/>
            <a:ext cx="7776864" cy="3847207"/>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sz="1000" b="1" dirty="0" smtClean="0"/>
          </a:p>
          <a:p>
            <a:pPr lvl="0" algn="just"/>
            <a:r>
              <a:rPr lang="cs-CZ" b="1" dirty="0" smtClean="0"/>
              <a:t>Pokuta </a:t>
            </a:r>
            <a:r>
              <a:rPr lang="cs-CZ" dirty="0" smtClean="0"/>
              <a:t>je majetkovou správněprávní sankcí, jejíž závažnost je primárně dána její výměrou. Pokutu lze uložit samostatně nebo současně s jinou sankcí (s </a:t>
            </a:r>
            <a:r>
              <a:rPr lang="cs-CZ" dirty="0"/>
              <a:t>výjimkou napomenutí). </a:t>
            </a:r>
            <a:endParaRPr lang="cs-CZ" dirty="0" smtClean="0"/>
          </a:p>
          <a:p>
            <a:pPr lvl="0" algn="just"/>
            <a:endParaRPr lang="cs-CZ" sz="1000" dirty="0"/>
          </a:p>
          <a:p>
            <a:pPr lvl="0" algn="just"/>
            <a:r>
              <a:rPr lang="cs-CZ" dirty="0" smtClean="0"/>
              <a:t>Pokutu </a:t>
            </a:r>
            <a:r>
              <a:rPr lang="cs-CZ" dirty="0"/>
              <a:t>lze uložit </a:t>
            </a:r>
            <a:r>
              <a:rPr lang="cs-CZ" dirty="0" smtClean="0"/>
              <a:t>ve výši stanovené zákonem jinak 1.000 Kč</a:t>
            </a:r>
          </a:p>
          <a:p>
            <a:pPr lvl="0" algn="just"/>
            <a:endParaRPr lang="cs-CZ" sz="1000" dirty="0" smtClean="0"/>
          </a:p>
          <a:p>
            <a:pPr lvl="0" algn="just"/>
            <a:endParaRPr lang="cs-CZ" sz="1000" b="1" dirty="0" smtClean="0"/>
          </a:p>
          <a:p>
            <a:pPr lvl="0" algn="just"/>
            <a:r>
              <a:rPr lang="cs-CZ" b="1" dirty="0" smtClean="0"/>
              <a:t>Zákaz činnosti </a:t>
            </a:r>
            <a:r>
              <a:rPr lang="cs-CZ" dirty="0" smtClean="0"/>
              <a:t>je sankcí omezující povahy. Lze jej uložit samostatně, zpravidla bývá spojován s </a:t>
            </a:r>
            <a:r>
              <a:rPr lang="cs-CZ" dirty="0"/>
              <a:t>uložením pokuty. Zákaz činnosti lze uložit jen za přestupky uvedené ve zvláštní části </a:t>
            </a:r>
            <a:r>
              <a:rPr lang="cs-CZ" dirty="0" smtClean="0"/>
              <a:t>zákona </a:t>
            </a:r>
            <a:r>
              <a:rPr lang="cs-CZ" dirty="0"/>
              <a:t>nebo v jiném zákoně a na dobu tam stanovenou, nejdéle na </a:t>
            </a:r>
            <a:r>
              <a:rPr lang="cs-CZ" dirty="0" smtClean="0"/>
              <a:t>tři </a:t>
            </a:r>
            <a:r>
              <a:rPr lang="cs-CZ" dirty="0"/>
              <a:t>roky, a jde-li o činnost, kterou pachatel vykonává v pracovním nebo jiném obdobném poměru, nebo k níž je třeba povolení nebo souhlasu státního orgánu, a spáchal-li pachatel přestupek touto činností nebo v souvislosti s ní</a:t>
            </a:r>
            <a:r>
              <a:rPr lang="cs-CZ" dirty="0" smtClean="0"/>
              <a:t>.</a:t>
            </a:r>
            <a:endParaRPr lang="cs-CZ" b="1" dirty="0"/>
          </a:p>
        </p:txBody>
      </p:sp>
    </p:spTree>
    <p:extLst>
      <p:ext uri="{BB962C8B-B14F-4D97-AF65-F5344CB8AC3E}">
        <p14:creationId xmlns:p14="http://schemas.microsoft.com/office/powerpoint/2010/main" val="40803318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17</a:t>
            </a:fld>
            <a:endParaRPr lang="cs-CZ" dirty="0"/>
          </a:p>
        </p:txBody>
      </p:sp>
      <p:sp>
        <p:nvSpPr>
          <p:cNvPr id="4" name="TextovéPole 3"/>
          <p:cNvSpPr txBox="1"/>
          <p:nvPr/>
        </p:nvSpPr>
        <p:spPr>
          <a:xfrm>
            <a:off x="467544" y="548680"/>
            <a:ext cx="8280920" cy="4893647"/>
          </a:xfrm>
          <a:prstGeom prst="rect">
            <a:avLst/>
          </a:prstGeom>
          <a:noFill/>
        </p:spPr>
        <p:txBody>
          <a:bodyPr wrap="square" rtlCol="0">
            <a:spAutoFit/>
          </a:bodyPr>
          <a:lstStyle/>
          <a:p>
            <a:pPr lvl="0" algn="just"/>
            <a:r>
              <a:rPr lang="cs-CZ" sz="2400" b="1" dirty="0"/>
              <a:t>SPRÁVNĚPRÁVNÍ ODPOVĚDNOST ZA PŘESTUPKY</a:t>
            </a:r>
          </a:p>
          <a:p>
            <a:endParaRPr lang="cs-CZ" dirty="0" smtClean="0"/>
          </a:p>
          <a:p>
            <a:pPr algn="just"/>
            <a:r>
              <a:rPr lang="cs-CZ" dirty="0"/>
              <a:t>Do doby </a:t>
            </a:r>
            <a:r>
              <a:rPr lang="cs-CZ" b="1" dirty="0"/>
              <a:t>zákazu činnosti</a:t>
            </a:r>
            <a:r>
              <a:rPr lang="cs-CZ" dirty="0"/>
              <a:t> se započítává doba, po kterou pachatel na základě opatření správního orgánu učiněného v souvislosti s projednávaným přestupkem nesměl již tuto činnost vykonávat</a:t>
            </a:r>
            <a:r>
              <a:rPr lang="cs-CZ" dirty="0" smtClean="0"/>
              <a:t>. </a:t>
            </a:r>
            <a:r>
              <a:rPr lang="cs-CZ" b="1" dirty="0" smtClean="0"/>
              <a:t>Od </a:t>
            </a:r>
            <a:r>
              <a:rPr lang="cs-CZ" b="1" dirty="0"/>
              <a:t>výkonu zbytku zákazu činnosti lze po uplynutí poloviny doby výkonu této sankce upustit</a:t>
            </a:r>
            <a:r>
              <a:rPr lang="cs-CZ" dirty="0"/>
              <a:t>, jestliže pachatel přestupku způsobem svého života prokázal, že její další výkon není potřebný.</a:t>
            </a:r>
          </a:p>
          <a:p>
            <a:r>
              <a:rPr lang="cs-CZ" dirty="0"/>
              <a:t> </a:t>
            </a:r>
          </a:p>
          <a:p>
            <a:pPr algn="just"/>
            <a:r>
              <a:rPr lang="cs-CZ" b="1" dirty="0" smtClean="0"/>
              <a:t>Propadnutí věci </a:t>
            </a:r>
            <a:r>
              <a:rPr lang="cs-CZ" dirty="0" smtClean="0"/>
              <a:t>je typickou majetkovou sankcí. Lze ji uložit samostatně, zpravidla bude uložena současně se sankcí jinou, zejména </a:t>
            </a:r>
            <a:r>
              <a:rPr lang="cs-CZ" dirty="0"/>
              <a:t>pokutou. Propadnutí věci lze uložit, jestliže věc náleží pachateli a </a:t>
            </a:r>
            <a:r>
              <a:rPr lang="cs-CZ" dirty="0" smtClean="0"/>
              <a:t>věc </a:t>
            </a:r>
            <a:r>
              <a:rPr lang="cs-CZ" dirty="0"/>
              <a:t>byla ke spáchání přestupku užita nebo určena, </a:t>
            </a:r>
            <a:r>
              <a:rPr lang="cs-CZ" dirty="0" smtClean="0"/>
              <a:t>anebo byla </a:t>
            </a:r>
            <a:r>
              <a:rPr lang="cs-CZ" dirty="0"/>
              <a:t>přestupkem získána nebo byla nabyta za věc přestupkem získanou</a:t>
            </a:r>
            <a:r>
              <a:rPr lang="cs-CZ" dirty="0" smtClean="0"/>
              <a:t>. Propadnutí </a:t>
            </a:r>
            <a:r>
              <a:rPr lang="cs-CZ" dirty="0"/>
              <a:t>věci nelze uložit, je-li hodnota věci v nápadném nepoměru k povaze přestupku</a:t>
            </a:r>
            <a:r>
              <a:rPr lang="cs-CZ" dirty="0" smtClean="0"/>
              <a:t>. </a:t>
            </a:r>
            <a:r>
              <a:rPr lang="cs-CZ" b="1" dirty="0" smtClean="0"/>
              <a:t>Vlastníkem </a:t>
            </a:r>
            <a:r>
              <a:rPr lang="cs-CZ" b="1" dirty="0"/>
              <a:t>propadlé věci se stává stát</a:t>
            </a:r>
            <a:r>
              <a:rPr lang="cs-CZ" b="1" dirty="0" smtClean="0"/>
              <a:t>. </a:t>
            </a:r>
          </a:p>
          <a:p>
            <a:pPr algn="just"/>
            <a:endParaRPr lang="cs-CZ" b="1" dirty="0" smtClean="0"/>
          </a:p>
          <a:p>
            <a:pPr algn="just"/>
            <a:r>
              <a:rPr lang="cs-CZ" b="1" dirty="0" smtClean="0"/>
              <a:t>Náhradní hodnota = pachatel věc takto získanou již nemá.</a:t>
            </a:r>
          </a:p>
          <a:p>
            <a:pPr algn="just"/>
            <a:endParaRPr lang="cs-CZ" b="1" dirty="0"/>
          </a:p>
        </p:txBody>
      </p:sp>
    </p:spTree>
    <p:extLst>
      <p:ext uri="{BB962C8B-B14F-4D97-AF65-F5344CB8AC3E}">
        <p14:creationId xmlns:p14="http://schemas.microsoft.com/office/powerpoint/2010/main" val="27123957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dirty="0"/>
          </a:p>
        </p:txBody>
      </p:sp>
      <p:sp>
        <p:nvSpPr>
          <p:cNvPr id="4" name="TextovéPole 3"/>
          <p:cNvSpPr txBox="1"/>
          <p:nvPr/>
        </p:nvSpPr>
        <p:spPr>
          <a:xfrm>
            <a:off x="395536" y="692696"/>
            <a:ext cx="8208912" cy="5447645"/>
          </a:xfrm>
          <a:prstGeom prst="rect">
            <a:avLst/>
          </a:prstGeom>
          <a:noFill/>
        </p:spPr>
        <p:txBody>
          <a:bodyPr wrap="square" rtlCol="0">
            <a:spAutoFit/>
          </a:bodyPr>
          <a:lstStyle/>
          <a:p>
            <a:pPr lvl="0" algn="just"/>
            <a:r>
              <a:rPr lang="cs-CZ" sz="2400" b="1" dirty="0"/>
              <a:t>SPRÁVNĚPRÁVNÍ ODPOVĚDNOST ZA </a:t>
            </a:r>
            <a:r>
              <a:rPr lang="cs-CZ" sz="2400" b="1" dirty="0" smtClean="0"/>
              <a:t>PŘESTUPKY</a:t>
            </a:r>
          </a:p>
          <a:p>
            <a:pPr lvl="0" algn="just"/>
            <a:endParaRPr lang="cs-CZ" b="1" dirty="0" smtClean="0"/>
          </a:p>
          <a:p>
            <a:pPr lvl="0" algn="just"/>
            <a:r>
              <a:rPr lang="cs-CZ" dirty="0" smtClean="0"/>
              <a:t>Při </a:t>
            </a:r>
            <a:r>
              <a:rPr lang="cs-CZ" dirty="0"/>
              <a:t>určení druhu sankce a její výměry se přihlédne k </a:t>
            </a:r>
            <a:r>
              <a:rPr lang="cs-CZ" b="1" dirty="0"/>
              <a:t>závažnosti přestupku</a:t>
            </a:r>
            <a:r>
              <a:rPr lang="cs-CZ" dirty="0"/>
              <a:t>, zejména ke způsobu jeho spáchání a jeho následkům, k okolnostem, za nichž byl spáchán, k míře zavinění, k pohnutkám a k osobě pachatele, zda a jakým způsobem byl pro týž skutek postižen v disciplinárním řízení</a:t>
            </a:r>
            <a:r>
              <a:rPr lang="cs-CZ" dirty="0" smtClean="0"/>
              <a:t>. </a:t>
            </a:r>
          </a:p>
          <a:p>
            <a:pPr lvl="0" algn="just"/>
            <a:r>
              <a:rPr lang="cs-CZ" dirty="0" smtClean="0"/>
              <a:t> </a:t>
            </a:r>
            <a:endParaRPr lang="cs-CZ" dirty="0"/>
          </a:p>
          <a:p>
            <a:pPr lvl="0" algn="just"/>
            <a:r>
              <a:rPr lang="cs-CZ" dirty="0" smtClean="0"/>
              <a:t>Za </a:t>
            </a:r>
            <a:r>
              <a:rPr lang="cs-CZ" b="1" dirty="0"/>
              <a:t>více přestupků téhož pachatele </a:t>
            </a:r>
            <a:r>
              <a:rPr lang="cs-CZ" dirty="0"/>
              <a:t>projednaných ve společném řízení </a:t>
            </a:r>
            <a:r>
              <a:rPr lang="cs-CZ" dirty="0" smtClean="0"/>
              <a:t>(tzv. souběh) se </a:t>
            </a:r>
            <a:r>
              <a:rPr lang="cs-CZ" dirty="0"/>
              <a:t>uloží sankce podle ustanovení vztahujícího se na přestupek nejpřísněji postižitelný. Zákaz činnosti nebo zákaz pobytu lze uložit, jestliže je lze uložit za některý z těchto přestupků</a:t>
            </a:r>
            <a:r>
              <a:rPr lang="cs-CZ" dirty="0" smtClean="0"/>
              <a:t>.</a:t>
            </a:r>
          </a:p>
          <a:p>
            <a:pPr lvl="0" algn="just"/>
            <a:endParaRPr lang="cs-CZ" dirty="0"/>
          </a:p>
          <a:p>
            <a:pPr lvl="0" algn="just"/>
            <a:r>
              <a:rPr lang="cs-CZ" dirty="0"/>
              <a:t>Při </a:t>
            </a:r>
            <a:r>
              <a:rPr lang="cs-CZ" b="1" dirty="0"/>
              <a:t>posuzování </a:t>
            </a:r>
            <a:r>
              <a:rPr lang="cs-CZ" b="1" dirty="0" smtClean="0"/>
              <a:t>přestupků mladistvých osob </a:t>
            </a:r>
            <a:r>
              <a:rPr lang="cs-CZ" dirty="0" smtClean="0"/>
              <a:t>(15 – 18 let v den spáchání), </a:t>
            </a:r>
            <a:r>
              <a:rPr lang="cs-CZ" dirty="0"/>
              <a:t>se přihlíží ke zvláštní péči, kterou společnost věnuje mládeži</a:t>
            </a:r>
            <a:r>
              <a:rPr lang="cs-CZ" dirty="0" smtClean="0"/>
              <a:t>. Přestupek </a:t>
            </a:r>
            <a:r>
              <a:rPr lang="cs-CZ" dirty="0"/>
              <a:t>mladistvého nelze projednat v příkazním řízení a nelze za něj uložit zákaz pobytu</a:t>
            </a:r>
            <a:r>
              <a:rPr lang="cs-CZ" dirty="0" smtClean="0"/>
              <a:t>. Horní </a:t>
            </a:r>
            <a:r>
              <a:rPr lang="cs-CZ" dirty="0"/>
              <a:t>hranice pokuty se u mladistvého snižuje na polovinu, přičemž však nesmí být vyšší než 5 000 Kč. V blokovém řízení se horní hranice pokuty u mladistvého snižuje na polovinu, přičemž však nesmí být vyšší než 2 500 Kč</a:t>
            </a:r>
            <a:r>
              <a:rPr lang="cs-CZ" dirty="0" smtClean="0"/>
              <a:t>. Zákaz </a:t>
            </a:r>
            <a:r>
              <a:rPr lang="cs-CZ" dirty="0"/>
              <a:t>činnosti lze mladistvému uložit nejdéle na dobu jednoho roku, nebránil-li by výkon této sankce jeho přípravě na povolání.</a:t>
            </a:r>
          </a:p>
        </p:txBody>
      </p:sp>
    </p:spTree>
    <p:extLst>
      <p:ext uri="{BB962C8B-B14F-4D97-AF65-F5344CB8AC3E}">
        <p14:creationId xmlns:p14="http://schemas.microsoft.com/office/powerpoint/2010/main" val="10948705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dirty="0"/>
          </a:p>
        </p:txBody>
      </p:sp>
      <p:sp>
        <p:nvSpPr>
          <p:cNvPr id="4" name="TextovéPole 3"/>
          <p:cNvSpPr txBox="1"/>
          <p:nvPr/>
        </p:nvSpPr>
        <p:spPr>
          <a:xfrm>
            <a:off x="323528" y="620688"/>
            <a:ext cx="8352928" cy="5447645"/>
          </a:xfrm>
          <a:prstGeom prst="rect">
            <a:avLst/>
          </a:prstGeom>
          <a:noFill/>
        </p:spPr>
        <p:txBody>
          <a:bodyPr wrap="square" rtlCol="0">
            <a:spAutoFit/>
          </a:bodyPr>
          <a:lstStyle/>
          <a:p>
            <a:pPr lvl="0" algn="just"/>
            <a:r>
              <a:rPr lang="cs-CZ" sz="2400" b="1" dirty="0"/>
              <a:t>SPRÁVNĚPRÁVNÍ ODPOVĚDNOST ZA PŘESTUPKY</a:t>
            </a:r>
          </a:p>
          <a:p>
            <a:endParaRPr lang="cs-CZ" b="1" dirty="0" smtClean="0"/>
          </a:p>
          <a:p>
            <a:pPr algn="just"/>
            <a:r>
              <a:rPr lang="cs-CZ" dirty="0" smtClean="0"/>
              <a:t>Kromě ukládání sankcí za přestupky zná platná právní úprava ještě institut tzv. </a:t>
            </a:r>
            <a:r>
              <a:rPr lang="cs-CZ" b="1" dirty="0" smtClean="0"/>
              <a:t>omezujících opatření</a:t>
            </a:r>
            <a:r>
              <a:rPr lang="cs-CZ" dirty="0"/>
              <a:t> → </a:t>
            </a:r>
            <a:r>
              <a:rPr lang="cs-CZ" dirty="0" smtClean="0"/>
              <a:t>ta spočívají </a:t>
            </a:r>
            <a:r>
              <a:rPr lang="cs-CZ" b="1" dirty="0"/>
              <a:t>v zákazu navštěvovat určená </a:t>
            </a:r>
            <a:r>
              <a:rPr lang="cs-CZ" dirty="0"/>
              <a:t>veřejně přístupná </a:t>
            </a:r>
            <a:r>
              <a:rPr lang="cs-CZ" b="1" dirty="0"/>
              <a:t>místa</a:t>
            </a:r>
            <a:r>
              <a:rPr lang="cs-CZ" dirty="0"/>
              <a:t> nebo místa, kde se konají veřejné sportovní, kulturní nebo jiné společenské </a:t>
            </a:r>
            <a:r>
              <a:rPr lang="cs-CZ" dirty="0" smtClean="0"/>
              <a:t>akce, anebo v </a:t>
            </a:r>
            <a:r>
              <a:rPr lang="cs-CZ" b="1" dirty="0" smtClean="0"/>
              <a:t>zabrání věci</a:t>
            </a:r>
            <a:r>
              <a:rPr lang="cs-CZ" dirty="0" smtClean="0"/>
              <a:t>.</a:t>
            </a:r>
          </a:p>
          <a:p>
            <a:pPr algn="just"/>
            <a:endParaRPr lang="cs-CZ" dirty="0"/>
          </a:p>
          <a:p>
            <a:pPr algn="just"/>
            <a:r>
              <a:rPr lang="cs-CZ" b="1" dirty="0" smtClean="0"/>
              <a:t>Omezující opatření spočívající v zákazu navštěvovat určitá místa </a:t>
            </a:r>
            <a:r>
              <a:rPr lang="cs-CZ" dirty="0" smtClean="0"/>
              <a:t>lze uložit pouze pachatelům u vybraných druhů přestupků (§ 17 odst. </a:t>
            </a:r>
            <a:r>
              <a:rPr lang="cs-CZ" dirty="0"/>
              <a:t>2</a:t>
            </a:r>
            <a:r>
              <a:rPr lang="cs-CZ" dirty="0" smtClean="0"/>
              <a:t>) a musí </a:t>
            </a:r>
            <a:r>
              <a:rPr lang="cs-CZ" dirty="0"/>
              <a:t>být přiměřené povaze a závažnosti spáchaného přestupku a osobním poměrům pachatele; lze je uložit jen spolu se sankcí a nejdéle na dobu jednoho roku, a to za předpokladu, že existuje přímá souvislost mezi spáchaným přestupkem a omezujícím opatřením, které má být uloženo</a:t>
            </a:r>
            <a:r>
              <a:rPr lang="cs-CZ" dirty="0" smtClean="0"/>
              <a:t>.</a:t>
            </a:r>
          </a:p>
          <a:p>
            <a:pPr algn="just"/>
            <a:endParaRPr lang="cs-CZ" dirty="0"/>
          </a:p>
          <a:p>
            <a:pPr algn="just"/>
            <a:r>
              <a:rPr lang="cs-CZ" b="1" dirty="0" smtClean="0"/>
              <a:t>Omezující opatření spočívající v zabrání věci</a:t>
            </a:r>
            <a:r>
              <a:rPr lang="cs-CZ" dirty="0" smtClean="0"/>
              <a:t> je obdobou sankce propadnutí věci, avšak s tím rozdílem, že zabíraná věc nepatří pachateli přestupku, anebo mu sice patří, ale nelze jej za přestupek stíhat, anebo vlastník věci není znám. Zabráním věci je sledována bezpečnost osob nebo majetku, anebo jiný obecný zájem. O zabrání věci lze rozhodnout nejpozději do 2 let od projednání věci. Věc nelze zabrat, je-li její hodnota v nápadném nepoměru k povaze </a:t>
            </a:r>
            <a:r>
              <a:rPr lang="cs-CZ" dirty="0"/>
              <a:t>přestupku. </a:t>
            </a:r>
            <a:r>
              <a:rPr lang="cs-CZ" b="1" dirty="0"/>
              <a:t>Vlastníkem zabrané věci se stává stát.</a:t>
            </a:r>
          </a:p>
        </p:txBody>
      </p:sp>
    </p:spTree>
    <p:extLst>
      <p:ext uri="{BB962C8B-B14F-4D97-AF65-F5344CB8AC3E}">
        <p14:creationId xmlns:p14="http://schemas.microsoft.com/office/powerpoint/2010/main" val="3925538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4" name="TextovéPole 3"/>
          <p:cNvSpPr txBox="1"/>
          <p:nvPr/>
        </p:nvSpPr>
        <p:spPr>
          <a:xfrm>
            <a:off x="539552" y="692696"/>
            <a:ext cx="8136904" cy="4801314"/>
          </a:xfrm>
          <a:prstGeom prst="rect">
            <a:avLst/>
          </a:prstGeom>
          <a:noFill/>
        </p:spPr>
        <p:txBody>
          <a:bodyPr wrap="square" rtlCol="0">
            <a:spAutoFit/>
          </a:bodyPr>
          <a:lstStyle/>
          <a:p>
            <a:pPr algn="just"/>
            <a:r>
              <a:rPr lang="cs-CZ" b="1" dirty="0" err="1" smtClean="0"/>
              <a:t>Správněprávní</a:t>
            </a:r>
            <a:r>
              <a:rPr lang="cs-CZ" b="1" dirty="0" smtClean="0"/>
              <a:t> odpovědnost</a:t>
            </a:r>
            <a:r>
              <a:rPr lang="cs-CZ" dirty="0" smtClean="0"/>
              <a:t> přichází v úvahu tehdy, když dojde k narušení společenských vztahů chráněných správním právem. Vznik odpovědnosti je představován vznikem povinnosti strpět a nést sankci – základem správněprávní odpovědnosti je protiprávní jednání subjektů správního práva, za které lze uložit správněprávní sankci.</a:t>
            </a:r>
          </a:p>
          <a:p>
            <a:pPr algn="just"/>
            <a:endParaRPr lang="cs-CZ" dirty="0"/>
          </a:p>
          <a:p>
            <a:pPr algn="just"/>
            <a:r>
              <a:rPr lang="cs-CZ" dirty="0" smtClean="0"/>
              <a:t>Jednání v souladu s normou = žádoucí vztah</a:t>
            </a:r>
          </a:p>
          <a:p>
            <a:pPr algn="just"/>
            <a:r>
              <a:rPr lang="cs-CZ" dirty="0" smtClean="0"/>
              <a:t>Jednání v rozporu s normou = zakládá správně právní odpovědnost</a:t>
            </a:r>
          </a:p>
          <a:p>
            <a:pPr algn="just"/>
            <a:endParaRPr lang="cs-CZ" dirty="0"/>
          </a:p>
          <a:p>
            <a:pPr algn="just"/>
            <a:r>
              <a:rPr lang="cs-CZ" dirty="0" smtClean="0"/>
              <a:t>Př.</a:t>
            </a:r>
          </a:p>
          <a:p>
            <a:pPr algn="just"/>
            <a:endParaRPr lang="cs-CZ" dirty="0"/>
          </a:p>
          <a:p>
            <a:pPr algn="just"/>
            <a:r>
              <a:rPr lang="cs-CZ" i="1" dirty="0" smtClean="0"/>
              <a:t>Norma správního práva stanoví povinnost řidiče dodržovat nejvyšší dovolenou rychlost v obci na 50 km/h (§ 18 odst. 4 zákona o silničním provozu)</a:t>
            </a:r>
          </a:p>
          <a:p>
            <a:pPr algn="just"/>
            <a:endParaRPr lang="cs-CZ" i="1" dirty="0"/>
          </a:p>
          <a:p>
            <a:pPr algn="just"/>
            <a:r>
              <a:rPr lang="cs-CZ" i="1" dirty="0" smtClean="0"/>
              <a:t>pohybuje-li se řidič v obci rychlostí do 50 km/h, jedná se o stav žádoucí, překročí-li tuto rychlost, nastává odpovědnost za porušení normy správního práva, a v tomto případě je správní orgán oprávněn uložit sankci (správní trest)</a:t>
            </a:r>
          </a:p>
        </p:txBody>
      </p:sp>
    </p:spTree>
    <p:extLst>
      <p:ext uri="{BB962C8B-B14F-4D97-AF65-F5344CB8AC3E}">
        <p14:creationId xmlns:p14="http://schemas.microsoft.com/office/powerpoint/2010/main" val="41236781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dirty="0"/>
          </a:p>
        </p:txBody>
      </p:sp>
      <p:sp>
        <p:nvSpPr>
          <p:cNvPr id="4" name="TextovéPole 3"/>
          <p:cNvSpPr txBox="1"/>
          <p:nvPr/>
        </p:nvSpPr>
        <p:spPr>
          <a:xfrm>
            <a:off x="319708" y="404664"/>
            <a:ext cx="8640960" cy="5724644"/>
          </a:xfrm>
          <a:prstGeom prst="rect">
            <a:avLst/>
          </a:prstGeom>
          <a:noFill/>
        </p:spPr>
        <p:txBody>
          <a:bodyPr wrap="square" rtlCol="0">
            <a:spAutoFit/>
          </a:bodyPr>
          <a:lstStyle/>
          <a:p>
            <a:pPr lvl="0" algn="just"/>
            <a:r>
              <a:rPr lang="cs-CZ" sz="2400" b="1" dirty="0"/>
              <a:t>SPRÁVNĚPRÁVNÍ ODPOVĚDNOST ZA PŘESTUPKY</a:t>
            </a:r>
          </a:p>
          <a:p>
            <a:endParaRPr lang="cs-CZ" b="1" dirty="0" smtClean="0"/>
          </a:p>
          <a:p>
            <a:pPr algn="just"/>
            <a:r>
              <a:rPr lang="cs-CZ" b="1" dirty="0" smtClean="0"/>
              <a:t>Zánik odpovědnosti za přestupek</a:t>
            </a:r>
            <a:r>
              <a:rPr lang="cs-CZ" dirty="0" smtClean="0"/>
              <a:t> </a:t>
            </a:r>
            <a:r>
              <a:rPr lang="cs-CZ" dirty="0"/>
              <a:t>- </a:t>
            </a:r>
            <a:r>
              <a:rPr lang="cs-CZ" dirty="0" smtClean="0"/>
              <a:t>přestupek </a:t>
            </a:r>
            <a:r>
              <a:rPr lang="cs-CZ" dirty="0"/>
              <a:t>nelze projednat, uplynul-li od jeho spáchání jeden rok; nelze jej též projednat, popřípadě uloženou sankci nebo její zbytek vykonat, vztahuje-li se na přestupek amnestie</a:t>
            </a:r>
            <a:r>
              <a:rPr lang="cs-CZ" dirty="0" smtClean="0"/>
              <a:t>.</a:t>
            </a:r>
          </a:p>
          <a:p>
            <a:pPr algn="just"/>
            <a:endParaRPr lang="cs-CZ" dirty="0"/>
          </a:p>
          <a:p>
            <a:pPr algn="just"/>
            <a:r>
              <a:rPr lang="cs-CZ" b="1" dirty="0"/>
              <a:t>Běh lhůty pro projednání přestupku </a:t>
            </a:r>
            <a:r>
              <a:rPr lang="cs-CZ" b="1" dirty="0" smtClean="0"/>
              <a:t>se </a:t>
            </a:r>
            <a:r>
              <a:rPr lang="cs-CZ" b="1" dirty="0"/>
              <a:t>přerušuje </a:t>
            </a:r>
            <a:r>
              <a:rPr lang="cs-CZ" dirty="0"/>
              <a:t>zahájením řízení o přestupku, jakož i vydáním rozhodnutí o přestupku, jímž je obviněný z přestupku uznán vinným; je-li prvním úkonem v řízení vydání příkazu o uložení pokuty, přerušuje se běh lhůty jeho doručením. </a:t>
            </a:r>
            <a:r>
              <a:rPr lang="cs-CZ" dirty="0" smtClean="0"/>
              <a:t>Přerušením </a:t>
            </a:r>
            <a:r>
              <a:rPr lang="cs-CZ" dirty="0"/>
              <a:t>běhu lhůty pro projednání přestupku </a:t>
            </a:r>
            <a:r>
              <a:rPr lang="cs-CZ" dirty="0" smtClean="0"/>
              <a:t>začíná </a:t>
            </a:r>
            <a:r>
              <a:rPr lang="cs-CZ" dirty="0"/>
              <a:t>běh nové lhůty pro projednání přestupku; přestupek však nelze projednat, uplynuly-li od jeho spáchání dva </a:t>
            </a:r>
            <a:r>
              <a:rPr lang="cs-CZ" dirty="0" smtClean="0"/>
              <a:t>roky. Do </a:t>
            </a:r>
            <a:r>
              <a:rPr lang="cs-CZ" dirty="0"/>
              <a:t>běhu </a:t>
            </a:r>
            <a:r>
              <a:rPr lang="cs-CZ" dirty="0" smtClean="0"/>
              <a:t>lhůt se </a:t>
            </a:r>
            <a:r>
              <a:rPr lang="cs-CZ" dirty="0"/>
              <a:t>nezapočítává doba, po kterou se pro tentýž skutek vedlo trestní řízení podle zvláštního právního předpisu</a:t>
            </a:r>
            <a:r>
              <a:rPr lang="cs-CZ" dirty="0" smtClean="0"/>
              <a:t>.</a:t>
            </a:r>
          </a:p>
          <a:p>
            <a:pPr algn="just"/>
            <a:endParaRPr lang="cs-CZ" dirty="0"/>
          </a:p>
          <a:p>
            <a:pPr algn="just"/>
            <a:r>
              <a:rPr lang="cs-CZ" dirty="0" smtClean="0"/>
              <a:t>Ve zvláštní části pak zákon o přestupcích vymezuje jednotlivé </a:t>
            </a:r>
            <a:r>
              <a:rPr lang="cs-CZ" b="1" dirty="0" smtClean="0"/>
              <a:t>skutkové podstaty přestupků </a:t>
            </a:r>
            <a:r>
              <a:rPr lang="cs-CZ" dirty="0" smtClean="0"/>
              <a:t>členěné do skupin podle již uvedených druhových objektů přestupků.</a:t>
            </a:r>
          </a:p>
          <a:p>
            <a:pPr algn="just"/>
            <a:endParaRPr lang="cs-CZ" dirty="0"/>
          </a:p>
          <a:p>
            <a:pPr algn="just"/>
            <a:r>
              <a:rPr lang="cs-CZ" dirty="0" smtClean="0"/>
              <a:t>Nejrozsáhlejší skupinu skutkových podstat přestupků představují </a:t>
            </a:r>
            <a:r>
              <a:rPr lang="cs-CZ" b="1" dirty="0"/>
              <a:t>přestupky </a:t>
            </a:r>
            <a:r>
              <a:rPr lang="cs-CZ" b="1" dirty="0" smtClean="0"/>
              <a:t>proti </a:t>
            </a:r>
            <a:r>
              <a:rPr lang="cs-CZ" b="1" dirty="0"/>
              <a:t>pořádku ve státní správě a v územní </a:t>
            </a:r>
            <a:r>
              <a:rPr lang="cs-CZ" b="1" dirty="0" smtClean="0"/>
              <a:t>samosprávě </a:t>
            </a:r>
            <a:r>
              <a:rPr lang="cs-CZ" dirty="0" smtClean="0"/>
              <a:t>(souhrnně je můžeme označit jako </a:t>
            </a:r>
            <a:r>
              <a:rPr lang="cs-CZ" b="1" dirty="0" smtClean="0"/>
              <a:t>přestupky proti pořádku ve veřejné správě</a:t>
            </a:r>
            <a:r>
              <a:rPr lang="cs-CZ" dirty="0" smtClean="0"/>
              <a:t>).</a:t>
            </a:r>
            <a:endParaRPr lang="cs-CZ" dirty="0"/>
          </a:p>
        </p:txBody>
      </p:sp>
    </p:spTree>
    <p:extLst>
      <p:ext uri="{BB962C8B-B14F-4D97-AF65-F5344CB8AC3E}">
        <p14:creationId xmlns:p14="http://schemas.microsoft.com/office/powerpoint/2010/main" val="3066638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21</a:t>
            </a:fld>
            <a:endParaRPr lang="cs-CZ" dirty="0"/>
          </a:p>
        </p:txBody>
      </p:sp>
      <p:sp>
        <p:nvSpPr>
          <p:cNvPr id="5" name="TextovéPole 4"/>
          <p:cNvSpPr txBox="1"/>
          <p:nvPr/>
        </p:nvSpPr>
        <p:spPr>
          <a:xfrm>
            <a:off x="405880" y="404664"/>
            <a:ext cx="8280920" cy="4278094"/>
          </a:xfrm>
          <a:prstGeom prst="rect">
            <a:avLst/>
          </a:prstGeom>
          <a:noFill/>
        </p:spPr>
        <p:txBody>
          <a:bodyPr wrap="square" rtlCol="0">
            <a:spAutoFit/>
          </a:bodyPr>
          <a:lstStyle/>
          <a:p>
            <a:pPr lvl="0" algn="just"/>
            <a:r>
              <a:rPr lang="cs-CZ" sz="2400" b="1" dirty="0"/>
              <a:t>SPRÁVNĚPRÁVNÍ ODPOVĚDNOST ZA PŘESTUPKY</a:t>
            </a:r>
          </a:p>
          <a:p>
            <a:pPr algn="just"/>
            <a:endParaRPr lang="cs-CZ" sz="1000" b="1" dirty="0" smtClean="0"/>
          </a:p>
          <a:p>
            <a:pPr algn="just"/>
            <a:r>
              <a:rPr lang="cs-CZ" b="1" dirty="0" smtClean="0"/>
              <a:t>Obecné přestupky </a:t>
            </a:r>
            <a:r>
              <a:rPr lang="cs-CZ" dirty="0" smtClean="0"/>
              <a:t>jsou pak jmenovitě </a:t>
            </a:r>
            <a:r>
              <a:rPr lang="cs-CZ" b="1" dirty="0" smtClean="0"/>
              <a:t>uvedeny v zákoně o některých přestupcích. </a:t>
            </a:r>
          </a:p>
          <a:p>
            <a:pPr algn="just"/>
            <a:endParaRPr lang="cs-CZ" sz="1000" dirty="0" smtClean="0"/>
          </a:p>
          <a:p>
            <a:pPr algn="just"/>
            <a:endParaRPr lang="cs-CZ" sz="1000" dirty="0"/>
          </a:p>
          <a:p>
            <a:pPr algn="just"/>
            <a:r>
              <a:rPr lang="cs-CZ" sz="2000" dirty="0" smtClean="0"/>
              <a:t>Výčet skutkových podstat není konečný, jsou v dalších, zvláštních zákonech.</a:t>
            </a:r>
          </a:p>
          <a:p>
            <a:pPr algn="just"/>
            <a:endParaRPr lang="cs-CZ" sz="2000" dirty="0"/>
          </a:p>
          <a:p>
            <a:pPr algn="just"/>
            <a:r>
              <a:rPr lang="cs-CZ" sz="2000" dirty="0" smtClean="0"/>
              <a:t>Např. </a:t>
            </a:r>
          </a:p>
          <a:p>
            <a:pPr algn="just"/>
            <a:endParaRPr lang="cs-CZ" sz="2000" dirty="0"/>
          </a:p>
          <a:p>
            <a:pPr algn="just"/>
            <a:r>
              <a:rPr lang="cs-CZ" sz="2000" dirty="0" smtClean="0"/>
              <a:t>§ 125c zákona č. 361/2000 Sb., o provozu na pozemních komunikacích</a:t>
            </a:r>
          </a:p>
          <a:p>
            <a:pPr algn="just"/>
            <a:r>
              <a:rPr lang="cs-CZ" sz="2000" dirty="0" smtClean="0"/>
              <a:t>§ 119 zákona č. 183/2006 Sb., stavební zákon</a:t>
            </a:r>
          </a:p>
          <a:p>
            <a:pPr algn="just"/>
            <a:endParaRPr lang="cs-CZ" sz="2000" dirty="0"/>
          </a:p>
          <a:p>
            <a:pPr algn="just"/>
            <a:r>
              <a:rPr lang="cs-CZ" sz="2000" dirty="0" smtClean="0"/>
              <a:t>V právním řádu je přibližně 6000 skutkových podstat přestupků.</a:t>
            </a:r>
          </a:p>
          <a:p>
            <a:pPr algn="just"/>
            <a:endParaRPr lang="cs-CZ" sz="2000" dirty="0" smtClean="0"/>
          </a:p>
          <a:p>
            <a:pPr algn="just"/>
            <a:endParaRPr lang="cs-CZ" sz="1000" dirty="0"/>
          </a:p>
          <a:p>
            <a:pPr algn="just"/>
            <a:endParaRPr lang="cs-CZ" sz="1000" dirty="0"/>
          </a:p>
        </p:txBody>
      </p:sp>
    </p:spTree>
    <p:extLst>
      <p:ext uri="{BB962C8B-B14F-4D97-AF65-F5344CB8AC3E}">
        <p14:creationId xmlns:p14="http://schemas.microsoft.com/office/powerpoint/2010/main" val="5016074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22</a:t>
            </a:fld>
            <a:endParaRPr lang="cs-CZ" dirty="0"/>
          </a:p>
        </p:txBody>
      </p:sp>
      <p:sp>
        <p:nvSpPr>
          <p:cNvPr id="4" name="TextovéPole 3"/>
          <p:cNvSpPr txBox="1"/>
          <p:nvPr/>
        </p:nvSpPr>
        <p:spPr>
          <a:xfrm>
            <a:off x="323528" y="548680"/>
            <a:ext cx="8496944" cy="3508653"/>
          </a:xfrm>
          <a:prstGeom prst="rect">
            <a:avLst/>
          </a:prstGeom>
          <a:noFill/>
        </p:spPr>
        <p:txBody>
          <a:bodyPr wrap="square" rtlCol="0">
            <a:spAutoFit/>
          </a:bodyPr>
          <a:lstStyle/>
          <a:p>
            <a:pPr lvl="0" algn="just"/>
            <a:r>
              <a:rPr lang="cs-CZ" sz="2400" b="1" dirty="0"/>
              <a:t>SPRÁVNĚPRÁVNÍ ODPOVĚDNOST ZA PŘESTUPKY</a:t>
            </a:r>
          </a:p>
          <a:p>
            <a:endParaRPr lang="cs-CZ" dirty="0" smtClean="0"/>
          </a:p>
          <a:p>
            <a:pPr algn="just"/>
            <a:r>
              <a:rPr lang="cs-CZ" b="1" dirty="0" smtClean="0"/>
              <a:t>Řízení o přestupcích </a:t>
            </a:r>
            <a:r>
              <a:rPr lang="cs-CZ" dirty="0" smtClean="0"/>
              <a:t>je ve své podstatě zvláštním druhem správního řízení. Je upraveno souhrnem právních ustanovení, která vymezují postavení subjektů tohoto řízení, jejich práva a povinnosti, a jejich prostřednictvím regulují proceduru při vyřizování přestupků.</a:t>
            </a:r>
          </a:p>
          <a:p>
            <a:pPr algn="just"/>
            <a:endParaRPr lang="cs-CZ" dirty="0"/>
          </a:p>
          <a:p>
            <a:pPr algn="just"/>
            <a:r>
              <a:rPr lang="cs-CZ" dirty="0" smtClean="0"/>
              <a:t>Procesní úprava obsažená přímo v zákoně o přestupcích je poměrně podrobná, čímž se řízení o přestupcích profiluje jako </a:t>
            </a:r>
            <a:r>
              <a:rPr lang="cs-CZ" b="1" dirty="0" smtClean="0"/>
              <a:t>zvláštní správní řízení </a:t>
            </a:r>
            <a:r>
              <a:rPr lang="cs-CZ" dirty="0" smtClean="0"/>
              <a:t>s odlišnostmi od obecného správního řízení.</a:t>
            </a:r>
          </a:p>
          <a:p>
            <a:pPr algn="just"/>
            <a:endParaRPr lang="cs-CZ" dirty="0"/>
          </a:p>
          <a:p>
            <a:pPr algn="just"/>
            <a:r>
              <a:rPr lang="cs-CZ" dirty="0" smtClean="0"/>
              <a:t>Zákon o přestupcích je v poměru speciality ke správnímu řádu </a:t>
            </a:r>
            <a:r>
              <a:rPr lang="cs-CZ" b="1" dirty="0" smtClean="0"/>
              <a:t>(lex </a:t>
            </a:r>
            <a:r>
              <a:rPr lang="cs-CZ" b="1" dirty="0" err="1" smtClean="0"/>
              <a:t>specialis</a:t>
            </a:r>
            <a:r>
              <a:rPr lang="cs-CZ" b="1" dirty="0" smtClean="0"/>
              <a:t> </a:t>
            </a:r>
            <a:r>
              <a:rPr lang="cs-CZ" b="1" dirty="0" err="1" smtClean="0"/>
              <a:t>derogat</a:t>
            </a:r>
            <a:r>
              <a:rPr lang="cs-CZ" b="1" dirty="0" smtClean="0"/>
              <a:t> </a:t>
            </a:r>
            <a:r>
              <a:rPr lang="cs-CZ" b="1" dirty="0" err="1" smtClean="0"/>
              <a:t>legis</a:t>
            </a:r>
            <a:r>
              <a:rPr lang="cs-CZ" b="1" dirty="0" smtClean="0"/>
              <a:t> </a:t>
            </a:r>
            <a:r>
              <a:rPr lang="cs-CZ" b="1" dirty="0" err="1" smtClean="0"/>
              <a:t>generali</a:t>
            </a:r>
            <a:r>
              <a:rPr lang="cs-CZ" b="1" dirty="0" smtClean="0"/>
              <a:t>).</a:t>
            </a:r>
            <a:endParaRPr lang="cs-CZ" b="1" dirty="0"/>
          </a:p>
        </p:txBody>
      </p:sp>
    </p:spTree>
    <p:extLst>
      <p:ext uri="{BB962C8B-B14F-4D97-AF65-F5344CB8AC3E}">
        <p14:creationId xmlns:p14="http://schemas.microsoft.com/office/powerpoint/2010/main" val="945677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031976"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23</a:t>
            </a:fld>
            <a:endParaRPr lang="cs-CZ" dirty="0"/>
          </a:p>
        </p:txBody>
      </p:sp>
      <p:sp>
        <p:nvSpPr>
          <p:cNvPr id="4" name="TextovéPole 3"/>
          <p:cNvSpPr txBox="1"/>
          <p:nvPr/>
        </p:nvSpPr>
        <p:spPr>
          <a:xfrm>
            <a:off x="333872" y="345102"/>
            <a:ext cx="8352928" cy="4878259"/>
          </a:xfrm>
          <a:prstGeom prst="rect">
            <a:avLst/>
          </a:prstGeom>
          <a:noFill/>
        </p:spPr>
        <p:txBody>
          <a:bodyPr wrap="square" rtlCol="0">
            <a:spAutoFit/>
          </a:bodyPr>
          <a:lstStyle/>
          <a:p>
            <a:r>
              <a:rPr lang="cs-CZ" sz="2400" b="1" dirty="0" smtClean="0"/>
              <a:t>SPRÁVNĚPRÁVNÍ ODPOVĚDNOST ZA TZV. JINÉ SPRÁVNÍ DELIKTY</a:t>
            </a:r>
          </a:p>
          <a:p>
            <a:endParaRPr lang="cs-CZ" sz="1000" b="1" dirty="0" smtClean="0"/>
          </a:p>
          <a:p>
            <a:pPr algn="just"/>
            <a:r>
              <a:rPr lang="cs-CZ" dirty="0"/>
              <a:t>Není-li protiprávní čin, jehož znaky jsou uvedeny v jiném zákoně, označen jako přestupek, jedná se o </a:t>
            </a:r>
            <a:r>
              <a:rPr lang="cs-CZ" b="1" dirty="0"/>
              <a:t>jiný správní delikt</a:t>
            </a:r>
            <a:r>
              <a:rPr lang="cs-CZ" dirty="0"/>
              <a:t>. Správní delikt je jedním z druhů právních deliktů. Obecný pojem „správní delikt“ není legálně definován. Nauka správního práva ho používá jako souborný pojem, zahrnující jednotlivé druhy správních deliktů, které se vyskytují v platné právní úpravě. V literatuře se správním deliktem označuje zpravidla protiprávní jednání, jehož znaky jsou stanoveny zákonem, za které ukládá správní orgán trest stanovený normou správního práva</a:t>
            </a:r>
            <a:r>
              <a:rPr lang="cs-CZ" dirty="0" smtClean="0"/>
              <a:t>.</a:t>
            </a:r>
          </a:p>
          <a:p>
            <a:pPr algn="just"/>
            <a:endParaRPr lang="cs-CZ" sz="1000" b="1" dirty="0" smtClean="0"/>
          </a:p>
          <a:p>
            <a:pPr algn="just"/>
            <a:r>
              <a:rPr lang="cs-CZ" dirty="0" smtClean="0"/>
              <a:t>Žádná ze skupin tzv. jiných správních deliktů není, na rozdíl od právní úpravy přestupků, ani částečně kodifikována a jejich úprava je roztříštěna v příslušných předpisech upravujících režimy těch kterých úseků veřejné správy.</a:t>
            </a:r>
          </a:p>
          <a:p>
            <a:pPr algn="just"/>
            <a:endParaRPr lang="cs-CZ" sz="1000" dirty="0" smtClean="0"/>
          </a:p>
          <a:p>
            <a:pPr>
              <a:spcAft>
                <a:spcPts val="600"/>
              </a:spcAft>
            </a:pPr>
            <a:r>
              <a:rPr lang="cs-CZ" b="1" dirty="0" smtClean="0"/>
              <a:t>Obvyklé členění jiných správních deliktů</a:t>
            </a:r>
            <a:r>
              <a:rPr lang="cs-CZ" dirty="0" smtClean="0"/>
              <a:t>:</a:t>
            </a:r>
            <a:endParaRPr lang="cs-CZ" sz="1000" dirty="0"/>
          </a:p>
          <a:p>
            <a:pPr marL="742950" lvl="1" indent="-285750">
              <a:buFont typeface="Wingdings" panose="05000000000000000000" pitchFamily="2" charset="2"/>
              <a:buChar char="q"/>
            </a:pPr>
            <a:r>
              <a:rPr lang="cs-CZ" dirty="0" smtClean="0"/>
              <a:t>správní </a:t>
            </a:r>
            <a:r>
              <a:rPr lang="cs-CZ" dirty="0"/>
              <a:t>disciplinární </a:t>
            </a:r>
            <a:r>
              <a:rPr lang="cs-CZ" dirty="0" smtClean="0"/>
              <a:t>delikty (porušení studijního a zkušebního řádu)</a:t>
            </a:r>
          </a:p>
          <a:p>
            <a:pPr marL="742950" lvl="1" indent="-285750">
              <a:buFont typeface="Wingdings" panose="05000000000000000000" pitchFamily="2" charset="2"/>
              <a:buChar char="q"/>
            </a:pPr>
            <a:r>
              <a:rPr lang="cs-CZ" dirty="0" smtClean="0"/>
              <a:t>správní </a:t>
            </a:r>
            <a:r>
              <a:rPr lang="cs-CZ" dirty="0"/>
              <a:t>pořádkové </a:t>
            </a:r>
            <a:r>
              <a:rPr lang="cs-CZ" dirty="0" smtClean="0"/>
              <a:t>delikty</a:t>
            </a:r>
            <a:r>
              <a:rPr lang="cs-CZ" dirty="0"/>
              <a:t> </a:t>
            </a:r>
            <a:r>
              <a:rPr lang="cs-CZ" dirty="0" smtClean="0"/>
              <a:t>(pořádková opatření)</a:t>
            </a:r>
          </a:p>
          <a:p>
            <a:pPr marL="742950" lvl="1" indent="-285750">
              <a:buFont typeface="Wingdings" panose="05000000000000000000" pitchFamily="2" charset="2"/>
              <a:buChar char="q"/>
            </a:pPr>
            <a:r>
              <a:rPr lang="cs-CZ" dirty="0" smtClean="0"/>
              <a:t>delikty proti platební disciplíně (platební delikty).</a:t>
            </a:r>
            <a:endParaRPr lang="cs-CZ" dirty="0"/>
          </a:p>
        </p:txBody>
      </p:sp>
    </p:spTree>
    <p:extLst>
      <p:ext uri="{BB962C8B-B14F-4D97-AF65-F5344CB8AC3E}">
        <p14:creationId xmlns:p14="http://schemas.microsoft.com/office/powerpoint/2010/main" val="13089825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5" name="TextovéPole 4"/>
          <p:cNvSpPr txBox="1"/>
          <p:nvPr/>
        </p:nvSpPr>
        <p:spPr>
          <a:xfrm>
            <a:off x="251520" y="188640"/>
            <a:ext cx="8568952" cy="4893647"/>
          </a:xfrm>
          <a:prstGeom prst="rect">
            <a:avLst/>
          </a:prstGeom>
          <a:noFill/>
        </p:spPr>
        <p:txBody>
          <a:bodyPr wrap="square" rtlCol="0">
            <a:spAutoFit/>
          </a:bodyPr>
          <a:lstStyle/>
          <a:p>
            <a:r>
              <a:rPr lang="cs-CZ" sz="2400" b="1" dirty="0" smtClean="0"/>
              <a:t>CHARAKTERISTIKA SPRÁVNĚPRÁVNÍ ODPOVĚDNOSTI</a:t>
            </a:r>
          </a:p>
          <a:p>
            <a:endParaRPr lang="cs-CZ" b="1" dirty="0"/>
          </a:p>
          <a:p>
            <a:pPr algn="just"/>
            <a:r>
              <a:rPr lang="cs-CZ" dirty="0" smtClean="0"/>
              <a:t>Protiprávní jednání ve sféře správního práva je označováno jako </a:t>
            </a:r>
            <a:r>
              <a:rPr lang="cs-CZ" b="1" dirty="0" smtClean="0"/>
              <a:t>správní delikt</a:t>
            </a:r>
            <a:r>
              <a:rPr lang="cs-CZ" dirty="0" smtClean="0"/>
              <a:t>, a správněprávní odpovědnost je tedy </a:t>
            </a:r>
            <a:r>
              <a:rPr lang="cs-CZ" b="1" dirty="0" smtClean="0"/>
              <a:t>odpovědností za správní delikty</a:t>
            </a:r>
            <a:r>
              <a:rPr lang="cs-CZ" dirty="0" smtClean="0"/>
              <a:t>.</a:t>
            </a:r>
          </a:p>
          <a:p>
            <a:pPr algn="just"/>
            <a:endParaRPr lang="cs-CZ" dirty="0"/>
          </a:p>
          <a:p>
            <a:pPr algn="just"/>
            <a:r>
              <a:rPr lang="cs-CZ" dirty="0" smtClean="0"/>
              <a:t>Uvedené pojetí správněprávní odpovědnosti je projevem tzv. </a:t>
            </a:r>
            <a:r>
              <a:rPr lang="cs-CZ" b="1" dirty="0" smtClean="0"/>
              <a:t>sankční koncepce</a:t>
            </a:r>
            <a:r>
              <a:rPr lang="cs-CZ" dirty="0" smtClean="0"/>
              <a:t>, resp. </a:t>
            </a:r>
            <a:r>
              <a:rPr lang="cs-CZ" b="1" dirty="0" smtClean="0"/>
              <a:t>retrospektivního chápání právní odpovědnosti </a:t>
            </a:r>
            <a:r>
              <a:rPr lang="cs-CZ" dirty="0" smtClean="0"/>
              <a:t>→ tzn., že odpovědnost vzniká a nastupuje teprve v důsledku porušení právní povinnosti a její uplatnění se projevuje v </a:t>
            </a:r>
            <a:r>
              <a:rPr lang="cs-CZ" b="1" dirty="0" smtClean="0"/>
              <a:t>uložení sankce</a:t>
            </a:r>
            <a:r>
              <a:rPr lang="cs-CZ" dirty="0" smtClean="0"/>
              <a:t>.</a:t>
            </a:r>
          </a:p>
          <a:p>
            <a:pPr algn="just"/>
            <a:endParaRPr lang="cs-CZ" dirty="0"/>
          </a:p>
          <a:p>
            <a:pPr algn="just"/>
            <a:r>
              <a:rPr lang="cs-CZ" dirty="0" smtClean="0"/>
              <a:t>Posláním uplatňování správněprávní odpovědnosti je odstranit poruchu vzniklou porušením právní povinnosti a současně eliminovat i škodlivé následky takového protiprávního jednání, s cílem zabránit, resp. předejít jeho opakování.</a:t>
            </a:r>
          </a:p>
          <a:p>
            <a:pPr algn="just"/>
            <a:endParaRPr lang="cs-CZ" dirty="0"/>
          </a:p>
          <a:p>
            <a:pPr algn="just"/>
            <a:r>
              <a:rPr lang="cs-CZ" dirty="0" smtClean="0"/>
              <a:t>Typově můžeme rozlišovat 2 skupiny případů porušování povinností:</a:t>
            </a:r>
          </a:p>
          <a:p>
            <a:pPr marL="285750" indent="-285750" algn="just">
              <a:buFont typeface="Wingdings" panose="05000000000000000000" pitchFamily="2" charset="2"/>
              <a:buChar char="§"/>
            </a:pPr>
            <a:r>
              <a:rPr lang="cs-CZ" dirty="0" smtClean="0"/>
              <a:t>ty, u nichž povaha způsobené poruchy vylučuje možnost jejího faktické zpětné nápravy,</a:t>
            </a:r>
          </a:p>
          <a:p>
            <a:pPr marL="285750" indent="-285750" algn="just">
              <a:buFont typeface="Wingdings" panose="05000000000000000000" pitchFamily="2" charset="2"/>
              <a:buChar char="§"/>
            </a:pPr>
            <a:r>
              <a:rPr lang="cs-CZ" dirty="0" smtClean="0"/>
              <a:t>ty, u nichž zjednání faktické nápravy přichází v úvahu.  </a:t>
            </a:r>
            <a:endParaRPr lang="cs-CZ" dirty="0"/>
          </a:p>
        </p:txBody>
      </p:sp>
    </p:spTree>
    <p:extLst>
      <p:ext uri="{BB962C8B-B14F-4D97-AF65-F5344CB8AC3E}">
        <p14:creationId xmlns:p14="http://schemas.microsoft.com/office/powerpoint/2010/main" val="125275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323528" y="692696"/>
            <a:ext cx="8424936" cy="5355312"/>
          </a:xfrm>
          <a:prstGeom prst="rect">
            <a:avLst/>
          </a:prstGeom>
          <a:noFill/>
        </p:spPr>
        <p:txBody>
          <a:bodyPr wrap="square" rtlCol="0">
            <a:spAutoFit/>
          </a:bodyPr>
          <a:lstStyle/>
          <a:p>
            <a:r>
              <a:rPr lang="cs-CZ" sz="2400" b="1" dirty="0"/>
              <a:t>CHARAKTERISTIKA SPRÁVNĚPRÁVNÍ ODPOVĚDNOSTI</a:t>
            </a:r>
          </a:p>
          <a:p>
            <a:endParaRPr lang="cs-CZ" altLang="cs-CZ" dirty="0" smtClean="0"/>
          </a:p>
          <a:p>
            <a:pPr algn="just"/>
            <a:r>
              <a:rPr lang="cs-CZ" altLang="cs-CZ" dirty="0" smtClean="0"/>
              <a:t>Uvedeným dvěma skupinám případů pak odpovídají i </a:t>
            </a:r>
            <a:r>
              <a:rPr lang="cs-CZ" altLang="cs-CZ" b="1" dirty="0" smtClean="0"/>
              <a:t>2 skupiny správněprávních sankcí</a:t>
            </a:r>
            <a:r>
              <a:rPr lang="cs-CZ" altLang="cs-CZ" dirty="0" smtClean="0"/>
              <a:t>, a to:</a:t>
            </a:r>
          </a:p>
          <a:p>
            <a:pPr algn="just"/>
            <a:endParaRPr lang="cs-CZ" altLang="cs-CZ" sz="1000" dirty="0"/>
          </a:p>
          <a:p>
            <a:pPr marL="285750" indent="-285750" algn="just">
              <a:buFont typeface="Arial" panose="020B0604020202020204" pitchFamily="34" charset="0"/>
              <a:buChar char="•"/>
            </a:pPr>
            <a:r>
              <a:rPr lang="cs-CZ" altLang="cs-CZ" b="1" dirty="0" smtClean="0"/>
              <a:t>správní tresty </a:t>
            </a:r>
            <a:r>
              <a:rPr lang="cs-CZ" altLang="cs-CZ" dirty="0" smtClean="0"/>
              <a:t>– které se použijí tam, kde nelze nápravy dosáhnout jinak než nápravou subjektu  porušení právní povinnosti </a:t>
            </a:r>
            <a:endParaRPr lang="cs-CZ" altLang="cs-CZ" b="1" i="1" dirty="0"/>
          </a:p>
          <a:p>
            <a:pPr algn="just"/>
            <a:r>
              <a:rPr lang="cs-CZ" altLang="cs-CZ" b="1" i="1" dirty="0" smtClean="0"/>
              <a:t>PŘ</a:t>
            </a:r>
          </a:p>
          <a:p>
            <a:pPr marL="285750" indent="-285750" algn="just">
              <a:buFont typeface="Arial" panose="020B0604020202020204" pitchFamily="34" charset="0"/>
              <a:buChar char="•"/>
            </a:pPr>
            <a:r>
              <a:rPr lang="cs-CZ" altLang="cs-CZ" b="1" i="1" dirty="0" smtClean="0"/>
              <a:t>uložení pokuty řidiči za dopravní přestupek = tento byl již spáchán, nelze se vrátit v čase (§ 125c odst. 1 písm. f) bod 4 zákona o silničním provozu)</a:t>
            </a:r>
          </a:p>
          <a:p>
            <a:pPr algn="just"/>
            <a:endParaRPr lang="cs-CZ" altLang="cs-CZ" b="1" i="1" dirty="0" smtClean="0"/>
          </a:p>
          <a:p>
            <a:pPr marL="285750" indent="-285750" algn="just">
              <a:buFont typeface="Arial" panose="020B0604020202020204" pitchFamily="34" charset="0"/>
              <a:buChar char="•"/>
            </a:pPr>
            <a:r>
              <a:rPr lang="cs-CZ" altLang="cs-CZ" b="1" dirty="0" smtClean="0"/>
              <a:t>správní sankce obnovující povahy</a:t>
            </a:r>
            <a:r>
              <a:rPr lang="cs-CZ" altLang="cs-CZ" dirty="0" smtClean="0"/>
              <a:t> – které přicházejí v  úvahu tam, kde je možná faktická (věcná) náprava protiprávního stavu</a:t>
            </a:r>
          </a:p>
          <a:p>
            <a:pPr algn="just"/>
            <a:r>
              <a:rPr lang="cs-CZ" altLang="cs-CZ" b="1" i="1" dirty="0" smtClean="0"/>
              <a:t>PŘ</a:t>
            </a:r>
            <a:endParaRPr lang="cs-CZ" altLang="cs-CZ" b="1" i="1" dirty="0"/>
          </a:p>
          <a:p>
            <a:pPr marL="285750" indent="-285750" algn="just">
              <a:buFont typeface="Arial" panose="020B0604020202020204" pitchFamily="34" charset="0"/>
              <a:buChar char="•"/>
            </a:pPr>
            <a:r>
              <a:rPr lang="cs-CZ" altLang="cs-CZ" b="1" i="1" dirty="0"/>
              <a:t>n</a:t>
            </a:r>
            <a:r>
              <a:rPr lang="cs-CZ" altLang="cs-CZ" b="1" i="1" dirty="0" smtClean="0"/>
              <a:t>ařízení odstranění nepovolené stavby = porušení normy nastalo, ale nepovolenou stavbu lze odstranit</a:t>
            </a:r>
          </a:p>
          <a:p>
            <a:pPr algn="just"/>
            <a:endParaRPr lang="cs-CZ" altLang="cs-CZ" sz="1000" b="1" dirty="0"/>
          </a:p>
          <a:p>
            <a:pPr algn="just"/>
            <a:r>
              <a:rPr lang="cs-CZ" altLang="cs-CZ" dirty="0" smtClean="0"/>
              <a:t>Tyto 2 skupiny správněprávních sankcí se přitom v konkrétním případě mohou uplatňovat buď samostatně nebo ve vzájemné kombinaci.</a:t>
            </a:r>
          </a:p>
          <a:p>
            <a:pPr algn="just"/>
            <a:endParaRPr lang="cs-CZ" altLang="cs-CZ" sz="1000" dirty="0"/>
          </a:p>
        </p:txBody>
      </p:sp>
    </p:spTree>
    <p:extLst>
      <p:ext uri="{BB962C8B-B14F-4D97-AF65-F5344CB8AC3E}">
        <p14:creationId xmlns:p14="http://schemas.microsoft.com/office/powerpoint/2010/main" val="1366240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TextovéPole 3"/>
          <p:cNvSpPr txBox="1"/>
          <p:nvPr/>
        </p:nvSpPr>
        <p:spPr>
          <a:xfrm>
            <a:off x="467544" y="620688"/>
            <a:ext cx="8208912" cy="6278642"/>
          </a:xfrm>
          <a:prstGeom prst="rect">
            <a:avLst/>
          </a:prstGeom>
          <a:noFill/>
        </p:spPr>
        <p:txBody>
          <a:bodyPr wrap="square" rtlCol="0">
            <a:spAutoFit/>
          </a:bodyPr>
          <a:lstStyle/>
          <a:p>
            <a:r>
              <a:rPr lang="cs-CZ" sz="2400" b="1" dirty="0"/>
              <a:t>CHARAKTERISTIKA SPRÁVNĚPRÁVNÍ ODPOVĚDNOSTI</a:t>
            </a:r>
          </a:p>
          <a:p>
            <a:endParaRPr lang="cs-CZ" dirty="0" smtClean="0"/>
          </a:p>
          <a:p>
            <a:pPr algn="just"/>
            <a:r>
              <a:rPr lang="cs-CZ" dirty="0" smtClean="0"/>
              <a:t>Př. </a:t>
            </a:r>
          </a:p>
          <a:p>
            <a:pPr algn="just"/>
            <a:endParaRPr lang="cs-CZ" dirty="0"/>
          </a:p>
          <a:p>
            <a:pPr algn="just"/>
            <a:r>
              <a:rPr lang="cs-CZ" b="1" i="1" dirty="0" smtClean="0"/>
              <a:t>stavebník, který staví „černou stavbu“ může být postižen jednak nařízením jejího odstranění, ale je také odpovědný za přestupek na úseku stavebního řádu</a:t>
            </a:r>
          </a:p>
          <a:p>
            <a:pPr algn="just"/>
            <a:endParaRPr lang="cs-CZ" b="1" i="1" dirty="0" smtClean="0"/>
          </a:p>
          <a:p>
            <a:pPr algn="just"/>
            <a:r>
              <a:rPr lang="cs-CZ" b="1" i="1" dirty="0" smtClean="0"/>
              <a:t>§ 178 odst. 2 písm. a) stavebního řádu</a:t>
            </a:r>
          </a:p>
          <a:p>
            <a:pPr algn="just"/>
            <a:endParaRPr lang="cs-CZ" b="1" i="1" dirty="0" smtClean="0"/>
          </a:p>
          <a:p>
            <a:pPr algn="just"/>
            <a:r>
              <a:rPr lang="cs-CZ" b="1" i="1" dirty="0" smtClean="0"/>
              <a:t>Fyzická, právnická nebo podnikající fyzická osoba se dopustí přestupku tím, že v rozporu s § 104 provede stavbu, terénní úpravy nebo udržovací práce bez souhlasu stavebního úřadu</a:t>
            </a:r>
            <a:endParaRPr lang="cs-CZ" dirty="0"/>
          </a:p>
          <a:p>
            <a:pPr algn="just"/>
            <a:r>
              <a:rPr lang="cs-CZ" dirty="0" err="1" smtClean="0"/>
              <a:t>Správněprávní</a:t>
            </a:r>
            <a:r>
              <a:rPr lang="cs-CZ" dirty="0" smtClean="0"/>
              <a:t> odpovědnost může být realizována jen </a:t>
            </a:r>
            <a:r>
              <a:rPr lang="cs-CZ" b="1" dirty="0" smtClean="0"/>
              <a:t>ve vztahu určitého konkrétního subjektu správního práva k jinému správněprávnímu subjektu</a:t>
            </a:r>
            <a:r>
              <a:rPr lang="cs-CZ" dirty="0" smtClean="0"/>
              <a:t>. Správní orgán uplatňující odpovědnost vystupuje v těchto vztazích jako reprezentant (nositel) veřejné moci » ve vztahu k odpovědnému subjektu má nadřazené postavení, a to i tehdy, je-li odpovědným subjektem jiný orgán veřejné správy … </a:t>
            </a:r>
          </a:p>
          <a:p>
            <a:pPr algn="just"/>
            <a:endParaRPr lang="cs-CZ" dirty="0"/>
          </a:p>
          <a:p>
            <a:pPr algn="just"/>
            <a:r>
              <a:rPr lang="cs-CZ" dirty="0" smtClean="0"/>
              <a:t>Z pohledu subjektu, který je nositelem správněprávní odpovědnosti se jedná o </a:t>
            </a:r>
            <a:r>
              <a:rPr lang="cs-CZ" b="1" dirty="0" smtClean="0"/>
              <a:t>povinnost strpět správněprávní sankce za protiprávní jednání jako právní následek svého počínání</a:t>
            </a:r>
            <a:r>
              <a:rPr lang="cs-CZ" dirty="0" smtClean="0"/>
              <a:t>. </a:t>
            </a:r>
          </a:p>
          <a:p>
            <a:pPr algn="just"/>
            <a:endParaRPr lang="cs-CZ" dirty="0"/>
          </a:p>
        </p:txBody>
      </p:sp>
    </p:spTree>
    <p:extLst>
      <p:ext uri="{BB962C8B-B14F-4D97-AF65-F5344CB8AC3E}">
        <p14:creationId xmlns:p14="http://schemas.microsoft.com/office/powerpoint/2010/main" val="36513922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03984"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323528" y="332656"/>
            <a:ext cx="7920880" cy="4062651"/>
          </a:xfrm>
          <a:prstGeom prst="rect">
            <a:avLst/>
          </a:prstGeom>
          <a:noFill/>
        </p:spPr>
        <p:txBody>
          <a:bodyPr wrap="square" rtlCol="0">
            <a:spAutoFit/>
          </a:bodyPr>
          <a:lstStyle/>
          <a:p>
            <a:r>
              <a:rPr lang="cs-CZ" sz="2400" b="1" dirty="0"/>
              <a:t>CHARAKTERISTIKA SPRÁVNĚPRÁVNÍ ODPOVĚDNOSTI</a:t>
            </a:r>
          </a:p>
          <a:p>
            <a:endParaRPr lang="cs-CZ" b="1" dirty="0" smtClean="0"/>
          </a:p>
          <a:p>
            <a:pPr algn="just"/>
            <a:r>
              <a:rPr lang="cs-CZ" dirty="0" smtClean="0"/>
              <a:t>U správněprávní odpovědnosti rozlišujeme její </a:t>
            </a:r>
            <a:r>
              <a:rPr lang="cs-CZ" b="1" dirty="0" smtClean="0"/>
              <a:t>předpoklady objektivní a subjektivní.</a:t>
            </a:r>
          </a:p>
          <a:p>
            <a:pPr algn="just"/>
            <a:endParaRPr lang="cs-CZ" b="1" dirty="0"/>
          </a:p>
          <a:p>
            <a:pPr algn="just"/>
            <a:r>
              <a:rPr lang="cs-CZ" u="sng" dirty="0" smtClean="0"/>
              <a:t>Objektivní předpoklady</a:t>
            </a:r>
            <a:r>
              <a:rPr lang="cs-CZ" dirty="0" smtClean="0"/>
              <a:t>:</a:t>
            </a:r>
          </a:p>
          <a:p>
            <a:pPr algn="just"/>
            <a:endParaRPr lang="cs-CZ" dirty="0"/>
          </a:p>
          <a:p>
            <a:pPr marL="285750" indent="-285750" algn="just">
              <a:buFont typeface="Wingdings" panose="05000000000000000000" pitchFamily="2" charset="2"/>
              <a:buChar char="Ø"/>
            </a:pPr>
            <a:r>
              <a:rPr lang="cs-CZ" b="1" dirty="0" smtClean="0"/>
              <a:t>protiprávnost jednání</a:t>
            </a:r>
            <a:r>
              <a:rPr lang="cs-CZ" dirty="0" smtClean="0"/>
              <a:t>,</a:t>
            </a:r>
          </a:p>
          <a:p>
            <a:pPr marL="285750" indent="-285750" algn="just">
              <a:buFont typeface="Wingdings" panose="05000000000000000000" pitchFamily="2" charset="2"/>
              <a:buChar char="Ø"/>
            </a:pPr>
            <a:r>
              <a:rPr lang="cs-CZ" b="1" dirty="0" smtClean="0"/>
              <a:t>škodlivé následky </a:t>
            </a:r>
            <a:r>
              <a:rPr lang="cs-CZ" dirty="0" smtClean="0"/>
              <a:t>protiprávního jednání,</a:t>
            </a:r>
          </a:p>
          <a:p>
            <a:pPr marL="285750" indent="-285750" algn="just">
              <a:buFont typeface="Wingdings" panose="05000000000000000000" pitchFamily="2" charset="2"/>
              <a:buChar char="Ø"/>
            </a:pPr>
            <a:r>
              <a:rPr lang="cs-CZ" b="1" dirty="0" smtClean="0"/>
              <a:t>příčinný vztah </a:t>
            </a:r>
            <a:r>
              <a:rPr lang="cs-CZ" dirty="0" smtClean="0"/>
              <a:t>mezi protiprávním jednáním a škodlivým následkem.</a:t>
            </a:r>
          </a:p>
          <a:p>
            <a:pPr algn="just"/>
            <a:endParaRPr lang="cs-CZ" dirty="0"/>
          </a:p>
          <a:p>
            <a:pPr algn="just"/>
            <a:r>
              <a:rPr lang="cs-CZ" u="sng" dirty="0" smtClean="0"/>
              <a:t>Subjektivním předpokladem</a:t>
            </a:r>
            <a:r>
              <a:rPr lang="cs-CZ" dirty="0" smtClean="0"/>
              <a:t> správněprávní odpovědnosti je pak zpravidla </a:t>
            </a:r>
            <a:r>
              <a:rPr lang="cs-CZ" b="1" dirty="0" smtClean="0"/>
              <a:t>zavinění</a:t>
            </a:r>
            <a:r>
              <a:rPr lang="cs-CZ" dirty="0" smtClean="0"/>
              <a:t>.</a:t>
            </a:r>
          </a:p>
          <a:p>
            <a:pPr algn="just"/>
            <a:endParaRPr lang="cs-CZ" dirty="0" smtClean="0"/>
          </a:p>
          <a:p>
            <a:pPr algn="just"/>
            <a:endParaRPr lang="cs-CZ" dirty="0"/>
          </a:p>
        </p:txBody>
      </p:sp>
    </p:spTree>
    <p:extLst>
      <p:ext uri="{BB962C8B-B14F-4D97-AF65-F5344CB8AC3E}">
        <p14:creationId xmlns:p14="http://schemas.microsoft.com/office/powerpoint/2010/main" val="1297358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320008"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Obdélník 3"/>
          <p:cNvSpPr/>
          <p:nvPr/>
        </p:nvSpPr>
        <p:spPr>
          <a:xfrm>
            <a:off x="395536" y="332656"/>
            <a:ext cx="8352928" cy="4001095"/>
          </a:xfrm>
          <a:prstGeom prst="rect">
            <a:avLst/>
          </a:prstGeom>
        </p:spPr>
        <p:txBody>
          <a:bodyPr wrap="square">
            <a:spAutoFit/>
          </a:bodyPr>
          <a:lstStyle/>
          <a:p>
            <a:r>
              <a:rPr lang="cs-CZ" sz="2400" b="1" dirty="0" smtClean="0"/>
              <a:t>CHARAKTERISTIKA SPRÁVNĚPRÁVNÍ ODPOVĚDNOSTI</a:t>
            </a:r>
          </a:p>
          <a:p>
            <a:endParaRPr lang="cs-CZ" b="1" dirty="0" smtClean="0"/>
          </a:p>
          <a:p>
            <a:pPr algn="just"/>
            <a:r>
              <a:rPr lang="cs-CZ" dirty="0" smtClean="0"/>
              <a:t>V systému </a:t>
            </a:r>
            <a:r>
              <a:rPr lang="cs-CZ" b="1" dirty="0" smtClean="0"/>
              <a:t>správněprávní odpovědnosti </a:t>
            </a:r>
            <a:r>
              <a:rPr lang="cs-CZ" dirty="0" smtClean="0"/>
              <a:t>je s ohledem na u nás platnou právní úpravu třeba rozlišovat:</a:t>
            </a:r>
          </a:p>
          <a:p>
            <a:pPr algn="just"/>
            <a:endParaRPr lang="cs-CZ" sz="1000" dirty="0" smtClean="0"/>
          </a:p>
          <a:p>
            <a:pPr marL="285750" indent="-285750" algn="just">
              <a:buFont typeface="Wingdings" panose="05000000000000000000" pitchFamily="2" charset="2"/>
              <a:buChar char="q"/>
            </a:pPr>
            <a:r>
              <a:rPr lang="cs-CZ" dirty="0" smtClean="0"/>
              <a:t>správněprávní odpovědnost </a:t>
            </a:r>
            <a:r>
              <a:rPr lang="cs-CZ" b="1" dirty="0" smtClean="0"/>
              <a:t>za přestupky</a:t>
            </a:r>
            <a:r>
              <a:rPr lang="cs-CZ" dirty="0" smtClean="0"/>
              <a:t>,</a:t>
            </a:r>
          </a:p>
          <a:p>
            <a:pPr algn="just"/>
            <a:endParaRPr lang="cs-CZ" sz="1000" dirty="0" smtClean="0"/>
          </a:p>
          <a:p>
            <a:pPr marL="285750" indent="-285750" algn="just">
              <a:buFont typeface="Wingdings" panose="05000000000000000000" pitchFamily="2" charset="2"/>
              <a:buChar char="q"/>
            </a:pPr>
            <a:r>
              <a:rPr lang="cs-CZ" dirty="0" smtClean="0"/>
              <a:t>správněprávní odpovědnost </a:t>
            </a:r>
            <a:r>
              <a:rPr lang="cs-CZ" b="1" dirty="0" smtClean="0"/>
              <a:t>za tzv. jiné správní delikty</a:t>
            </a:r>
          </a:p>
          <a:p>
            <a:pPr algn="just"/>
            <a:endParaRPr lang="cs-CZ" sz="1000" dirty="0" smtClean="0"/>
          </a:p>
          <a:p>
            <a:pPr marL="742950" lvl="1" indent="-285750" algn="just">
              <a:buFont typeface="Wingdings" panose="05000000000000000000" pitchFamily="2" charset="2"/>
              <a:buChar char="§"/>
            </a:pPr>
            <a:r>
              <a:rPr lang="cs-CZ" dirty="0" smtClean="0"/>
              <a:t>správněprávní odpovědnost za disciplinární delikty,</a:t>
            </a:r>
          </a:p>
          <a:p>
            <a:pPr marL="742950" lvl="1" indent="-285750" algn="just">
              <a:buFont typeface="Wingdings" panose="05000000000000000000" pitchFamily="2" charset="2"/>
              <a:buChar char="§"/>
            </a:pPr>
            <a:r>
              <a:rPr lang="cs-CZ" dirty="0" smtClean="0"/>
              <a:t>správněprávní odpovědnost za tzv. pořádkové delikty,	</a:t>
            </a:r>
          </a:p>
          <a:p>
            <a:pPr algn="just"/>
            <a:endParaRPr lang="cs-CZ" sz="1000" dirty="0" smtClean="0"/>
          </a:p>
          <a:p>
            <a:pPr algn="just"/>
            <a:endParaRPr lang="cs-CZ" sz="1000" dirty="0" smtClean="0"/>
          </a:p>
          <a:p>
            <a:pPr algn="just"/>
            <a:r>
              <a:rPr lang="cs-CZ" dirty="0" smtClean="0"/>
              <a:t>Z uvedených subsystémů zvláštní místo zaujímá </a:t>
            </a:r>
            <a:r>
              <a:rPr lang="cs-CZ" b="1" dirty="0" smtClean="0"/>
              <a:t>odpovědnost za přestupky</a:t>
            </a:r>
            <a:r>
              <a:rPr lang="cs-CZ" dirty="0" smtClean="0"/>
              <a:t>, která zahrnuje odpovědnost za nejrozsáhlejší, nejfrekventovanější a také nejuceleněji upravenou skupinu správních deliktů.</a:t>
            </a:r>
          </a:p>
        </p:txBody>
      </p:sp>
    </p:spTree>
    <p:extLst>
      <p:ext uri="{BB962C8B-B14F-4D97-AF65-F5344CB8AC3E}">
        <p14:creationId xmlns:p14="http://schemas.microsoft.com/office/powerpoint/2010/main" val="1730875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175992"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539552" y="764704"/>
            <a:ext cx="8136904" cy="5724644"/>
          </a:xfrm>
          <a:prstGeom prst="rect">
            <a:avLst/>
          </a:prstGeom>
          <a:noFill/>
        </p:spPr>
        <p:txBody>
          <a:bodyPr wrap="square" rtlCol="0">
            <a:spAutoFit/>
          </a:bodyPr>
          <a:lstStyle/>
          <a:p>
            <a:r>
              <a:rPr lang="cs-CZ" sz="2400" b="1" dirty="0" smtClean="0"/>
              <a:t>SPRÁVNĚPRÁVNÍ ODPOVĚDNOST ZA PŘESTUPKY</a:t>
            </a:r>
            <a:endParaRPr lang="cs-CZ" sz="2400" b="1" dirty="0"/>
          </a:p>
          <a:p>
            <a:endParaRPr lang="cs-CZ" b="1" dirty="0" smtClean="0"/>
          </a:p>
          <a:p>
            <a:pPr algn="just"/>
            <a:r>
              <a:rPr lang="cs-CZ" dirty="0" smtClean="0"/>
              <a:t>Těžiště současné právní úpravy přestupků spočívá v </a:t>
            </a:r>
          </a:p>
          <a:p>
            <a:pPr algn="just"/>
            <a:endParaRPr lang="cs-CZ" b="1" dirty="0"/>
          </a:p>
          <a:p>
            <a:pPr algn="just"/>
            <a:r>
              <a:rPr lang="cs-CZ" b="1" dirty="0" smtClean="0"/>
              <a:t>zákoně č. 250/2016 Sb., o odpovědnosti za přestupky a řízení o nich (účinný od 01. 07. 2017)</a:t>
            </a:r>
          </a:p>
          <a:p>
            <a:pPr algn="just"/>
            <a:r>
              <a:rPr lang="cs-CZ" b="1" dirty="0" smtClean="0"/>
              <a:t>zákon č. 251/2016 Sb., o některých přestupcích (účinný od 01. 07. 2017)</a:t>
            </a:r>
            <a:endParaRPr lang="cs-CZ" dirty="0" smtClean="0"/>
          </a:p>
          <a:p>
            <a:pPr algn="just"/>
            <a:endParaRPr lang="cs-CZ" dirty="0"/>
          </a:p>
          <a:p>
            <a:pPr algn="just"/>
            <a:r>
              <a:rPr lang="cs-CZ" dirty="0" smtClean="0"/>
              <a:t>zákon o přestupcích byl připraven a přijat v úzké návaznosti na novelizaci trestního práva → mezi přestupky byla převedena převážná část dřívějších přečinů, jež měly postavení méně závažných soudních deliktů a dokonce některé vybrané dřívější trestné činy = </a:t>
            </a:r>
            <a:r>
              <a:rPr lang="cs-CZ" b="1" dirty="0" smtClean="0"/>
              <a:t>méně společensky škodlivá forma protiprávního jednání</a:t>
            </a:r>
          </a:p>
          <a:p>
            <a:pPr algn="just"/>
            <a:endParaRPr lang="cs-CZ" dirty="0"/>
          </a:p>
          <a:p>
            <a:pPr algn="just"/>
            <a:r>
              <a:rPr lang="cs-CZ" b="1" i="1" dirty="0" smtClean="0"/>
              <a:t>Trestný čin dle § 205 </a:t>
            </a:r>
            <a:r>
              <a:rPr lang="cs-CZ" b="1" i="1" dirty="0" err="1" smtClean="0"/>
              <a:t>tr</a:t>
            </a:r>
            <a:r>
              <a:rPr lang="cs-CZ" b="1" i="1" dirty="0" smtClean="0"/>
              <a:t>. zákoníku (krádež = kdo si přisvojí cizí věc tím, že se jí zmocní)</a:t>
            </a:r>
          </a:p>
          <a:p>
            <a:pPr algn="just"/>
            <a:r>
              <a:rPr lang="cs-CZ" b="1" i="1" dirty="0" smtClean="0"/>
              <a:t>Přestupek dle § 8 odst. 1 písm. a) zákona o některých přestupcích (fyzická osoba se dopustí přestupku tím, že způsobí škodu na cizím majetku krádeží)</a:t>
            </a:r>
            <a:endParaRPr lang="cs-CZ" dirty="0"/>
          </a:p>
          <a:p>
            <a:pPr algn="just"/>
            <a:r>
              <a:rPr lang="cs-CZ" dirty="0" smtClean="0"/>
              <a:t>Zákon se kromě </a:t>
            </a:r>
            <a:r>
              <a:rPr lang="cs-CZ" b="1" dirty="0" smtClean="0"/>
              <a:t>základního ustanovení </a:t>
            </a:r>
            <a:r>
              <a:rPr lang="cs-CZ" dirty="0" smtClean="0"/>
              <a:t>člení na </a:t>
            </a:r>
            <a:r>
              <a:rPr lang="cs-CZ" b="1" dirty="0" smtClean="0"/>
              <a:t>obecnou</a:t>
            </a:r>
            <a:r>
              <a:rPr lang="cs-CZ" dirty="0" smtClean="0"/>
              <a:t> a </a:t>
            </a:r>
            <a:r>
              <a:rPr lang="cs-CZ" b="1" dirty="0" smtClean="0"/>
              <a:t>zvláštní část</a:t>
            </a:r>
            <a:r>
              <a:rPr lang="cs-CZ" dirty="0" smtClean="0"/>
              <a:t>, a obsahuje i část zakotvující </a:t>
            </a:r>
            <a:r>
              <a:rPr lang="cs-CZ" b="1" dirty="0" smtClean="0"/>
              <a:t>řízení o přestupcích</a:t>
            </a:r>
            <a:r>
              <a:rPr lang="cs-CZ" dirty="0" smtClean="0"/>
              <a:t>, tzn. zahrnuje </a:t>
            </a:r>
            <a:r>
              <a:rPr lang="cs-CZ" b="1" dirty="0" smtClean="0"/>
              <a:t>hmotněprávní</a:t>
            </a:r>
            <a:r>
              <a:rPr lang="cs-CZ" dirty="0" smtClean="0"/>
              <a:t> i </a:t>
            </a:r>
            <a:r>
              <a:rPr lang="cs-CZ" b="1" dirty="0" smtClean="0"/>
              <a:t>procesněprávní</a:t>
            </a:r>
            <a:r>
              <a:rPr lang="cs-CZ" dirty="0" smtClean="0"/>
              <a:t> problematiku.</a:t>
            </a:r>
          </a:p>
          <a:p>
            <a:pPr algn="just"/>
            <a:endParaRPr lang="cs-CZ" dirty="0"/>
          </a:p>
        </p:txBody>
      </p:sp>
    </p:spTree>
    <p:extLst>
      <p:ext uri="{BB962C8B-B14F-4D97-AF65-F5344CB8AC3E}">
        <p14:creationId xmlns:p14="http://schemas.microsoft.com/office/powerpoint/2010/main" val="26686917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a:xfrm>
            <a:off x="3124200" y="6356350"/>
            <a:ext cx="3248000" cy="365125"/>
          </a:xfrm>
        </p:spPr>
        <p:txBody>
          <a:bodyPr/>
          <a:lstStyle/>
          <a:p>
            <a:r>
              <a:rPr lang="cs-CZ" dirty="0" smtClean="0"/>
              <a:t>Správněprávní odpovědnost (správní trestání), 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5" name="Obdélník 4"/>
          <p:cNvSpPr/>
          <p:nvPr/>
        </p:nvSpPr>
        <p:spPr>
          <a:xfrm>
            <a:off x="611560" y="620689"/>
            <a:ext cx="8208912" cy="6309420"/>
          </a:xfrm>
          <a:prstGeom prst="rect">
            <a:avLst/>
          </a:prstGeom>
        </p:spPr>
        <p:txBody>
          <a:bodyPr wrap="square">
            <a:spAutoFit/>
          </a:bodyPr>
          <a:lstStyle/>
          <a:p>
            <a:pPr lvl="0" algn="just"/>
            <a:r>
              <a:rPr lang="cs-CZ" sz="2400" b="1" dirty="0" smtClean="0"/>
              <a:t>SPRÁVNĚPRÁVNÍ ODPOVĚDNOST ZA PŘESTUPKY</a:t>
            </a:r>
          </a:p>
          <a:p>
            <a:pPr lvl="0" algn="just"/>
            <a:endParaRPr lang="cs-CZ" dirty="0" smtClean="0"/>
          </a:p>
          <a:p>
            <a:pPr lvl="0" algn="just"/>
            <a:r>
              <a:rPr lang="cs-CZ" b="1" dirty="0" smtClean="0"/>
              <a:t>Přestupkový zákon má část obecnou a část procesní.</a:t>
            </a:r>
          </a:p>
          <a:p>
            <a:pPr lvl="0" algn="just"/>
            <a:r>
              <a:rPr lang="cs-CZ" b="1" dirty="0"/>
              <a:t>z</a:t>
            </a:r>
            <a:r>
              <a:rPr lang="cs-CZ" b="1" dirty="0" smtClean="0"/>
              <a:t>ákon o některých přestupcích pak vymezuje zvláštní část tzv. „obecné přestupky“</a:t>
            </a:r>
          </a:p>
          <a:p>
            <a:pPr lvl="0" algn="just"/>
            <a:endParaRPr lang="cs-CZ" b="1" dirty="0"/>
          </a:p>
          <a:p>
            <a:pPr lvl="0" algn="just"/>
            <a:r>
              <a:rPr lang="cs-CZ" b="1" dirty="0" smtClean="0"/>
              <a:t>Obecná část zákona </a:t>
            </a:r>
            <a:r>
              <a:rPr lang="cs-CZ" dirty="0" smtClean="0"/>
              <a:t>upravuje řadu významných institutů rozhodných pro nastoupení a uplatnění odpovědnosti.</a:t>
            </a:r>
          </a:p>
          <a:p>
            <a:pPr lvl="0" algn="just"/>
            <a:endParaRPr lang="cs-CZ" sz="1000" dirty="0"/>
          </a:p>
          <a:p>
            <a:pPr lvl="0" algn="just"/>
            <a:r>
              <a:rPr lang="cs-CZ" dirty="0" smtClean="0"/>
              <a:t>Co je přestupek?</a:t>
            </a:r>
          </a:p>
          <a:p>
            <a:pPr lvl="0" algn="just"/>
            <a:endParaRPr lang="cs-CZ" dirty="0"/>
          </a:p>
          <a:p>
            <a:pPr lvl="0" algn="just"/>
            <a:r>
              <a:rPr lang="cs-CZ" b="1" dirty="0"/>
              <a:t>Přestupkem je společensky škodlivý protiprávní čin, který je v zákoně za přestupek výslovně označen a který vykazuje znaky stanovené zákonem, nejde-li o trestný čin.</a:t>
            </a:r>
            <a:endParaRPr lang="cs-CZ" b="1" dirty="0" smtClean="0"/>
          </a:p>
          <a:p>
            <a:pPr lvl="0" algn="just"/>
            <a:endParaRPr lang="cs-CZ" sz="1000" dirty="0"/>
          </a:p>
          <a:p>
            <a:pPr lvl="0" algn="just"/>
            <a:r>
              <a:rPr lang="cs-CZ" dirty="0" smtClean="0"/>
              <a:t>Jedná se o obecné pojmové vymezení přestupku, jeho </a:t>
            </a:r>
            <a:r>
              <a:rPr lang="cs-CZ" b="1" dirty="0" smtClean="0"/>
              <a:t>generální klauzuli</a:t>
            </a:r>
            <a:r>
              <a:rPr lang="cs-CZ" dirty="0" smtClean="0"/>
              <a:t>, která dále předpokládá bližší vymezení u jednotlivých skutkových podstat.</a:t>
            </a:r>
          </a:p>
          <a:p>
            <a:pPr lvl="0" algn="just"/>
            <a:endParaRPr lang="cs-CZ" dirty="0"/>
          </a:p>
          <a:p>
            <a:pPr lvl="0" algn="just"/>
            <a:r>
              <a:rPr lang="cs-CZ" dirty="0" smtClean="0"/>
              <a:t>Přestupkem není (okolnosti vylučující protiprávnost)</a:t>
            </a:r>
          </a:p>
          <a:p>
            <a:pPr marL="285750" lvl="0" indent="-285750" algn="just">
              <a:buFont typeface="Arial" panose="020B0604020202020204" pitchFamily="34" charset="0"/>
              <a:buChar char="•"/>
            </a:pPr>
            <a:r>
              <a:rPr lang="cs-CZ" b="1" dirty="0" smtClean="0"/>
              <a:t>krajní nouze</a:t>
            </a:r>
          </a:p>
          <a:p>
            <a:pPr marL="285750" lvl="0" indent="-285750" algn="just">
              <a:buFont typeface="Arial" panose="020B0604020202020204" pitchFamily="34" charset="0"/>
              <a:buChar char="•"/>
            </a:pPr>
            <a:r>
              <a:rPr lang="cs-CZ" b="1" dirty="0" smtClean="0"/>
              <a:t>nutná obrana</a:t>
            </a:r>
          </a:p>
          <a:p>
            <a:pPr marL="285750" lvl="0" indent="-285750" algn="just">
              <a:buFont typeface="Arial" panose="020B0604020202020204" pitchFamily="34" charset="0"/>
              <a:buChar char="•"/>
            </a:pPr>
            <a:r>
              <a:rPr lang="cs-CZ" b="1" dirty="0"/>
              <a:t>s</a:t>
            </a:r>
            <a:r>
              <a:rPr lang="cs-CZ" b="1" dirty="0" smtClean="0"/>
              <a:t>volení poškozeného</a:t>
            </a:r>
          </a:p>
          <a:p>
            <a:pPr marL="285750" lvl="0" indent="-285750" algn="just">
              <a:buFont typeface="Arial" panose="020B0604020202020204" pitchFamily="34" charset="0"/>
              <a:buChar char="•"/>
            </a:pPr>
            <a:r>
              <a:rPr lang="cs-CZ" b="1" dirty="0"/>
              <a:t>p</a:t>
            </a:r>
            <a:r>
              <a:rPr lang="cs-CZ" b="1" dirty="0" smtClean="0"/>
              <a:t>řípustné riziko</a:t>
            </a:r>
          </a:p>
          <a:p>
            <a:pPr marL="285750" lvl="0" indent="-285750" algn="just">
              <a:buFont typeface="Arial" panose="020B0604020202020204" pitchFamily="34" charset="0"/>
              <a:buChar char="•"/>
            </a:pPr>
            <a:r>
              <a:rPr lang="cs-CZ" b="1" dirty="0"/>
              <a:t>o</a:t>
            </a:r>
            <a:r>
              <a:rPr lang="cs-CZ" b="1" dirty="0" smtClean="0"/>
              <a:t>právněné užití zbraně</a:t>
            </a:r>
          </a:p>
          <a:p>
            <a:pPr lvl="0" algn="just"/>
            <a:endParaRPr lang="cs-CZ" dirty="0" smtClean="0"/>
          </a:p>
        </p:txBody>
      </p:sp>
    </p:spTree>
    <p:extLst>
      <p:ext uri="{BB962C8B-B14F-4D97-AF65-F5344CB8AC3E}">
        <p14:creationId xmlns:p14="http://schemas.microsoft.com/office/powerpoint/2010/main" val="300791199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2266</TotalTime>
  <Words>3275</Words>
  <Application>Microsoft Office PowerPoint</Application>
  <PresentationFormat>Předvádění na obrazovce (4:3)</PresentationFormat>
  <Paragraphs>308</Paragraphs>
  <Slides>23</Slides>
  <Notes>6</Notes>
  <HiddenSlides>0</HiddenSlides>
  <MMClips>0</MMClips>
  <ScaleCrop>false</ScaleCrop>
  <HeadingPairs>
    <vt:vector size="4" baseType="variant">
      <vt:variant>
        <vt:lpstr>Motiv</vt:lpstr>
      </vt:variant>
      <vt:variant>
        <vt:i4>1</vt:i4>
      </vt:variant>
      <vt:variant>
        <vt:lpstr>Nadpisy snímků</vt:lpstr>
      </vt:variant>
      <vt:variant>
        <vt:i4>23</vt:i4>
      </vt:variant>
    </vt:vector>
  </HeadingPairs>
  <TitlesOfParts>
    <vt:vector size="24" baseType="lpstr">
      <vt:lpstr>Motiv sady Office</vt:lpstr>
      <vt:lpstr>SPRÁVNĚPRÁVNÍ ODPOVĚDNOST (SPRÁVNÍ TRESTÁNÍ)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SPRÁVA</dc:title>
  <dc:creator>Pospíšil Petr</dc:creator>
  <cp:lastModifiedBy>Michal Márton</cp:lastModifiedBy>
  <cp:revision>165</cp:revision>
  <dcterms:created xsi:type="dcterms:W3CDTF">2015-09-08T17:35:18Z</dcterms:created>
  <dcterms:modified xsi:type="dcterms:W3CDTF">2023-03-28T10:19:35Z</dcterms:modified>
</cp:coreProperties>
</file>