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handoutMasterIdLst>
    <p:handoutMasterId r:id="rId18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12192000" cy="68580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1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150" y="2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769E67-6D29-42AA-9E1E-370F9DB04148}" type="datetimeFigureOut">
              <a:rPr lang="cs-CZ" smtClean="0"/>
              <a:t>15.02.2023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6B652F-94AE-4B5C-9A61-6FC2D738B11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8864640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2/15/2023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2/15/2023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2/15/2023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2/15/2023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2/15/2023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2/15/2023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2/15/2023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2/15/2023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2/15/2023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2/15/2023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2/15/2023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586B75A-687E-405C-8A0B-8D00578BA2C3}" type="datetimeFigureOut">
              <a:rPr lang="en-US" dirty="0"/>
              <a:pPr/>
              <a:t>2/15/2023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Obecná ekonomie II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00014" y="4670245"/>
            <a:ext cx="7701085" cy="1149529"/>
          </a:xfrm>
        </p:spPr>
        <p:txBody>
          <a:bodyPr>
            <a:normAutofit fontScale="92500" lnSpcReduction="10000"/>
          </a:bodyPr>
          <a:lstStyle/>
          <a:p>
            <a:r>
              <a:rPr lang="cs-CZ" dirty="0" smtClean="0"/>
              <a:t>Úvodní informace k absolvování předmětu a seminářům</a:t>
            </a:r>
          </a:p>
          <a:p>
            <a:r>
              <a:rPr lang="cs-CZ" dirty="0" smtClean="0"/>
              <a:t>BPZMA – prezenční studium</a:t>
            </a:r>
          </a:p>
          <a:p>
            <a:r>
              <a:rPr lang="cs-CZ" dirty="0" smtClean="0"/>
              <a:t>Ing. Karin Gajdová, Ph.D.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43651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Struktura přednášek 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457200" indent="-457200" algn="just">
              <a:spcBef>
                <a:spcPts val="0"/>
              </a:spcBef>
              <a:spcAft>
                <a:spcPts val="300"/>
              </a:spcAft>
              <a:buFont typeface="+mj-lt"/>
              <a:buAutoNum type="arabicPeriod"/>
            </a:pPr>
            <a:r>
              <a:rPr lang="cs-CZ" sz="2100" b="1" dirty="0">
                <a:solidFill>
                  <a:schemeClr val="accent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Makroekonomické agregáty a způsob jejich měření:</a:t>
            </a:r>
          </a:p>
          <a:p>
            <a:pPr lvl="1" algn="just"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cs-CZ" sz="2100" dirty="0">
                <a:latin typeface="Cambria Math" panose="02040503050406030204" pitchFamily="18" charset="0"/>
                <a:ea typeface="Cambria Math" panose="02040503050406030204" pitchFamily="18" charset="0"/>
              </a:rPr>
              <a:t>Pojetí makroekonomie, makroekonomický koloběh, hrubý domácí produkt, hrubý národní produkt, národní důchod, čistý ekonomický blahobyt, ekonomicky aktivní a ekonomicky neaktivní obyvatelstvo, míra nezaměstnanosti, index spotřebitelských cen, implicitní cenový deflátor, index cen výrobců, míra inflace, platební bilance.</a:t>
            </a:r>
          </a:p>
          <a:p>
            <a:pPr marL="457200" indent="-457200" algn="just">
              <a:spcBef>
                <a:spcPts val="0"/>
              </a:spcBef>
              <a:spcAft>
                <a:spcPts val="300"/>
              </a:spcAft>
              <a:buFont typeface="+mj-lt"/>
              <a:buAutoNum type="arabicPeriod"/>
            </a:pPr>
            <a:r>
              <a:rPr lang="cs-CZ" sz="2100" b="1" dirty="0">
                <a:solidFill>
                  <a:schemeClr val="accent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Model AS-AD: </a:t>
            </a:r>
          </a:p>
          <a:p>
            <a:pPr lvl="1" algn="just"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cs-CZ" sz="2100" dirty="0">
                <a:latin typeface="Cambria Math" panose="02040503050406030204" pitchFamily="18" charset="0"/>
                <a:ea typeface="Cambria Math" panose="02040503050406030204" pitchFamily="18" charset="0"/>
              </a:rPr>
              <a:t>Klasické a keynesiánské pojetí křivky agregátní nabídky. Agregátní poptávka, její složky, faktory ovlivňují polohu a sklon křivek AS a AD. Makroekonomická rovnováha, rovnovážný produkt, rovnovážná cenová hladina v krátkém a dlouhém období, vliv pozitivních a negativních nabídkových i poptávkových šoků.</a:t>
            </a:r>
          </a:p>
          <a:p>
            <a:pPr marL="457200" indent="-457200" algn="just">
              <a:spcBef>
                <a:spcPts val="0"/>
              </a:spcBef>
              <a:spcAft>
                <a:spcPts val="300"/>
              </a:spcAft>
              <a:buFont typeface="+mj-lt"/>
              <a:buAutoNum type="arabicPeriod"/>
            </a:pPr>
            <a:r>
              <a:rPr lang="cs-CZ" sz="2100" b="1" dirty="0">
                <a:solidFill>
                  <a:schemeClr val="accent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Keynesiánský výdajový model:</a:t>
            </a:r>
          </a:p>
          <a:p>
            <a:pPr lvl="1" algn="just"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cs-CZ" sz="2100" dirty="0">
                <a:latin typeface="Cambria Math" panose="02040503050406030204" pitchFamily="18" charset="0"/>
                <a:ea typeface="Cambria Math" panose="02040503050406030204" pitchFamily="18" charset="0"/>
              </a:rPr>
              <a:t>Keynesiánský výdajový model (model s linií 45°), jeho předpoklady. Rovnovážný produkt v </a:t>
            </a:r>
            <a:r>
              <a:rPr lang="cs-CZ" sz="21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dvousektorovém</a:t>
            </a:r>
            <a:r>
              <a:rPr lang="cs-CZ" sz="2100" dirty="0">
                <a:latin typeface="Cambria Math" panose="02040503050406030204" pitchFamily="18" charset="0"/>
                <a:ea typeface="Cambria Math" panose="02040503050406030204" pitchFamily="18" charset="0"/>
              </a:rPr>
              <a:t>, třísektorovém a </a:t>
            </a:r>
            <a:r>
              <a:rPr lang="cs-CZ" sz="21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čtyřsektorovém</a:t>
            </a:r>
            <a:r>
              <a:rPr lang="cs-CZ" sz="2100" dirty="0">
                <a:latin typeface="Cambria Math" panose="02040503050406030204" pitchFamily="18" charset="0"/>
                <a:ea typeface="Cambria Math" panose="02040503050406030204" pitchFamily="18" charset="0"/>
              </a:rPr>
              <a:t> modelu ekonomiky a jeho změny. Působení multiplikátorů. Vliv daní, transferů a vládních výdajů a čistého exportu na rovnováhu</a:t>
            </a:r>
            <a:r>
              <a:rPr lang="cs-CZ" sz="21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.</a:t>
            </a:r>
            <a:endParaRPr lang="cs-CZ" sz="21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5862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Struktura přednášek II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457200" indent="-457200" algn="just">
              <a:spcBef>
                <a:spcPts val="0"/>
              </a:spcBef>
              <a:spcAft>
                <a:spcPts val="300"/>
              </a:spcAft>
              <a:buFont typeface="+mj-lt"/>
              <a:buAutoNum type="arabicPeriod" startAt="4"/>
            </a:pPr>
            <a:r>
              <a:rPr lang="pl-PL" sz="2100" b="1" dirty="0">
                <a:solidFill>
                  <a:schemeClr val="accent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Peníze a jejich role v ekonomii</a:t>
            </a:r>
            <a:r>
              <a:rPr lang="cs-CZ" sz="2100" b="1" dirty="0">
                <a:solidFill>
                  <a:schemeClr val="accent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:</a:t>
            </a:r>
          </a:p>
          <a:p>
            <a:pPr lvl="1" algn="just"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cs-CZ" sz="2100" dirty="0">
                <a:latin typeface="Cambria Math" panose="02040503050406030204" pitchFamily="18" charset="0"/>
                <a:ea typeface="Cambria Math" panose="02040503050406030204" pitchFamily="18" charset="0"/>
              </a:rPr>
              <a:t>Pojetí peněz, jejich role, geneze peněz, jejich funkce a motivy držby. Bankovní sektor ekonomiky, tvorba depozitních peněz, nabídka peněz a její možná kontrola, peněžní multiplikátor, poptávka po penězích a rovnice směny. Rovnováha na trhu peněz v krátkém a dlouhém období.</a:t>
            </a:r>
          </a:p>
          <a:p>
            <a:pPr marL="457200" indent="-457200" algn="just">
              <a:spcBef>
                <a:spcPts val="0"/>
              </a:spcBef>
              <a:spcAft>
                <a:spcPts val="300"/>
              </a:spcAft>
              <a:buFont typeface="+mj-lt"/>
              <a:buAutoNum type="arabicPeriod" startAt="5"/>
            </a:pPr>
            <a:r>
              <a:rPr lang="cs-CZ" sz="2100" b="1" dirty="0">
                <a:solidFill>
                  <a:schemeClr val="accent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Inflace:</a:t>
            </a:r>
          </a:p>
          <a:p>
            <a:pPr lvl="1" algn="just"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cs-CZ" sz="2100" dirty="0">
                <a:latin typeface="Cambria Math" panose="02040503050406030204" pitchFamily="18" charset="0"/>
                <a:ea typeface="Cambria Math" panose="02040503050406030204" pitchFamily="18" charset="0"/>
              </a:rPr>
              <a:t>Podstata inflace, deflace a dezinflace. Měření inflace a míry inflace. Formy inflace. Členění inflace z hlediska příčin, inflace tažená poptávkou, inflace tlačená náklady a jejich důsledky. </a:t>
            </a:r>
          </a:p>
          <a:p>
            <a:pPr marL="457200" indent="-457200" algn="just">
              <a:spcBef>
                <a:spcPts val="0"/>
              </a:spcBef>
              <a:spcAft>
                <a:spcPts val="300"/>
              </a:spcAft>
              <a:buFont typeface="+mj-lt"/>
              <a:buAutoNum type="arabicPeriod" startAt="6"/>
            </a:pPr>
            <a:r>
              <a:rPr lang="cs-CZ" sz="2100" b="1" dirty="0">
                <a:solidFill>
                  <a:schemeClr val="accent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Trh práce a nezaměstnanost:</a:t>
            </a:r>
          </a:p>
          <a:p>
            <a:pPr lvl="1" algn="just"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cs-CZ" sz="2100" dirty="0">
                <a:latin typeface="Cambria Math" panose="02040503050406030204" pitchFamily="18" charset="0"/>
                <a:ea typeface="Cambria Math" panose="02040503050406030204" pitchFamily="18" charset="0"/>
              </a:rPr>
              <a:t>Ekonomicky aktivní a neaktivní obyvatelstvo, pracovní síla, míra nezaměstnanosti. Poptávka po práci, nabídka práce. Formy, příčiny a důsledky nezaměstnanosti. Přirozená míra nezaměstnanosti. </a:t>
            </a:r>
            <a:r>
              <a:rPr lang="cs-CZ" sz="21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Okunův</a:t>
            </a:r>
            <a:r>
              <a:rPr lang="cs-CZ" sz="2100" dirty="0">
                <a:latin typeface="Cambria Math" panose="02040503050406030204" pitchFamily="18" charset="0"/>
                <a:ea typeface="Cambria Math" panose="02040503050406030204" pitchFamily="18" charset="0"/>
              </a:rPr>
              <a:t> zákon. Trh práce s dokonale pružnými nominálními mzdovými sazbami. Trh práce s nepružnými nominálními mzdovými sazbami. Nerovnováha na trhu práce. </a:t>
            </a:r>
          </a:p>
        </p:txBody>
      </p:sp>
    </p:spTree>
    <p:extLst>
      <p:ext uri="{BB962C8B-B14F-4D97-AF65-F5344CB8AC3E}">
        <p14:creationId xmlns:p14="http://schemas.microsoft.com/office/powerpoint/2010/main" val="3482915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Struktura přednášek III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457200" indent="-457200" algn="just">
              <a:spcBef>
                <a:spcPts val="0"/>
              </a:spcBef>
              <a:spcAft>
                <a:spcPts val="300"/>
              </a:spcAft>
              <a:buFont typeface="+mj-lt"/>
              <a:buAutoNum type="arabicPeriod" startAt="7"/>
            </a:pPr>
            <a:r>
              <a:rPr lang="cs-CZ" sz="2200" b="1" dirty="0">
                <a:solidFill>
                  <a:schemeClr val="accent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Ekonomický růst: </a:t>
            </a:r>
          </a:p>
          <a:p>
            <a:pPr lvl="1" algn="just"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cs-CZ" sz="2200" dirty="0">
                <a:latin typeface="Cambria Math" panose="02040503050406030204" pitchFamily="18" charset="0"/>
                <a:ea typeface="Cambria Math" panose="02040503050406030204" pitchFamily="18" charset="0"/>
              </a:rPr>
              <a:t>Ekonomický růst a ekonomický rozvoj, měření ekonomického růstu. Kvantitativní a kvalitativní zdroje růstu. Extenzivní a intenzivní ekonomický růst. Ekonomická úroveň a ekonomická síla země. Bariéry růstu ekonomické úrovně, demografický vývoj, populační exploze. </a:t>
            </a:r>
          </a:p>
          <a:p>
            <a:pPr marL="457200" indent="-457200" algn="just">
              <a:spcBef>
                <a:spcPts val="0"/>
              </a:spcBef>
              <a:spcAft>
                <a:spcPts val="300"/>
              </a:spcAft>
              <a:buFont typeface="+mj-lt"/>
              <a:buAutoNum type="arabicPeriod" startAt="8"/>
            </a:pPr>
            <a:r>
              <a:rPr lang="cs-CZ" sz="2200" b="1" dirty="0">
                <a:solidFill>
                  <a:schemeClr val="accent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Hospodářský cyklus:</a:t>
            </a:r>
          </a:p>
          <a:p>
            <a:pPr lvl="1" algn="just"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cs-CZ" sz="2200" dirty="0">
                <a:latin typeface="Cambria Math" panose="02040503050406030204" pitchFamily="18" charset="0"/>
                <a:ea typeface="Cambria Math" panose="02040503050406030204" pitchFamily="18" charset="0"/>
              </a:rPr>
              <a:t>Hospodářský cyklus, charakteristika jednotlivých fází cyklu: kontrakce, dno, expanze, vrchol. Krátkodobé sezónní výkyvy. Střednědobé cykly vyvolané poptávkovými a nabídkovými šoky. Dlouhé vlny, inovace vyšších řádů. Příčiny a důsledky cyklického vývoje. </a:t>
            </a:r>
          </a:p>
          <a:p>
            <a:pPr marL="457200" indent="-457200" algn="just">
              <a:spcBef>
                <a:spcPts val="0"/>
              </a:spcBef>
              <a:spcAft>
                <a:spcPts val="300"/>
              </a:spcAft>
              <a:buFont typeface="+mj-lt"/>
              <a:buAutoNum type="arabicPeriod" startAt="9"/>
            </a:pPr>
            <a:r>
              <a:rPr lang="cs-CZ" sz="2200" b="1" dirty="0">
                <a:solidFill>
                  <a:schemeClr val="accent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Fiskální politika:</a:t>
            </a:r>
          </a:p>
          <a:p>
            <a:pPr lvl="1" algn="just"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cs-CZ" sz="2200" dirty="0">
                <a:latin typeface="Cambria Math" panose="02040503050406030204" pitchFamily="18" charset="0"/>
                <a:ea typeface="Cambria Math" panose="02040503050406030204" pitchFamily="18" charset="0"/>
              </a:rPr>
              <a:t>Fiskální politika, rozpočtová soustava, státní rozpočet, jeho příjmová, výdajová stránka a saldo státního rozpočtu. Vnitřní a vnější dluh, hrubý a čistý dluh. Cíle a nástroje fiskální politiky, expanzivní a restriktivní politika, její krátkodobé a dlouhodobé účinky. </a:t>
            </a:r>
          </a:p>
        </p:txBody>
      </p:sp>
    </p:spTree>
    <p:extLst>
      <p:ext uri="{BB962C8B-B14F-4D97-AF65-F5344CB8AC3E}">
        <p14:creationId xmlns:p14="http://schemas.microsoft.com/office/powerpoint/2010/main" val="219052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Struktura přednášek IV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 algn="just">
              <a:spcBef>
                <a:spcPts val="0"/>
              </a:spcBef>
              <a:spcAft>
                <a:spcPts val="300"/>
              </a:spcAft>
              <a:buFont typeface="+mj-lt"/>
              <a:buAutoNum type="arabicPeriod" startAt="10"/>
            </a:pPr>
            <a:r>
              <a:rPr lang="cs-CZ" sz="2200" b="1" dirty="0">
                <a:solidFill>
                  <a:schemeClr val="accent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Monetární politika:</a:t>
            </a:r>
          </a:p>
          <a:p>
            <a:pPr lvl="1" algn="just"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cs-CZ" sz="2200" dirty="0">
                <a:latin typeface="Cambria Math" panose="02040503050406030204" pitchFamily="18" charset="0"/>
                <a:ea typeface="Cambria Math" panose="02040503050406030204" pitchFamily="18" charset="0"/>
              </a:rPr>
              <a:t>Monetární politika, její cíle a nástroje. Nabídka peněz a úroková sazba. Dilema centrální banky. Expanzivní a restriktivní měnová politika. Krátkodobý a dlouhodobý účinek měnové politiky na produkt, zaměstnanost a cenovou hladinu.</a:t>
            </a:r>
          </a:p>
          <a:p>
            <a:pPr marL="457200" indent="-457200" algn="just">
              <a:spcBef>
                <a:spcPts val="0"/>
              </a:spcBef>
              <a:spcAft>
                <a:spcPts val="300"/>
              </a:spcAft>
              <a:buFont typeface="+mj-lt"/>
              <a:buAutoNum type="arabicPeriod" startAt="11"/>
            </a:pPr>
            <a:r>
              <a:rPr lang="cs-CZ" sz="2200" b="1" dirty="0">
                <a:solidFill>
                  <a:schemeClr val="accent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Zahraniční obchod a vnější obchodní politika</a:t>
            </a:r>
            <a:r>
              <a:rPr lang="pl-PL" sz="2200" b="1" dirty="0">
                <a:solidFill>
                  <a:schemeClr val="accent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:</a:t>
            </a:r>
          </a:p>
          <a:p>
            <a:pPr lvl="1" algn="just"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cs-CZ" sz="2200" dirty="0">
                <a:latin typeface="Cambria Math" panose="02040503050406030204" pitchFamily="18" charset="0"/>
                <a:ea typeface="Cambria Math" panose="02040503050406030204" pitchFamily="18" charset="0"/>
              </a:rPr>
              <a:t>Problematika měnového kurzu, odvození rovnovážné úrovně, vliv jeho změny na rovnováhu na mezinárodním trhu peněz. Vnější měnová politika, jednotlivé typy kursových režimů, kursové intervence, role mezinárodních finančních institucí.</a:t>
            </a:r>
          </a:p>
          <a:p>
            <a:pPr marL="324000" lvl="1" indent="0" algn="just">
              <a:spcBef>
                <a:spcPts val="0"/>
              </a:spcBef>
              <a:spcAft>
                <a:spcPts val="300"/>
              </a:spcAft>
              <a:buNone/>
            </a:pPr>
            <a:endParaRPr lang="pl-PL" sz="22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marL="457200" indent="-457200" algn="just">
              <a:spcBef>
                <a:spcPts val="0"/>
              </a:spcBef>
              <a:spcAft>
                <a:spcPts val="0"/>
              </a:spcAft>
              <a:buFont typeface="+mj-lt"/>
              <a:buAutoNum type="arabicPeriod" startAt="12"/>
            </a:pPr>
            <a:r>
              <a:rPr lang="cs-CZ" sz="2200" b="1" dirty="0">
                <a:solidFill>
                  <a:schemeClr val="accent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Mezinárodní peněžní trh a vnější měnová politika</a:t>
            </a:r>
          </a:p>
          <a:p>
            <a:pPr marL="0" indent="0" algn="just">
              <a:spcBef>
                <a:spcPts val="0"/>
              </a:spcBef>
              <a:spcAft>
                <a:spcPts val="0"/>
              </a:spcAft>
              <a:buNone/>
            </a:pPr>
            <a:endParaRPr lang="cs-CZ" sz="2200" b="1" dirty="0">
              <a:solidFill>
                <a:schemeClr val="accent2"/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marL="457200" indent="-457200" algn="just">
              <a:spcBef>
                <a:spcPts val="0"/>
              </a:spcBef>
              <a:spcAft>
                <a:spcPts val="0"/>
              </a:spcAft>
              <a:buFont typeface="+mj-lt"/>
              <a:buAutoNum type="arabicPeriod" startAt="13"/>
            </a:pPr>
            <a:r>
              <a:rPr lang="cs-CZ" sz="2200" b="1" dirty="0">
                <a:solidFill>
                  <a:schemeClr val="accent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Hospodářská politika a měření její </a:t>
            </a:r>
            <a:r>
              <a:rPr lang="cs-CZ" sz="2200" b="1" dirty="0" smtClean="0">
                <a:solidFill>
                  <a:schemeClr val="accent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účinnosti</a:t>
            </a:r>
            <a:endParaRPr lang="cs-CZ" sz="2200" b="1" dirty="0">
              <a:solidFill>
                <a:schemeClr val="accent2"/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536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Základní literatura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0" indent="-342900" algn="just" eaLnBrk="0" fontAlgn="base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cs-CZ" altLang="cs-CZ" b="1" dirty="0">
                <a:solidFill>
                  <a:schemeClr val="accent6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TVRDOŇ, M., 2019. </a:t>
            </a:r>
            <a:r>
              <a:rPr lang="cs-CZ" altLang="cs-CZ" b="1" i="1" dirty="0">
                <a:solidFill>
                  <a:schemeClr val="accent6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Obecná ekonomie II</a:t>
            </a:r>
            <a:r>
              <a:rPr lang="cs-CZ" altLang="cs-CZ" b="1" dirty="0">
                <a:solidFill>
                  <a:schemeClr val="accent6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. Karviná: SU OPF.</a:t>
            </a:r>
          </a:p>
          <a:p>
            <a:pPr marL="342900" lvl="0" indent="-342900" algn="just" eaLnBrk="0" fontAlgn="base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>
                <a:schemeClr val="accent3"/>
              </a:buClr>
              <a:buFont typeface="Wingdings" panose="05000000000000000000" pitchFamily="2" charset="2"/>
              <a:buChar char="§"/>
            </a:pPr>
            <a:r>
              <a:rPr lang="cs-CZ" altLang="cs-CZ" dirty="0">
                <a:solidFill>
                  <a:schemeClr val="tx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MANKIW, N. G., 2011. </a:t>
            </a:r>
            <a:r>
              <a:rPr lang="cs-CZ" altLang="cs-CZ" i="1" dirty="0" err="1">
                <a:solidFill>
                  <a:schemeClr val="tx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Principles</a:t>
            </a:r>
            <a:r>
              <a:rPr lang="cs-CZ" altLang="cs-CZ" i="1" dirty="0">
                <a:solidFill>
                  <a:schemeClr val="tx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cs-CZ" altLang="cs-CZ" i="1" dirty="0" err="1">
                <a:solidFill>
                  <a:schemeClr val="tx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of</a:t>
            </a:r>
            <a:r>
              <a:rPr lang="cs-CZ" altLang="cs-CZ" i="1" dirty="0">
                <a:solidFill>
                  <a:schemeClr val="tx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cs-CZ" altLang="cs-CZ" i="1" dirty="0" err="1">
                <a:solidFill>
                  <a:schemeClr val="tx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Macroeconomics</a:t>
            </a:r>
            <a:r>
              <a:rPr lang="cs-CZ" altLang="cs-CZ" dirty="0">
                <a:solidFill>
                  <a:schemeClr val="tx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. </a:t>
            </a:r>
            <a:r>
              <a:rPr lang="cs-CZ" altLang="cs-CZ" dirty="0" err="1">
                <a:solidFill>
                  <a:schemeClr val="tx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Mason</a:t>
            </a:r>
            <a:r>
              <a:rPr lang="cs-CZ" altLang="cs-CZ" dirty="0">
                <a:solidFill>
                  <a:schemeClr val="tx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: </a:t>
            </a:r>
            <a:r>
              <a:rPr lang="cs-CZ" altLang="cs-CZ" dirty="0" err="1">
                <a:solidFill>
                  <a:schemeClr val="tx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Cengage</a:t>
            </a:r>
            <a:r>
              <a:rPr lang="cs-CZ" altLang="cs-CZ" dirty="0">
                <a:solidFill>
                  <a:schemeClr val="tx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cs-CZ" altLang="cs-CZ" dirty="0" err="1">
                <a:solidFill>
                  <a:schemeClr val="tx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Learning</a:t>
            </a:r>
            <a:r>
              <a:rPr lang="cs-CZ" altLang="cs-CZ" dirty="0">
                <a:solidFill>
                  <a:schemeClr val="tx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,. ISBN 978-0538453042. </a:t>
            </a:r>
          </a:p>
          <a:p>
            <a:pPr marL="342900" lvl="0" indent="-342900" algn="just" eaLnBrk="0" fontAlgn="base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>
                <a:schemeClr val="accent3"/>
              </a:buClr>
              <a:buFont typeface="Wingdings" panose="05000000000000000000" pitchFamily="2" charset="2"/>
              <a:buChar char="§"/>
            </a:pPr>
            <a:r>
              <a:rPr lang="cs-CZ" altLang="cs-CZ" dirty="0">
                <a:solidFill>
                  <a:schemeClr val="tx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JUREČKA, V. A KOL., 2010. </a:t>
            </a:r>
            <a:r>
              <a:rPr lang="cs-CZ" altLang="cs-CZ" i="1" dirty="0">
                <a:solidFill>
                  <a:schemeClr val="tx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Makroekonomie</a:t>
            </a:r>
            <a:r>
              <a:rPr lang="cs-CZ" altLang="cs-CZ" dirty="0">
                <a:solidFill>
                  <a:schemeClr val="tx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. Praha: </a:t>
            </a:r>
            <a:r>
              <a:rPr lang="cs-CZ" altLang="cs-CZ" dirty="0" err="1">
                <a:solidFill>
                  <a:schemeClr val="tx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Grada</a:t>
            </a:r>
            <a:r>
              <a:rPr lang="cs-CZ" altLang="cs-CZ" dirty="0">
                <a:solidFill>
                  <a:schemeClr val="tx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. ISBN 978-80-249-3258-9. </a:t>
            </a:r>
          </a:p>
          <a:p>
            <a:pPr marL="342900" lvl="0" indent="-342900" algn="just" eaLnBrk="0" fontAlgn="base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>
                <a:schemeClr val="accent3"/>
              </a:buClr>
              <a:buFont typeface="Wingdings" panose="05000000000000000000" pitchFamily="2" charset="2"/>
              <a:buChar char="§"/>
            </a:pPr>
            <a:r>
              <a:rPr lang="cs-CZ" altLang="cs-CZ" dirty="0">
                <a:solidFill>
                  <a:schemeClr val="tx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POŠTA, V. a P. SIRŮČEK, 2006. </a:t>
            </a:r>
            <a:r>
              <a:rPr lang="cs-CZ" altLang="cs-CZ" i="1" dirty="0">
                <a:solidFill>
                  <a:schemeClr val="tx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Makroekonomie - základní kurz. Cvičebnice</a:t>
            </a:r>
            <a:r>
              <a:rPr lang="cs-CZ" altLang="cs-CZ" dirty="0">
                <a:solidFill>
                  <a:schemeClr val="tx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. Slaný: </a:t>
            </a:r>
            <a:r>
              <a:rPr lang="cs-CZ" altLang="cs-CZ" dirty="0" err="1">
                <a:solidFill>
                  <a:schemeClr val="tx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Melandrium</a:t>
            </a:r>
            <a:r>
              <a:rPr lang="cs-CZ" altLang="cs-CZ" dirty="0">
                <a:solidFill>
                  <a:schemeClr val="tx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. ISBN 80-86175-42-1. </a:t>
            </a:r>
          </a:p>
          <a:p>
            <a:pPr marL="342900" lvl="0" indent="-342900" algn="just" eaLnBrk="0" fontAlgn="base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>
                <a:schemeClr val="accent3"/>
              </a:buClr>
              <a:buFont typeface="Wingdings" panose="05000000000000000000" pitchFamily="2" charset="2"/>
              <a:buChar char="§"/>
            </a:pPr>
            <a:r>
              <a:rPr lang="cs-CZ" altLang="cs-CZ" dirty="0">
                <a:solidFill>
                  <a:schemeClr val="tx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TULEJA, P., I. MAJEROVÁ a P. NEZVAL, 2006. </a:t>
            </a:r>
            <a:r>
              <a:rPr lang="cs-CZ" altLang="cs-CZ" i="1" dirty="0">
                <a:solidFill>
                  <a:schemeClr val="tx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Základy makroekonomie</a:t>
            </a:r>
            <a:r>
              <a:rPr lang="cs-CZ" altLang="cs-CZ" dirty="0">
                <a:solidFill>
                  <a:schemeClr val="tx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. Brno: </a:t>
            </a:r>
            <a:r>
              <a:rPr lang="cs-CZ" altLang="cs-CZ" dirty="0" err="1">
                <a:solidFill>
                  <a:schemeClr val="tx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Computer</a:t>
            </a:r>
            <a:r>
              <a:rPr lang="cs-CZ" altLang="cs-CZ" dirty="0">
                <a:solidFill>
                  <a:schemeClr val="tx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cs-CZ" altLang="cs-CZ" dirty="0" err="1">
                <a:solidFill>
                  <a:schemeClr val="tx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Press</a:t>
            </a:r>
            <a:r>
              <a:rPr lang="cs-CZ" altLang="cs-CZ" dirty="0">
                <a:solidFill>
                  <a:schemeClr val="tx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. ISBN 80-251-0952-6. </a:t>
            </a:r>
          </a:p>
          <a:p>
            <a:pPr marL="342900" lvl="0" indent="-342900" algn="just" eaLnBrk="0" fontAlgn="base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>
                <a:schemeClr val="accent3"/>
              </a:buClr>
              <a:buFont typeface="Wingdings" panose="05000000000000000000" pitchFamily="2" charset="2"/>
              <a:buChar char="§"/>
            </a:pPr>
            <a:r>
              <a:rPr lang="cs-CZ" altLang="cs-CZ" dirty="0">
                <a:solidFill>
                  <a:schemeClr val="tx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PAULÍK, T. a P. PELLEŠOVÁ, 2005. </a:t>
            </a:r>
            <a:r>
              <a:rPr lang="cs-CZ" altLang="cs-CZ" i="1" dirty="0">
                <a:solidFill>
                  <a:schemeClr val="tx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Makroekonomie A. Opora pro distanční studium</a:t>
            </a:r>
            <a:r>
              <a:rPr lang="cs-CZ" altLang="cs-CZ" dirty="0">
                <a:solidFill>
                  <a:schemeClr val="tx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. Karviná: SU OPF. ISBN 80-7248-234-3. </a:t>
            </a:r>
          </a:p>
          <a:p>
            <a:pPr marL="342900" lvl="0" indent="-342900" algn="just" eaLnBrk="0" fontAlgn="base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>
                <a:schemeClr val="accent3"/>
              </a:buClr>
              <a:buFont typeface="Wingdings" panose="05000000000000000000" pitchFamily="2" charset="2"/>
              <a:buChar char="§"/>
            </a:pPr>
            <a:r>
              <a:rPr lang="cs-CZ" altLang="cs-CZ" dirty="0">
                <a:solidFill>
                  <a:schemeClr val="tx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RUSMICHOVÁ, L., J. SOUKUP A KOL., 2002. </a:t>
            </a:r>
            <a:r>
              <a:rPr lang="cs-CZ" altLang="cs-CZ" i="1" dirty="0">
                <a:solidFill>
                  <a:schemeClr val="tx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Makroekonomie. Základní kurz</a:t>
            </a:r>
            <a:r>
              <a:rPr lang="cs-CZ" altLang="cs-CZ" dirty="0">
                <a:solidFill>
                  <a:schemeClr val="tx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. Slaný: </a:t>
            </a:r>
            <a:r>
              <a:rPr lang="cs-CZ" altLang="cs-CZ" dirty="0" err="1">
                <a:solidFill>
                  <a:schemeClr val="tx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Melandrium</a:t>
            </a:r>
            <a:r>
              <a:rPr lang="cs-CZ" altLang="cs-CZ" dirty="0">
                <a:solidFill>
                  <a:schemeClr val="tx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. ISBN 80-901801-8-3</a:t>
            </a:r>
            <a:r>
              <a:rPr lang="cs-CZ" altLang="cs-CZ" dirty="0" smtClean="0">
                <a:solidFill>
                  <a:schemeClr val="tx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.</a:t>
            </a:r>
            <a:endParaRPr lang="cs-CZ" altLang="cs-CZ" dirty="0">
              <a:solidFill>
                <a:schemeClr val="tx2"/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1389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Doporučená literatura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0" algn="just" eaLnBrk="0" fontAlgn="base" hangingPunct="0">
              <a:lnSpc>
                <a:spcPct val="100000"/>
              </a:lnSpc>
              <a:spcBef>
                <a:spcPct val="0"/>
              </a:spcBef>
              <a:buClr>
                <a:schemeClr val="accent1">
                  <a:lumMod val="60000"/>
                  <a:lumOff val="40000"/>
                </a:schemeClr>
              </a:buClr>
              <a:buFont typeface="Wingdings" panose="05000000000000000000" pitchFamily="2" charset="2"/>
              <a:buChar char="§"/>
            </a:pPr>
            <a:r>
              <a:rPr lang="cs-CZ" altLang="cs-CZ" dirty="0">
                <a:latin typeface="Cambria Math" panose="02040503050406030204" pitchFamily="18" charset="0"/>
                <a:ea typeface="Cambria Math" panose="02040503050406030204" pitchFamily="18" charset="0"/>
              </a:rPr>
              <a:t>LINDAUER, J., 2012 </a:t>
            </a:r>
            <a:r>
              <a:rPr lang="cs-CZ" altLang="cs-CZ" i="1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Macroeconomics</a:t>
            </a:r>
            <a:r>
              <a:rPr lang="cs-CZ" altLang="cs-CZ" dirty="0">
                <a:latin typeface="Cambria Math" panose="02040503050406030204" pitchFamily="18" charset="0"/>
                <a:ea typeface="Cambria Math" panose="02040503050406030204" pitchFamily="18" charset="0"/>
              </a:rPr>
              <a:t>. </a:t>
            </a:r>
            <a:r>
              <a:rPr lang="cs-CZ" altLang="cs-CZ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Bloomington</a:t>
            </a:r>
            <a:r>
              <a:rPr lang="cs-CZ" altLang="cs-CZ" dirty="0">
                <a:latin typeface="Cambria Math" panose="02040503050406030204" pitchFamily="18" charset="0"/>
                <a:ea typeface="Cambria Math" panose="02040503050406030204" pitchFamily="18" charset="0"/>
              </a:rPr>
              <a:t>: </a:t>
            </a:r>
            <a:r>
              <a:rPr lang="cs-CZ" altLang="cs-CZ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Claremont-Howard</a:t>
            </a:r>
            <a:r>
              <a:rPr lang="cs-CZ" altLang="cs-CZ" dirty="0">
                <a:latin typeface="Cambria Math" panose="02040503050406030204" pitchFamily="18" charset="0"/>
                <a:ea typeface="Cambria Math" panose="02040503050406030204" pitchFamily="18" charset="0"/>
              </a:rPr>
              <a:t>. ISBN 978-1475962406. </a:t>
            </a:r>
          </a:p>
          <a:p>
            <a:pPr lvl="0" algn="just" eaLnBrk="0" fontAlgn="base" hangingPunct="0">
              <a:lnSpc>
                <a:spcPct val="100000"/>
              </a:lnSpc>
              <a:spcBef>
                <a:spcPct val="0"/>
              </a:spcBef>
              <a:buClr>
                <a:schemeClr val="accent1">
                  <a:lumMod val="60000"/>
                  <a:lumOff val="40000"/>
                </a:schemeClr>
              </a:buClr>
              <a:buFont typeface="Wingdings" panose="05000000000000000000" pitchFamily="2" charset="2"/>
              <a:buChar char="§"/>
            </a:pPr>
            <a:r>
              <a:rPr lang="cs-CZ" altLang="cs-CZ" dirty="0">
                <a:latin typeface="Cambria Math" panose="02040503050406030204" pitchFamily="18" charset="0"/>
                <a:ea typeface="Cambria Math" panose="02040503050406030204" pitchFamily="18" charset="0"/>
              </a:rPr>
              <a:t>KRUGMAN, P. and R. WELLS, 2012. </a:t>
            </a:r>
            <a:r>
              <a:rPr lang="cs-CZ" altLang="cs-CZ" i="1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Macroeconomics</a:t>
            </a:r>
            <a:r>
              <a:rPr lang="cs-CZ" altLang="cs-CZ" dirty="0">
                <a:latin typeface="Cambria Math" panose="02040503050406030204" pitchFamily="18" charset="0"/>
                <a:ea typeface="Cambria Math" panose="02040503050406030204" pitchFamily="18" charset="0"/>
              </a:rPr>
              <a:t>. New York: </a:t>
            </a:r>
            <a:r>
              <a:rPr lang="cs-CZ" altLang="cs-CZ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Worth</a:t>
            </a:r>
            <a:r>
              <a:rPr lang="cs-CZ" altLang="cs-CZ" dirty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cs-CZ" altLang="cs-CZ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Publishers</a:t>
            </a:r>
            <a:r>
              <a:rPr lang="cs-CZ" altLang="cs-CZ" dirty="0">
                <a:latin typeface="Cambria Math" panose="02040503050406030204" pitchFamily="18" charset="0"/>
                <a:ea typeface="Cambria Math" panose="02040503050406030204" pitchFamily="18" charset="0"/>
              </a:rPr>
              <a:t>,. ISBN 978-1429283434. </a:t>
            </a:r>
          </a:p>
          <a:p>
            <a:pPr lvl="0" algn="just" eaLnBrk="0" fontAlgn="base" hangingPunct="0">
              <a:lnSpc>
                <a:spcPct val="100000"/>
              </a:lnSpc>
              <a:spcBef>
                <a:spcPct val="0"/>
              </a:spcBef>
              <a:buClr>
                <a:schemeClr val="accent1">
                  <a:lumMod val="60000"/>
                  <a:lumOff val="40000"/>
                </a:schemeClr>
              </a:buClr>
              <a:buFont typeface="Wingdings" panose="05000000000000000000" pitchFamily="2" charset="2"/>
              <a:buChar char="§"/>
            </a:pPr>
            <a:r>
              <a:rPr lang="cs-CZ" altLang="cs-CZ" dirty="0">
                <a:latin typeface="Cambria Math" panose="02040503050406030204" pitchFamily="18" charset="0"/>
                <a:ea typeface="Cambria Math" panose="02040503050406030204" pitchFamily="18" charset="0"/>
              </a:rPr>
              <a:t>HUBBARD, R. G. And A. P. O'BRIEN, 2012. </a:t>
            </a:r>
            <a:r>
              <a:rPr lang="cs-CZ" altLang="cs-CZ" i="1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Macroeconomics</a:t>
            </a:r>
            <a:r>
              <a:rPr lang="cs-CZ" altLang="cs-CZ" dirty="0">
                <a:latin typeface="Cambria Math" panose="02040503050406030204" pitchFamily="18" charset="0"/>
                <a:ea typeface="Cambria Math" panose="02040503050406030204" pitchFamily="18" charset="0"/>
              </a:rPr>
              <a:t>. New York: </a:t>
            </a:r>
            <a:r>
              <a:rPr lang="cs-CZ" altLang="cs-CZ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Prentice</a:t>
            </a:r>
            <a:r>
              <a:rPr lang="cs-CZ" altLang="cs-CZ" dirty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cs-CZ" altLang="cs-CZ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Hall</a:t>
            </a:r>
            <a:r>
              <a:rPr lang="cs-CZ" altLang="cs-CZ" dirty="0">
                <a:latin typeface="Cambria Math" panose="02040503050406030204" pitchFamily="18" charset="0"/>
                <a:ea typeface="Cambria Math" panose="02040503050406030204" pitchFamily="18" charset="0"/>
              </a:rPr>
              <a:t>. ISBN 978-0132832205. </a:t>
            </a:r>
          </a:p>
          <a:p>
            <a:pPr lvl="0" algn="just" eaLnBrk="0" fontAlgn="base" hangingPunct="0">
              <a:lnSpc>
                <a:spcPct val="100000"/>
              </a:lnSpc>
              <a:spcBef>
                <a:spcPct val="0"/>
              </a:spcBef>
              <a:buClr>
                <a:schemeClr val="accent1">
                  <a:lumMod val="60000"/>
                  <a:lumOff val="40000"/>
                </a:schemeClr>
              </a:buClr>
              <a:buFont typeface="Wingdings" panose="05000000000000000000" pitchFamily="2" charset="2"/>
              <a:buChar char="§"/>
            </a:pPr>
            <a:r>
              <a:rPr lang="cs-CZ" altLang="cs-CZ" dirty="0">
                <a:latin typeface="Cambria Math" panose="02040503050406030204" pitchFamily="18" charset="0"/>
                <a:ea typeface="Cambria Math" panose="02040503050406030204" pitchFamily="18" charset="0"/>
              </a:rPr>
              <a:t>CASE, K. E., R. C. FAIR and S. OSTER, 2011. </a:t>
            </a:r>
            <a:r>
              <a:rPr lang="cs-CZ" altLang="cs-CZ" i="1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Principles</a:t>
            </a:r>
            <a:r>
              <a:rPr lang="cs-CZ" altLang="cs-CZ" i="1" dirty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cs-CZ" altLang="cs-CZ" i="1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of</a:t>
            </a:r>
            <a:r>
              <a:rPr lang="cs-CZ" altLang="cs-CZ" i="1" dirty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cs-CZ" altLang="cs-CZ" i="1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Macroeconomics</a:t>
            </a:r>
            <a:r>
              <a:rPr lang="cs-CZ" altLang="cs-CZ" dirty="0">
                <a:latin typeface="Cambria Math" panose="02040503050406030204" pitchFamily="18" charset="0"/>
                <a:ea typeface="Cambria Math" panose="02040503050406030204" pitchFamily="18" charset="0"/>
              </a:rPr>
              <a:t>. New York: </a:t>
            </a:r>
            <a:r>
              <a:rPr lang="cs-CZ" altLang="cs-CZ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Prentice</a:t>
            </a:r>
            <a:r>
              <a:rPr lang="cs-CZ" altLang="cs-CZ" dirty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cs-CZ" altLang="cs-CZ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Hall</a:t>
            </a:r>
            <a:r>
              <a:rPr lang="cs-CZ" altLang="cs-CZ" dirty="0">
                <a:latin typeface="Cambria Math" panose="02040503050406030204" pitchFamily="18" charset="0"/>
                <a:ea typeface="Cambria Math" panose="02040503050406030204" pitchFamily="18" charset="0"/>
              </a:rPr>
              <a:t>. ISBN 978-0131391406. </a:t>
            </a:r>
          </a:p>
          <a:p>
            <a:pPr lvl="0" algn="just" eaLnBrk="0" fontAlgn="base" hangingPunct="0">
              <a:lnSpc>
                <a:spcPct val="100000"/>
              </a:lnSpc>
              <a:spcBef>
                <a:spcPct val="0"/>
              </a:spcBef>
              <a:buClr>
                <a:schemeClr val="accent1">
                  <a:lumMod val="60000"/>
                  <a:lumOff val="40000"/>
                </a:schemeClr>
              </a:buClr>
              <a:buFont typeface="Wingdings" panose="05000000000000000000" pitchFamily="2" charset="2"/>
              <a:buChar char="§"/>
            </a:pPr>
            <a:r>
              <a:rPr lang="cs-CZ" altLang="cs-CZ" dirty="0">
                <a:latin typeface="Cambria Math" panose="02040503050406030204" pitchFamily="18" charset="0"/>
                <a:ea typeface="Cambria Math" panose="02040503050406030204" pitchFamily="18" charset="0"/>
              </a:rPr>
              <a:t>URAMOVÁ, M., Ž. LACOVÁ a M. HRONEC 2010. </a:t>
            </a:r>
            <a:r>
              <a:rPr lang="cs-CZ" altLang="cs-CZ" i="1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Makroekonómia</a:t>
            </a:r>
            <a:r>
              <a:rPr lang="cs-CZ" altLang="cs-CZ" i="1" dirty="0">
                <a:latin typeface="Cambria Math" panose="02040503050406030204" pitchFamily="18" charset="0"/>
                <a:ea typeface="Cambria Math" panose="02040503050406030204" pitchFamily="18" charset="0"/>
              </a:rPr>
              <a:t> I</a:t>
            </a:r>
            <a:r>
              <a:rPr lang="cs-CZ" altLang="cs-CZ" dirty="0">
                <a:latin typeface="Cambria Math" panose="02040503050406030204" pitchFamily="18" charset="0"/>
                <a:ea typeface="Cambria Math" panose="02040503050406030204" pitchFamily="18" charset="0"/>
              </a:rPr>
              <a:t>. Banská Bystrica: UMB. ISBN 978-80-557-0043-4. </a:t>
            </a:r>
          </a:p>
          <a:p>
            <a:pPr lvl="0" algn="just" eaLnBrk="0" fontAlgn="base" hangingPunct="0">
              <a:lnSpc>
                <a:spcPct val="100000"/>
              </a:lnSpc>
              <a:spcBef>
                <a:spcPct val="0"/>
              </a:spcBef>
              <a:buClr>
                <a:schemeClr val="accent1">
                  <a:lumMod val="60000"/>
                  <a:lumOff val="40000"/>
                </a:schemeClr>
              </a:buClr>
              <a:buFont typeface="Wingdings" panose="05000000000000000000" pitchFamily="2" charset="2"/>
              <a:buChar char="§"/>
            </a:pPr>
            <a:r>
              <a:rPr lang="cs-CZ" altLang="cs-CZ" dirty="0">
                <a:latin typeface="Cambria Math" panose="02040503050406030204" pitchFamily="18" charset="0"/>
                <a:ea typeface="Cambria Math" panose="02040503050406030204" pitchFamily="18" charset="0"/>
              </a:rPr>
              <a:t>HEDIJA, V. a P. MUSIL 2009. </a:t>
            </a:r>
            <a:r>
              <a:rPr lang="cs-CZ" altLang="cs-CZ" i="1" dirty="0">
                <a:latin typeface="Cambria Math" panose="02040503050406030204" pitchFamily="18" charset="0"/>
                <a:ea typeface="Cambria Math" panose="02040503050406030204" pitchFamily="18" charset="0"/>
              </a:rPr>
              <a:t>Praktikum makroekonomie</a:t>
            </a:r>
            <a:r>
              <a:rPr lang="cs-CZ" altLang="cs-CZ" dirty="0">
                <a:latin typeface="Cambria Math" panose="02040503050406030204" pitchFamily="18" charset="0"/>
                <a:ea typeface="Cambria Math" panose="02040503050406030204" pitchFamily="18" charset="0"/>
              </a:rPr>
              <a:t>. Plzeň: Nakladatelství A. </a:t>
            </a:r>
            <a:r>
              <a:rPr lang="cs-CZ" altLang="cs-CZ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Čenek</a:t>
            </a:r>
            <a:r>
              <a:rPr lang="cs-CZ" altLang="cs-CZ" dirty="0">
                <a:latin typeface="Cambria Math" panose="02040503050406030204" pitchFamily="18" charset="0"/>
                <a:ea typeface="Cambria Math" panose="02040503050406030204" pitchFamily="18" charset="0"/>
              </a:rPr>
              <a:t>. ISBN 978-80-7380-158-8. </a:t>
            </a:r>
          </a:p>
          <a:p>
            <a:pPr lvl="0" algn="just" eaLnBrk="0" fontAlgn="base" hangingPunct="0">
              <a:lnSpc>
                <a:spcPct val="100000"/>
              </a:lnSpc>
              <a:spcBef>
                <a:spcPct val="0"/>
              </a:spcBef>
              <a:buClr>
                <a:schemeClr val="accent1">
                  <a:lumMod val="60000"/>
                  <a:lumOff val="40000"/>
                </a:schemeClr>
              </a:buClr>
              <a:buFont typeface="Wingdings" panose="05000000000000000000" pitchFamily="2" charset="2"/>
              <a:buChar char="§"/>
            </a:pPr>
            <a:r>
              <a:rPr lang="cs-CZ" altLang="cs-CZ" dirty="0">
                <a:latin typeface="Cambria Math" panose="02040503050406030204" pitchFamily="18" charset="0"/>
                <a:ea typeface="Cambria Math" panose="02040503050406030204" pitchFamily="18" charset="0"/>
              </a:rPr>
              <a:t>FRANK, H. R. and S: B. BERNANKE, 2008. </a:t>
            </a:r>
            <a:r>
              <a:rPr lang="cs-CZ" altLang="cs-CZ" i="1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Principles</a:t>
            </a:r>
            <a:r>
              <a:rPr lang="cs-CZ" altLang="cs-CZ" i="1" dirty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cs-CZ" altLang="cs-CZ" i="1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of</a:t>
            </a:r>
            <a:r>
              <a:rPr lang="cs-CZ" altLang="cs-CZ" i="1" dirty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cs-CZ" altLang="cs-CZ" i="1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Macroeconomics</a:t>
            </a:r>
            <a:r>
              <a:rPr lang="cs-CZ" altLang="cs-CZ" dirty="0">
                <a:latin typeface="Cambria Math" panose="02040503050406030204" pitchFamily="18" charset="0"/>
                <a:ea typeface="Cambria Math" panose="02040503050406030204" pitchFamily="18" charset="0"/>
              </a:rPr>
              <a:t>. New York: </a:t>
            </a:r>
            <a:r>
              <a:rPr lang="cs-CZ" altLang="cs-CZ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McGraw-Hill</a:t>
            </a:r>
            <a:r>
              <a:rPr lang="cs-CZ" altLang="cs-CZ" dirty="0">
                <a:latin typeface="Cambria Math" panose="02040503050406030204" pitchFamily="18" charset="0"/>
                <a:ea typeface="Cambria Math" panose="02040503050406030204" pitchFamily="18" charset="0"/>
              </a:rPr>
              <a:t>/</a:t>
            </a:r>
            <a:r>
              <a:rPr lang="cs-CZ" altLang="cs-CZ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Irwin</a:t>
            </a:r>
            <a:r>
              <a:rPr lang="cs-CZ" altLang="cs-CZ" dirty="0">
                <a:latin typeface="Cambria Math" panose="02040503050406030204" pitchFamily="18" charset="0"/>
                <a:ea typeface="Cambria Math" panose="02040503050406030204" pitchFamily="18" charset="0"/>
              </a:rPr>
              <a:t>. ISBN 978-0073362656. </a:t>
            </a:r>
          </a:p>
          <a:p>
            <a:pPr lvl="0" algn="just" eaLnBrk="0" fontAlgn="base" hangingPunct="0">
              <a:lnSpc>
                <a:spcPct val="100000"/>
              </a:lnSpc>
              <a:spcBef>
                <a:spcPct val="0"/>
              </a:spcBef>
              <a:buClr>
                <a:schemeClr val="accent1">
                  <a:lumMod val="60000"/>
                  <a:lumOff val="40000"/>
                </a:schemeClr>
              </a:buClr>
              <a:buFont typeface="Wingdings" panose="05000000000000000000" pitchFamily="2" charset="2"/>
              <a:buChar char="§"/>
            </a:pPr>
            <a:r>
              <a:rPr lang="cs-CZ" altLang="cs-CZ" dirty="0">
                <a:latin typeface="Cambria Math" panose="02040503050406030204" pitchFamily="18" charset="0"/>
                <a:ea typeface="Cambria Math" panose="02040503050406030204" pitchFamily="18" charset="0"/>
              </a:rPr>
              <a:t>PAVELKA, T., 2007. </a:t>
            </a:r>
            <a:r>
              <a:rPr lang="cs-CZ" altLang="cs-CZ" i="1" dirty="0">
                <a:latin typeface="Cambria Math" panose="02040503050406030204" pitchFamily="18" charset="0"/>
                <a:ea typeface="Cambria Math" panose="02040503050406030204" pitchFamily="18" charset="0"/>
              </a:rPr>
              <a:t>Makroekonomie - základní kurz</a:t>
            </a:r>
            <a:r>
              <a:rPr lang="cs-CZ" altLang="cs-CZ" dirty="0">
                <a:latin typeface="Cambria Math" panose="02040503050406030204" pitchFamily="18" charset="0"/>
                <a:ea typeface="Cambria Math" panose="02040503050406030204" pitchFamily="18" charset="0"/>
              </a:rPr>
              <a:t>. Slaný: </a:t>
            </a:r>
            <a:r>
              <a:rPr lang="cs-CZ" altLang="cs-CZ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Melandrium</a:t>
            </a:r>
            <a:r>
              <a:rPr lang="cs-CZ" altLang="cs-CZ" dirty="0">
                <a:latin typeface="Cambria Math" panose="02040503050406030204" pitchFamily="18" charset="0"/>
                <a:ea typeface="Cambria Math" panose="02040503050406030204" pitchFamily="18" charset="0"/>
              </a:rPr>
              <a:t>. ISBN 978-80-86175-52-2. </a:t>
            </a:r>
          </a:p>
          <a:p>
            <a:pPr lvl="0" algn="just" eaLnBrk="0" fontAlgn="base" hangingPunct="0">
              <a:lnSpc>
                <a:spcPct val="100000"/>
              </a:lnSpc>
              <a:spcBef>
                <a:spcPct val="0"/>
              </a:spcBef>
              <a:buClr>
                <a:schemeClr val="accent1">
                  <a:lumMod val="60000"/>
                  <a:lumOff val="40000"/>
                </a:schemeClr>
              </a:buClr>
              <a:buFont typeface="Wingdings" panose="05000000000000000000" pitchFamily="2" charset="2"/>
              <a:buChar char="§"/>
            </a:pPr>
            <a:r>
              <a:rPr lang="cs-CZ" altLang="cs-CZ" dirty="0">
                <a:latin typeface="Cambria Math" panose="02040503050406030204" pitchFamily="18" charset="0"/>
                <a:ea typeface="Cambria Math" panose="02040503050406030204" pitchFamily="18" charset="0"/>
              </a:rPr>
              <a:t>LISÝ, J. A KOL., 2005. </a:t>
            </a:r>
            <a:r>
              <a:rPr lang="cs-CZ" altLang="cs-CZ" i="1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Ekonómia</a:t>
            </a:r>
            <a:r>
              <a:rPr lang="cs-CZ" altLang="cs-CZ" i="1" dirty="0">
                <a:latin typeface="Cambria Math" panose="02040503050406030204" pitchFamily="18" charset="0"/>
                <a:ea typeface="Cambria Math" panose="02040503050406030204" pitchFamily="18" charset="0"/>
              </a:rPr>
              <a:t> v </a:t>
            </a:r>
            <a:r>
              <a:rPr lang="cs-CZ" altLang="cs-CZ" i="1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novej</a:t>
            </a:r>
            <a:r>
              <a:rPr lang="cs-CZ" altLang="cs-CZ" i="1" dirty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cs-CZ" altLang="cs-CZ" i="1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ekonomike</a:t>
            </a:r>
            <a:r>
              <a:rPr lang="cs-CZ" altLang="cs-CZ" dirty="0">
                <a:latin typeface="Cambria Math" panose="02040503050406030204" pitchFamily="18" charset="0"/>
                <a:ea typeface="Cambria Math" panose="02040503050406030204" pitchFamily="18" charset="0"/>
              </a:rPr>
              <a:t>. Bratislava: </a:t>
            </a:r>
            <a:r>
              <a:rPr lang="cs-CZ" altLang="cs-CZ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Ekonómia</a:t>
            </a:r>
            <a:r>
              <a:rPr lang="cs-CZ" altLang="cs-CZ" dirty="0">
                <a:latin typeface="Cambria Math" panose="02040503050406030204" pitchFamily="18" charset="0"/>
                <a:ea typeface="Cambria Math" panose="02040503050406030204" pitchFamily="18" charset="0"/>
              </a:rPr>
              <a:t>. ISBN 80-8078-063-3. </a:t>
            </a:r>
          </a:p>
          <a:p>
            <a:pPr lvl="0" algn="just" eaLnBrk="0" fontAlgn="base" hangingPunct="0">
              <a:lnSpc>
                <a:spcPct val="100000"/>
              </a:lnSpc>
              <a:spcBef>
                <a:spcPct val="0"/>
              </a:spcBef>
              <a:buClr>
                <a:schemeClr val="accent1">
                  <a:lumMod val="60000"/>
                  <a:lumOff val="40000"/>
                </a:schemeClr>
              </a:buClr>
              <a:buFont typeface="Wingdings" panose="05000000000000000000" pitchFamily="2" charset="2"/>
              <a:buChar char="§"/>
            </a:pPr>
            <a:r>
              <a:rPr lang="cs-CZ" altLang="cs-CZ" dirty="0">
                <a:latin typeface="Cambria Math" panose="02040503050406030204" pitchFamily="18" charset="0"/>
                <a:ea typeface="Cambria Math" panose="02040503050406030204" pitchFamily="18" charset="0"/>
              </a:rPr>
              <a:t>SIRŮČEK, P. a P. NESET, 2003. </a:t>
            </a:r>
            <a:r>
              <a:rPr lang="cs-CZ" altLang="cs-CZ" i="1" dirty="0">
                <a:latin typeface="Cambria Math" panose="02040503050406030204" pitchFamily="18" charset="0"/>
                <a:ea typeface="Cambria Math" panose="02040503050406030204" pitchFamily="18" charset="0"/>
              </a:rPr>
              <a:t>Makroekonomická teorie I. Cvičebnice</a:t>
            </a:r>
            <a:r>
              <a:rPr lang="cs-CZ" altLang="cs-CZ" dirty="0">
                <a:latin typeface="Cambria Math" panose="02040503050406030204" pitchFamily="18" charset="0"/>
                <a:ea typeface="Cambria Math" panose="02040503050406030204" pitchFamily="18" charset="0"/>
              </a:rPr>
              <a:t>. 1. část. Slaný: </a:t>
            </a:r>
            <a:r>
              <a:rPr lang="cs-CZ" altLang="cs-CZ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Melandrium</a:t>
            </a:r>
            <a:r>
              <a:rPr lang="cs-CZ" altLang="cs-CZ" dirty="0">
                <a:latin typeface="Cambria Math" panose="02040503050406030204" pitchFamily="18" charset="0"/>
                <a:ea typeface="Cambria Math" panose="02040503050406030204" pitchFamily="18" charset="0"/>
              </a:rPr>
              <a:t>. ISBN 80-86175-36-7. </a:t>
            </a:r>
          </a:p>
          <a:p>
            <a:pPr lvl="0" algn="just" eaLnBrk="0" fontAlgn="base" hangingPunct="0">
              <a:lnSpc>
                <a:spcPct val="100000"/>
              </a:lnSpc>
              <a:spcBef>
                <a:spcPct val="0"/>
              </a:spcBef>
              <a:buClr>
                <a:schemeClr val="accent1">
                  <a:lumMod val="60000"/>
                  <a:lumOff val="40000"/>
                </a:schemeClr>
              </a:buClr>
              <a:buFont typeface="Wingdings" panose="05000000000000000000" pitchFamily="2" charset="2"/>
              <a:buChar char="§"/>
            </a:pPr>
            <a:r>
              <a:rPr lang="cs-CZ" altLang="cs-CZ" dirty="0">
                <a:latin typeface="Cambria Math" panose="02040503050406030204" pitchFamily="18" charset="0"/>
                <a:ea typeface="Cambria Math" panose="02040503050406030204" pitchFamily="18" charset="0"/>
              </a:rPr>
              <a:t>PROVAZNÍKOVÁ, R. a J. VOLEJNÍKOVÁ, 2003. </a:t>
            </a:r>
            <a:r>
              <a:rPr lang="cs-CZ" altLang="cs-CZ" i="1" dirty="0">
                <a:latin typeface="Cambria Math" panose="02040503050406030204" pitchFamily="18" charset="0"/>
                <a:ea typeface="Cambria Math" panose="02040503050406030204" pitchFamily="18" charset="0"/>
              </a:rPr>
              <a:t>Makroekonomie. Cvičebnice</a:t>
            </a:r>
            <a:r>
              <a:rPr lang="cs-CZ" altLang="cs-CZ" dirty="0">
                <a:latin typeface="Cambria Math" panose="02040503050406030204" pitchFamily="18" charset="0"/>
                <a:ea typeface="Cambria Math" panose="02040503050406030204" pitchFamily="18" charset="0"/>
              </a:rPr>
              <a:t>. Slaný: </a:t>
            </a:r>
            <a:r>
              <a:rPr lang="cs-CZ" altLang="cs-CZ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Melandrium</a:t>
            </a:r>
            <a:r>
              <a:rPr lang="cs-CZ" altLang="cs-CZ" dirty="0">
                <a:latin typeface="Cambria Math" panose="02040503050406030204" pitchFamily="18" charset="0"/>
                <a:ea typeface="Cambria Math" panose="02040503050406030204" pitchFamily="18" charset="0"/>
              </a:rPr>
              <a:t>. ISBN 80-86175-28-5. </a:t>
            </a:r>
          </a:p>
          <a:p>
            <a:pPr lvl="0" algn="just" eaLnBrk="0" fontAlgn="base" hangingPunct="0">
              <a:lnSpc>
                <a:spcPct val="100000"/>
              </a:lnSpc>
              <a:spcBef>
                <a:spcPct val="0"/>
              </a:spcBef>
              <a:buClr>
                <a:schemeClr val="accent1">
                  <a:lumMod val="60000"/>
                  <a:lumOff val="40000"/>
                </a:schemeClr>
              </a:buClr>
              <a:buFont typeface="Wingdings" panose="05000000000000000000" pitchFamily="2" charset="2"/>
              <a:buChar char="§"/>
            </a:pPr>
            <a:r>
              <a:rPr lang="cs-CZ" altLang="cs-CZ" dirty="0">
                <a:latin typeface="Cambria Math" panose="02040503050406030204" pitchFamily="18" charset="0"/>
                <a:ea typeface="Cambria Math" panose="02040503050406030204" pitchFamily="18" charset="0"/>
              </a:rPr>
              <a:t>HELÍSEK, M., 2002. </a:t>
            </a:r>
            <a:r>
              <a:rPr lang="cs-CZ" altLang="cs-CZ" i="1" dirty="0">
                <a:latin typeface="Cambria Math" panose="02040503050406030204" pitchFamily="18" charset="0"/>
                <a:ea typeface="Cambria Math" panose="02040503050406030204" pitchFamily="18" charset="0"/>
              </a:rPr>
              <a:t>Makroekonomie - základní kurz</a:t>
            </a:r>
            <a:r>
              <a:rPr lang="cs-CZ" altLang="cs-CZ" dirty="0">
                <a:latin typeface="Cambria Math" panose="02040503050406030204" pitchFamily="18" charset="0"/>
                <a:ea typeface="Cambria Math" panose="02040503050406030204" pitchFamily="18" charset="0"/>
              </a:rPr>
              <a:t>. Slaný: </a:t>
            </a:r>
            <a:r>
              <a:rPr lang="cs-CZ" altLang="cs-CZ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Meladrium</a:t>
            </a:r>
            <a:r>
              <a:rPr lang="cs-CZ" altLang="cs-CZ" dirty="0">
                <a:latin typeface="Cambria Math" panose="02040503050406030204" pitchFamily="18" charset="0"/>
                <a:ea typeface="Cambria Math" panose="02040503050406030204" pitchFamily="18" charset="0"/>
              </a:rPr>
              <a:t>. ISBN 80-86175-25-1. </a:t>
            </a:r>
          </a:p>
        </p:txBody>
      </p:sp>
    </p:spTree>
    <p:extLst>
      <p:ext uri="{BB962C8B-B14F-4D97-AF65-F5344CB8AC3E}">
        <p14:creationId xmlns:p14="http://schemas.microsoft.com/office/powerpoint/2010/main" val="3576131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ym typeface="Wingdings" panose="05000000000000000000" pitchFamily="2" charset="2"/>
              </a:rPr>
              <a:t>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Nyní načerpejte síly na další semináře, kde budeme pilně pracovat, počítat, kreslit grafy, diskutovat nad ekonomickými tématy apod. </a:t>
            </a:r>
            <a:r>
              <a:rPr lang="cs-CZ" dirty="0" smtClean="0">
                <a:sym typeface="Wingdings" panose="05000000000000000000" pitchFamily="2" charset="2"/>
              </a:rPr>
              <a:t></a:t>
            </a:r>
          </a:p>
          <a:p>
            <a:pPr marL="0" indent="0">
              <a:buNone/>
            </a:pPr>
            <a:endParaRPr lang="cs-CZ" dirty="0"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cs-CZ" dirty="0" smtClean="0">
                <a:sym typeface="Wingdings" panose="05000000000000000000" pitchFamily="2" charset="2"/>
              </a:rPr>
              <a:t>Těším se, </a:t>
            </a:r>
            <a:r>
              <a:rPr lang="cs-CZ" smtClean="0">
                <a:sym typeface="Wingdings" panose="05000000000000000000" pitchFamily="2" charset="2"/>
              </a:rPr>
              <a:t>Karin Gajdová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35543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Vyučující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Přednášky v období LÉTO2023</a:t>
            </a:r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 smtClean="0"/>
              <a:t>doc. Ing. Pavel </a:t>
            </a:r>
            <a:r>
              <a:rPr lang="cs-CZ" dirty="0" err="1" smtClean="0"/>
              <a:t>Tuleja</a:t>
            </a:r>
            <a:r>
              <a:rPr lang="cs-CZ" dirty="0" smtClean="0"/>
              <a:t>, Ph.D. </a:t>
            </a:r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 smtClean="0"/>
              <a:t>VELKÝ SÁL, čtvrtek, 8:05 – 10:30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 smtClean="0"/>
              <a:t>Semináře</a:t>
            </a:r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 smtClean="0"/>
              <a:t>Ing. Karin Gajdová, Ph.D. </a:t>
            </a:r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 smtClean="0"/>
              <a:t>email: gajdova@opf.slu.cz</a:t>
            </a:r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 smtClean="0"/>
              <a:t>kancelář: A234</a:t>
            </a:r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 smtClean="0"/>
              <a:t>telefon: </a:t>
            </a:r>
            <a:r>
              <a:rPr lang="cs-CZ" dirty="0"/>
              <a:t>+420 596 398 </a:t>
            </a:r>
            <a:r>
              <a:rPr lang="cs-CZ" dirty="0" smtClean="0"/>
              <a:t>346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/>
              <a:t>	konzultační hodiny </a:t>
            </a:r>
            <a:r>
              <a:rPr lang="cs-CZ" dirty="0" smtClean="0"/>
              <a:t>platné </a:t>
            </a:r>
            <a:r>
              <a:rPr lang="cs-CZ" dirty="0"/>
              <a:t>v době výuky tj. 20.2. - 21.5.2023 </a:t>
            </a:r>
            <a:r>
              <a:rPr lang="cs-CZ" dirty="0" smtClean="0"/>
              <a:t>:</a:t>
            </a:r>
            <a:r>
              <a:rPr lang="cs-CZ" dirty="0"/>
              <a:t/>
            </a:r>
            <a:br>
              <a:rPr lang="cs-CZ" dirty="0"/>
            </a:br>
            <a:r>
              <a:rPr lang="cs-CZ" dirty="0"/>
              <a:t/>
            </a:r>
            <a:br>
              <a:rPr lang="cs-CZ" dirty="0"/>
            </a:br>
            <a:r>
              <a:rPr lang="cs-CZ" dirty="0" smtClean="0"/>
              <a:t>	</a:t>
            </a:r>
            <a:r>
              <a:rPr lang="cs-CZ" b="1" dirty="0" smtClean="0"/>
              <a:t>Úterý </a:t>
            </a:r>
            <a:r>
              <a:rPr lang="cs-CZ" b="1" dirty="0"/>
              <a:t>11:30 - 12:15</a:t>
            </a:r>
            <a:br>
              <a:rPr lang="cs-CZ" b="1" dirty="0"/>
            </a:br>
            <a:r>
              <a:rPr lang="cs-CZ" b="1" dirty="0" smtClean="0"/>
              <a:t>	Středa </a:t>
            </a:r>
            <a:r>
              <a:rPr lang="cs-CZ" b="1" dirty="0"/>
              <a:t>8:45 - 9:45</a:t>
            </a:r>
            <a:br>
              <a:rPr lang="cs-CZ" b="1" dirty="0"/>
            </a:br>
            <a:r>
              <a:rPr lang="cs-CZ" b="1" dirty="0" smtClean="0"/>
              <a:t>	Čtvrtek </a:t>
            </a:r>
            <a:r>
              <a:rPr lang="cs-CZ" b="1" dirty="0"/>
              <a:t>12:15 - 13:30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468006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Podmínky absolvování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1200"/>
              </a:spcAft>
            </a:pPr>
            <a:r>
              <a:rPr lang="cs-CZ" dirty="0">
                <a:latin typeface="Cambria Math" panose="02040503050406030204" pitchFamily="18" charset="0"/>
                <a:ea typeface="Cambria Math" panose="02040503050406030204" pitchFamily="18" charset="0"/>
              </a:rPr>
              <a:t>60 % účast na </a:t>
            </a:r>
            <a:r>
              <a:rPr lang="cs-CZ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seminářích</a:t>
            </a:r>
            <a:endParaRPr lang="cs-CZ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>
              <a:spcAft>
                <a:spcPts val="1200"/>
              </a:spcAft>
            </a:pPr>
            <a:r>
              <a:rPr lang="cs-CZ" dirty="0">
                <a:latin typeface="Cambria Math" panose="02040503050406030204" pitchFamily="18" charset="0"/>
                <a:ea typeface="Cambria Math" panose="02040503050406030204" pitchFamily="18" charset="0"/>
              </a:rPr>
              <a:t>Aktivita v </a:t>
            </a:r>
            <a:r>
              <a:rPr lang="cs-CZ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seminářích</a:t>
            </a:r>
            <a:endParaRPr lang="cs-CZ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>
              <a:spcAft>
                <a:spcPts val="1200"/>
              </a:spcAft>
            </a:pPr>
            <a:r>
              <a:rPr lang="cs-CZ" dirty="0">
                <a:latin typeface="Cambria Math" panose="02040503050406030204" pitchFamily="18" charset="0"/>
                <a:ea typeface="Cambria Math" panose="02040503050406030204" pitchFamily="18" charset="0"/>
              </a:rPr>
              <a:t>Průběžný </a:t>
            </a:r>
            <a:r>
              <a:rPr lang="cs-CZ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test</a:t>
            </a:r>
            <a:endParaRPr lang="cs-CZ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>
              <a:spcAft>
                <a:spcPts val="1200"/>
              </a:spcAft>
            </a:pPr>
            <a:r>
              <a:rPr lang="cs-CZ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Zkouška</a:t>
            </a:r>
            <a:endParaRPr lang="cs-CZ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28279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Podmínky </a:t>
            </a:r>
            <a:br>
              <a:rPr lang="cs-CZ" dirty="0" smtClean="0"/>
            </a:br>
            <a:r>
              <a:rPr lang="cs-CZ" dirty="0" smtClean="0"/>
              <a:t>na seminářích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DOCHÁZKA:</a:t>
            </a:r>
          </a:p>
          <a:p>
            <a:pPr marL="0" indent="0">
              <a:buNone/>
            </a:pPr>
            <a:r>
              <a:rPr lang="cs-CZ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Podmínkou </a:t>
            </a:r>
            <a:r>
              <a:rPr lang="cs-CZ" dirty="0">
                <a:latin typeface="Cambria Math" panose="02040503050406030204" pitchFamily="18" charset="0"/>
                <a:ea typeface="Cambria Math" panose="02040503050406030204" pitchFamily="18" charset="0"/>
              </a:rPr>
              <a:t>absolvování předmětu je </a:t>
            </a:r>
            <a:r>
              <a:rPr lang="cs-CZ" b="1" dirty="0">
                <a:solidFill>
                  <a:schemeClr val="accent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povinná účast na seminářích v rozsahu minimálně 60 % z uskutečněných seminářů </a:t>
            </a:r>
            <a:r>
              <a:rPr lang="cs-CZ" dirty="0">
                <a:latin typeface="Cambria Math" panose="02040503050406030204" pitchFamily="18" charset="0"/>
                <a:ea typeface="Cambria Math" panose="02040503050406030204" pitchFamily="18" charset="0"/>
              </a:rPr>
              <a:t>(tzn. student v tomto semestru musí být přítomen minimálně na 7 seminářích).  </a:t>
            </a:r>
          </a:p>
          <a:p>
            <a:endParaRPr lang="cs-CZ" dirty="0" smtClean="0"/>
          </a:p>
          <a:p>
            <a:r>
              <a:rPr lang="cs-CZ" dirty="0" smtClean="0"/>
              <a:t>BODY KE ZKOUŠCE:</a:t>
            </a:r>
          </a:p>
          <a:p>
            <a:pPr marL="0" indent="0">
              <a:buNone/>
            </a:pPr>
            <a:r>
              <a:rPr lang="cs-CZ" b="1" dirty="0">
                <a:solidFill>
                  <a:schemeClr val="accent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Za aktivitu na seminářích </a:t>
            </a:r>
            <a:r>
              <a:rPr lang="cs-CZ" dirty="0">
                <a:latin typeface="Cambria Math" panose="02040503050406030204" pitchFamily="18" charset="0"/>
                <a:ea typeface="Cambria Math" panose="02040503050406030204" pitchFamily="18" charset="0"/>
              </a:rPr>
              <a:t>můžete získat </a:t>
            </a:r>
            <a:r>
              <a:rPr lang="cs-CZ" b="1" dirty="0">
                <a:solidFill>
                  <a:schemeClr val="accent2">
                    <a:lumMod val="7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maximálně 10 bodů. 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b="1" dirty="0">
                <a:solidFill>
                  <a:schemeClr val="accent2">
                    <a:lumMod val="5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Celkem</a:t>
            </a:r>
            <a:r>
              <a:rPr lang="cs-CZ" b="1" dirty="0">
                <a:latin typeface="Cambria Math" panose="02040503050406030204" pitchFamily="18" charset="0"/>
                <a:ea typeface="Cambria Math" panose="02040503050406030204" pitchFamily="18" charset="0"/>
              </a:rPr>
              <a:t> ze seminářů můžete získat </a:t>
            </a:r>
            <a:r>
              <a:rPr lang="cs-CZ" b="1" dirty="0">
                <a:solidFill>
                  <a:schemeClr val="accent2">
                    <a:lumMod val="7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maximálně 10 bodů</a:t>
            </a:r>
            <a:r>
              <a:rPr lang="cs-CZ" b="1" dirty="0">
                <a:latin typeface="Cambria Math" panose="02040503050406030204" pitchFamily="18" charset="0"/>
                <a:ea typeface="Cambria Math" panose="02040503050406030204" pitchFamily="18" charset="0"/>
              </a:rPr>
              <a:t>, které se vám započítávají ke zkoušce. 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54264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Aktivita </a:t>
            </a:r>
            <a:br>
              <a:rPr lang="cs-CZ" dirty="0" smtClean="0"/>
            </a:br>
            <a:r>
              <a:rPr lang="cs-CZ" dirty="0" smtClean="0"/>
              <a:t>na seminářích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sz="2600" dirty="0">
                <a:latin typeface="Cambria Math" panose="02040503050406030204" pitchFamily="18" charset="0"/>
                <a:ea typeface="Cambria Math" panose="02040503050406030204" pitchFamily="18" charset="0"/>
              </a:rPr>
              <a:t>Na seminářích studenti </a:t>
            </a:r>
            <a:r>
              <a:rPr lang="cs-CZ" sz="26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nejsou PASIVNÍ.</a:t>
            </a:r>
          </a:p>
          <a:p>
            <a:pPr algn="just"/>
            <a:r>
              <a:rPr lang="cs-CZ" sz="26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Je zde možnost </a:t>
            </a:r>
            <a:r>
              <a:rPr lang="cs-CZ" sz="2600" dirty="0">
                <a:latin typeface="Cambria Math" panose="02040503050406030204" pitchFamily="18" charset="0"/>
                <a:ea typeface="Cambria Math" panose="02040503050406030204" pitchFamily="18" charset="0"/>
              </a:rPr>
              <a:t>nad tématem diskutovat. </a:t>
            </a:r>
            <a:endParaRPr lang="cs-CZ" sz="2600" dirty="0" smtClean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algn="just"/>
            <a:r>
              <a:rPr lang="cs-CZ" sz="26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Reagovat na </a:t>
            </a:r>
            <a:r>
              <a:rPr lang="cs-CZ" sz="2600" dirty="0">
                <a:latin typeface="Cambria Math" panose="02040503050406030204" pitchFamily="18" charset="0"/>
                <a:ea typeface="Cambria Math" panose="02040503050406030204" pitchFamily="18" charset="0"/>
              </a:rPr>
              <a:t>dotazy vyučujícího a aplikovat informace z přednášek. </a:t>
            </a:r>
          </a:p>
          <a:p>
            <a:pPr algn="just"/>
            <a:r>
              <a:rPr lang="cs-CZ" sz="2600" b="1" u="sng" dirty="0">
                <a:solidFill>
                  <a:schemeClr val="accent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Body za aktivitu bude možno získat následovně: </a:t>
            </a:r>
          </a:p>
          <a:p>
            <a:pPr lvl="1" algn="just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cs-CZ" sz="2600" b="1" dirty="0">
                <a:solidFill>
                  <a:schemeClr val="accent2">
                    <a:lumMod val="7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za správné vypočítání stanoveného příkladu či nakreslení </a:t>
            </a:r>
            <a:r>
              <a:rPr lang="cs-CZ" sz="2600" b="1" dirty="0" smtClean="0">
                <a:solidFill>
                  <a:schemeClr val="accent2">
                    <a:lumMod val="7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grafu</a:t>
            </a:r>
          </a:p>
          <a:p>
            <a:pPr lvl="1" algn="just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cs-CZ" sz="2600" b="1" dirty="0" smtClean="0">
                <a:solidFill>
                  <a:schemeClr val="accent2">
                    <a:lumMod val="7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za správnou odpověď na teoretickou či praktickou otázku</a:t>
            </a:r>
            <a:endParaRPr lang="cs-CZ" sz="26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lvl="1" algn="just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cs-CZ" sz="2600" b="1" dirty="0" smtClean="0">
                <a:solidFill>
                  <a:schemeClr val="accent2">
                    <a:lumMod val="7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za </a:t>
            </a:r>
            <a:r>
              <a:rPr lang="cs-CZ" sz="2600" b="1" dirty="0">
                <a:solidFill>
                  <a:schemeClr val="accent2">
                    <a:lumMod val="7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diskuzi nad aktuálním děním v České </a:t>
            </a:r>
            <a:r>
              <a:rPr lang="cs-CZ" sz="2600" b="1" dirty="0" smtClean="0">
                <a:solidFill>
                  <a:schemeClr val="accent2">
                    <a:lumMod val="7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republice a ve světě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83842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Další informace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Je nutná orientace studenta v problematice na semináři. Jelikož </a:t>
            </a:r>
            <a:r>
              <a:rPr lang="cs-CZ" dirty="0">
                <a:latin typeface="Cambria Math" panose="02040503050406030204" pitchFamily="18" charset="0"/>
                <a:ea typeface="Cambria Math" panose="02040503050406030204" pitchFamily="18" charset="0"/>
              </a:rPr>
              <a:t>přednášky předcházejí seminářům, je předpokladem, že se student ve vyučované problematice částečně teoreticky orientuje (semináře budou zaměřené zejména na příklady a grafy, ne na teorii z přednášek). </a:t>
            </a:r>
          </a:p>
          <a:p>
            <a:pPr algn="just"/>
            <a:r>
              <a:rPr lang="cs-CZ" b="1" dirty="0">
                <a:solidFill>
                  <a:schemeClr val="accent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Nelze počítat s tím, že látka probrána na seminářích bude stačit pro zvládnutí zkoušky</a:t>
            </a:r>
            <a:r>
              <a:rPr lang="cs-CZ" dirty="0">
                <a:latin typeface="Cambria Math" panose="02040503050406030204" pitchFamily="18" charset="0"/>
                <a:ea typeface="Cambria Math" panose="02040503050406030204" pitchFamily="18" charset="0"/>
              </a:rPr>
              <a:t>, semináře slouží pouze k prohloubení určitých oblastí z přednášek. </a:t>
            </a:r>
          </a:p>
          <a:p>
            <a:pPr algn="just"/>
            <a:r>
              <a:rPr lang="cs-CZ" dirty="0">
                <a:latin typeface="Cambria Math" panose="02040503050406030204" pitchFamily="18" charset="0"/>
                <a:ea typeface="Cambria Math" panose="02040503050406030204" pitchFamily="18" charset="0"/>
              </a:rPr>
              <a:t>Doporučuji nosit si vytištěné (nebo elektronicky zobrazené) zadání příkladů na daný seminář – budou vždy předem zveřejňovány v IS SU ve složce pro studijní materiály. 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88197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Harmonogram seminářů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75508271"/>
              </p:ext>
            </p:extLst>
          </p:nvPr>
        </p:nvGraphicFramePr>
        <p:xfrm>
          <a:off x="4400550" y="990605"/>
          <a:ext cx="6819900" cy="414337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1144661"/>
                <a:gridCol w="5675239"/>
              </a:tblGrid>
              <a:tr h="318857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1. týden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SEMINÁŘE ODPADAJÍ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18857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 b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Úvodní</a:t>
                      </a:r>
                      <a:r>
                        <a:rPr lang="cs-CZ" sz="1200" b="0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informace k Obecné ekonomii II</a:t>
                      </a:r>
                      <a:endParaRPr lang="cs-CZ" sz="12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18857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Makroekonomické agregáty a způsob jejich měření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18857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Keynesiánský výdajový </a:t>
                      </a:r>
                      <a:r>
                        <a:rPr lang="cs-CZ" sz="1200" dirty="0" smtClean="0">
                          <a:effectLst/>
                        </a:rPr>
                        <a:t>model – 2sektorová</a:t>
                      </a:r>
                      <a:r>
                        <a:rPr lang="cs-CZ" sz="1200" baseline="0" dirty="0" smtClean="0">
                          <a:effectLst/>
                        </a:rPr>
                        <a:t> ekonomika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18857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Keynesiánský výdajový </a:t>
                      </a:r>
                      <a:r>
                        <a:rPr lang="cs-CZ" sz="1200" dirty="0" smtClean="0">
                          <a:effectLst/>
                        </a:rPr>
                        <a:t>model – 3</a:t>
                      </a:r>
                      <a:r>
                        <a:rPr lang="cs-CZ" sz="1200" baseline="0" dirty="0" smtClean="0">
                          <a:effectLst/>
                        </a:rPr>
                        <a:t> a 4sektorová ekonomika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18857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Model AS-AD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18857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Peníze a cenová stabilita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18857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Opakovací seminář 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18857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Trh práce a nezaměstnanost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18857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Ekonomický růst a hospodářský cyklus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18857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Fiskální politika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21618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Monetární politika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14325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13. týden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 smtClean="0">
                          <a:effectLst/>
                        </a:rPr>
                        <a:t>OPAKOVÁNÍ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</a:tr>
            </a:tbl>
          </a:graphicData>
        </a:graphic>
      </p:graphicFrame>
      <p:sp>
        <p:nvSpPr>
          <p:cNvPr id="5" name="TextovéPole 4"/>
          <p:cNvSpPr txBox="1"/>
          <p:nvPr/>
        </p:nvSpPr>
        <p:spPr>
          <a:xfrm>
            <a:off x="4324350" y="5263355"/>
            <a:ext cx="721042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dirty="0" smtClean="0"/>
              <a:t>Toto jsou uvedená témata, která budou probírána postupně za sebou tak jak jsou vypsána v tabulce. U některých témat se můžeme zdržet i více než jeden seminář.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57147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Průběžný test a zkouška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69268" y="864108"/>
            <a:ext cx="7315200" cy="5441442"/>
          </a:xfrm>
        </p:spPr>
        <p:txBody>
          <a:bodyPr>
            <a:normAutofit lnSpcReduction="10000"/>
          </a:bodyPr>
          <a:lstStyle/>
          <a:p>
            <a:r>
              <a:rPr lang="cs-CZ" sz="2400" b="1" dirty="0" smtClean="0"/>
              <a:t>Průběžný test</a:t>
            </a:r>
          </a:p>
          <a:p>
            <a:pPr marL="0" indent="0">
              <a:buNone/>
            </a:pPr>
            <a:endParaRPr lang="cs-CZ" sz="2400" b="1" dirty="0" smtClean="0"/>
          </a:p>
          <a:p>
            <a:pPr marL="502920" lvl="1" indent="0" algn="just">
              <a:spcBef>
                <a:spcPts val="0"/>
              </a:spcBef>
              <a:spcAft>
                <a:spcPts val="300"/>
              </a:spcAft>
              <a:buNone/>
            </a:pPr>
            <a:r>
              <a:rPr lang="cs-CZ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Průběžný test se bude skládat </a:t>
            </a:r>
            <a:r>
              <a:rPr lang="cs-CZ" dirty="0">
                <a:latin typeface="Cambria Math" panose="02040503050406030204" pitchFamily="18" charset="0"/>
                <a:ea typeface="Cambria Math" panose="02040503050406030204" pitchFamily="18" charset="0"/>
              </a:rPr>
              <a:t>z početních příkladů, z teorie a </a:t>
            </a:r>
            <a:r>
              <a:rPr lang="cs-CZ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grafů </a:t>
            </a:r>
            <a:r>
              <a:rPr lang="cs-CZ" dirty="0">
                <a:latin typeface="Cambria Math" panose="02040503050406030204" pitchFamily="18" charset="0"/>
                <a:ea typeface="Cambria Math" panose="02040503050406030204" pitchFamily="18" charset="0"/>
              </a:rPr>
              <a:t>z oblasti Obecné ekonomie II, které budou do té doby probrány jak na přednášce, tak v rámci seminářů</a:t>
            </a:r>
            <a:r>
              <a:rPr lang="cs-CZ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.</a:t>
            </a:r>
          </a:p>
          <a:p>
            <a:pPr marL="502920" lvl="1" indent="0" algn="just">
              <a:spcBef>
                <a:spcPts val="0"/>
              </a:spcBef>
              <a:spcAft>
                <a:spcPts val="300"/>
              </a:spcAft>
              <a:buNone/>
            </a:pPr>
            <a:r>
              <a:rPr lang="cs-CZ" b="1" dirty="0" smtClean="0">
                <a:solidFill>
                  <a:schemeClr val="accent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Z </a:t>
            </a:r>
            <a:r>
              <a:rPr lang="cs-CZ" b="1" dirty="0">
                <a:solidFill>
                  <a:schemeClr val="accent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průběžného testu je možné získat maximálně </a:t>
            </a:r>
            <a:r>
              <a:rPr lang="cs-CZ" sz="2400" b="1" dirty="0">
                <a:solidFill>
                  <a:schemeClr val="accent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30 bodů</a:t>
            </a:r>
            <a:r>
              <a:rPr lang="cs-CZ" b="1" dirty="0">
                <a:solidFill>
                  <a:schemeClr val="accent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, které se započítávají ke zkoušce.</a:t>
            </a:r>
            <a:r>
              <a:rPr lang="cs-CZ" dirty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</a:p>
          <a:p>
            <a:pPr marL="502920" lvl="1" indent="0" algn="just">
              <a:spcBef>
                <a:spcPts val="0"/>
              </a:spcBef>
              <a:spcAft>
                <a:spcPts val="300"/>
              </a:spcAft>
              <a:buNone/>
            </a:pPr>
            <a:r>
              <a:rPr lang="cs-CZ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O termínu průběžného testu budete informováni na první přednášce a na prvním semináři – předpoklad je polovina dubna</a:t>
            </a:r>
            <a:endParaRPr lang="cs-CZ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r>
              <a:rPr lang="cs-CZ" sz="2400" b="1" dirty="0" smtClean="0"/>
              <a:t>Zkouška</a:t>
            </a:r>
          </a:p>
          <a:p>
            <a:endParaRPr lang="cs-CZ" sz="2400" b="1" dirty="0" smtClean="0"/>
          </a:p>
          <a:p>
            <a:pPr marL="502920" lvl="1" indent="0">
              <a:spcBef>
                <a:spcPts val="0"/>
              </a:spcBef>
              <a:buNone/>
            </a:pPr>
            <a:r>
              <a:rPr lang="cs-CZ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Zkouška </a:t>
            </a:r>
            <a:r>
              <a:rPr lang="cs-CZ" dirty="0">
                <a:latin typeface="Cambria Math" panose="02040503050406030204" pitchFamily="18" charset="0"/>
                <a:ea typeface="Cambria Math" panose="02040503050406030204" pitchFamily="18" charset="0"/>
              </a:rPr>
              <a:t>se bude skládat z kombinace otázek ABCD a grafů</a:t>
            </a:r>
            <a:r>
              <a:rPr lang="cs-CZ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.</a:t>
            </a:r>
          </a:p>
          <a:p>
            <a:pPr marL="502920" lvl="1" indent="0">
              <a:spcBef>
                <a:spcPts val="0"/>
              </a:spcBef>
              <a:buNone/>
            </a:pPr>
            <a:r>
              <a:rPr lang="cs-CZ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Ze zkoušky můžete získat maximálně </a:t>
            </a:r>
            <a:r>
              <a:rPr lang="cs-CZ" sz="24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60 bodů</a:t>
            </a:r>
            <a:endParaRPr lang="cs-CZ" sz="24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cs-CZ" dirty="0" smtClean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cs-CZ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cs-CZ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K </a:t>
            </a:r>
            <a:r>
              <a:rPr lang="cs-CZ" dirty="0">
                <a:latin typeface="Cambria Math" panose="02040503050406030204" pitchFamily="18" charset="0"/>
                <a:ea typeface="Cambria Math" panose="02040503050406030204" pitchFamily="18" charset="0"/>
              </a:rPr>
              <a:t>úspěšnému absolvování předmětu Obecná ekonomie II je doporučeno </a:t>
            </a:r>
            <a:r>
              <a:rPr lang="cs-CZ" b="1" dirty="0">
                <a:solidFill>
                  <a:schemeClr val="accent2">
                    <a:lumMod val="7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chodit na přednášky</a:t>
            </a:r>
            <a:r>
              <a:rPr lang="cs-CZ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.</a:t>
            </a:r>
            <a:endParaRPr lang="cs-CZ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2864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Celkové hodnocení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>
                <a:solidFill>
                  <a:schemeClr val="accent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Celkové hodnocení se získá součtem výše uvedených aktivit, kdy je možno získat až 100 bodů a známky budou odpovídat tomuto bodovému rozpětí: </a:t>
            </a:r>
            <a:endParaRPr lang="cs-CZ" b="1" dirty="0" smtClean="0">
              <a:solidFill>
                <a:schemeClr val="accent1">
                  <a:lumMod val="75000"/>
                  <a:lumOff val="25000"/>
                </a:schemeClr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marL="0" indent="0">
              <a:buNone/>
            </a:pPr>
            <a:endParaRPr lang="cs-CZ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marL="266700" indent="0" algn="just">
              <a:spcBef>
                <a:spcPts val="0"/>
              </a:spcBef>
              <a:spcAft>
                <a:spcPts val="1200"/>
              </a:spcAft>
              <a:buNone/>
            </a:pPr>
            <a:r>
              <a:rPr lang="cs-CZ" dirty="0">
                <a:latin typeface="Cambria Math" panose="02040503050406030204" pitchFamily="18" charset="0"/>
                <a:ea typeface="Cambria Math" panose="02040503050406030204" pitchFamily="18" charset="0"/>
              </a:rPr>
              <a:t>méně než 60 bodů </a:t>
            </a:r>
            <a:r>
              <a:rPr lang="cs-CZ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		</a:t>
            </a:r>
            <a:r>
              <a:rPr lang="cs-CZ" b="1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F</a:t>
            </a:r>
            <a:endParaRPr lang="cs-CZ" b="1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marL="266700" indent="0" algn="just">
              <a:spcBef>
                <a:spcPts val="0"/>
              </a:spcBef>
              <a:spcAft>
                <a:spcPts val="1200"/>
              </a:spcAft>
              <a:buNone/>
            </a:pPr>
            <a:r>
              <a:rPr lang="cs-CZ" dirty="0">
                <a:latin typeface="Cambria Math" panose="02040503050406030204" pitchFamily="18" charset="0"/>
                <a:ea typeface="Cambria Math" panose="02040503050406030204" pitchFamily="18" charset="0"/>
              </a:rPr>
              <a:t>60 až 68 bodů </a:t>
            </a:r>
            <a:r>
              <a:rPr lang="cs-CZ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		</a:t>
            </a:r>
            <a:r>
              <a:rPr lang="cs-CZ" b="1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E</a:t>
            </a:r>
            <a:endParaRPr lang="cs-CZ" b="1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marL="266700" indent="0" algn="just">
              <a:spcBef>
                <a:spcPts val="0"/>
              </a:spcBef>
              <a:spcAft>
                <a:spcPts val="1200"/>
              </a:spcAft>
              <a:buNone/>
            </a:pPr>
            <a:r>
              <a:rPr lang="cs-CZ" dirty="0">
                <a:latin typeface="Cambria Math" panose="02040503050406030204" pitchFamily="18" charset="0"/>
                <a:ea typeface="Cambria Math" panose="02040503050406030204" pitchFamily="18" charset="0"/>
              </a:rPr>
              <a:t>69 až 75 bodů </a:t>
            </a:r>
            <a:r>
              <a:rPr lang="cs-CZ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		</a:t>
            </a:r>
            <a:r>
              <a:rPr lang="cs-CZ" b="1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D</a:t>
            </a:r>
            <a:r>
              <a:rPr lang="cs-CZ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endParaRPr lang="cs-CZ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marL="266700" indent="0" algn="just">
              <a:spcBef>
                <a:spcPts val="0"/>
              </a:spcBef>
              <a:spcAft>
                <a:spcPts val="1200"/>
              </a:spcAft>
              <a:buNone/>
            </a:pPr>
            <a:r>
              <a:rPr lang="cs-CZ" dirty="0">
                <a:latin typeface="Cambria Math" panose="02040503050406030204" pitchFamily="18" charset="0"/>
                <a:ea typeface="Cambria Math" panose="02040503050406030204" pitchFamily="18" charset="0"/>
              </a:rPr>
              <a:t>76 až 83 bodů </a:t>
            </a:r>
            <a:r>
              <a:rPr lang="cs-CZ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		</a:t>
            </a:r>
            <a:r>
              <a:rPr lang="cs-CZ" b="1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C</a:t>
            </a:r>
            <a:endParaRPr lang="cs-CZ" b="1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marL="266700" indent="0" algn="just">
              <a:spcBef>
                <a:spcPts val="0"/>
              </a:spcBef>
              <a:spcAft>
                <a:spcPts val="1200"/>
              </a:spcAft>
              <a:buNone/>
            </a:pPr>
            <a:r>
              <a:rPr lang="cs-CZ" dirty="0">
                <a:latin typeface="Cambria Math" panose="02040503050406030204" pitchFamily="18" charset="0"/>
                <a:ea typeface="Cambria Math" panose="02040503050406030204" pitchFamily="18" charset="0"/>
              </a:rPr>
              <a:t>84 až 90 bodů </a:t>
            </a:r>
            <a:r>
              <a:rPr lang="cs-CZ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		</a:t>
            </a:r>
            <a:r>
              <a:rPr lang="cs-CZ" b="1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B</a:t>
            </a:r>
            <a:endParaRPr lang="cs-CZ" b="1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marL="266700" indent="0" algn="just">
              <a:spcBef>
                <a:spcPts val="0"/>
              </a:spcBef>
              <a:spcAft>
                <a:spcPts val="1200"/>
              </a:spcAft>
              <a:buNone/>
            </a:pPr>
            <a:r>
              <a:rPr lang="cs-CZ" dirty="0">
                <a:latin typeface="Cambria Math" panose="02040503050406030204" pitchFamily="18" charset="0"/>
                <a:ea typeface="Cambria Math" panose="02040503050406030204" pitchFamily="18" charset="0"/>
              </a:rPr>
              <a:t>91 až 100 bodů </a:t>
            </a:r>
            <a:r>
              <a:rPr lang="cs-CZ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		</a:t>
            </a:r>
            <a:r>
              <a:rPr lang="cs-CZ" b="1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A</a:t>
            </a:r>
            <a:endParaRPr lang="cs-CZ" b="1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65256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ámeček">
  <a:themeElements>
    <a:clrScheme name="Frame">
      <a:dk1>
        <a:srgbClr val="000000"/>
      </a:dk1>
      <a:lt1>
        <a:srgbClr val="FFFFFF"/>
      </a:lt1>
      <a:dk2>
        <a:srgbClr val="545454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Frame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Fram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629A0216-3BBD-45C0-B63F-2683BEA18F60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TM03457475[[fn=Rámeček]]</Template>
  <TotalTime>48</TotalTime>
  <Words>1061</Words>
  <Application>Microsoft Office PowerPoint</Application>
  <PresentationFormat>Širokoúhlá obrazovka</PresentationFormat>
  <Paragraphs>145</Paragraphs>
  <Slides>16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7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24" baseType="lpstr">
      <vt:lpstr>Arial</vt:lpstr>
      <vt:lpstr>Calibri</vt:lpstr>
      <vt:lpstr>Cambria Math</vt:lpstr>
      <vt:lpstr>Corbel</vt:lpstr>
      <vt:lpstr>Times New Roman</vt:lpstr>
      <vt:lpstr>Wingdings</vt:lpstr>
      <vt:lpstr>Wingdings 2</vt:lpstr>
      <vt:lpstr>Rámeček</vt:lpstr>
      <vt:lpstr>Obecná ekonomie II</vt:lpstr>
      <vt:lpstr>Vyučující</vt:lpstr>
      <vt:lpstr>Podmínky absolvování </vt:lpstr>
      <vt:lpstr>Podmínky  na seminářích</vt:lpstr>
      <vt:lpstr>Aktivita  na seminářích</vt:lpstr>
      <vt:lpstr>Další informace</vt:lpstr>
      <vt:lpstr>Harmonogram seminářů</vt:lpstr>
      <vt:lpstr>Průběžný test a zkouška</vt:lpstr>
      <vt:lpstr>Celkové hodnocení</vt:lpstr>
      <vt:lpstr>Struktura přednášek I</vt:lpstr>
      <vt:lpstr>Struktura přednášek II</vt:lpstr>
      <vt:lpstr>Struktura přednášek III</vt:lpstr>
      <vt:lpstr>Struktura přednášek IV</vt:lpstr>
      <vt:lpstr>Základní literatura</vt:lpstr>
      <vt:lpstr>Doporučená literatura</vt:lpstr>
      <vt:lpstr>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Gajdova</dc:creator>
  <cp:lastModifiedBy>Gajdova</cp:lastModifiedBy>
  <cp:revision>30</cp:revision>
  <cp:lastPrinted>2023-02-15T17:13:43Z</cp:lastPrinted>
  <dcterms:created xsi:type="dcterms:W3CDTF">2023-02-15T16:28:51Z</dcterms:created>
  <dcterms:modified xsi:type="dcterms:W3CDTF">2023-02-15T17:18:30Z</dcterms:modified>
</cp:coreProperties>
</file>