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35"/>
  </p:notesMasterIdLst>
  <p:sldIdLst>
    <p:sldId id="318" r:id="rId3"/>
    <p:sldId id="256" r:id="rId4"/>
    <p:sldId id="257" r:id="rId5"/>
    <p:sldId id="258" r:id="rId6"/>
    <p:sldId id="439" r:id="rId7"/>
    <p:sldId id="440" r:id="rId8"/>
    <p:sldId id="369" r:id="rId9"/>
    <p:sldId id="370" r:id="rId10"/>
    <p:sldId id="441" r:id="rId11"/>
    <p:sldId id="371" r:id="rId12"/>
    <p:sldId id="442" r:id="rId13"/>
    <p:sldId id="444" r:id="rId14"/>
    <p:sldId id="443" r:id="rId15"/>
    <p:sldId id="445" r:id="rId16"/>
    <p:sldId id="446" r:id="rId17"/>
    <p:sldId id="447" r:id="rId18"/>
    <p:sldId id="448" r:id="rId19"/>
    <p:sldId id="449" r:id="rId20"/>
    <p:sldId id="450" r:id="rId21"/>
    <p:sldId id="451" r:id="rId22"/>
    <p:sldId id="452" r:id="rId23"/>
    <p:sldId id="453" r:id="rId24"/>
    <p:sldId id="454" r:id="rId25"/>
    <p:sldId id="455" r:id="rId26"/>
    <p:sldId id="456" r:id="rId27"/>
    <p:sldId id="457" r:id="rId28"/>
    <p:sldId id="458" r:id="rId29"/>
    <p:sldId id="459" r:id="rId30"/>
    <p:sldId id="460" r:id="rId31"/>
    <p:sldId id="461" r:id="rId32"/>
    <p:sldId id="438" r:id="rId33"/>
    <p:sldId id="316"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50363"/>
    <a:srgbClr val="A10763"/>
    <a:srgbClr val="9F2B2B"/>
    <a:srgbClr val="307871"/>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autoAdjust="0"/>
    <p:restoredTop sz="94306" autoAdjust="0"/>
  </p:normalViewPr>
  <p:slideViewPr>
    <p:cSldViewPr>
      <p:cViewPr varScale="1">
        <p:scale>
          <a:sx n="92" d="100"/>
          <a:sy n="92" d="100"/>
        </p:scale>
        <p:origin x="138" y="3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75810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21028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563899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1695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04816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690190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69587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819875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51280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635820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25534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6301186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499027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859498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923131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263701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40002104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2556854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620045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5</a:t>
            </a:fld>
            <a:endParaRPr lang="cs-CZ">
              <a:solidFill>
                <a:prstClr val="black"/>
              </a:solidFill>
            </a:endParaRPr>
          </a:p>
        </p:txBody>
      </p:sp>
    </p:spTree>
    <p:extLst>
      <p:ext uri="{BB962C8B-B14F-4D97-AF65-F5344CB8AC3E}">
        <p14:creationId xmlns:p14="http://schemas.microsoft.com/office/powerpoint/2010/main" val="1118767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6</a:t>
            </a:fld>
            <a:endParaRPr lang="cs-CZ">
              <a:solidFill>
                <a:prstClr val="black"/>
              </a:solidFill>
            </a:endParaRPr>
          </a:p>
        </p:txBody>
      </p:sp>
    </p:spTree>
    <p:extLst>
      <p:ext uri="{BB962C8B-B14F-4D97-AF65-F5344CB8AC3E}">
        <p14:creationId xmlns:p14="http://schemas.microsoft.com/office/powerpoint/2010/main" val="3189467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581352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92709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16071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785743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896314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24.04.2018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08360"/>
            <a:ext cx="8229600" cy="854869"/>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200150"/>
            <a:ext cx="8229600" cy="3398044"/>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0"/>
          <p:cNvSpPr>
            <a:spLocks noGrp="1" noChangeArrowheads="1"/>
          </p:cNvSpPr>
          <p:nvPr>
            <p:ph type="dt" sz="half" idx="10"/>
          </p:nvPr>
        </p:nvSpPr>
        <p:spPr>
          <a:xfrm>
            <a:off x="457200" y="4682729"/>
            <a:ext cx="2133600" cy="342900"/>
          </a:xfrm>
          <a:prstGeom prst="rect">
            <a:avLst/>
          </a:prstGeom>
          <a:ln/>
        </p:spPr>
        <p:txBody>
          <a:bodyPr/>
          <a:lstStyle>
            <a:lvl1pPr>
              <a:defRPr/>
            </a:lvl1pPr>
          </a:lstStyle>
          <a:p>
            <a:pPr>
              <a:defRPr/>
            </a:pPr>
            <a:fld id="{6018982A-FBDE-41CB-9796-214EA1C7BA3F}" type="datetime1">
              <a:rPr lang="cs-CZ"/>
              <a:pPr>
                <a:defRPr/>
              </a:pPr>
              <a:t>24.04.2018</a:t>
            </a:fld>
            <a:endParaRPr lang="cs-CZ"/>
          </a:p>
        </p:txBody>
      </p:sp>
      <p:sp>
        <p:nvSpPr>
          <p:cNvPr id="5" name="Rectangle 41"/>
          <p:cNvSpPr>
            <a:spLocks noGrp="1" noChangeArrowheads="1"/>
          </p:cNvSpPr>
          <p:nvPr>
            <p:ph type="ftr" sz="quarter" idx="11"/>
          </p:nvPr>
        </p:nvSpPr>
        <p:spPr>
          <a:xfrm>
            <a:off x="3124200" y="4686300"/>
            <a:ext cx="2895600" cy="342900"/>
          </a:xfrm>
          <a:prstGeom prst="rect">
            <a:avLst/>
          </a:prstGeom>
          <a:ln/>
        </p:spPr>
        <p:txBody>
          <a:bodyPr/>
          <a:lstStyle>
            <a:lvl1pPr>
              <a:defRPr/>
            </a:lvl1pPr>
          </a:lstStyle>
          <a:p>
            <a:pPr>
              <a:defRPr/>
            </a:pPr>
            <a:endParaRPr lang="cs-CZ"/>
          </a:p>
        </p:txBody>
      </p:sp>
      <p:sp>
        <p:nvSpPr>
          <p:cNvPr id="6" name="Rectangle 42"/>
          <p:cNvSpPr>
            <a:spLocks noGrp="1" noChangeArrowheads="1"/>
          </p:cNvSpPr>
          <p:nvPr>
            <p:ph type="sldNum" sz="quarter" idx="12"/>
          </p:nvPr>
        </p:nvSpPr>
        <p:spPr>
          <a:xfrm>
            <a:off x="6553200" y="4682729"/>
            <a:ext cx="2133600" cy="342900"/>
          </a:xfrm>
          <a:prstGeom prst="rect">
            <a:avLst/>
          </a:prstGeom>
          <a:ln/>
        </p:spPr>
        <p:txBody>
          <a:bodyPr/>
          <a:lstStyle>
            <a:lvl1pPr>
              <a:defRPr/>
            </a:lvl1pPr>
          </a:lstStyle>
          <a:p>
            <a:pPr>
              <a:defRPr/>
            </a:pPr>
            <a:fld id="{E6DD8FEF-60B1-4B7A-9045-20685707A232}" type="slidenum">
              <a:rPr lang="cs-CZ" altLang="cs-CZ"/>
              <a:pPr>
                <a:defRPr/>
              </a:pPr>
              <a:t>‹#›</a:t>
            </a:fld>
            <a:endParaRPr lang="cs-CZ" altLang="cs-CZ"/>
          </a:p>
        </p:txBody>
      </p:sp>
    </p:spTree>
    <p:extLst>
      <p:ext uri="{BB962C8B-B14F-4D97-AF65-F5344CB8AC3E}">
        <p14:creationId xmlns:p14="http://schemas.microsoft.com/office/powerpoint/2010/main" val="3807652409"/>
      </p:ext>
    </p:extLst>
  </p:cSld>
  <p:clrMapOvr>
    <a:masterClrMapping/>
  </p:clrMapOvr>
  <p:transition spd="slow">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1" r:id="rId5"/>
    <p:sldLayoutId id="2147483672"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lvl="0" algn="ctr">
              <a:defRPr/>
            </a:pPr>
            <a:r>
              <a:rPr lang="cs-CZ" b="1" dirty="0">
                <a:ln w="0"/>
                <a:solidFill>
                  <a:prstClr val="white"/>
                </a:solidFill>
                <a:effectLst>
                  <a:outerShdw blurRad="38100" dist="19050" dir="2700000" algn="tl" rotWithShape="0">
                    <a:srgbClr val="307871">
                      <a:alpha val="40000"/>
                    </a:srgbClr>
                  </a:outerShdw>
                </a:effectLst>
              </a:rPr>
              <a:t>Ing. </a:t>
            </a:r>
            <a:r>
              <a:rPr lang="cs-CZ" b="1">
                <a:ln w="0"/>
                <a:solidFill>
                  <a:prstClr val="white"/>
                </a:solidFill>
                <a:effectLst>
                  <a:outerShdw blurRad="38100" dist="19050" dir="2700000" algn="tl" rotWithShape="0">
                    <a:srgbClr val="307871">
                      <a:alpha val="40000"/>
                    </a:srgbClr>
                  </a:outerShdw>
                </a:effectLst>
              </a:rPr>
              <a:t>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71500" y="868262"/>
                <a:ext cx="8280920" cy="4007744"/>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Pomocí multiplikátoru běžného účtu jsme schopni analyzovat, jak zvýšení vládních výdajů na nákup zboží a služeb ovlivní čisté vývozy, respektive běžný účet platební bilance </a:t>
                </a:r>
              </a:p>
              <a:p>
                <a:pPr lvl="0" algn="just">
                  <a:spcBef>
                    <a:spcPts val="0"/>
                  </a:spcBef>
                  <a:spcAft>
                    <a:spcPts val="1200"/>
                  </a:spcAft>
                  <a:buClr>
                    <a:schemeClr val="tx1"/>
                  </a:buClr>
                  <a:buSzPct val="120000"/>
                </a:pPr>
                <a:r>
                  <a:rPr lang="cs-CZ" sz="2000" dirty="0">
                    <a:solidFill>
                      <a:srgbClr val="000000"/>
                    </a:solidFill>
                  </a:rPr>
                  <a:t>Rovnice multiplikátoru BÚ</a:t>
                </a:r>
                <a:r>
                  <a:rPr lang="cs-CZ" sz="2000" dirty="0" smtClean="0">
                    <a:solidFill>
                      <a:srgbClr val="000000"/>
                    </a:solidFill>
                  </a:rPr>
                  <a:t>:</a:t>
                </a:r>
              </a:p>
              <a:p>
                <a:pPr marL="0" lvl="0" indent="0" algn="ctr">
                  <a:spcBef>
                    <a:spcPts val="0"/>
                  </a:spcBef>
                  <a:spcAft>
                    <a:spcPts val="1200"/>
                  </a:spcAft>
                  <a:buClr>
                    <a:srgbClr val="307871"/>
                  </a:buClr>
                  <a:buSzPct val="120000"/>
                  <a:buNone/>
                </a:pPr>
                <a:r>
                  <a:rPr lang="cs-CZ" sz="2400" b="1" dirty="0" err="1">
                    <a:solidFill>
                      <a:srgbClr val="307871"/>
                    </a:solidFill>
                  </a:rPr>
                  <a:t>m</a:t>
                </a:r>
                <a:r>
                  <a:rPr lang="cs-CZ" sz="2400" b="1" dirty="0" err="1" smtClean="0">
                    <a:solidFill>
                      <a:srgbClr val="307871"/>
                    </a:solidFill>
                  </a:rPr>
                  <a:t>ult</a:t>
                </a:r>
                <a:r>
                  <a:rPr lang="cs-CZ" sz="2400" b="1" dirty="0" smtClean="0">
                    <a:solidFill>
                      <a:srgbClr val="307871"/>
                    </a:solidFill>
                  </a:rPr>
                  <a:t>. BÚ = </a:t>
                </a:r>
                <a14:m>
                  <m:oMath xmlns:m="http://schemas.openxmlformats.org/officeDocument/2006/math">
                    <m:f>
                      <m:fPr>
                        <m:ctrlPr>
                          <a:rPr lang="cs-CZ" sz="2400" b="1">
                            <a:solidFill>
                              <a:srgbClr val="307871"/>
                            </a:solidFill>
                            <a:latin typeface="Cambria Math" panose="02040503050406030204" pitchFamily="18" charset="0"/>
                          </a:rPr>
                        </m:ctrlPr>
                      </m:fPr>
                      <m:num>
                        <m:r>
                          <a:rPr lang="cs-CZ" sz="2400" b="1" i="0" smtClean="0">
                            <a:solidFill>
                              <a:srgbClr val="307871"/>
                            </a:solidFill>
                            <a:latin typeface="Cambria Math" panose="02040503050406030204" pitchFamily="18" charset="0"/>
                          </a:rPr>
                          <m:t>−</m:t>
                        </m:r>
                        <m:r>
                          <a:rPr lang="cs-CZ" sz="2400" b="1" i="0" smtClean="0">
                            <a:solidFill>
                              <a:srgbClr val="307871"/>
                            </a:solidFill>
                            <a:latin typeface="Cambria Math" panose="02040503050406030204" pitchFamily="18" charset="0"/>
                          </a:rPr>
                          <m:t>𝐦</m:t>
                        </m:r>
                      </m:num>
                      <m:den>
                        <m:r>
                          <a:rPr lang="cs-CZ" sz="2400" b="1" i="0">
                            <a:solidFill>
                              <a:srgbClr val="307871"/>
                            </a:solidFill>
                            <a:latin typeface="Cambria Math" panose="02040503050406030204" pitchFamily="18" charset="0"/>
                          </a:rPr>
                          <m:t>𝟏</m:t>
                        </m:r>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𝐜</m:t>
                        </m:r>
                        <m:r>
                          <a:rPr lang="cs-CZ" sz="2400" b="1" i="0">
                            <a:solidFill>
                              <a:srgbClr val="307871"/>
                            </a:solidFill>
                            <a:latin typeface="Cambria Math" panose="02040503050406030204" pitchFamily="18" charset="0"/>
                          </a:rPr>
                          <m:t> ∗</m:t>
                        </m:r>
                        <m:d>
                          <m:dPr>
                            <m:ctrlPr>
                              <a:rPr lang="cs-CZ" sz="2400" b="1">
                                <a:solidFill>
                                  <a:srgbClr val="307871"/>
                                </a:solidFill>
                                <a:latin typeface="Cambria Math" panose="02040503050406030204" pitchFamily="18" charset="0"/>
                              </a:rPr>
                            </m:ctrlPr>
                          </m:dPr>
                          <m:e>
                            <m:r>
                              <a:rPr lang="cs-CZ" sz="2400" b="1" i="0">
                                <a:solidFill>
                                  <a:srgbClr val="307871"/>
                                </a:solidFill>
                                <a:latin typeface="Cambria Math" panose="02040503050406030204" pitchFamily="18" charset="0"/>
                              </a:rPr>
                              <m:t>𝟏</m:t>
                            </m:r>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𝐭</m:t>
                            </m:r>
                          </m:e>
                        </m:d>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𝐦</m:t>
                        </m:r>
                      </m:den>
                    </m:f>
                  </m:oMath>
                </a14:m>
                <a:endParaRPr lang="cs-CZ" sz="2400" b="1" dirty="0" smtClean="0">
                  <a:solidFill>
                    <a:srgbClr val="307871"/>
                  </a:solidFill>
                </a:endParaRPr>
              </a:p>
              <a:p>
                <a:pPr lvl="0" algn="just">
                  <a:spcBef>
                    <a:spcPts val="0"/>
                  </a:spcBef>
                  <a:spcAft>
                    <a:spcPts val="1200"/>
                  </a:spcAft>
                  <a:buClr>
                    <a:srgbClr val="307871"/>
                  </a:buClr>
                  <a:buSzPct val="120000"/>
                </a:pPr>
                <a:r>
                  <a:rPr lang="cs-CZ" sz="2000" dirty="0" smtClean="0">
                    <a:solidFill>
                      <a:srgbClr val="000000"/>
                    </a:solidFill>
                  </a:rPr>
                  <a:t>Případnou změnu čistých vývozů při změně vládních výdajů lze vypočítat jako:</a:t>
                </a:r>
              </a:p>
              <a:p>
                <a:pPr marL="0" lvl="0" indent="0" algn="ctr">
                  <a:spcBef>
                    <a:spcPts val="0"/>
                  </a:spcBef>
                  <a:spcAft>
                    <a:spcPts val="1200"/>
                  </a:spcAft>
                  <a:buClr>
                    <a:srgbClr val="307871"/>
                  </a:buClr>
                  <a:buSzPct val="120000"/>
                  <a:buNone/>
                </a:pPr>
                <a:r>
                  <a:rPr lang="cs-CZ" sz="2400" b="1" dirty="0" smtClean="0">
                    <a:solidFill>
                      <a:srgbClr val="307871"/>
                    </a:solidFill>
                  </a:rPr>
                  <a:t>ΔNX </a:t>
                </a:r>
                <a:r>
                  <a:rPr lang="cs-CZ" sz="2400" b="1" dirty="0">
                    <a:solidFill>
                      <a:srgbClr val="307871"/>
                    </a:solidFill>
                  </a:rPr>
                  <a:t>=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𝐦</m:t>
                        </m:r>
                      </m:num>
                      <m:den>
                        <m:r>
                          <a:rPr lang="cs-CZ" sz="2400" b="1">
                            <a:solidFill>
                              <a:srgbClr val="307871"/>
                            </a:solidFill>
                            <a:latin typeface="Cambria Math" panose="02040503050406030204" pitchFamily="18" charset="0"/>
                          </a:rPr>
                          <m:t>𝟏</m:t>
                        </m:r>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𝐜</m:t>
                        </m:r>
                        <m:r>
                          <a:rPr lang="cs-CZ" sz="2400" b="1">
                            <a:solidFill>
                              <a:srgbClr val="307871"/>
                            </a:solidFill>
                            <a:latin typeface="Cambria Math" panose="02040503050406030204" pitchFamily="18" charset="0"/>
                          </a:rPr>
                          <m:t> ∗</m:t>
                        </m:r>
                        <m:d>
                          <m:dPr>
                            <m:ctrlPr>
                              <a:rPr lang="cs-CZ" sz="2400" b="1" i="1">
                                <a:solidFill>
                                  <a:srgbClr val="307871"/>
                                </a:solidFill>
                                <a:latin typeface="Cambria Math" panose="02040503050406030204" pitchFamily="18" charset="0"/>
                              </a:rPr>
                            </m:ctrlPr>
                          </m:dPr>
                          <m:e>
                            <m:r>
                              <a:rPr lang="cs-CZ" sz="2400" b="1">
                                <a:solidFill>
                                  <a:srgbClr val="307871"/>
                                </a:solidFill>
                                <a:latin typeface="Cambria Math" panose="02040503050406030204" pitchFamily="18" charset="0"/>
                              </a:rPr>
                              <m:t>𝟏</m:t>
                            </m:r>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𝐭</m:t>
                            </m:r>
                          </m:e>
                        </m:d>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𝐦</m:t>
                        </m:r>
                      </m:den>
                    </m:f>
                  </m:oMath>
                </a14:m>
                <a:r>
                  <a:rPr lang="cs-CZ" sz="2400" b="1" dirty="0" smtClean="0">
                    <a:solidFill>
                      <a:srgbClr val="307871"/>
                    </a:solidFill>
                  </a:rPr>
                  <a:t> * ΔG</a:t>
                </a:r>
                <a:endParaRPr lang="es-ES" sz="2400" b="1" dirty="0">
                  <a:solidFill>
                    <a:srgbClr val="307871"/>
                  </a:solidFill>
                </a:endParaRPr>
              </a:p>
              <a:p>
                <a:pPr lvl="0" algn="just">
                  <a:spcBef>
                    <a:spcPts val="0"/>
                  </a:spcBef>
                  <a:spcAft>
                    <a:spcPts val="1200"/>
                  </a:spcAft>
                  <a:buClr>
                    <a:schemeClr val="tx1"/>
                  </a:buClr>
                  <a:buSzPct val="120000"/>
                </a:pPr>
                <a:endParaRPr lang="cs-CZ" sz="2000" dirty="0" smtClean="0">
                  <a:solidFill>
                    <a:srgbClr val="000000"/>
                  </a:solidFill>
                </a:endParaRPr>
              </a:p>
              <a:p>
                <a:pPr marL="0" lvl="0" indent="0" algn="just">
                  <a:spcBef>
                    <a:spcPts val="0"/>
                  </a:spcBef>
                  <a:spcAft>
                    <a:spcPts val="1200"/>
                  </a:spcAft>
                  <a:buClr>
                    <a:schemeClr val="tx1"/>
                  </a:buClr>
                  <a:buSzPct val="120000"/>
                  <a:buNone/>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71500" y="868262"/>
                <a:ext cx="8280920" cy="4007744"/>
              </a:xfrm>
              <a:prstGeom prst="rect">
                <a:avLst/>
              </a:prstGeom>
              <a:blipFill rotWithShape="0">
                <a:blip r:embed="rId3"/>
                <a:stretch>
                  <a:fillRect l="-1031" t="-1824" r="-736"/>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632848" cy="507703"/>
          </a:xfrm>
        </p:spPr>
        <p:txBody>
          <a:bodyPr/>
          <a:lstStyle/>
          <a:p>
            <a:r>
              <a:rPr lang="cs-CZ" sz="2800" b="1" dirty="0" smtClean="0"/>
              <a:t>Multiplikátor </a:t>
            </a:r>
            <a:r>
              <a:rPr lang="cs-CZ" sz="2800" b="1" dirty="0" smtClean="0"/>
              <a:t>běžného účtu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42606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0" y="857387"/>
                <a:ext cx="8280920" cy="4032448"/>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čisté vývozy jsou v systému plovoucích kurzů  </a:t>
                </a:r>
                <a:r>
                  <a:rPr lang="cs-CZ" sz="2000" dirty="0">
                    <a:solidFill>
                      <a:srgbClr val="000000"/>
                    </a:solidFill>
                  </a:rPr>
                  <a:t>závislé nejen na autonomních vývozech (</a:t>
                </a:r>
                <a:r>
                  <a:rPr lang="cs-CZ" sz="2000" dirty="0" smtClean="0">
                    <a:solidFill>
                      <a:srgbClr val="000000"/>
                    </a:solidFill>
                  </a:rPr>
                  <a:t>EX) </a:t>
                </a:r>
                <a:r>
                  <a:rPr lang="cs-CZ" sz="2000" dirty="0">
                    <a:solidFill>
                      <a:srgbClr val="000000"/>
                    </a:solidFill>
                  </a:rPr>
                  <a:t>a autonomních dovozech (IM</a:t>
                </a:r>
                <a:r>
                  <a:rPr lang="cs-CZ" sz="2000" baseline="-25000" dirty="0">
                    <a:solidFill>
                      <a:srgbClr val="000000"/>
                    </a:solidFill>
                  </a:rPr>
                  <a:t>A</a:t>
                </a:r>
                <a:r>
                  <a:rPr lang="cs-CZ" sz="2000" dirty="0">
                    <a:solidFill>
                      <a:srgbClr val="000000"/>
                    </a:solidFill>
                  </a:rPr>
                  <a:t>) a indukované složce dovozů (</a:t>
                </a:r>
                <a:r>
                  <a:rPr lang="cs-CZ" sz="2000" dirty="0" smtClean="0">
                    <a:solidFill>
                      <a:srgbClr val="000000"/>
                    </a:solidFill>
                  </a:rPr>
                  <a:t>m*Y</a:t>
                </a:r>
                <a:r>
                  <a:rPr lang="cs-CZ" sz="2000" dirty="0">
                    <a:solidFill>
                      <a:srgbClr val="000000"/>
                    </a:solidFill>
                  </a:rPr>
                  <a:t>), ale také na pohybu reálného devizového </a:t>
                </a:r>
                <a:r>
                  <a:rPr lang="cs-CZ" sz="2000" dirty="0" smtClean="0">
                    <a:solidFill>
                      <a:srgbClr val="000000"/>
                    </a:solidFill>
                  </a:rPr>
                  <a:t>kurzu</a:t>
                </a:r>
              </a:p>
              <a:p>
                <a:pPr lvl="0" algn="just">
                  <a:spcBef>
                    <a:spcPts val="0"/>
                  </a:spcBef>
                  <a:spcAft>
                    <a:spcPts val="600"/>
                  </a:spcAft>
                  <a:buClr>
                    <a:schemeClr val="tx1"/>
                  </a:buClr>
                  <a:buSzPct val="120000"/>
                </a:pPr>
                <a:r>
                  <a:rPr lang="cs-CZ" sz="2000" i="1" dirty="0"/>
                  <a:t>Reálný devizový kurs (R) </a:t>
                </a:r>
                <a:r>
                  <a:rPr lang="cs-CZ" sz="2000" dirty="0">
                    <a:solidFill>
                      <a:srgbClr val="000000"/>
                    </a:solidFill>
                  </a:rPr>
                  <a:t>určíme jako součin nominálního měnového kurzu (E) a poměru cenových hladin v zahraničí (P</a:t>
                </a:r>
                <a:r>
                  <a:rPr lang="cs-CZ" sz="2000" baseline="-25000" dirty="0">
                    <a:solidFill>
                      <a:srgbClr val="000000"/>
                    </a:solidFill>
                  </a:rPr>
                  <a:t>F</a:t>
                </a:r>
                <a:r>
                  <a:rPr lang="cs-CZ" sz="2000" dirty="0">
                    <a:solidFill>
                      <a:srgbClr val="000000"/>
                    </a:solidFill>
                  </a:rPr>
                  <a:t>) k domácí cenové hladině (P). Rovnice má tvar</a:t>
                </a:r>
                <a:r>
                  <a:rPr lang="cs-CZ" sz="2000" dirty="0" smtClean="0">
                    <a:solidFill>
                      <a:srgbClr val="000000"/>
                    </a:solidFill>
                  </a:rPr>
                  <a:t>:</a:t>
                </a:r>
              </a:p>
              <a:p>
                <a:pPr marL="0" lvl="0" indent="0" algn="ctr">
                  <a:spcBef>
                    <a:spcPts val="0"/>
                  </a:spcBef>
                  <a:spcAft>
                    <a:spcPts val="600"/>
                  </a:spcAft>
                  <a:buClr>
                    <a:schemeClr val="tx1"/>
                  </a:buClr>
                  <a:buSzPct val="120000"/>
                  <a:buNone/>
                </a:pPr>
                <a:r>
                  <a:rPr lang="cs-CZ" sz="2000" b="1" dirty="0" smtClean="0">
                    <a:solidFill>
                      <a:schemeClr val="tx1"/>
                    </a:solidFill>
                  </a:rPr>
                  <a:t>R = </a:t>
                </a:r>
                <a14:m>
                  <m:oMath xmlns:m="http://schemas.openxmlformats.org/officeDocument/2006/math">
                    <m:r>
                      <a:rPr lang="cs-CZ" sz="2000" b="1" i="1" smtClean="0">
                        <a:solidFill>
                          <a:schemeClr val="tx1"/>
                        </a:solidFill>
                        <a:latin typeface="Cambria Math" panose="02040503050406030204" pitchFamily="18" charset="0"/>
                      </a:rPr>
                      <m:t>𝑬</m:t>
                    </m:r>
                    <m:r>
                      <a:rPr lang="cs-CZ" sz="2000" b="1" i="1" smtClean="0">
                        <a:solidFill>
                          <a:schemeClr val="tx1"/>
                        </a:solidFill>
                        <a:latin typeface="Cambria Math" panose="02040503050406030204" pitchFamily="18" charset="0"/>
                      </a:rPr>
                      <m:t>∗</m:t>
                    </m:r>
                    <m:f>
                      <m:fPr>
                        <m:ctrlPr>
                          <a:rPr lang="cs-CZ" sz="2000" b="1" i="1" smtClean="0">
                            <a:solidFill>
                              <a:schemeClr val="tx1"/>
                            </a:solidFill>
                            <a:latin typeface="Cambria Math" panose="02040503050406030204" pitchFamily="18" charset="0"/>
                          </a:rPr>
                        </m:ctrlPr>
                      </m:fPr>
                      <m:num>
                        <m:r>
                          <a:rPr lang="cs-CZ" sz="2000" b="1" i="1" smtClean="0">
                            <a:solidFill>
                              <a:schemeClr val="tx1"/>
                            </a:solidFill>
                            <a:latin typeface="Cambria Math" panose="02040503050406030204" pitchFamily="18" charset="0"/>
                          </a:rPr>
                          <m:t>𝑷</m:t>
                        </m:r>
                        <m:r>
                          <a:rPr lang="cs-CZ" sz="2000" b="1" i="1" baseline="-25000" smtClean="0">
                            <a:solidFill>
                              <a:schemeClr val="tx1"/>
                            </a:solidFill>
                            <a:latin typeface="Cambria Math" panose="02040503050406030204" pitchFamily="18" charset="0"/>
                          </a:rPr>
                          <m:t>𝑭</m:t>
                        </m:r>
                      </m:num>
                      <m:den>
                        <m:r>
                          <a:rPr lang="cs-CZ" sz="2000" b="1" i="1" smtClean="0">
                            <a:solidFill>
                              <a:schemeClr val="tx1"/>
                            </a:solidFill>
                            <a:latin typeface="Cambria Math" panose="02040503050406030204" pitchFamily="18" charset="0"/>
                          </a:rPr>
                          <m:t>𝑷</m:t>
                        </m:r>
                      </m:den>
                    </m:f>
                  </m:oMath>
                </a14:m>
                <a:endParaRPr lang="cs-CZ" sz="2000" b="1" dirty="0" smtClean="0">
                  <a:solidFill>
                    <a:srgbClr val="000000"/>
                  </a:solidFill>
                </a:endParaRPr>
              </a:p>
              <a:p>
                <a:pPr lvl="0" algn="just">
                  <a:spcBef>
                    <a:spcPts val="0"/>
                  </a:spcBef>
                  <a:spcAft>
                    <a:spcPts val="600"/>
                  </a:spcAft>
                  <a:buClr>
                    <a:schemeClr val="tx1"/>
                  </a:buClr>
                  <a:buSzPct val="120000"/>
                </a:pPr>
                <a:r>
                  <a:rPr lang="cs-CZ" sz="2000" dirty="0" smtClean="0">
                    <a:solidFill>
                      <a:srgbClr val="000000"/>
                    </a:solidFill>
                  </a:rPr>
                  <a:t>Rovnice čistých vývozů rozšířená o vliv reálného devizového kurzu bude mít tvar: </a:t>
                </a:r>
              </a:p>
              <a:p>
                <a:pPr marL="0" lvl="0" indent="0" algn="ctr">
                  <a:spcBef>
                    <a:spcPts val="0"/>
                  </a:spcBef>
                  <a:spcAft>
                    <a:spcPts val="600"/>
                  </a:spcAft>
                  <a:buClr>
                    <a:schemeClr val="tx1"/>
                  </a:buClr>
                  <a:buSzPct val="120000"/>
                  <a:buNone/>
                </a:pPr>
                <a:r>
                  <a:rPr lang="cs-CZ" sz="2000" b="1" dirty="0" smtClean="0">
                    <a:solidFill>
                      <a:srgbClr val="307871"/>
                    </a:solidFill>
                  </a:rPr>
                  <a:t>NX </a:t>
                </a:r>
                <a:r>
                  <a:rPr lang="cs-CZ" sz="2000" b="1" dirty="0">
                    <a:solidFill>
                      <a:srgbClr val="307871"/>
                    </a:solidFill>
                  </a:rPr>
                  <a:t>= NX</a:t>
                </a:r>
                <a:r>
                  <a:rPr lang="cs-CZ" sz="2000" b="1" baseline="-25000" dirty="0">
                    <a:solidFill>
                      <a:srgbClr val="307871"/>
                    </a:solidFill>
                  </a:rPr>
                  <a:t>A</a:t>
                </a:r>
                <a:r>
                  <a:rPr lang="cs-CZ" sz="2000" b="1" dirty="0">
                    <a:solidFill>
                      <a:srgbClr val="307871"/>
                    </a:solidFill>
                  </a:rPr>
                  <a:t> – </a:t>
                </a:r>
                <a:r>
                  <a:rPr lang="cs-CZ" sz="2000" b="1" dirty="0" smtClean="0">
                    <a:solidFill>
                      <a:srgbClr val="307871"/>
                    </a:solidFill>
                  </a:rPr>
                  <a:t>m*Y + v*R</a:t>
                </a:r>
                <a:endParaRPr lang="cs-CZ" sz="2000" b="1" dirty="0">
                  <a:solidFill>
                    <a:srgbClr val="307871"/>
                  </a:solidFill>
                </a:endParaRPr>
              </a:p>
              <a:p>
                <a:pPr marL="357188" indent="0" algn="just">
                  <a:spcBef>
                    <a:spcPts val="0"/>
                  </a:spcBef>
                  <a:spcAft>
                    <a:spcPts val="600"/>
                  </a:spcAft>
                  <a:buClr>
                    <a:schemeClr val="tx1"/>
                  </a:buClr>
                  <a:buSzPct val="120000"/>
                  <a:buNone/>
                </a:pPr>
                <a:r>
                  <a:rPr lang="cs-CZ" sz="2000" dirty="0" smtClean="0">
                    <a:solidFill>
                      <a:srgbClr val="000000"/>
                    </a:solidFill>
                  </a:rPr>
                  <a:t>kde </a:t>
                </a:r>
                <a:r>
                  <a:rPr lang="cs-CZ" sz="2000" b="1" dirty="0"/>
                  <a:t>v</a:t>
                </a:r>
                <a:r>
                  <a:rPr lang="cs-CZ" sz="2000" dirty="0">
                    <a:solidFill>
                      <a:srgbClr val="000000"/>
                    </a:solidFill>
                  </a:rPr>
                  <a:t> </a:t>
                </a:r>
                <a:r>
                  <a:rPr lang="cs-CZ" sz="2000" dirty="0" smtClean="0">
                    <a:solidFill>
                      <a:srgbClr val="000000"/>
                    </a:solidFill>
                  </a:rPr>
                  <a:t>je citlivost čistých vývozů na změny reálného devizového kurzu</a:t>
                </a:r>
                <a:endParaRPr lang="cs-CZ" sz="2000" dirty="0">
                  <a:solidFill>
                    <a:srgbClr val="000000"/>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b="-908"/>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920880" cy="507703"/>
          </a:xfrm>
        </p:spPr>
        <p:txBody>
          <a:bodyPr/>
          <a:lstStyle/>
          <a:p>
            <a:r>
              <a:rPr lang="cs-CZ" sz="2800" b="1" dirty="0" smtClean="0"/>
              <a:t>Čisté vývozy  v systému plovoucích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2527424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5"/>
            <a:ext cx="8280920" cy="3974269"/>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rPr>
              <a:t>V souvislosti s působením reálného devizového kurzu je třeba si uvědomit, že:</a:t>
            </a:r>
          </a:p>
          <a:p>
            <a:pPr marL="896938" indent="-357188" algn="just">
              <a:spcBef>
                <a:spcPts val="0"/>
              </a:spcBef>
              <a:spcAft>
                <a:spcPts val="600"/>
              </a:spcAft>
              <a:buClr>
                <a:schemeClr val="tx1"/>
              </a:buClr>
              <a:buSzPct val="120000"/>
              <a:buFont typeface="Wingdings" panose="05000000000000000000" pitchFamily="2" charset="2"/>
              <a:buChar char="Ø"/>
            </a:pPr>
            <a:r>
              <a:rPr lang="cs-CZ" sz="2000" i="1" dirty="0" smtClean="0"/>
              <a:t>Při růstu reálného devizového kurzu </a:t>
            </a:r>
            <a:r>
              <a:rPr lang="cs-CZ" sz="2000" dirty="0" smtClean="0">
                <a:solidFill>
                  <a:srgbClr val="000000"/>
                </a:solidFill>
              </a:rPr>
              <a:t>dochází </a:t>
            </a:r>
            <a:r>
              <a:rPr lang="cs-CZ" sz="2000" dirty="0">
                <a:solidFill>
                  <a:srgbClr val="000000"/>
                </a:solidFill>
              </a:rPr>
              <a:t>k reálnému znehodnocení, domácí měna oslabuje, zboží domácí země se stává v zahraničí levnější, export roste a tím pádem roste také čistý </a:t>
            </a:r>
            <a:r>
              <a:rPr lang="cs-CZ" sz="2000" dirty="0" smtClean="0">
                <a:solidFill>
                  <a:srgbClr val="000000"/>
                </a:solidFill>
              </a:rPr>
              <a:t>export a roste AD.</a:t>
            </a:r>
          </a:p>
          <a:p>
            <a:pPr marL="896938" indent="-357188"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Při poklesu </a:t>
            </a:r>
            <a:r>
              <a:rPr lang="cs-CZ" sz="2000" i="1" dirty="0">
                <a:solidFill>
                  <a:srgbClr val="307871"/>
                </a:solidFill>
              </a:rPr>
              <a:t>reálného devizového </a:t>
            </a:r>
            <a:r>
              <a:rPr lang="cs-CZ" sz="2000" i="1" dirty="0" smtClean="0">
                <a:solidFill>
                  <a:srgbClr val="307871"/>
                </a:solidFill>
              </a:rPr>
              <a:t>kurzu </a:t>
            </a:r>
            <a:r>
              <a:rPr lang="cs-CZ" sz="2000" dirty="0" smtClean="0">
                <a:solidFill>
                  <a:srgbClr val="000000"/>
                </a:solidFill>
              </a:rPr>
              <a:t>dochází </a:t>
            </a:r>
            <a:r>
              <a:rPr lang="cs-CZ" sz="2000" dirty="0">
                <a:solidFill>
                  <a:srgbClr val="000000"/>
                </a:solidFill>
              </a:rPr>
              <a:t>k reálnému zhodnocení, domácí měna posiluje, zboží domácí země sestává pro zahraničí dražší, export klesá, část domácí poptávky se přesouvá k levnějšímu zboží ze zahraničí (import roste) a čistý export </a:t>
            </a:r>
            <a:r>
              <a:rPr lang="cs-CZ" sz="2000" dirty="0" smtClean="0">
                <a:solidFill>
                  <a:srgbClr val="000000"/>
                </a:solidFill>
              </a:rPr>
              <a:t>klesá a klesá také AD.</a:t>
            </a:r>
            <a:endParaRPr lang="cs-CZ" sz="2000" dirty="0">
              <a:solidFill>
                <a:srgbClr val="000000"/>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920880" cy="507703"/>
          </a:xfrm>
        </p:spPr>
        <p:txBody>
          <a:bodyPr/>
          <a:lstStyle/>
          <a:p>
            <a:r>
              <a:rPr lang="cs-CZ" sz="2800" b="1" dirty="0" smtClean="0"/>
              <a:t>Čisté vývozy  v systému plovoucích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3611198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0" y="857387"/>
                <a:ext cx="8280920" cy="4032448"/>
              </a:xfrm>
              <a:prstGeom prst="rect">
                <a:avLst/>
              </a:prstGeom>
            </p:spPr>
            <p:txBody>
              <a:bodyPr>
                <a:noAutofit/>
              </a:bodyPr>
              <a:lstStyle/>
              <a:p>
                <a:pPr algn="just">
                  <a:spcBef>
                    <a:spcPts val="0"/>
                  </a:spcBef>
                  <a:spcAft>
                    <a:spcPts val="1200"/>
                  </a:spcAft>
                  <a:buClr>
                    <a:schemeClr val="tx1"/>
                  </a:buClr>
                  <a:buSzPct val="120000"/>
                </a:pPr>
                <a:r>
                  <a:rPr lang="cs-CZ" sz="2000" dirty="0" smtClean="0">
                    <a:solidFill>
                      <a:srgbClr val="000000"/>
                    </a:solidFill>
                  </a:rPr>
                  <a:t>Rovnici rovnovážné produkce v otevřené ekonomice s fixním kurzem,  rozšíříme </a:t>
                </a:r>
                <a:r>
                  <a:rPr lang="cs-CZ" sz="2000" dirty="0">
                    <a:solidFill>
                      <a:srgbClr val="000000"/>
                    </a:solidFill>
                  </a:rPr>
                  <a:t>o vliv plovoucího měnového </a:t>
                </a:r>
                <a:r>
                  <a:rPr lang="cs-CZ" sz="2000" dirty="0" smtClean="0">
                    <a:solidFill>
                      <a:srgbClr val="000000"/>
                    </a:solidFill>
                  </a:rPr>
                  <a:t>kurzu a dostaneme:</a:t>
                </a:r>
              </a:p>
              <a:p>
                <a:pPr marL="355600" lvl="0" indent="0" algn="ctr">
                  <a:spcBef>
                    <a:spcPts val="0"/>
                  </a:spcBef>
                  <a:spcAft>
                    <a:spcPts val="1200"/>
                  </a:spcAft>
                  <a:buClr>
                    <a:srgbClr val="307871"/>
                  </a:buClr>
                  <a:buSzPct val="120000"/>
                  <a:buNone/>
                </a:pPr>
                <a:r>
                  <a:rPr lang="cs-CZ" sz="2000" b="1" dirty="0" smtClean="0">
                    <a:solidFill>
                      <a:srgbClr val="307871"/>
                    </a:solidFill>
                  </a:rPr>
                  <a:t>AD </a:t>
                </a:r>
                <a:r>
                  <a:rPr lang="cs-CZ" sz="2000" b="1" dirty="0">
                    <a:solidFill>
                      <a:srgbClr val="307871"/>
                    </a:solidFill>
                  </a:rPr>
                  <a:t>= </a:t>
                </a:r>
                <a:r>
                  <a:rPr lang="cs-CZ" sz="2000" b="1" dirty="0" smtClean="0">
                    <a:solidFill>
                      <a:srgbClr val="307871"/>
                    </a:solidFill>
                  </a:rPr>
                  <a:t>A + c*(1 – t)Y - </a:t>
                </a:r>
                <a:r>
                  <a:rPr lang="cs-CZ" sz="2000" b="1" dirty="0" err="1" smtClean="0">
                    <a:solidFill>
                      <a:srgbClr val="307871"/>
                    </a:solidFill>
                  </a:rPr>
                  <a:t>bi</a:t>
                </a:r>
                <a:r>
                  <a:rPr lang="cs-CZ" sz="2000" b="1" dirty="0" smtClean="0">
                    <a:solidFill>
                      <a:srgbClr val="307871"/>
                    </a:solidFill>
                  </a:rPr>
                  <a:t> – m*Y + v*R</a:t>
                </a:r>
                <a:endParaRPr lang="cs-CZ" sz="2000" b="1" dirty="0">
                  <a:solidFill>
                    <a:srgbClr val="307871"/>
                  </a:solidFill>
                </a:endParaRPr>
              </a:p>
              <a:p>
                <a:pPr lvl="0" algn="just">
                  <a:spcBef>
                    <a:spcPts val="0"/>
                  </a:spcBef>
                  <a:spcAft>
                    <a:spcPts val="1200"/>
                  </a:spcAft>
                  <a:buClr>
                    <a:srgbClr val="307871"/>
                  </a:buClr>
                  <a:buSzPct val="120000"/>
                </a:pPr>
                <a:r>
                  <a:rPr lang="cs-CZ" sz="2000" dirty="0">
                    <a:solidFill>
                      <a:srgbClr val="000000"/>
                    </a:solidFill>
                  </a:rPr>
                  <a:t>Vyjdeme-li z předpokladu, že </a:t>
                </a:r>
                <a:r>
                  <a:rPr lang="cs-CZ" sz="2000" b="1" dirty="0">
                    <a:solidFill>
                      <a:srgbClr val="307871"/>
                    </a:solidFill>
                  </a:rPr>
                  <a:t>AD = Y</a:t>
                </a:r>
                <a:r>
                  <a:rPr lang="cs-CZ" sz="2000" dirty="0">
                    <a:solidFill>
                      <a:srgbClr val="307871"/>
                    </a:solidFill>
                  </a:rPr>
                  <a:t>, </a:t>
                </a:r>
                <a:r>
                  <a:rPr lang="cs-CZ" sz="2000" dirty="0">
                    <a:solidFill>
                      <a:srgbClr val="000000"/>
                    </a:solidFill>
                  </a:rPr>
                  <a:t>potom dostaneme:</a:t>
                </a:r>
              </a:p>
              <a:p>
                <a:pPr marL="0" lvl="0" indent="0" algn="ctr">
                  <a:spcBef>
                    <a:spcPts val="0"/>
                  </a:spcBef>
                  <a:spcAft>
                    <a:spcPts val="1200"/>
                  </a:spcAft>
                  <a:buClr>
                    <a:srgbClr val="307871"/>
                  </a:buClr>
                  <a:buSzPct val="120000"/>
                  <a:buNone/>
                </a:pPr>
                <a:r>
                  <a:rPr lang="cs-CZ" sz="2400" dirty="0" smtClean="0">
                    <a:solidFill>
                      <a:srgbClr val="000000"/>
                    </a:solidFill>
                  </a:rPr>
                  <a:t> </a:t>
                </a:r>
                <a:r>
                  <a:rPr lang="cs-CZ" sz="2400" b="1" dirty="0">
                    <a:solidFill>
                      <a:srgbClr val="307871"/>
                    </a:solidFill>
                  </a:rPr>
                  <a:t>Y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a:solidFill>
                              <a:srgbClr val="307871"/>
                            </a:solidFill>
                            <a:latin typeface="Cambria Math" panose="02040503050406030204" pitchFamily="18" charset="0"/>
                          </a:rPr>
                          <m:t>𝟏</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𝒄</m:t>
                        </m:r>
                        <m:r>
                          <a:rPr lang="cs-CZ" sz="2400" b="1" i="1">
                            <a:solidFill>
                              <a:srgbClr val="307871"/>
                            </a:solidFill>
                            <a:latin typeface="Cambria Math" panose="02040503050406030204" pitchFamily="18" charset="0"/>
                          </a:rPr>
                          <m:t> ∗</m:t>
                        </m:r>
                        <m:d>
                          <m:dPr>
                            <m:ctrlPr>
                              <a:rPr lang="cs-CZ" sz="2400" b="1" i="1">
                                <a:solidFill>
                                  <a:srgbClr val="307871"/>
                                </a:solidFill>
                                <a:latin typeface="Cambria Math" panose="02040503050406030204" pitchFamily="18" charset="0"/>
                              </a:rPr>
                            </m:ctrlPr>
                          </m:dPr>
                          <m:e>
                            <m:r>
                              <a:rPr lang="cs-CZ" sz="2400" b="1" i="1">
                                <a:solidFill>
                                  <a:srgbClr val="307871"/>
                                </a:solidFill>
                                <a:latin typeface="Cambria Math" panose="02040503050406030204" pitchFamily="18" charset="0"/>
                              </a:rPr>
                              <m:t>𝟏</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𝒕</m:t>
                            </m:r>
                          </m:e>
                        </m:d>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𝒎</m:t>
                        </m:r>
                      </m:den>
                    </m:f>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𝑨</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𝒃𝒊</m:t>
                    </m:r>
                    <m:r>
                      <a:rPr lang="cs-CZ" sz="2400" b="1" i="1" smtClean="0">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𝒗𝑹</m:t>
                    </m:r>
                    <m:r>
                      <a:rPr lang="cs-CZ" sz="2400" b="1" i="1">
                        <a:solidFill>
                          <a:srgbClr val="307871"/>
                        </a:solidFill>
                        <a:latin typeface="Cambria Math" panose="02040503050406030204" pitchFamily="18" charset="0"/>
                      </a:rPr>
                      <m:t>)</m:t>
                    </m:r>
                  </m:oMath>
                </a14:m>
                <a:endParaRPr lang="cs-CZ" sz="2400" b="1" dirty="0" smtClean="0">
                  <a:solidFill>
                    <a:srgbClr val="307871"/>
                  </a:solidFill>
                </a:endParaRPr>
              </a:p>
              <a:p>
                <a:pPr lvl="0" algn="just">
                  <a:spcBef>
                    <a:spcPts val="0"/>
                  </a:spcBef>
                  <a:spcAft>
                    <a:spcPts val="600"/>
                  </a:spcAft>
                  <a:buClr>
                    <a:srgbClr val="307871"/>
                  </a:buClr>
                  <a:buSzPct val="120000"/>
                </a:pPr>
                <a:r>
                  <a:rPr lang="cs-CZ" sz="2000" dirty="0">
                    <a:solidFill>
                      <a:srgbClr val="000000"/>
                    </a:solidFill>
                  </a:rPr>
                  <a:t>Konečná rovnice pro určení rovnovážného produktu v otevřené ekonomice s </a:t>
                </a:r>
                <a:r>
                  <a:rPr lang="cs-CZ" sz="2000" dirty="0" smtClean="0">
                    <a:solidFill>
                      <a:srgbClr val="000000"/>
                    </a:solidFill>
                  </a:rPr>
                  <a:t>plovoucím kurzem </a:t>
                </a:r>
                <a:r>
                  <a:rPr lang="cs-CZ" sz="2000" dirty="0">
                    <a:solidFill>
                      <a:srgbClr val="000000"/>
                    </a:solidFill>
                  </a:rPr>
                  <a:t>bude mít tvar:</a:t>
                </a:r>
              </a:p>
              <a:p>
                <a:pPr marL="0" lvl="0" indent="0" algn="ctr">
                  <a:spcBef>
                    <a:spcPts val="0"/>
                  </a:spcBef>
                  <a:spcAft>
                    <a:spcPts val="600"/>
                  </a:spcAft>
                  <a:buClr>
                    <a:srgbClr val="307871"/>
                  </a:buClr>
                  <a:buSzPct val="120000"/>
                  <a:buNone/>
                </a:pPr>
                <a:r>
                  <a:rPr lang="cs-CZ" sz="2400" b="1" dirty="0">
                    <a:solidFill>
                      <a:srgbClr val="307871"/>
                    </a:solidFill>
                  </a:rPr>
                  <a:t>Y = α</a:t>
                </a:r>
                <a:r>
                  <a:rPr lang="cs-CZ" sz="2400" b="1" baseline="-25000" dirty="0">
                    <a:solidFill>
                      <a:srgbClr val="307871"/>
                    </a:solidFill>
                  </a:rPr>
                  <a:t>F</a:t>
                </a:r>
                <a:r>
                  <a:rPr lang="cs-CZ" sz="2400" b="1" dirty="0">
                    <a:solidFill>
                      <a:srgbClr val="307871"/>
                    </a:solidFill>
                  </a:rPr>
                  <a:t>*(A – </a:t>
                </a:r>
                <a:r>
                  <a:rPr lang="cs-CZ" sz="2400" b="1" dirty="0" err="1" smtClean="0">
                    <a:solidFill>
                      <a:srgbClr val="307871"/>
                    </a:solidFill>
                  </a:rPr>
                  <a:t>bi</a:t>
                </a:r>
                <a:r>
                  <a:rPr lang="cs-CZ" sz="2400" b="1" dirty="0" smtClean="0">
                    <a:solidFill>
                      <a:srgbClr val="307871"/>
                    </a:solidFill>
                  </a:rPr>
                  <a:t> + </a:t>
                </a:r>
                <a:r>
                  <a:rPr lang="cs-CZ" sz="2400" b="1" dirty="0" err="1" smtClean="0">
                    <a:solidFill>
                      <a:srgbClr val="307871"/>
                    </a:solidFill>
                  </a:rPr>
                  <a:t>vR</a:t>
                </a:r>
                <a:r>
                  <a:rPr lang="cs-CZ" sz="2400" b="1" dirty="0" smtClean="0">
                    <a:solidFill>
                      <a:srgbClr val="307871"/>
                    </a:solidFill>
                  </a:rPr>
                  <a:t>)</a:t>
                </a:r>
                <a:endParaRPr lang="cs-CZ" sz="2400" b="1" dirty="0">
                  <a:solidFill>
                    <a:srgbClr val="307871"/>
                  </a:solidFill>
                </a:endParaRPr>
              </a:p>
              <a:p>
                <a:pPr marL="0" lvl="0" indent="0" algn="ctr">
                  <a:spcBef>
                    <a:spcPts val="0"/>
                  </a:spcBef>
                  <a:spcAft>
                    <a:spcPts val="1200"/>
                  </a:spcAft>
                  <a:buClr>
                    <a:srgbClr val="307871"/>
                  </a:buClr>
                  <a:buSzPct val="120000"/>
                  <a:buNone/>
                </a:pPr>
                <a:endParaRPr lang="es-ES" sz="2400" b="1" dirty="0">
                  <a:solidFill>
                    <a:srgbClr val="307871"/>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920880" cy="507703"/>
          </a:xfrm>
        </p:spPr>
        <p:txBody>
          <a:bodyPr/>
          <a:lstStyle/>
          <a:p>
            <a:r>
              <a:rPr lang="cs-CZ" sz="2600" b="1" dirty="0" smtClean="0"/>
              <a:t>Rovnice IS v otevřené ekonomice s plovoucím kurzem</a:t>
            </a:r>
            <a:endParaRPr lang="cs-CZ" sz="26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3710155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57387"/>
            <a:ext cx="8280920" cy="4032448"/>
          </a:xfrm>
          <a:prstGeom prst="rect">
            <a:avLst/>
          </a:prstGeom>
        </p:spPr>
        <p:txBody>
          <a:bodyPr>
            <a:noAutofit/>
          </a:bodyPr>
          <a:lstStyle/>
          <a:p>
            <a:pPr algn="just">
              <a:spcBef>
                <a:spcPts val="0"/>
              </a:spcBef>
              <a:spcAft>
                <a:spcPts val="600"/>
              </a:spcAft>
              <a:buClr>
                <a:schemeClr val="tx1"/>
              </a:buClr>
              <a:buSzPct val="120000"/>
            </a:pPr>
            <a:r>
              <a:rPr lang="cs-CZ" sz="2000" dirty="0">
                <a:solidFill>
                  <a:srgbClr val="000000"/>
                </a:solidFill>
              </a:rPr>
              <a:t>Rovnováha na trhu zboží a služeb v otevřené ekonomice s plovoucím kursem je determinována domácími autonomními výdaji (A), čistým autonomním exportem (</a:t>
            </a:r>
            <a:r>
              <a:rPr lang="cs-CZ" sz="2000" dirty="0" smtClean="0">
                <a:solidFill>
                  <a:srgbClr val="000000"/>
                </a:solidFill>
              </a:rPr>
              <a:t>NX), </a:t>
            </a:r>
            <a:r>
              <a:rPr lang="cs-CZ" sz="2000" dirty="0">
                <a:solidFill>
                  <a:srgbClr val="000000"/>
                </a:solidFill>
              </a:rPr>
              <a:t>citlivostí poptávky po autonomních výdajích na úrokovou míru (b), koeficientem citlivosti čistých vývozů na reálný měnový kurz (v), reálným měnovým kurzem (R) a velikostí multiplikátoru otevřené ekonomiky (</a:t>
            </a:r>
            <a:r>
              <a:rPr lang="el-GR" sz="2000" dirty="0">
                <a:solidFill>
                  <a:srgbClr val="000000"/>
                </a:solidFill>
              </a:rPr>
              <a:t>α</a:t>
            </a:r>
            <a:r>
              <a:rPr lang="cs-CZ" sz="2000" dirty="0">
                <a:solidFill>
                  <a:srgbClr val="000000"/>
                </a:solidFill>
              </a:rPr>
              <a:t>F).</a:t>
            </a:r>
          </a:p>
          <a:p>
            <a:pPr algn="just">
              <a:spcBef>
                <a:spcPts val="0"/>
              </a:spcBef>
              <a:spcAft>
                <a:spcPts val="600"/>
              </a:spcAft>
              <a:buClr>
                <a:schemeClr val="tx1"/>
              </a:buClr>
              <a:buSzPct val="120000"/>
            </a:pPr>
            <a:r>
              <a:rPr lang="cs-CZ" sz="2000" dirty="0">
                <a:solidFill>
                  <a:srgbClr val="000000"/>
                </a:solidFill>
              </a:rPr>
              <a:t>Čím menší (větší) je mezní sklon k dovozu (m), tím větší (menší) je úroveň rovnovážné produkce. </a:t>
            </a:r>
            <a:endParaRPr lang="cs-CZ" sz="2000" dirty="0" smtClean="0">
              <a:solidFill>
                <a:srgbClr val="000000"/>
              </a:solidFill>
            </a:endParaRPr>
          </a:p>
          <a:p>
            <a:pPr algn="just">
              <a:spcBef>
                <a:spcPts val="0"/>
              </a:spcBef>
              <a:spcAft>
                <a:spcPts val="600"/>
              </a:spcAft>
              <a:buClr>
                <a:schemeClr val="tx1"/>
              </a:buClr>
              <a:buSzPct val="120000"/>
            </a:pPr>
            <a:r>
              <a:rPr lang="cs-CZ" sz="2000" dirty="0" smtClean="0">
                <a:solidFill>
                  <a:srgbClr val="000000"/>
                </a:solidFill>
              </a:rPr>
              <a:t>Růst </a:t>
            </a:r>
            <a:r>
              <a:rPr lang="cs-CZ" sz="2000" dirty="0">
                <a:solidFill>
                  <a:srgbClr val="000000"/>
                </a:solidFill>
              </a:rPr>
              <a:t>(pokles) rovnovážného důchodu v  důsledku růstu (poklesu) reálného měnového kurzu je tím větší, čím větší je citlivost čistých vývozů na reálný měnový kurz, a čím větší je multiplikátor otevřené ekonomiky.</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920880" cy="507703"/>
          </a:xfrm>
        </p:spPr>
        <p:txBody>
          <a:bodyPr/>
          <a:lstStyle/>
          <a:p>
            <a:r>
              <a:rPr lang="cs-CZ" sz="2600" b="1" dirty="0" smtClean="0"/>
              <a:t>Rovnice IS v otevřené ekonomice s plovoucím kurzem</a:t>
            </a:r>
            <a:endParaRPr lang="cs-CZ" sz="26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4286105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63504"/>
            <a:ext cx="8280920" cy="4032448"/>
          </a:xfrm>
          <a:prstGeom prst="rect">
            <a:avLst/>
          </a:prstGeom>
        </p:spPr>
        <p:txBody>
          <a:bodyPr>
            <a:noAutofit/>
          </a:bodyPr>
          <a:lstStyle/>
          <a:p>
            <a:pPr algn="just">
              <a:spcBef>
                <a:spcPts val="0"/>
              </a:spcBef>
              <a:spcAft>
                <a:spcPts val="1200"/>
              </a:spcAft>
              <a:buClr>
                <a:schemeClr val="tx1"/>
              </a:buClr>
              <a:buSzPct val="120000"/>
            </a:pPr>
            <a:r>
              <a:rPr lang="cs-CZ" sz="2400" dirty="0" smtClean="0">
                <a:solidFill>
                  <a:srgbClr val="000000"/>
                </a:solidFill>
              </a:rPr>
              <a:t>Jsou-li </a:t>
            </a:r>
            <a:r>
              <a:rPr lang="cs-CZ" sz="2400" dirty="0">
                <a:solidFill>
                  <a:srgbClr val="000000"/>
                </a:solidFill>
              </a:rPr>
              <a:t>čisté vývozy (NX) pozitivní, křivka IS se posunuje doprava o </a:t>
            </a:r>
            <a:r>
              <a:rPr lang="el-GR" sz="2400" dirty="0">
                <a:solidFill>
                  <a:srgbClr val="000000"/>
                </a:solidFill>
              </a:rPr>
              <a:t>α</a:t>
            </a:r>
            <a:r>
              <a:rPr lang="cs-CZ" sz="2400" dirty="0">
                <a:solidFill>
                  <a:srgbClr val="000000"/>
                </a:solidFill>
              </a:rPr>
              <a:t>F · </a:t>
            </a:r>
            <a:r>
              <a:rPr lang="el-GR" sz="2400" dirty="0">
                <a:solidFill>
                  <a:srgbClr val="000000"/>
                </a:solidFill>
              </a:rPr>
              <a:t>Δ</a:t>
            </a:r>
            <a:r>
              <a:rPr lang="cs-CZ" sz="2400" dirty="0">
                <a:solidFill>
                  <a:srgbClr val="000000"/>
                </a:solidFill>
              </a:rPr>
              <a:t>NX </a:t>
            </a:r>
          </a:p>
          <a:p>
            <a:pPr algn="just">
              <a:spcBef>
                <a:spcPts val="0"/>
              </a:spcBef>
              <a:spcAft>
                <a:spcPts val="1200"/>
              </a:spcAft>
              <a:buClr>
                <a:schemeClr val="tx1"/>
              </a:buClr>
              <a:buSzPct val="120000"/>
            </a:pPr>
            <a:r>
              <a:rPr lang="cs-CZ" sz="2400" dirty="0" smtClean="0">
                <a:solidFill>
                  <a:srgbClr val="000000"/>
                </a:solidFill>
              </a:rPr>
              <a:t>Jsou-li </a:t>
            </a:r>
            <a:r>
              <a:rPr lang="cs-CZ" sz="2400" dirty="0">
                <a:solidFill>
                  <a:srgbClr val="000000"/>
                </a:solidFill>
              </a:rPr>
              <a:t>čisté vývozy negativní (schodek bilance zboží a služeb), posunuje se křivka IS </a:t>
            </a:r>
            <a:r>
              <a:rPr lang="cs-CZ" sz="2400" dirty="0" smtClean="0">
                <a:solidFill>
                  <a:srgbClr val="000000"/>
                </a:solidFill>
              </a:rPr>
              <a:t>doleva</a:t>
            </a:r>
          </a:p>
          <a:p>
            <a:pPr algn="just">
              <a:spcBef>
                <a:spcPts val="0"/>
              </a:spcBef>
              <a:spcAft>
                <a:spcPts val="1200"/>
              </a:spcAft>
              <a:buClr>
                <a:schemeClr val="tx1"/>
              </a:buClr>
              <a:buSzPct val="120000"/>
            </a:pPr>
            <a:r>
              <a:rPr lang="cs-CZ" sz="2400" dirty="0" smtClean="0">
                <a:solidFill>
                  <a:srgbClr val="000000"/>
                </a:solidFill>
              </a:rPr>
              <a:t>Růst </a:t>
            </a:r>
            <a:r>
              <a:rPr lang="cs-CZ" sz="2400" dirty="0">
                <a:solidFill>
                  <a:srgbClr val="000000"/>
                </a:solidFill>
              </a:rPr>
              <a:t>reálného měnového kurzu posouvá křivku IS doprava o </a:t>
            </a:r>
            <a:r>
              <a:rPr lang="el-GR" sz="2400" dirty="0">
                <a:solidFill>
                  <a:srgbClr val="000000"/>
                </a:solidFill>
              </a:rPr>
              <a:t>α</a:t>
            </a:r>
            <a:r>
              <a:rPr lang="cs-CZ" sz="2400" dirty="0">
                <a:solidFill>
                  <a:srgbClr val="000000"/>
                </a:solidFill>
              </a:rPr>
              <a:t>F · v · </a:t>
            </a:r>
            <a:r>
              <a:rPr lang="el-GR" sz="2400" dirty="0">
                <a:solidFill>
                  <a:srgbClr val="000000"/>
                </a:solidFill>
              </a:rPr>
              <a:t>Δ</a:t>
            </a:r>
            <a:r>
              <a:rPr lang="cs-CZ" sz="2400" dirty="0">
                <a:solidFill>
                  <a:srgbClr val="000000"/>
                </a:solidFill>
              </a:rPr>
              <a:t>R a  jeho pokles posouvá křivku IS doleva.</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80020" y="-50700"/>
            <a:ext cx="7920880" cy="792088"/>
          </a:xfrm>
        </p:spPr>
        <p:txBody>
          <a:bodyPr/>
          <a:lstStyle/>
          <a:p>
            <a:r>
              <a:rPr lang="cs-CZ" sz="2600" b="1" dirty="0" smtClean="0"/>
              <a:t>Posuny křivky IS v otevřené ekonomice s plovoucím kurzem</a:t>
            </a:r>
            <a:endParaRPr lang="cs-CZ" sz="26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44230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179512" y="1059582"/>
                <a:ext cx="8280920" cy="3672408"/>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200" dirty="0" smtClean="0">
                    <a:solidFill>
                      <a:srgbClr val="000000"/>
                    </a:solidFill>
                  </a:rPr>
                  <a:t>Křivka LM zobrazuje rovnováhu na trhu peněz a ostatních finančních aktiv a  můžeme ji zapsat ve tvaru:</a:t>
                </a:r>
                <a:endParaRPr lang="cs-CZ" sz="2200" b="1" dirty="0">
                  <a:solidFill>
                    <a:srgbClr val="000000"/>
                  </a:solidFill>
                </a:endParaRPr>
              </a:p>
              <a:p>
                <a:pPr marL="0" lvl="0" indent="0" algn="ctr">
                  <a:spcBef>
                    <a:spcPts val="0"/>
                  </a:spcBef>
                  <a:spcAft>
                    <a:spcPts val="1200"/>
                  </a:spcAft>
                  <a:buClr>
                    <a:srgbClr val="307871"/>
                  </a:buClr>
                  <a:buSzPct val="120000"/>
                  <a:buNone/>
                </a:pPr>
                <a:r>
                  <a:rPr lang="cs-CZ" sz="2400" b="1" dirty="0">
                    <a:solidFill>
                      <a:srgbClr val="307871"/>
                    </a:solidFill>
                  </a:rPr>
                  <a:t>i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a:solidFill>
                              <a:srgbClr val="307871"/>
                            </a:solidFill>
                            <a:latin typeface="Cambria Math" panose="02040503050406030204" pitchFamily="18" charset="0"/>
                          </a:rPr>
                          <m:t>𝒉</m:t>
                        </m:r>
                      </m:den>
                    </m:f>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𝒌</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𝒀</m:t>
                    </m:r>
                    <m:r>
                      <a:rPr lang="cs-CZ" sz="2400" b="1" i="1">
                        <a:solidFill>
                          <a:srgbClr val="307871"/>
                        </a:solidFill>
                        <a:latin typeface="Cambria Math" panose="02040503050406030204" pitchFamily="18" charset="0"/>
                      </a:rPr>
                      <m:t> −</m:t>
                    </m:r>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𝑴</m:t>
                        </m:r>
                      </m:num>
                      <m:den>
                        <m:r>
                          <a:rPr lang="cs-CZ" sz="2400" b="1" i="1">
                            <a:solidFill>
                              <a:srgbClr val="307871"/>
                            </a:solidFill>
                            <a:latin typeface="Cambria Math" panose="02040503050406030204" pitchFamily="18" charset="0"/>
                          </a:rPr>
                          <m:t>𝑷</m:t>
                        </m:r>
                      </m:den>
                    </m:f>
                    <m:r>
                      <a:rPr lang="cs-CZ" sz="2400" b="1" i="1">
                        <a:solidFill>
                          <a:srgbClr val="307871"/>
                        </a:solidFill>
                        <a:latin typeface="Cambria Math" panose="02040503050406030204" pitchFamily="18" charset="0"/>
                      </a:rPr>
                      <m:t>)</m:t>
                    </m:r>
                  </m:oMath>
                </a14:m>
                <a:endParaRPr lang="cs-CZ" sz="2400" b="1" dirty="0" smtClean="0">
                  <a:solidFill>
                    <a:srgbClr val="307871"/>
                  </a:solidFill>
                </a:endParaRPr>
              </a:p>
              <a:p>
                <a:pPr lvl="0" algn="just">
                  <a:spcBef>
                    <a:spcPts val="0"/>
                  </a:spcBef>
                  <a:spcAft>
                    <a:spcPts val="1200"/>
                  </a:spcAft>
                  <a:buClr>
                    <a:schemeClr val="tx1"/>
                  </a:buClr>
                  <a:buSzPct val="120000"/>
                  <a:tabLst>
                    <a:tab pos="228600" algn="l"/>
                  </a:tabLst>
                </a:pPr>
                <a:r>
                  <a:rPr lang="cs-CZ" sz="2200" dirty="0">
                    <a:solidFill>
                      <a:srgbClr val="000000"/>
                    </a:solidFill>
                  </a:rPr>
                  <a:t>Pro rovnovážný produkt pak:</a:t>
                </a:r>
              </a:p>
              <a:p>
                <a:pPr marL="0" lvl="0" indent="0" algn="ctr">
                  <a:spcBef>
                    <a:spcPts val="0"/>
                  </a:spcBef>
                  <a:spcAft>
                    <a:spcPts val="1200"/>
                  </a:spcAft>
                  <a:buClr>
                    <a:srgbClr val="307871"/>
                  </a:buClr>
                  <a:buSzPct val="120000"/>
                  <a:buNone/>
                </a:pPr>
                <a:r>
                  <a:rPr lang="cs-CZ" sz="2400" b="1" dirty="0">
                    <a:solidFill>
                      <a:srgbClr val="307871"/>
                    </a:solidFill>
                  </a:rPr>
                  <a:t>Y</a:t>
                </a:r>
                <a:r>
                  <a:rPr lang="cs-CZ" sz="2400" b="1" dirty="0" smtClean="0">
                    <a:solidFill>
                      <a:srgbClr val="307871"/>
                    </a:solidFill>
                  </a:rPr>
                  <a:t> </a:t>
                </a:r>
                <a:r>
                  <a:rPr lang="cs-CZ" sz="2400" b="1" dirty="0">
                    <a:solidFill>
                      <a:srgbClr val="307871"/>
                    </a:solidFill>
                  </a:rPr>
                  <a:t>=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smtClean="0">
                            <a:solidFill>
                              <a:srgbClr val="307871"/>
                            </a:solidFill>
                            <a:latin typeface="Cambria Math" panose="02040503050406030204" pitchFamily="18" charset="0"/>
                          </a:rPr>
                          <m:t>𝒌</m:t>
                        </m:r>
                      </m:den>
                    </m:f>
                    <m:r>
                      <a:rPr lang="cs-CZ" sz="2400" b="1" i="1">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𝒉</m:t>
                    </m:r>
                    <m:r>
                      <a:rPr lang="cs-CZ" sz="2400" b="1" i="1">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𝒊</m:t>
                    </m:r>
                    <m:r>
                      <a:rPr lang="cs-CZ" sz="2400" b="1" i="1" smtClean="0">
                        <a:solidFill>
                          <a:srgbClr val="307871"/>
                        </a:solidFill>
                        <a:latin typeface="Cambria Math" panose="02040503050406030204" pitchFamily="18" charset="0"/>
                      </a:rPr>
                      <m:t>+</m:t>
                    </m:r>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𝑴</m:t>
                        </m:r>
                      </m:num>
                      <m:den>
                        <m:r>
                          <a:rPr lang="cs-CZ" sz="2400" b="1" i="1">
                            <a:solidFill>
                              <a:srgbClr val="307871"/>
                            </a:solidFill>
                            <a:latin typeface="Cambria Math" panose="02040503050406030204" pitchFamily="18" charset="0"/>
                          </a:rPr>
                          <m:t>𝑷</m:t>
                        </m:r>
                      </m:den>
                    </m:f>
                    <m:r>
                      <a:rPr lang="cs-CZ" sz="2400" b="1" i="1">
                        <a:solidFill>
                          <a:srgbClr val="307871"/>
                        </a:solidFill>
                        <a:latin typeface="Cambria Math" panose="02040503050406030204" pitchFamily="18" charset="0"/>
                      </a:rPr>
                      <m:t>)</m:t>
                    </m:r>
                  </m:oMath>
                </a14:m>
                <a:endParaRPr lang="cs-CZ" sz="2400" b="1" dirty="0">
                  <a:solidFill>
                    <a:srgbClr val="307871"/>
                  </a:solidFill>
                </a:endParaRPr>
              </a:p>
              <a:p>
                <a:pPr algn="just">
                  <a:spcBef>
                    <a:spcPts val="0"/>
                  </a:spcBef>
                  <a:spcAft>
                    <a:spcPts val="1200"/>
                  </a:spcAft>
                  <a:buClr>
                    <a:schemeClr val="tx1"/>
                  </a:buClr>
                  <a:buSzPct val="120000"/>
                  <a:tabLst>
                    <a:tab pos="228600" algn="l"/>
                  </a:tabLst>
                </a:pPr>
                <a:r>
                  <a:rPr lang="cs-CZ" sz="2200" dirty="0" smtClean="0">
                    <a:solidFill>
                      <a:srgbClr val="000000"/>
                    </a:solidFill>
                  </a:rPr>
                  <a:t>Tyto rovnice odpovídají křivce LM v uzavřené ekonomice, nicméně vlivy zahraničí se na rovnici LM nijak neprojeví, proto zůstává stejná</a:t>
                </a:r>
                <a:endParaRPr lang="cs-CZ" sz="2200" dirty="0">
                  <a:solidFill>
                    <a:srgbClr val="000000"/>
                  </a:solidFill>
                </a:endParaRPr>
              </a:p>
              <a:p>
                <a:pPr lvl="0" algn="just">
                  <a:spcBef>
                    <a:spcPts val="0"/>
                  </a:spcBef>
                  <a:spcAft>
                    <a:spcPts val="1200"/>
                  </a:spcAft>
                  <a:buClr>
                    <a:schemeClr val="tx1"/>
                  </a:buClr>
                  <a:buSzPct val="120000"/>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179512" y="1059582"/>
                <a:ext cx="8280920" cy="3672408"/>
              </a:xfrm>
              <a:prstGeom prst="rect">
                <a:avLst/>
              </a:prstGeom>
              <a:blipFill rotWithShape="0">
                <a:blip r:embed="rId3"/>
                <a:stretch>
                  <a:fillRect l="-1177" t="-2492" r="-883" b="-6146"/>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sz="2800" b="1" dirty="0" smtClean="0"/>
              <a:t>Křivka LM v otevřené ekonomice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889011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88795" y="908473"/>
            <a:ext cx="8280920" cy="3960439"/>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Vycházíme ze zjednodušeného předpokladu, že platební bilance je složena </a:t>
            </a:r>
            <a:r>
              <a:rPr lang="cs-CZ" sz="2000" dirty="0">
                <a:solidFill>
                  <a:srgbClr val="000000"/>
                </a:solidFill>
              </a:rPr>
              <a:t>pouze </a:t>
            </a:r>
            <a:r>
              <a:rPr lang="cs-CZ" sz="2000" dirty="0" smtClean="0">
                <a:solidFill>
                  <a:srgbClr val="000000"/>
                </a:solidFill>
              </a:rPr>
              <a:t>z běžného účtu (BÚ) a finančního účtu (FÚ) </a:t>
            </a:r>
            <a:r>
              <a:rPr lang="cs-CZ" sz="2000" dirty="0">
                <a:solidFill>
                  <a:srgbClr val="000000"/>
                </a:solidFill>
              </a:rPr>
              <a:t>– ostatní jsou rovny nule</a:t>
            </a:r>
          </a:p>
          <a:p>
            <a:pPr algn="just">
              <a:spcBef>
                <a:spcPts val="0"/>
              </a:spcBef>
              <a:spcAft>
                <a:spcPts val="600"/>
              </a:spcAft>
              <a:buClr>
                <a:schemeClr val="tx1"/>
              </a:buClr>
              <a:buSzPct val="120000"/>
              <a:tabLst>
                <a:tab pos="228600" algn="l"/>
              </a:tabLst>
            </a:pPr>
            <a:r>
              <a:rPr lang="cs-CZ" sz="2000" b="1" i="1" dirty="0"/>
              <a:t>Běžný </a:t>
            </a:r>
            <a:r>
              <a:rPr lang="cs-CZ" sz="2000" b="1" i="1" dirty="0" smtClean="0"/>
              <a:t>účet: </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Analyzujeme pomocí funkce čistého exportu (NX)</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Hlavní faktor, který ho ovlivňuje je domácí a zahraniční důchod</a:t>
            </a:r>
            <a:endParaRPr lang="cs-CZ" sz="2000" dirty="0">
              <a:solidFill>
                <a:srgbClr val="000000"/>
              </a:solidFill>
            </a:endParaRPr>
          </a:p>
          <a:p>
            <a:pPr algn="just">
              <a:spcBef>
                <a:spcPts val="0"/>
              </a:spcBef>
              <a:spcAft>
                <a:spcPts val="600"/>
              </a:spcAft>
              <a:buClr>
                <a:schemeClr val="tx1"/>
              </a:buClr>
              <a:buSzPct val="120000"/>
              <a:tabLst>
                <a:tab pos="228600" algn="l"/>
              </a:tabLst>
            </a:pPr>
            <a:r>
              <a:rPr lang="cs-CZ" sz="2000" b="1" i="1" dirty="0"/>
              <a:t>Finanční </a:t>
            </a:r>
            <a:r>
              <a:rPr lang="cs-CZ" sz="2000" b="1" i="1" dirty="0"/>
              <a:t>účet:</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hlavním faktorem, který jej ovlivňuje je úroková míra, tj. výnos finančních aktiv</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investoři se rozhodují na základě výnosu (pokud jsou stejné podmínky)</a:t>
            </a:r>
          </a:p>
          <a:p>
            <a:pPr algn="just">
              <a:spcBef>
                <a:spcPts val="0"/>
              </a:spcBef>
              <a:spcAft>
                <a:spcPts val="1200"/>
              </a:spcAft>
              <a:buClr>
                <a:schemeClr val="tx1"/>
              </a:buClr>
              <a:buSzPct val="120000"/>
              <a:tabLst>
                <a:tab pos="228600" algn="l"/>
              </a:tabLst>
            </a:pPr>
            <a:endParaRPr lang="cs-CZ" sz="2200" dirty="0" smtClean="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Rovnováha PB – křivka BP - předpoklady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4081054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1925" y="703188"/>
            <a:ext cx="8280920" cy="424482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400" dirty="0">
                <a:solidFill>
                  <a:srgbClr val="000000"/>
                </a:solidFill>
              </a:rPr>
              <a:t>Pokud je na běžném účtu </a:t>
            </a:r>
            <a:r>
              <a:rPr lang="cs-CZ" sz="2400" dirty="0" smtClean="0">
                <a:solidFill>
                  <a:srgbClr val="000000"/>
                </a:solidFill>
              </a:rPr>
              <a:t>přebytek (CA) </a:t>
            </a:r>
            <a:r>
              <a:rPr lang="cs-CZ" sz="2400" dirty="0">
                <a:solidFill>
                  <a:srgbClr val="000000"/>
                </a:solidFill>
              </a:rPr>
              <a:t>a pokud má být platební bilance za této situace vyrovnaná, musí být finanční účet deficitní (a naopak)</a:t>
            </a:r>
          </a:p>
          <a:p>
            <a:pPr algn="just">
              <a:spcBef>
                <a:spcPts val="0"/>
              </a:spcBef>
              <a:spcAft>
                <a:spcPts val="1200"/>
              </a:spcAft>
              <a:buClr>
                <a:schemeClr val="tx1"/>
              </a:buClr>
              <a:buSzPct val="120000"/>
              <a:tabLst>
                <a:tab pos="228600" algn="l"/>
              </a:tabLst>
            </a:pPr>
            <a:r>
              <a:rPr lang="cs-CZ" sz="2400" dirty="0" smtClean="0">
                <a:solidFill>
                  <a:srgbClr val="000000"/>
                </a:solidFill>
              </a:rPr>
              <a:t>Rovnováhu platební bilance tedy zapíšeme ve tvaru:</a:t>
            </a:r>
          </a:p>
          <a:p>
            <a:pPr marL="0" indent="0" algn="ctr">
              <a:spcBef>
                <a:spcPts val="0"/>
              </a:spcBef>
              <a:spcAft>
                <a:spcPts val="600"/>
              </a:spcAft>
              <a:buClr>
                <a:schemeClr val="tx1"/>
              </a:buClr>
              <a:buSzPct val="120000"/>
              <a:buNone/>
              <a:tabLst>
                <a:tab pos="228600" algn="l"/>
              </a:tabLst>
            </a:pPr>
            <a:r>
              <a:rPr lang="cs-CZ" sz="2400" b="1" dirty="0" smtClean="0"/>
              <a:t>BP = BÚ + FÚ</a:t>
            </a:r>
            <a:endParaRPr lang="cs-CZ" sz="2400" b="1" dirty="0" smtClean="0"/>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Rovnováha PB – křivka BP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2397843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1925" y="703188"/>
            <a:ext cx="8280920" cy="4244825"/>
          </a:xfrm>
          <a:prstGeom prst="rect">
            <a:avLst/>
          </a:prstGeom>
        </p:spPr>
        <p:txBody>
          <a:bodyPr>
            <a:noAutofit/>
          </a:bodyPr>
          <a:lstStyle/>
          <a:p>
            <a:pPr lvl="0" algn="just">
              <a:spcBef>
                <a:spcPts val="0"/>
              </a:spcBef>
              <a:spcAft>
                <a:spcPts val="600"/>
              </a:spcAft>
              <a:buClr>
                <a:srgbClr val="307871"/>
              </a:buClr>
              <a:buSzPct val="120000"/>
              <a:tabLst>
                <a:tab pos="228600" algn="l"/>
              </a:tabLst>
            </a:pPr>
            <a:r>
              <a:rPr lang="cs-CZ" sz="2000" b="1" i="1" dirty="0"/>
              <a:t>Dokonalá kapitálová mobilita:</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investoři mohou nakupovat nebo prodávat finanční aktiva bez jakýchkoliv omezení s nízkým náklady</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Předpoklady:</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neexistuje politické riziko</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měly by mít podobné daňové zatížení</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stabilní měnový kurs</a:t>
            </a:r>
          </a:p>
          <a:p>
            <a:pPr marL="896938" lvl="0" indent="-357188"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domácí úroková míra se rovná zahraniční </a:t>
            </a:r>
            <a:r>
              <a:rPr lang="cs-CZ" sz="2000" b="1" dirty="0" smtClean="0"/>
              <a:t>i = </a:t>
            </a:r>
            <a:r>
              <a:rPr lang="cs-CZ" sz="2000" b="1" dirty="0" err="1" smtClean="0"/>
              <a:t>i</a:t>
            </a:r>
            <a:r>
              <a:rPr lang="cs-CZ" sz="2000" b="1" baseline="-25000" dirty="0" err="1" smtClean="0"/>
              <a:t>f</a:t>
            </a:r>
            <a:endParaRPr lang="cs-CZ" sz="2000" b="1" baseline="-25000" dirty="0"/>
          </a:p>
          <a:p>
            <a:pPr algn="just">
              <a:spcBef>
                <a:spcPts val="0"/>
              </a:spcBef>
              <a:spcAft>
                <a:spcPts val="600"/>
              </a:spcAft>
              <a:buClr>
                <a:srgbClr val="307871"/>
              </a:buClr>
              <a:buSzPct val="120000"/>
              <a:tabLst>
                <a:tab pos="228600" algn="l"/>
              </a:tabLst>
            </a:pPr>
            <a:r>
              <a:rPr lang="cs-CZ" sz="2000" b="1" i="1" dirty="0"/>
              <a:t>Dokonalá kapitálová imobilita:</a:t>
            </a:r>
          </a:p>
          <a:p>
            <a:pPr marL="896938" indent="-357188"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kapitál se nemůže vůbec mezi zeměmi pohybovat</a:t>
            </a:r>
          </a:p>
          <a:p>
            <a:pPr lvl="0" algn="just">
              <a:spcBef>
                <a:spcPts val="0"/>
              </a:spcBef>
              <a:spcAft>
                <a:spcPts val="1200"/>
              </a:spcAft>
              <a:buClr>
                <a:srgbClr val="307871"/>
              </a:buClr>
              <a:buSzPct val="120000"/>
              <a:tabLst>
                <a:tab pos="228600" algn="l"/>
              </a:tabLst>
            </a:pP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Kapitálová mobilita</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2116978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773578" y="1707654"/>
            <a:ext cx="4572508" cy="2736304"/>
          </a:xfrm>
          <a:prstGeom prst="rect">
            <a:avLst/>
          </a:prstGeom>
        </p:spPr>
        <p:txBody>
          <a:bodyPr anchor="t">
            <a:noAutofit/>
          </a:bodyPr>
          <a:lstStyle/>
          <a:p>
            <a:r>
              <a:rPr lang="cs-CZ" sz="3200" b="1" dirty="0" smtClean="0">
                <a:solidFill>
                  <a:schemeClr val="bg1"/>
                </a:solidFill>
              </a:rPr>
              <a:t>MAKROEKONOMIE OTEVŘENÉ EKONOMIKY A MODEL </a:t>
            </a:r>
            <a:r>
              <a:rPr lang="cs-CZ" sz="3200" b="1" dirty="0" smtClean="0">
                <a:solidFill>
                  <a:schemeClr val="bg1"/>
                </a:solidFill>
              </a:rPr>
              <a:t/>
            </a:r>
            <a:br>
              <a:rPr lang="cs-CZ" sz="3200" b="1" dirty="0" smtClean="0">
                <a:solidFill>
                  <a:schemeClr val="bg1"/>
                </a:solidFill>
              </a:rPr>
            </a:br>
            <a:r>
              <a:rPr lang="cs-CZ" sz="3200" b="1" dirty="0" smtClean="0">
                <a:solidFill>
                  <a:schemeClr val="bg1"/>
                </a:solidFill>
              </a:rPr>
              <a:t>IS-LM-BP</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a:t>
            </a:r>
            <a:r>
              <a:rPr lang="cs-CZ" altLang="cs-CZ" sz="2400" b="1" dirty="0" smtClean="0">
                <a:solidFill>
                  <a:srgbClr val="307871"/>
                </a:solidFill>
                <a:latin typeface="Times New Roman" panose="02020603050405020304" pitchFamily="18" charset="0"/>
                <a:cs typeface="Times New Roman" panose="02020603050405020304" pitchFamily="18" charset="0"/>
              </a:rPr>
              <a:t>5</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0" name="Line 18"/>
          <p:cNvSpPr>
            <a:spLocks noChangeShapeType="1"/>
          </p:cNvSpPr>
          <p:nvPr/>
        </p:nvSpPr>
        <p:spPr bwMode="auto">
          <a:xfrm>
            <a:off x="5660231" y="2209800"/>
            <a:ext cx="0" cy="2656285"/>
          </a:xfrm>
          <a:prstGeom prst="line">
            <a:avLst/>
          </a:prstGeom>
          <a:noFill/>
          <a:ln w="28575">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17" name="Rectangle 5"/>
          <p:cNvSpPr>
            <a:spLocks noGrp="1" noChangeArrowheads="1"/>
          </p:cNvSpPr>
          <p:nvPr>
            <p:ph type="title"/>
          </p:nvPr>
        </p:nvSpPr>
        <p:spPr/>
        <p:txBody>
          <a:bodyPr/>
          <a:lstStyle/>
          <a:p>
            <a:pPr eaLnBrk="1" hangingPunct="1">
              <a:defRPr/>
            </a:pPr>
            <a:r>
              <a:rPr lang="cs-CZ" smtClean="0"/>
              <a:t>Odvození křivky BP</a:t>
            </a:r>
          </a:p>
        </p:txBody>
      </p:sp>
      <p:sp>
        <p:nvSpPr>
          <p:cNvPr id="115727" name="Line 15"/>
          <p:cNvSpPr>
            <a:spLocks noChangeShapeType="1"/>
          </p:cNvSpPr>
          <p:nvPr/>
        </p:nvSpPr>
        <p:spPr bwMode="auto">
          <a:xfrm>
            <a:off x="2122885" y="1566863"/>
            <a:ext cx="1513284" cy="1154906"/>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29" name="Line 17"/>
          <p:cNvSpPr>
            <a:spLocks noChangeShapeType="1"/>
          </p:cNvSpPr>
          <p:nvPr/>
        </p:nvSpPr>
        <p:spPr bwMode="auto">
          <a:xfrm>
            <a:off x="4093369" y="2220516"/>
            <a:ext cx="1565672" cy="0"/>
          </a:xfrm>
          <a:prstGeom prst="line">
            <a:avLst/>
          </a:prstGeom>
          <a:noFill/>
          <a:ln w="28575">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grpSp>
        <p:nvGrpSpPr>
          <p:cNvPr id="2" name="Group 34"/>
          <p:cNvGrpSpPr>
            <a:grpSpLocks/>
          </p:cNvGrpSpPr>
          <p:nvPr/>
        </p:nvGrpSpPr>
        <p:grpSpPr bwMode="auto">
          <a:xfrm>
            <a:off x="4473178" y="1119187"/>
            <a:ext cx="3527822" cy="2195513"/>
            <a:chOff x="2797" y="940"/>
            <a:chExt cx="2963" cy="1844"/>
          </a:xfrm>
        </p:grpSpPr>
        <p:sp>
          <p:nvSpPr>
            <p:cNvPr id="18495" name="Line 11"/>
            <p:cNvSpPr>
              <a:spLocks noChangeShapeType="1"/>
            </p:cNvSpPr>
            <p:nvPr/>
          </p:nvSpPr>
          <p:spPr bwMode="auto">
            <a:xfrm>
              <a:off x="3173" y="1006"/>
              <a:ext cx="0" cy="14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6" name="Line 12"/>
            <p:cNvSpPr>
              <a:spLocks noChangeShapeType="1"/>
            </p:cNvSpPr>
            <p:nvPr/>
          </p:nvSpPr>
          <p:spPr bwMode="auto">
            <a:xfrm>
              <a:off x="3173" y="2478"/>
              <a:ext cx="224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7" name="Line 16"/>
            <p:cNvSpPr>
              <a:spLocks noChangeShapeType="1"/>
            </p:cNvSpPr>
            <p:nvPr/>
          </p:nvSpPr>
          <p:spPr bwMode="auto">
            <a:xfrm flipV="1">
              <a:off x="3173" y="997"/>
              <a:ext cx="1481" cy="1481"/>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8" name="Text Box 20"/>
            <p:cNvSpPr txBox="1">
              <a:spLocks noChangeArrowheads="1"/>
            </p:cNvSpPr>
            <p:nvPr/>
          </p:nvSpPr>
          <p:spPr bwMode="auto">
            <a:xfrm>
              <a:off x="2797" y="987"/>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BÚ</a:t>
              </a:r>
            </a:p>
          </p:txBody>
        </p:sp>
        <p:sp>
          <p:nvSpPr>
            <p:cNvPr id="18499" name="Text Box 21"/>
            <p:cNvSpPr txBox="1">
              <a:spLocks noChangeArrowheads="1"/>
            </p:cNvSpPr>
            <p:nvPr/>
          </p:nvSpPr>
          <p:spPr bwMode="auto">
            <a:xfrm>
              <a:off x="5330" y="2532"/>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FÚ</a:t>
              </a:r>
            </a:p>
          </p:txBody>
        </p:sp>
        <p:sp>
          <p:nvSpPr>
            <p:cNvPr id="18500" name="Text Box 23"/>
            <p:cNvSpPr txBox="1">
              <a:spLocks noChangeArrowheads="1"/>
            </p:cNvSpPr>
            <p:nvPr/>
          </p:nvSpPr>
          <p:spPr bwMode="auto">
            <a:xfrm>
              <a:off x="4671" y="940"/>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45°</a:t>
              </a:r>
            </a:p>
          </p:txBody>
        </p:sp>
      </p:grpSp>
      <p:grpSp>
        <p:nvGrpSpPr>
          <p:cNvPr id="3" name="Group 35"/>
          <p:cNvGrpSpPr>
            <a:grpSpLocks/>
          </p:cNvGrpSpPr>
          <p:nvPr/>
        </p:nvGrpSpPr>
        <p:grpSpPr bwMode="auto">
          <a:xfrm>
            <a:off x="1445419" y="3121818"/>
            <a:ext cx="2993231" cy="2046684"/>
            <a:chOff x="254" y="2622"/>
            <a:chExt cx="2514" cy="1719"/>
          </a:xfrm>
        </p:grpSpPr>
        <p:sp>
          <p:nvSpPr>
            <p:cNvPr id="18491" name="Line 9"/>
            <p:cNvSpPr>
              <a:spLocks noChangeShapeType="1"/>
            </p:cNvSpPr>
            <p:nvPr/>
          </p:nvSpPr>
          <p:spPr bwMode="auto">
            <a:xfrm>
              <a:off x="503" y="2642"/>
              <a:ext cx="0" cy="142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2" name="Line 10"/>
            <p:cNvSpPr>
              <a:spLocks noChangeShapeType="1"/>
            </p:cNvSpPr>
            <p:nvPr/>
          </p:nvSpPr>
          <p:spPr bwMode="auto">
            <a:xfrm>
              <a:off x="494" y="4087"/>
              <a:ext cx="194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3" name="Text Box 24"/>
            <p:cNvSpPr txBox="1">
              <a:spLocks noChangeArrowheads="1"/>
            </p:cNvSpPr>
            <p:nvPr/>
          </p:nvSpPr>
          <p:spPr bwMode="auto">
            <a:xfrm>
              <a:off x="254" y="2622"/>
              <a:ext cx="29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p>
          </p:txBody>
        </p:sp>
        <p:sp>
          <p:nvSpPr>
            <p:cNvPr id="18494" name="Text Box 25"/>
            <p:cNvSpPr txBox="1">
              <a:spLocks noChangeArrowheads="1"/>
            </p:cNvSpPr>
            <p:nvPr/>
          </p:nvSpPr>
          <p:spPr bwMode="auto">
            <a:xfrm>
              <a:off x="2338" y="4089"/>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p>
          </p:txBody>
        </p:sp>
      </p:grpSp>
      <p:grpSp>
        <p:nvGrpSpPr>
          <p:cNvPr id="4" name="Group 33"/>
          <p:cNvGrpSpPr>
            <a:grpSpLocks/>
          </p:cNvGrpSpPr>
          <p:nvPr/>
        </p:nvGrpSpPr>
        <p:grpSpPr bwMode="auto">
          <a:xfrm>
            <a:off x="1082279" y="1121569"/>
            <a:ext cx="3311128" cy="1828800"/>
            <a:chOff x="-51" y="942"/>
            <a:chExt cx="2781" cy="1536"/>
          </a:xfrm>
        </p:grpSpPr>
        <p:sp>
          <p:nvSpPr>
            <p:cNvPr id="18485" name="Line 7"/>
            <p:cNvSpPr>
              <a:spLocks noChangeShapeType="1"/>
            </p:cNvSpPr>
            <p:nvPr/>
          </p:nvSpPr>
          <p:spPr bwMode="auto">
            <a:xfrm>
              <a:off x="503" y="1006"/>
              <a:ext cx="0" cy="14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6" name="Line 8"/>
            <p:cNvSpPr>
              <a:spLocks noChangeShapeType="1"/>
            </p:cNvSpPr>
            <p:nvPr/>
          </p:nvSpPr>
          <p:spPr bwMode="auto">
            <a:xfrm>
              <a:off x="503" y="1865"/>
              <a:ext cx="196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7" name="Text Box 19"/>
            <p:cNvSpPr txBox="1">
              <a:spLocks noChangeArrowheads="1"/>
            </p:cNvSpPr>
            <p:nvPr/>
          </p:nvSpPr>
          <p:spPr bwMode="auto">
            <a:xfrm>
              <a:off x="-51" y="942"/>
              <a:ext cx="5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dirty="0">
                  <a:latin typeface="+mj-lt"/>
                </a:rPr>
                <a:t>BÚ</a:t>
              </a:r>
            </a:p>
            <a:p>
              <a:pPr eaLnBrk="1" hangingPunct="1">
                <a:spcBef>
                  <a:spcPct val="50000"/>
                </a:spcBef>
                <a:buClrTx/>
                <a:buSzTx/>
                <a:buFontTx/>
                <a:buNone/>
              </a:pPr>
              <a:r>
                <a:rPr lang="cs-CZ" altLang="cs-CZ" sz="1350" b="1" dirty="0">
                  <a:latin typeface="+mj-lt"/>
                </a:rPr>
                <a:t>(</a:t>
              </a:r>
              <a:r>
                <a:rPr lang="cs-CZ" altLang="cs-CZ" sz="1350" b="1" dirty="0" smtClean="0">
                  <a:latin typeface="+mj-lt"/>
                </a:rPr>
                <a:t>NX)</a:t>
              </a:r>
              <a:endParaRPr lang="cs-CZ" altLang="cs-CZ" sz="1350" b="1" dirty="0">
                <a:latin typeface="+mj-lt"/>
              </a:endParaRPr>
            </a:p>
          </p:txBody>
        </p:sp>
        <p:sp>
          <p:nvSpPr>
            <p:cNvPr id="18488" name="Text Box 26"/>
            <p:cNvSpPr txBox="1">
              <a:spLocks noChangeArrowheads="1"/>
            </p:cNvSpPr>
            <p:nvPr/>
          </p:nvSpPr>
          <p:spPr bwMode="auto">
            <a:xfrm>
              <a:off x="2300" y="1903"/>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p>
          </p:txBody>
        </p:sp>
        <p:sp>
          <p:nvSpPr>
            <p:cNvPr id="18489" name="Text Box 27"/>
            <p:cNvSpPr txBox="1">
              <a:spLocks noChangeArrowheads="1"/>
            </p:cNvSpPr>
            <p:nvPr/>
          </p:nvSpPr>
          <p:spPr bwMode="auto">
            <a:xfrm>
              <a:off x="178" y="1437"/>
              <a:ext cx="43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8490" name="Text Box 28"/>
            <p:cNvSpPr txBox="1">
              <a:spLocks noChangeArrowheads="1"/>
            </p:cNvSpPr>
            <p:nvPr/>
          </p:nvSpPr>
          <p:spPr bwMode="auto">
            <a:xfrm>
              <a:off x="197" y="1976"/>
              <a:ext cx="30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grpSp>
      <p:sp>
        <p:nvSpPr>
          <p:cNvPr id="115741" name="Text Box 29"/>
          <p:cNvSpPr txBox="1">
            <a:spLocks noChangeArrowheads="1"/>
          </p:cNvSpPr>
          <p:nvPr/>
        </p:nvSpPr>
        <p:spPr bwMode="auto">
          <a:xfrm>
            <a:off x="5099448" y="2981325"/>
            <a:ext cx="511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2" name="Text Box 30"/>
          <p:cNvSpPr txBox="1">
            <a:spLocks noChangeArrowheads="1"/>
          </p:cNvSpPr>
          <p:nvPr/>
        </p:nvSpPr>
        <p:spPr bwMode="auto">
          <a:xfrm>
            <a:off x="4510088" y="1685925"/>
            <a:ext cx="511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3" name="Text Box 31"/>
          <p:cNvSpPr txBox="1">
            <a:spLocks noChangeArrowheads="1"/>
          </p:cNvSpPr>
          <p:nvPr/>
        </p:nvSpPr>
        <p:spPr bwMode="auto">
          <a:xfrm>
            <a:off x="5894785" y="2949179"/>
            <a:ext cx="3595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4" name="Text Box 32"/>
          <p:cNvSpPr txBox="1">
            <a:spLocks noChangeArrowheads="1"/>
          </p:cNvSpPr>
          <p:nvPr/>
        </p:nvSpPr>
        <p:spPr bwMode="auto">
          <a:xfrm>
            <a:off x="4520804" y="2425304"/>
            <a:ext cx="3595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50" name="Oval 38"/>
          <p:cNvSpPr>
            <a:spLocks noChangeArrowheads="1"/>
          </p:cNvSpPr>
          <p:nvPr/>
        </p:nvSpPr>
        <p:spPr bwMode="auto">
          <a:xfrm>
            <a:off x="2188369" y="1600200"/>
            <a:ext cx="129779" cy="129779"/>
          </a:xfrm>
          <a:prstGeom prst="ellipse">
            <a:avLst/>
          </a:prstGeom>
          <a:solidFill>
            <a:srgbClr val="FF0000"/>
          </a:solidFill>
          <a:ln w="9525">
            <a:solidFill>
              <a:srgbClr val="FF00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53" name="Line 41"/>
          <p:cNvSpPr>
            <a:spLocks noChangeShapeType="1"/>
          </p:cNvSpPr>
          <p:nvPr/>
        </p:nvSpPr>
        <p:spPr bwMode="auto">
          <a:xfrm>
            <a:off x="2253854" y="1676400"/>
            <a:ext cx="0" cy="3178969"/>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4" name="Line 42"/>
          <p:cNvSpPr>
            <a:spLocks noChangeShapeType="1"/>
          </p:cNvSpPr>
          <p:nvPr/>
        </p:nvSpPr>
        <p:spPr bwMode="auto">
          <a:xfrm>
            <a:off x="2253854" y="1676400"/>
            <a:ext cx="395049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5" name="Line 43"/>
          <p:cNvSpPr>
            <a:spLocks noChangeShapeType="1"/>
          </p:cNvSpPr>
          <p:nvPr/>
        </p:nvSpPr>
        <p:spPr bwMode="auto">
          <a:xfrm>
            <a:off x="5149454" y="3396854"/>
            <a:ext cx="1545431" cy="1207294"/>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6" name="Line 44"/>
          <p:cNvSpPr>
            <a:spLocks noChangeShapeType="1"/>
          </p:cNvSpPr>
          <p:nvPr/>
        </p:nvSpPr>
        <p:spPr bwMode="auto">
          <a:xfrm>
            <a:off x="6193631" y="1676400"/>
            <a:ext cx="0" cy="2525316"/>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7" name="Line 45"/>
          <p:cNvSpPr>
            <a:spLocks noChangeShapeType="1"/>
          </p:cNvSpPr>
          <p:nvPr/>
        </p:nvSpPr>
        <p:spPr bwMode="auto">
          <a:xfrm flipH="1">
            <a:off x="1731169" y="4223147"/>
            <a:ext cx="4462463"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2" name="Oval 40"/>
          <p:cNvSpPr>
            <a:spLocks noChangeArrowheads="1"/>
          </p:cNvSpPr>
          <p:nvPr/>
        </p:nvSpPr>
        <p:spPr bwMode="auto">
          <a:xfrm>
            <a:off x="2196704" y="4144566"/>
            <a:ext cx="129778" cy="129778"/>
          </a:xfrm>
          <a:prstGeom prst="ellipse">
            <a:avLst/>
          </a:prstGeom>
          <a:solidFill>
            <a:srgbClr val="00FF00"/>
          </a:solidFill>
          <a:ln w="9525">
            <a:solidFill>
              <a:srgbClr val="00FF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59" name="Line 47"/>
          <p:cNvSpPr>
            <a:spLocks noChangeShapeType="1"/>
          </p:cNvSpPr>
          <p:nvPr/>
        </p:nvSpPr>
        <p:spPr bwMode="auto">
          <a:xfrm>
            <a:off x="3352800" y="2514600"/>
            <a:ext cx="1991916"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0" name="Line 48"/>
          <p:cNvSpPr>
            <a:spLocks noChangeShapeType="1"/>
          </p:cNvSpPr>
          <p:nvPr/>
        </p:nvSpPr>
        <p:spPr bwMode="auto">
          <a:xfrm>
            <a:off x="5355431" y="2514600"/>
            <a:ext cx="0" cy="1034654"/>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1" name="Line 49"/>
          <p:cNvSpPr>
            <a:spLocks noChangeShapeType="1"/>
          </p:cNvSpPr>
          <p:nvPr/>
        </p:nvSpPr>
        <p:spPr bwMode="auto">
          <a:xfrm flipH="1">
            <a:off x="1741885" y="3559969"/>
            <a:ext cx="3613547"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2" name="Line 50"/>
          <p:cNvSpPr>
            <a:spLocks noChangeShapeType="1"/>
          </p:cNvSpPr>
          <p:nvPr/>
        </p:nvSpPr>
        <p:spPr bwMode="auto">
          <a:xfrm>
            <a:off x="3352800" y="2209800"/>
            <a:ext cx="0" cy="2645569"/>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3" name="Oval 51"/>
          <p:cNvSpPr>
            <a:spLocks noChangeArrowheads="1"/>
          </p:cNvSpPr>
          <p:nvPr/>
        </p:nvSpPr>
        <p:spPr bwMode="auto">
          <a:xfrm>
            <a:off x="3283744" y="3489723"/>
            <a:ext cx="129779" cy="129778"/>
          </a:xfrm>
          <a:prstGeom prst="ellipse">
            <a:avLst/>
          </a:prstGeom>
          <a:solidFill>
            <a:srgbClr val="00FF00"/>
          </a:solidFill>
          <a:ln w="9525">
            <a:solidFill>
              <a:srgbClr val="00FF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64" name="Line 52"/>
          <p:cNvSpPr>
            <a:spLocks noChangeShapeType="1"/>
          </p:cNvSpPr>
          <p:nvPr/>
        </p:nvSpPr>
        <p:spPr bwMode="auto">
          <a:xfrm flipV="1">
            <a:off x="2003823" y="3439717"/>
            <a:ext cx="1545431" cy="935831"/>
          </a:xfrm>
          <a:prstGeom prst="line">
            <a:avLst/>
          </a:prstGeom>
          <a:noFill/>
          <a:ln w="38100">
            <a:solidFill>
              <a:srgbClr val="00FF00"/>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5" name="Text Box 53"/>
          <p:cNvSpPr txBox="1">
            <a:spLocks noChangeArrowheads="1"/>
          </p:cNvSpPr>
          <p:nvPr/>
        </p:nvSpPr>
        <p:spPr bwMode="auto">
          <a:xfrm>
            <a:off x="2253854" y="2244328"/>
            <a:ext cx="34885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1</a:t>
            </a:r>
          </a:p>
        </p:txBody>
      </p:sp>
      <p:sp>
        <p:nvSpPr>
          <p:cNvPr id="115766" name="Text Box 54"/>
          <p:cNvSpPr txBox="1">
            <a:spLocks noChangeArrowheads="1"/>
          </p:cNvSpPr>
          <p:nvPr/>
        </p:nvSpPr>
        <p:spPr bwMode="auto">
          <a:xfrm>
            <a:off x="2057400" y="4868466"/>
            <a:ext cx="4357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1</a:t>
            </a:r>
          </a:p>
        </p:txBody>
      </p:sp>
      <p:sp>
        <p:nvSpPr>
          <p:cNvPr id="115767" name="Text Box 55"/>
          <p:cNvSpPr txBox="1">
            <a:spLocks noChangeArrowheads="1"/>
          </p:cNvSpPr>
          <p:nvPr/>
        </p:nvSpPr>
        <p:spPr bwMode="auto">
          <a:xfrm>
            <a:off x="3184922" y="4868466"/>
            <a:ext cx="38576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dirty="0">
                <a:latin typeface="+mj-lt"/>
              </a:rPr>
              <a:t>Y</a:t>
            </a:r>
            <a:r>
              <a:rPr lang="cs-CZ" altLang="cs-CZ" sz="1350" b="1" baseline="-25000" dirty="0">
                <a:latin typeface="+mj-lt"/>
              </a:rPr>
              <a:t>2</a:t>
            </a:r>
          </a:p>
        </p:txBody>
      </p:sp>
      <p:sp>
        <p:nvSpPr>
          <p:cNvPr id="115768" name="Text Box 56"/>
          <p:cNvSpPr txBox="1">
            <a:spLocks noChangeArrowheads="1"/>
          </p:cNvSpPr>
          <p:nvPr/>
        </p:nvSpPr>
        <p:spPr bwMode="auto">
          <a:xfrm>
            <a:off x="3351610" y="2231231"/>
            <a:ext cx="34885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2</a:t>
            </a:r>
          </a:p>
        </p:txBody>
      </p:sp>
      <p:sp>
        <p:nvSpPr>
          <p:cNvPr id="115769" name="Text Box 57"/>
          <p:cNvSpPr txBox="1">
            <a:spLocks noChangeArrowheads="1"/>
          </p:cNvSpPr>
          <p:nvPr/>
        </p:nvSpPr>
        <p:spPr bwMode="auto">
          <a:xfrm>
            <a:off x="4647010" y="3549253"/>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2</a:t>
            </a:r>
          </a:p>
        </p:txBody>
      </p:sp>
      <p:sp>
        <p:nvSpPr>
          <p:cNvPr id="115770" name="Text Box 58"/>
          <p:cNvSpPr txBox="1">
            <a:spLocks noChangeArrowheads="1"/>
          </p:cNvSpPr>
          <p:nvPr/>
        </p:nvSpPr>
        <p:spPr bwMode="auto">
          <a:xfrm>
            <a:off x="4657725" y="4235053"/>
            <a:ext cx="34885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1</a:t>
            </a:r>
          </a:p>
        </p:txBody>
      </p:sp>
      <p:sp>
        <p:nvSpPr>
          <p:cNvPr id="115771" name="Text Box 59"/>
          <p:cNvSpPr txBox="1">
            <a:spLocks noChangeArrowheads="1"/>
          </p:cNvSpPr>
          <p:nvPr/>
        </p:nvSpPr>
        <p:spPr bwMode="auto">
          <a:xfrm>
            <a:off x="1413273" y="3417094"/>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2</a:t>
            </a:r>
          </a:p>
        </p:txBody>
      </p:sp>
      <p:sp>
        <p:nvSpPr>
          <p:cNvPr id="115772" name="Text Box 60"/>
          <p:cNvSpPr txBox="1">
            <a:spLocks noChangeArrowheads="1"/>
          </p:cNvSpPr>
          <p:nvPr/>
        </p:nvSpPr>
        <p:spPr bwMode="auto">
          <a:xfrm>
            <a:off x="1413273" y="4069556"/>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1</a:t>
            </a:r>
          </a:p>
        </p:txBody>
      </p:sp>
      <p:sp>
        <p:nvSpPr>
          <p:cNvPr id="115773" name="Text Box 61"/>
          <p:cNvSpPr txBox="1">
            <a:spLocks noChangeArrowheads="1"/>
          </p:cNvSpPr>
          <p:nvPr/>
        </p:nvSpPr>
        <p:spPr bwMode="auto">
          <a:xfrm>
            <a:off x="3636169" y="3200400"/>
            <a:ext cx="4572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solidFill>
                  <a:srgbClr val="00FF00"/>
                </a:solidFill>
                <a:latin typeface="+mj-lt"/>
              </a:rPr>
              <a:t>BP</a:t>
            </a:r>
          </a:p>
        </p:txBody>
      </p:sp>
      <p:grpSp>
        <p:nvGrpSpPr>
          <p:cNvPr id="5" name="Group 74"/>
          <p:cNvGrpSpPr>
            <a:grpSpLocks/>
          </p:cNvGrpSpPr>
          <p:nvPr/>
        </p:nvGrpSpPr>
        <p:grpSpPr bwMode="auto">
          <a:xfrm>
            <a:off x="4654153" y="3136108"/>
            <a:ext cx="3346847" cy="2076450"/>
            <a:chOff x="2949" y="2634"/>
            <a:chExt cx="2811" cy="1744"/>
          </a:xfrm>
        </p:grpSpPr>
        <p:sp>
          <p:nvSpPr>
            <p:cNvPr id="18477" name="Line 73"/>
            <p:cNvSpPr>
              <a:spLocks noChangeShapeType="1"/>
            </p:cNvSpPr>
            <p:nvPr/>
          </p:nvSpPr>
          <p:spPr bwMode="auto">
            <a:xfrm>
              <a:off x="3794" y="2816"/>
              <a:ext cx="0" cy="12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grpSp>
          <p:nvGrpSpPr>
            <p:cNvPr id="18478" name="Group 37"/>
            <p:cNvGrpSpPr>
              <a:grpSpLocks/>
            </p:cNvGrpSpPr>
            <p:nvPr/>
          </p:nvGrpSpPr>
          <p:grpSpPr bwMode="auto">
            <a:xfrm>
              <a:off x="2949" y="2634"/>
              <a:ext cx="2811" cy="1707"/>
              <a:chOff x="2949" y="2634"/>
              <a:chExt cx="2811" cy="1707"/>
            </a:xfrm>
          </p:grpSpPr>
          <p:sp>
            <p:nvSpPr>
              <p:cNvPr id="18481" name="Line 13"/>
              <p:cNvSpPr>
                <a:spLocks noChangeShapeType="1"/>
              </p:cNvSpPr>
              <p:nvPr/>
            </p:nvSpPr>
            <p:spPr bwMode="auto">
              <a:xfrm>
                <a:off x="3173" y="2651"/>
                <a:ext cx="0" cy="142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2" name="Line 14"/>
              <p:cNvSpPr>
                <a:spLocks noChangeShapeType="1"/>
              </p:cNvSpPr>
              <p:nvPr/>
            </p:nvSpPr>
            <p:spPr bwMode="auto">
              <a:xfrm>
                <a:off x="3182" y="4087"/>
                <a:ext cx="2221"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3" name="Text Box 22"/>
              <p:cNvSpPr txBox="1">
                <a:spLocks noChangeArrowheads="1"/>
              </p:cNvSpPr>
              <p:nvPr/>
            </p:nvSpPr>
            <p:spPr bwMode="auto">
              <a:xfrm>
                <a:off x="5330" y="4089"/>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FÚ</a:t>
                </a:r>
              </a:p>
            </p:txBody>
          </p:sp>
          <p:sp>
            <p:nvSpPr>
              <p:cNvPr id="18484" name="Text Box 36"/>
              <p:cNvSpPr txBox="1">
                <a:spLocks noChangeArrowheads="1"/>
              </p:cNvSpPr>
              <p:nvPr/>
            </p:nvSpPr>
            <p:spPr bwMode="auto">
              <a:xfrm>
                <a:off x="2949" y="2634"/>
                <a:ext cx="302"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p>
            </p:txBody>
          </p:sp>
        </p:grpSp>
        <p:sp>
          <p:nvSpPr>
            <p:cNvPr id="18479" name="Text Box 63"/>
            <p:cNvSpPr txBox="1">
              <a:spLocks noChangeArrowheads="1"/>
            </p:cNvSpPr>
            <p:nvPr/>
          </p:nvSpPr>
          <p:spPr bwMode="auto">
            <a:xfrm>
              <a:off x="3349" y="4068"/>
              <a:ext cx="43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8480" name="Text Box 64"/>
            <p:cNvSpPr txBox="1">
              <a:spLocks noChangeArrowheads="1"/>
            </p:cNvSpPr>
            <p:nvPr/>
          </p:nvSpPr>
          <p:spPr bwMode="auto">
            <a:xfrm>
              <a:off x="3989" y="4050"/>
              <a:ext cx="30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grpSp>
      <p:sp>
        <p:nvSpPr>
          <p:cNvPr id="115777" name="Text Box 65"/>
          <p:cNvSpPr txBox="1">
            <a:spLocks noChangeArrowheads="1"/>
          </p:cNvSpPr>
          <p:nvPr/>
        </p:nvSpPr>
        <p:spPr bwMode="auto">
          <a:xfrm>
            <a:off x="1306116" y="3084910"/>
            <a:ext cx="3609975" cy="175432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Odvození křivky BP začneme na levém horním grafu, kde je zobrazena funkce běžného účtu platební bilance (BÚ). Jak už jsme uvedli, s růstem domácího důchodu dochází ke zhoršení salda běžného účtu platební bilance. Při nižších úrovních důchodu je běžný účet v přebytku, při rostoucím důchodu se postupně dostává do deficitu.</a:t>
            </a:r>
          </a:p>
        </p:txBody>
      </p:sp>
      <p:sp>
        <p:nvSpPr>
          <p:cNvPr id="115778" name="Text Box 66"/>
          <p:cNvSpPr txBox="1">
            <a:spLocks noChangeArrowheads="1"/>
          </p:cNvSpPr>
          <p:nvPr/>
        </p:nvSpPr>
        <p:spPr bwMode="auto">
          <a:xfrm>
            <a:off x="1143000" y="3364707"/>
            <a:ext cx="3614738" cy="133882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Na pravém horním grafu vidíme osu 45°. Osa představuje vyrovnanou platební bilanci, kdy deficit běžného účtu je pokryt přebytkem na finančním účtu platební bilance nebo přebytek běžného účtu je kompenzován deficitem na finančním účtu. </a:t>
            </a:r>
          </a:p>
        </p:txBody>
      </p:sp>
      <p:sp>
        <p:nvSpPr>
          <p:cNvPr id="115779" name="Text Box 67"/>
          <p:cNvSpPr txBox="1">
            <a:spLocks noChangeArrowheads="1"/>
          </p:cNvSpPr>
          <p:nvPr/>
        </p:nvSpPr>
        <p:spPr bwMode="auto">
          <a:xfrm>
            <a:off x="2470547" y="3015854"/>
            <a:ext cx="2046684" cy="165045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a:latin typeface="+mj-lt"/>
              </a:rPr>
              <a:t>Pokud je důchod na úrovni Y1, na běžném účtu je přebytek. Pokud má být platební bilance za této situace vyrovnaná, musí být finanční účet deficitní.</a:t>
            </a:r>
          </a:p>
          <a:p>
            <a:pPr eaLnBrk="1" hangingPunct="1">
              <a:spcBef>
                <a:spcPct val="50000"/>
              </a:spcBef>
              <a:buClrTx/>
              <a:buSzTx/>
              <a:buFontTx/>
              <a:buNone/>
            </a:pPr>
            <a:endParaRPr lang="cs-CZ" altLang="cs-CZ" sz="1350">
              <a:latin typeface="+mj-lt"/>
            </a:endParaRPr>
          </a:p>
        </p:txBody>
      </p:sp>
      <p:sp>
        <p:nvSpPr>
          <p:cNvPr id="115780" name="Text Box 68"/>
          <p:cNvSpPr txBox="1">
            <a:spLocks noChangeArrowheads="1"/>
          </p:cNvSpPr>
          <p:nvPr/>
        </p:nvSpPr>
        <p:spPr bwMode="auto">
          <a:xfrm>
            <a:off x="2493169" y="2330054"/>
            <a:ext cx="2295525" cy="154657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Úrovni produktu Y</a:t>
            </a:r>
            <a:r>
              <a:rPr lang="cs-CZ" altLang="cs-CZ" sz="1350" baseline="-25000" dirty="0">
                <a:latin typeface="+mj-lt"/>
              </a:rPr>
              <a:t>1</a:t>
            </a:r>
            <a:r>
              <a:rPr lang="cs-CZ" altLang="cs-CZ" sz="1350" dirty="0">
                <a:latin typeface="+mj-lt"/>
              </a:rPr>
              <a:t> odpovídá rovnovážná úroveň úrokové míry i</a:t>
            </a:r>
            <a:r>
              <a:rPr lang="cs-CZ" altLang="cs-CZ" sz="1350" baseline="-25000" dirty="0">
                <a:latin typeface="+mj-lt"/>
              </a:rPr>
              <a:t>1</a:t>
            </a:r>
            <a:r>
              <a:rPr lang="cs-CZ" altLang="cs-CZ" sz="1350" dirty="0">
                <a:latin typeface="+mj-lt"/>
              </a:rPr>
              <a:t> (hodnotami Y</a:t>
            </a:r>
            <a:r>
              <a:rPr lang="cs-CZ" altLang="cs-CZ" sz="1350" baseline="-25000" dirty="0">
                <a:latin typeface="+mj-lt"/>
              </a:rPr>
              <a:t>1</a:t>
            </a:r>
            <a:r>
              <a:rPr lang="cs-CZ" altLang="cs-CZ" sz="1350" dirty="0">
                <a:latin typeface="+mj-lt"/>
              </a:rPr>
              <a:t> a i</a:t>
            </a:r>
            <a:r>
              <a:rPr lang="cs-CZ" altLang="cs-CZ" sz="1350" baseline="-25000" dirty="0">
                <a:latin typeface="+mj-lt"/>
              </a:rPr>
              <a:t>1</a:t>
            </a:r>
            <a:r>
              <a:rPr lang="cs-CZ" altLang="cs-CZ" sz="1350" dirty="0">
                <a:latin typeface="+mj-lt"/>
              </a:rPr>
              <a:t> je zajištěna rovnováha platební bilance). Těmito hodnotami je tedy definován první bod křivky BP.</a:t>
            </a:r>
          </a:p>
        </p:txBody>
      </p:sp>
      <p:sp>
        <p:nvSpPr>
          <p:cNvPr id="115781" name="Text Box 69"/>
          <p:cNvSpPr txBox="1">
            <a:spLocks noChangeArrowheads="1"/>
          </p:cNvSpPr>
          <p:nvPr/>
        </p:nvSpPr>
        <p:spPr bwMode="auto">
          <a:xfrm>
            <a:off x="3661173" y="0"/>
            <a:ext cx="4339828" cy="237757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Dolní pravý graf zachycuje finanční účet platební bilance (FÚ). Různým úrokovým mírám odpovídá jiná výše salda finančního účtu. Čím vyšší je domácí úroková míra, tím vyšší je saldo finančního účtu. Pokud je domácí úroková míra stejná jako úroková míra zahraniční (</a:t>
            </a:r>
            <a:r>
              <a:rPr lang="cs-CZ" altLang="cs-CZ" sz="1350" dirty="0" err="1">
                <a:latin typeface="+mj-lt"/>
              </a:rPr>
              <a:t>i</a:t>
            </a:r>
            <a:r>
              <a:rPr lang="cs-CZ" altLang="cs-CZ" sz="1350" baseline="-25000" dirty="0" err="1">
                <a:latin typeface="+mj-lt"/>
              </a:rPr>
              <a:t>D</a:t>
            </a:r>
            <a:r>
              <a:rPr lang="cs-CZ" altLang="cs-CZ" sz="1350" dirty="0">
                <a:latin typeface="+mj-lt"/>
              </a:rPr>
              <a:t>=</a:t>
            </a:r>
            <a:r>
              <a:rPr lang="cs-CZ" altLang="cs-CZ" sz="1350" dirty="0" err="1">
                <a:latin typeface="+mj-lt"/>
              </a:rPr>
              <a:t>i</a:t>
            </a:r>
            <a:r>
              <a:rPr lang="cs-CZ" altLang="cs-CZ" sz="1350" baseline="-25000" dirty="0" err="1">
                <a:latin typeface="+mj-lt"/>
              </a:rPr>
              <a:t>F</a:t>
            </a:r>
            <a:r>
              <a:rPr lang="cs-CZ" altLang="cs-CZ" sz="1350" dirty="0">
                <a:latin typeface="+mj-lt"/>
              </a:rPr>
              <a:t>), finanční účet je vyrovnaný. Pokud bude domácí úroková míra vyšší než zahraniční úroková míra, přiláká to do země zahraniční investory a dojde k přílivu kapitálu. Domácí kapitál zůstane v zemi. Finanční účet bude přebytkový. Pokud bude domácí úroková míra naopak nižší než zahraniční, dojde k odlivu kapitálu do ciziny. Finanční účet bude směřovat k deficitu.</a:t>
            </a:r>
          </a:p>
        </p:txBody>
      </p:sp>
      <p:sp>
        <p:nvSpPr>
          <p:cNvPr id="115782" name="Text Box 70"/>
          <p:cNvSpPr txBox="1">
            <a:spLocks noChangeArrowheads="1"/>
          </p:cNvSpPr>
          <p:nvPr/>
        </p:nvSpPr>
        <p:spPr bwMode="auto">
          <a:xfrm>
            <a:off x="5083969" y="390526"/>
            <a:ext cx="2917031" cy="133882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Zvýšením produktu na Y</a:t>
            </a:r>
            <a:r>
              <a:rPr lang="cs-CZ" altLang="cs-CZ" sz="1350" baseline="-25000" dirty="0">
                <a:latin typeface="+mj-lt"/>
              </a:rPr>
              <a:t>2</a:t>
            </a:r>
            <a:r>
              <a:rPr lang="cs-CZ" altLang="cs-CZ" sz="1350" dirty="0">
                <a:latin typeface="+mj-lt"/>
              </a:rPr>
              <a:t> dojde k deficitu BÚ, který musí být vyrovnán přebytkem FÚ. K tomu ale dojde jen pokud se zvýší úroková míra na i</a:t>
            </a:r>
            <a:r>
              <a:rPr lang="cs-CZ" altLang="cs-CZ" sz="1350" baseline="-25000" dirty="0">
                <a:latin typeface="+mj-lt"/>
              </a:rPr>
              <a:t>2</a:t>
            </a:r>
            <a:r>
              <a:rPr lang="cs-CZ" altLang="cs-CZ" sz="1350" dirty="0">
                <a:latin typeface="+mj-lt"/>
              </a:rPr>
              <a:t>. Hodnoty Y</a:t>
            </a:r>
            <a:r>
              <a:rPr lang="cs-CZ" altLang="cs-CZ" sz="1350" baseline="-25000" dirty="0">
                <a:latin typeface="+mj-lt"/>
              </a:rPr>
              <a:t>2</a:t>
            </a:r>
            <a:r>
              <a:rPr lang="cs-CZ" altLang="cs-CZ" sz="1350" dirty="0">
                <a:latin typeface="+mj-lt"/>
              </a:rPr>
              <a:t> a i</a:t>
            </a:r>
            <a:r>
              <a:rPr lang="cs-CZ" altLang="cs-CZ" sz="1350" baseline="-25000" dirty="0">
                <a:latin typeface="+mj-lt"/>
              </a:rPr>
              <a:t>2</a:t>
            </a:r>
            <a:r>
              <a:rPr lang="cs-CZ" altLang="cs-CZ" sz="1350" dirty="0">
                <a:latin typeface="+mj-lt"/>
              </a:rPr>
              <a:t> poté definují druhý bod křivky BP.</a:t>
            </a:r>
          </a:p>
        </p:txBody>
      </p:sp>
      <p:sp>
        <p:nvSpPr>
          <p:cNvPr id="115783" name="AutoShape 71"/>
          <p:cNvSpPr>
            <a:spLocks noChangeArrowheads="1"/>
          </p:cNvSpPr>
          <p:nvPr/>
        </p:nvSpPr>
        <p:spPr bwMode="auto">
          <a:xfrm>
            <a:off x="2057400" y="0"/>
            <a:ext cx="4071938" cy="1566863"/>
          </a:xfrm>
          <a:prstGeom prst="wedgeRoundRectCallout">
            <a:avLst>
              <a:gd name="adj1" fmla="val 37250"/>
              <a:gd name="adj2" fmla="val 88449"/>
              <a:gd name="adj3" fmla="val 16667"/>
            </a:avLst>
          </a:prstGeom>
          <a:solidFill>
            <a:schemeClr val="bg2"/>
          </a:solidFill>
          <a:ln w="9525">
            <a:solidFill>
              <a:schemeClr val="tx1"/>
            </a:solidFill>
            <a:miter lim="800000"/>
            <a:headEnd/>
            <a:tailEnd/>
          </a:ln>
        </p:spPr>
        <p:txBody>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1350" dirty="0">
                <a:latin typeface="+mj-lt"/>
              </a:rPr>
              <a:t>V tomto bodě je v rovnováze jak BÚ tak FÚ. Pro celkovou rovnováhu však není nezbytné, aby byly oba účty současně v rovnováze, ale aby byl deficit jednoho účtu kryt přebytkem druhého a celková obchodní bilance zůstane v rovnováze. Tuto rovnováhu představují všechny body na křivce 45°.</a:t>
            </a:r>
          </a:p>
        </p:txBody>
      </p:sp>
      <p:sp>
        <p:nvSpPr>
          <p:cNvPr id="115784" name="Text Box 72"/>
          <p:cNvSpPr txBox="1">
            <a:spLocks noChangeArrowheads="1"/>
          </p:cNvSpPr>
          <p:nvPr/>
        </p:nvSpPr>
        <p:spPr bwMode="auto">
          <a:xfrm>
            <a:off x="1143000" y="3494485"/>
            <a:ext cx="3180160" cy="113107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Levý horní graf zobrazuje závislost BÚ na vytvořeném produktu. Při růstu Y se projevuje vliv mezního sklonu k importu a BÚ se postupně dostává do deficitu. To vyjadřuje klesající křivka BÚ.</a:t>
            </a:r>
          </a:p>
        </p:txBody>
      </p:sp>
      <p:sp>
        <p:nvSpPr>
          <p:cNvPr id="115787" name="Text Box 75"/>
          <p:cNvSpPr txBox="1">
            <a:spLocks noChangeArrowheads="1"/>
          </p:cNvSpPr>
          <p:nvPr/>
        </p:nvSpPr>
        <p:spPr bwMode="auto">
          <a:xfrm>
            <a:off x="2078831" y="3243263"/>
            <a:ext cx="2220516" cy="154657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Do tohoto grafu budeme konstruovat křivku BP. Budeme sem přenášet hodnoty z osy x v horním grafu (úroveň produktu Y) a z osy y v pravém grafu (úroková míra i)</a:t>
            </a:r>
          </a:p>
        </p:txBody>
      </p:sp>
    </p:spTree>
    <p:extLst>
      <p:ext uri="{BB962C8B-B14F-4D97-AF65-F5344CB8AC3E}">
        <p14:creationId xmlns:p14="http://schemas.microsoft.com/office/powerpoint/2010/main" val="3952980248"/>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15727"/>
                                        </p:tgtEl>
                                        <p:attrNameLst>
                                          <p:attrName>style.visibility</p:attrName>
                                        </p:attrNameLst>
                                      </p:cBhvr>
                                      <p:to>
                                        <p:strVal val="visible"/>
                                      </p:to>
                                    </p:set>
                                    <p:animEffect transition="in" filter="wipe(left)">
                                      <p:cBhvr>
                                        <p:cTn id="13" dur="2000"/>
                                        <p:tgtEl>
                                          <p:spTgt spid="115727"/>
                                        </p:tgtEl>
                                      </p:cBhvr>
                                    </p:animEffect>
                                  </p:childTnLst>
                                </p:cTn>
                              </p:par>
                            </p:childTnLst>
                          </p:cTn>
                        </p:par>
                        <p:par>
                          <p:cTn id="14" fill="hold" nodeType="afterGroup">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115784"/>
                                        </p:tgtEl>
                                        <p:attrNameLst>
                                          <p:attrName>style.visibility</p:attrName>
                                        </p:attrNameLst>
                                      </p:cBhvr>
                                      <p:to>
                                        <p:strVal val="visible"/>
                                      </p:to>
                                    </p:set>
                                    <p:animEffect transition="in" filter="dissolve">
                                      <p:cBhvr>
                                        <p:cTn id="17" dur="500"/>
                                        <p:tgtEl>
                                          <p:spTgt spid="1157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115781"/>
                                        </p:tgtEl>
                                        <p:attrNameLst>
                                          <p:attrName>style.visibility</p:attrName>
                                        </p:attrNameLst>
                                      </p:cBhvr>
                                      <p:to>
                                        <p:strVal val="visible"/>
                                      </p:to>
                                    </p:set>
                                    <p:animEffect transition="in" filter="dissolve">
                                      <p:cBhvr>
                                        <p:cTn id="28" dur="500"/>
                                        <p:tgtEl>
                                          <p:spTgt spid="115781"/>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115755"/>
                                        </p:tgtEl>
                                        <p:attrNameLst>
                                          <p:attrName>style.visibility</p:attrName>
                                        </p:attrNameLst>
                                      </p:cBhvr>
                                      <p:to>
                                        <p:strVal val="visible"/>
                                      </p:to>
                                    </p:set>
                                    <p:animEffect transition="in" filter="wipe(left)">
                                      <p:cBhvr>
                                        <p:cTn id="32" dur="2000"/>
                                        <p:tgtEl>
                                          <p:spTgt spid="1157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xit" presetSubtype="0" fill="hold" grpId="1" nodeType="clickEffect">
                                  <p:stCondLst>
                                    <p:cond delay="0"/>
                                  </p:stCondLst>
                                  <p:childTnLst>
                                    <p:animEffect transition="out" filter="dissolve">
                                      <p:cBhvr>
                                        <p:cTn id="36" dur="500"/>
                                        <p:tgtEl>
                                          <p:spTgt spid="115781"/>
                                        </p:tgtEl>
                                      </p:cBhvr>
                                    </p:animEffect>
                                    <p:set>
                                      <p:cBhvr>
                                        <p:cTn id="37" dur="1" fill="hold">
                                          <p:stCondLst>
                                            <p:cond delay="499"/>
                                          </p:stCondLst>
                                        </p:cTn>
                                        <p:tgtEl>
                                          <p:spTgt spid="115781"/>
                                        </p:tgtEl>
                                        <p:attrNameLst>
                                          <p:attrName>style.visibility</p:attrName>
                                        </p:attrNameLst>
                                      </p:cBhvr>
                                      <p:to>
                                        <p:strVal val="hidden"/>
                                      </p:to>
                                    </p:set>
                                  </p:childTnLst>
                                </p:cTn>
                              </p:par>
                              <p:par>
                                <p:cTn id="38" presetID="9" presetClass="exit" presetSubtype="0" fill="hold" grpId="1" nodeType="withEffect">
                                  <p:stCondLst>
                                    <p:cond delay="0"/>
                                  </p:stCondLst>
                                  <p:childTnLst>
                                    <p:animEffect transition="out" filter="dissolve">
                                      <p:cBhvr>
                                        <p:cTn id="39" dur="500"/>
                                        <p:tgtEl>
                                          <p:spTgt spid="115784"/>
                                        </p:tgtEl>
                                      </p:cBhvr>
                                    </p:animEffect>
                                    <p:set>
                                      <p:cBhvr>
                                        <p:cTn id="40" dur="1" fill="hold">
                                          <p:stCondLst>
                                            <p:cond delay="499"/>
                                          </p:stCondLst>
                                        </p:cTn>
                                        <p:tgtEl>
                                          <p:spTgt spid="115784"/>
                                        </p:tgtEl>
                                        <p:attrNameLst>
                                          <p:attrName>style.visibility</p:attrName>
                                        </p:attrNameLst>
                                      </p:cBhvr>
                                      <p:to>
                                        <p:strVal val="hidden"/>
                                      </p:to>
                                    </p:set>
                                  </p:childTnLst>
                                </p:cTn>
                              </p:par>
                            </p:childTnLst>
                          </p:cTn>
                        </p:par>
                        <p:par>
                          <p:cTn id="41" fill="hold" nodeType="afterGroup">
                            <p:stCondLst>
                              <p:cond delay="500"/>
                            </p:stCondLst>
                            <p:childTnLst>
                              <p:par>
                                <p:cTn id="42" presetID="53" presetClass="entr" presetSubtype="0" fill="hold" nodeType="after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fltVal val="0"/>
                                          </p:val>
                                        </p:tav>
                                        <p:tav tm="100000">
                                          <p:val>
                                            <p:strVal val="#ppt_h"/>
                                          </p:val>
                                        </p:tav>
                                      </p:tavLst>
                                    </p:anim>
                                    <p:animEffect transition="in" filter="fade">
                                      <p:cBhvr>
                                        <p:cTn id="46" dur="500"/>
                                        <p:tgtEl>
                                          <p:spTgt spid="2"/>
                                        </p:tgtEl>
                                      </p:cBhvr>
                                    </p:animEffect>
                                  </p:childTnLst>
                                </p:cTn>
                              </p:par>
                            </p:childTnLst>
                          </p:cTn>
                        </p:par>
                        <p:par>
                          <p:cTn id="47" fill="hold" nodeType="afterGroup">
                            <p:stCondLst>
                              <p:cond delay="1000"/>
                            </p:stCondLst>
                            <p:childTnLst>
                              <p:par>
                                <p:cTn id="48" presetID="9" presetClass="entr" presetSubtype="0" fill="hold" grpId="0" nodeType="afterEffect">
                                  <p:stCondLst>
                                    <p:cond delay="0"/>
                                  </p:stCondLst>
                                  <p:childTnLst>
                                    <p:set>
                                      <p:cBhvr>
                                        <p:cTn id="49" dur="1" fill="hold">
                                          <p:stCondLst>
                                            <p:cond delay="0"/>
                                          </p:stCondLst>
                                        </p:cTn>
                                        <p:tgtEl>
                                          <p:spTgt spid="115778"/>
                                        </p:tgtEl>
                                        <p:attrNameLst>
                                          <p:attrName>style.visibility</p:attrName>
                                        </p:attrNameLst>
                                      </p:cBhvr>
                                      <p:to>
                                        <p:strVal val="visible"/>
                                      </p:to>
                                    </p:set>
                                    <p:animEffect transition="in" filter="dissolve">
                                      <p:cBhvr>
                                        <p:cTn id="50" dur="500"/>
                                        <p:tgtEl>
                                          <p:spTgt spid="11577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15729"/>
                                        </p:tgtEl>
                                        <p:attrNameLst>
                                          <p:attrName>style.visibility</p:attrName>
                                        </p:attrNameLst>
                                      </p:cBhvr>
                                      <p:to>
                                        <p:strVal val="visible"/>
                                      </p:to>
                                    </p:set>
                                    <p:animEffect transition="in" filter="wipe(left)">
                                      <p:cBhvr>
                                        <p:cTn id="55" dur="2000"/>
                                        <p:tgtEl>
                                          <p:spTgt spid="115729"/>
                                        </p:tgtEl>
                                      </p:cBhvr>
                                    </p:animEffect>
                                  </p:childTnLst>
                                </p:cTn>
                              </p:par>
                              <p:par>
                                <p:cTn id="56" presetID="9" presetClass="exit" presetSubtype="0" fill="hold" grpId="1" nodeType="withEffect">
                                  <p:stCondLst>
                                    <p:cond delay="0"/>
                                  </p:stCondLst>
                                  <p:childTnLst>
                                    <p:animEffect transition="out" filter="dissolve">
                                      <p:cBhvr>
                                        <p:cTn id="57" dur="500"/>
                                        <p:tgtEl>
                                          <p:spTgt spid="115778"/>
                                        </p:tgtEl>
                                      </p:cBhvr>
                                    </p:animEffect>
                                    <p:set>
                                      <p:cBhvr>
                                        <p:cTn id="58" dur="1" fill="hold">
                                          <p:stCondLst>
                                            <p:cond delay="499"/>
                                          </p:stCondLst>
                                        </p:cTn>
                                        <p:tgtEl>
                                          <p:spTgt spid="115778"/>
                                        </p:tgtEl>
                                        <p:attrNameLst>
                                          <p:attrName>style.visibility</p:attrName>
                                        </p:attrNameLst>
                                      </p:cBhvr>
                                      <p:to>
                                        <p:strVal val="hidden"/>
                                      </p:to>
                                    </p:set>
                                  </p:childTnLst>
                                </p:cTn>
                              </p:par>
                            </p:childTnLst>
                          </p:cTn>
                        </p:par>
                        <p:par>
                          <p:cTn id="59" fill="hold" nodeType="afterGroup">
                            <p:stCondLst>
                              <p:cond delay="2000"/>
                            </p:stCondLst>
                            <p:childTnLst>
                              <p:par>
                                <p:cTn id="60" presetID="22" presetClass="entr" presetSubtype="1" fill="hold" grpId="0" nodeType="afterEffect">
                                  <p:stCondLst>
                                    <p:cond delay="0"/>
                                  </p:stCondLst>
                                  <p:childTnLst>
                                    <p:set>
                                      <p:cBhvr>
                                        <p:cTn id="61" dur="1" fill="hold">
                                          <p:stCondLst>
                                            <p:cond delay="0"/>
                                          </p:stCondLst>
                                        </p:cTn>
                                        <p:tgtEl>
                                          <p:spTgt spid="115730"/>
                                        </p:tgtEl>
                                        <p:attrNameLst>
                                          <p:attrName>style.visibility</p:attrName>
                                        </p:attrNameLst>
                                      </p:cBhvr>
                                      <p:to>
                                        <p:strVal val="visible"/>
                                      </p:to>
                                    </p:set>
                                    <p:animEffect transition="in" filter="wipe(up)">
                                      <p:cBhvr>
                                        <p:cTn id="62" dur="2000"/>
                                        <p:tgtEl>
                                          <p:spTgt spid="115730"/>
                                        </p:tgtEl>
                                      </p:cBhvr>
                                    </p:animEffect>
                                  </p:childTnLst>
                                </p:cTn>
                              </p:par>
                            </p:childTnLst>
                          </p:cTn>
                        </p:par>
                        <p:par>
                          <p:cTn id="63" fill="hold" nodeType="afterGroup">
                            <p:stCondLst>
                              <p:cond delay="4000"/>
                            </p:stCondLst>
                            <p:childTnLst>
                              <p:par>
                                <p:cTn id="64" presetID="9" presetClass="entr" presetSubtype="0" fill="hold" grpId="0" nodeType="afterEffect">
                                  <p:stCondLst>
                                    <p:cond delay="0"/>
                                  </p:stCondLst>
                                  <p:childTnLst>
                                    <p:set>
                                      <p:cBhvr>
                                        <p:cTn id="65" dur="1" fill="hold">
                                          <p:stCondLst>
                                            <p:cond delay="0"/>
                                          </p:stCondLst>
                                        </p:cTn>
                                        <p:tgtEl>
                                          <p:spTgt spid="115783"/>
                                        </p:tgtEl>
                                        <p:attrNameLst>
                                          <p:attrName>style.visibility</p:attrName>
                                        </p:attrNameLst>
                                      </p:cBhvr>
                                      <p:to>
                                        <p:strVal val="visible"/>
                                      </p:to>
                                    </p:set>
                                    <p:animEffect transition="in" filter="dissolve">
                                      <p:cBhvr>
                                        <p:cTn id="66" dur="500"/>
                                        <p:tgtEl>
                                          <p:spTgt spid="115783"/>
                                        </p:tgtEl>
                                      </p:cBhvr>
                                    </p:animEffect>
                                  </p:childTnLst>
                                </p:cTn>
                              </p:par>
                            </p:childTnLst>
                          </p:cTn>
                        </p:par>
                        <p:par>
                          <p:cTn id="67" fill="hold" nodeType="afterGroup">
                            <p:stCondLst>
                              <p:cond delay="4500"/>
                            </p:stCondLst>
                            <p:childTnLst>
                              <p:par>
                                <p:cTn id="68" presetID="9" presetClass="entr" presetSubtype="0" fill="hold" grpId="0" nodeType="afterEffect">
                                  <p:stCondLst>
                                    <p:cond delay="0"/>
                                  </p:stCondLst>
                                  <p:childTnLst>
                                    <p:set>
                                      <p:cBhvr>
                                        <p:cTn id="69" dur="1" fill="hold">
                                          <p:stCondLst>
                                            <p:cond delay="0"/>
                                          </p:stCondLst>
                                        </p:cTn>
                                        <p:tgtEl>
                                          <p:spTgt spid="115742"/>
                                        </p:tgtEl>
                                        <p:attrNameLst>
                                          <p:attrName>style.visibility</p:attrName>
                                        </p:attrNameLst>
                                      </p:cBhvr>
                                      <p:to>
                                        <p:strVal val="visible"/>
                                      </p:to>
                                    </p:set>
                                    <p:animEffect transition="in" filter="dissolve">
                                      <p:cBhvr>
                                        <p:cTn id="70" dur="500"/>
                                        <p:tgtEl>
                                          <p:spTgt spid="115742"/>
                                        </p:tgtEl>
                                      </p:cBhvr>
                                    </p:animEffect>
                                  </p:childTnLst>
                                </p:cTn>
                              </p:par>
                            </p:childTnLst>
                          </p:cTn>
                        </p:par>
                        <p:par>
                          <p:cTn id="71" fill="hold" nodeType="afterGroup">
                            <p:stCondLst>
                              <p:cond delay="5000"/>
                            </p:stCondLst>
                            <p:childTnLst>
                              <p:par>
                                <p:cTn id="72" presetID="9" presetClass="entr" presetSubtype="0" fill="hold" grpId="0" nodeType="afterEffect">
                                  <p:stCondLst>
                                    <p:cond delay="0"/>
                                  </p:stCondLst>
                                  <p:childTnLst>
                                    <p:set>
                                      <p:cBhvr>
                                        <p:cTn id="73" dur="1" fill="hold">
                                          <p:stCondLst>
                                            <p:cond delay="0"/>
                                          </p:stCondLst>
                                        </p:cTn>
                                        <p:tgtEl>
                                          <p:spTgt spid="115743"/>
                                        </p:tgtEl>
                                        <p:attrNameLst>
                                          <p:attrName>style.visibility</p:attrName>
                                        </p:attrNameLst>
                                      </p:cBhvr>
                                      <p:to>
                                        <p:strVal val="visible"/>
                                      </p:to>
                                    </p:set>
                                    <p:animEffect transition="in" filter="dissolve">
                                      <p:cBhvr>
                                        <p:cTn id="74" dur="500"/>
                                        <p:tgtEl>
                                          <p:spTgt spid="115743"/>
                                        </p:tgtEl>
                                      </p:cBhvr>
                                    </p:animEffect>
                                  </p:childTnLst>
                                </p:cTn>
                              </p:par>
                            </p:childTnLst>
                          </p:cTn>
                        </p:par>
                        <p:par>
                          <p:cTn id="75" fill="hold" nodeType="afterGroup">
                            <p:stCondLst>
                              <p:cond delay="5500"/>
                            </p:stCondLst>
                            <p:childTnLst>
                              <p:par>
                                <p:cTn id="76" presetID="9" presetClass="entr" presetSubtype="0" fill="hold" grpId="0" nodeType="afterEffect">
                                  <p:stCondLst>
                                    <p:cond delay="0"/>
                                  </p:stCondLst>
                                  <p:childTnLst>
                                    <p:set>
                                      <p:cBhvr>
                                        <p:cTn id="77" dur="1" fill="hold">
                                          <p:stCondLst>
                                            <p:cond delay="0"/>
                                          </p:stCondLst>
                                        </p:cTn>
                                        <p:tgtEl>
                                          <p:spTgt spid="115744"/>
                                        </p:tgtEl>
                                        <p:attrNameLst>
                                          <p:attrName>style.visibility</p:attrName>
                                        </p:attrNameLst>
                                      </p:cBhvr>
                                      <p:to>
                                        <p:strVal val="visible"/>
                                      </p:to>
                                    </p:set>
                                    <p:animEffect transition="in" filter="dissolve">
                                      <p:cBhvr>
                                        <p:cTn id="78" dur="500"/>
                                        <p:tgtEl>
                                          <p:spTgt spid="115744"/>
                                        </p:tgtEl>
                                      </p:cBhvr>
                                    </p:animEffect>
                                  </p:childTnLst>
                                </p:cTn>
                              </p:par>
                            </p:childTnLst>
                          </p:cTn>
                        </p:par>
                        <p:par>
                          <p:cTn id="79" fill="hold" nodeType="afterGroup">
                            <p:stCondLst>
                              <p:cond delay="6000"/>
                            </p:stCondLst>
                            <p:childTnLst>
                              <p:par>
                                <p:cTn id="80" presetID="9" presetClass="entr" presetSubtype="0" fill="hold" grpId="0" nodeType="afterEffect">
                                  <p:stCondLst>
                                    <p:cond delay="0"/>
                                  </p:stCondLst>
                                  <p:childTnLst>
                                    <p:set>
                                      <p:cBhvr>
                                        <p:cTn id="81" dur="1" fill="hold">
                                          <p:stCondLst>
                                            <p:cond delay="0"/>
                                          </p:stCondLst>
                                        </p:cTn>
                                        <p:tgtEl>
                                          <p:spTgt spid="115741"/>
                                        </p:tgtEl>
                                        <p:attrNameLst>
                                          <p:attrName>style.visibility</p:attrName>
                                        </p:attrNameLst>
                                      </p:cBhvr>
                                      <p:to>
                                        <p:strVal val="visible"/>
                                      </p:to>
                                    </p:set>
                                    <p:animEffect transition="in" filter="dissolve">
                                      <p:cBhvr>
                                        <p:cTn id="82" dur="500"/>
                                        <p:tgtEl>
                                          <p:spTgt spid="11574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xit" presetSubtype="0" fill="hold" grpId="1" nodeType="clickEffect">
                                  <p:stCondLst>
                                    <p:cond delay="0"/>
                                  </p:stCondLst>
                                  <p:childTnLst>
                                    <p:animEffect transition="out" filter="dissolve">
                                      <p:cBhvr>
                                        <p:cTn id="86" dur="500"/>
                                        <p:tgtEl>
                                          <p:spTgt spid="115783"/>
                                        </p:tgtEl>
                                      </p:cBhvr>
                                    </p:animEffect>
                                    <p:set>
                                      <p:cBhvr>
                                        <p:cTn id="87" dur="1" fill="hold">
                                          <p:stCondLst>
                                            <p:cond delay="499"/>
                                          </p:stCondLst>
                                        </p:cTn>
                                        <p:tgtEl>
                                          <p:spTgt spid="115783"/>
                                        </p:tgtEl>
                                        <p:attrNameLst>
                                          <p:attrName>style.visibility</p:attrName>
                                        </p:attrNameLst>
                                      </p:cBhvr>
                                      <p:to>
                                        <p:strVal val="hidden"/>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53" presetClass="entr" presetSubtype="0" fill="hold" nodeType="clickEffect">
                                  <p:stCondLst>
                                    <p:cond delay="0"/>
                                  </p:stCondLst>
                                  <p:childTnLst>
                                    <p:set>
                                      <p:cBhvr>
                                        <p:cTn id="91" dur="1" fill="hold">
                                          <p:stCondLst>
                                            <p:cond delay="0"/>
                                          </p:stCondLst>
                                        </p:cTn>
                                        <p:tgtEl>
                                          <p:spTgt spid="3"/>
                                        </p:tgtEl>
                                        <p:attrNameLst>
                                          <p:attrName>style.visibility</p:attrName>
                                        </p:attrNameLst>
                                      </p:cBhvr>
                                      <p:to>
                                        <p:strVal val="visible"/>
                                      </p:to>
                                    </p:set>
                                    <p:anim calcmode="lin" valueType="num">
                                      <p:cBhvr>
                                        <p:cTn id="92" dur="500" fill="hold"/>
                                        <p:tgtEl>
                                          <p:spTgt spid="3"/>
                                        </p:tgtEl>
                                        <p:attrNameLst>
                                          <p:attrName>ppt_w</p:attrName>
                                        </p:attrNameLst>
                                      </p:cBhvr>
                                      <p:tavLst>
                                        <p:tav tm="0">
                                          <p:val>
                                            <p:fltVal val="0"/>
                                          </p:val>
                                        </p:tav>
                                        <p:tav tm="100000">
                                          <p:val>
                                            <p:strVal val="#ppt_w"/>
                                          </p:val>
                                        </p:tav>
                                      </p:tavLst>
                                    </p:anim>
                                    <p:anim calcmode="lin" valueType="num">
                                      <p:cBhvr>
                                        <p:cTn id="93" dur="500" fill="hold"/>
                                        <p:tgtEl>
                                          <p:spTgt spid="3"/>
                                        </p:tgtEl>
                                        <p:attrNameLst>
                                          <p:attrName>ppt_h</p:attrName>
                                        </p:attrNameLst>
                                      </p:cBhvr>
                                      <p:tavLst>
                                        <p:tav tm="0">
                                          <p:val>
                                            <p:fltVal val="0"/>
                                          </p:val>
                                        </p:tav>
                                        <p:tav tm="100000">
                                          <p:val>
                                            <p:strVal val="#ppt_h"/>
                                          </p:val>
                                        </p:tav>
                                      </p:tavLst>
                                    </p:anim>
                                    <p:animEffect transition="in" filter="fade">
                                      <p:cBhvr>
                                        <p:cTn id="94" dur="500"/>
                                        <p:tgtEl>
                                          <p:spTgt spid="3"/>
                                        </p:tgtEl>
                                      </p:cBhvr>
                                    </p:animEffect>
                                  </p:childTnLst>
                                </p:cTn>
                              </p:par>
                            </p:childTnLst>
                          </p:cTn>
                        </p:par>
                        <p:par>
                          <p:cTn id="95" fill="hold" nodeType="afterGroup">
                            <p:stCondLst>
                              <p:cond delay="500"/>
                            </p:stCondLst>
                            <p:childTnLst>
                              <p:par>
                                <p:cTn id="96" presetID="9" presetClass="entr" presetSubtype="0" fill="hold" grpId="0" nodeType="afterEffect">
                                  <p:stCondLst>
                                    <p:cond delay="0"/>
                                  </p:stCondLst>
                                  <p:childTnLst>
                                    <p:set>
                                      <p:cBhvr>
                                        <p:cTn id="97" dur="1" fill="hold">
                                          <p:stCondLst>
                                            <p:cond delay="0"/>
                                          </p:stCondLst>
                                        </p:cTn>
                                        <p:tgtEl>
                                          <p:spTgt spid="115787"/>
                                        </p:tgtEl>
                                        <p:attrNameLst>
                                          <p:attrName>style.visibility</p:attrName>
                                        </p:attrNameLst>
                                      </p:cBhvr>
                                      <p:to>
                                        <p:strVal val="visible"/>
                                      </p:to>
                                    </p:set>
                                    <p:animEffect transition="in" filter="dissolve">
                                      <p:cBhvr>
                                        <p:cTn id="98" dur="500"/>
                                        <p:tgtEl>
                                          <p:spTgt spid="115787"/>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9" presetClass="exit" presetSubtype="0" fill="hold" grpId="1" nodeType="clickEffect">
                                  <p:stCondLst>
                                    <p:cond delay="0"/>
                                  </p:stCondLst>
                                  <p:childTnLst>
                                    <p:animEffect transition="out" filter="dissolve">
                                      <p:cBhvr>
                                        <p:cTn id="102" dur="500"/>
                                        <p:tgtEl>
                                          <p:spTgt spid="115787"/>
                                        </p:tgtEl>
                                      </p:cBhvr>
                                    </p:animEffect>
                                    <p:set>
                                      <p:cBhvr>
                                        <p:cTn id="103" dur="1" fill="hold">
                                          <p:stCondLst>
                                            <p:cond delay="499"/>
                                          </p:stCondLst>
                                        </p:cTn>
                                        <p:tgtEl>
                                          <p:spTgt spid="115787"/>
                                        </p:tgtEl>
                                        <p:attrNameLst>
                                          <p:attrName>style.visibility</p:attrName>
                                        </p:attrNameLst>
                                      </p:cBhvr>
                                      <p:to>
                                        <p:strVal val="hidden"/>
                                      </p:to>
                                    </p:set>
                                  </p:childTnLst>
                                </p:cTn>
                              </p:par>
                            </p:childTnLst>
                          </p:cTn>
                        </p:par>
                        <p:par>
                          <p:cTn id="104" fill="hold" nodeType="afterGroup">
                            <p:stCondLst>
                              <p:cond delay="500"/>
                            </p:stCondLst>
                            <p:childTnLst>
                              <p:par>
                                <p:cTn id="105" presetID="9" presetClass="entr" presetSubtype="0" fill="hold" grpId="0" nodeType="afterEffect">
                                  <p:stCondLst>
                                    <p:cond delay="0"/>
                                  </p:stCondLst>
                                  <p:childTnLst>
                                    <p:set>
                                      <p:cBhvr>
                                        <p:cTn id="106" dur="1" fill="hold">
                                          <p:stCondLst>
                                            <p:cond delay="0"/>
                                          </p:stCondLst>
                                        </p:cTn>
                                        <p:tgtEl>
                                          <p:spTgt spid="115777"/>
                                        </p:tgtEl>
                                        <p:attrNameLst>
                                          <p:attrName>style.visibility</p:attrName>
                                        </p:attrNameLst>
                                      </p:cBhvr>
                                      <p:to>
                                        <p:strVal val="visible"/>
                                      </p:to>
                                    </p:set>
                                    <p:animEffect transition="in" filter="dissolve">
                                      <p:cBhvr>
                                        <p:cTn id="107" dur="500"/>
                                        <p:tgtEl>
                                          <p:spTgt spid="11577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xit" presetSubtype="0" fill="hold" grpId="1" nodeType="clickEffect">
                                  <p:stCondLst>
                                    <p:cond delay="0"/>
                                  </p:stCondLst>
                                  <p:childTnLst>
                                    <p:animEffect transition="out" filter="dissolve">
                                      <p:cBhvr>
                                        <p:cTn id="111" dur="500"/>
                                        <p:tgtEl>
                                          <p:spTgt spid="115777"/>
                                        </p:tgtEl>
                                      </p:cBhvr>
                                    </p:animEffect>
                                    <p:set>
                                      <p:cBhvr>
                                        <p:cTn id="112" dur="1" fill="hold">
                                          <p:stCondLst>
                                            <p:cond delay="499"/>
                                          </p:stCondLst>
                                        </p:cTn>
                                        <p:tgtEl>
                                          <p:spTgt spid="115777"/>
                                        </p:tgtEl>
                                        <p:attrNameLst>
                                          <p:attrName>style.visibility</p:attrName>
                                        </p:attrNameLst>
                                      </p:cBhvr>
                                      <p:to>
                                        <p:strVal val="hidden"/>
                                      </p:to>
                                    </p:set>
                                  </p:childTnLst>
                                </p:cTn>
                              </p:par>
                            </p:childTnLst>
                          </p:cTn>
                        </p:par>
                        <p:par>
                          <p:cTn id="113" fill="hold" nodeType="afterGroup">
                            <p:stCondLst>
                              <p:cond delay="500"/>
                            </p:stCondLst>
                            <p:childTnLst>
                              <p:par>
                                <p:cTn id="114" presetID="9" presetClass="entr" presetSubtype="0" fill="hold" grpId="0" nodeType="afterEffect">
                                  <p:stCondLst>
                                    <p:cond delay="0"/>
                                  </p:stCondLst>
                                  <p:childTnLst>
                                    <p:set>
                                      <p:cBhvr>
                                        <p:cTn id="115" dur="1" fill="hold">
                                          <p:stCondLst>
                                            <p:cond delay="0"/>
                                          </p:stCondLst>
                                        </p:cTn>
                                        <p:tgtEl>
                                          <p:spTgt spid="115750"/>
                                        </p:tgtEl>
                                        <p:attrNameLst>
                                          <p:attrName>style.visibility</p:attrName>
                                        </p:attrNameLst>
                                      </p:cBhvr>
                                      <p:to>
                                        <p:strVal val="visible"/>
                                      </p:to>
                                    </p:set>
                                    <p:animEffect transition="in" filter="dissolve">
                                      <p:cBhvr>
                                        <p:cTn id="116" dur="500"/>
                                        <p:tgtEl>
                                          <p:spTgt spid="115750"/>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15779"/>
                                        </p:tgtEl>
                                        <p:attrNameLst>
                                          <p:attrName>style.visibility</p:attrName>
                                        </p:attrNameLst>
                                      </p:cBhvr>
                                      <p:to>
                                        <p:strVal val="visible"/>
                                      </p:to>
                                    </p:set>
                                    <p:animEffect transition="in" filter="dissolve">
                                      <p:cBhvr>
                                        <p:cTn id="119" dur="500"/>
                                        <p:tgtEl>
                                          <p:spTgt spid="115779"/>
                                        </p:tgtEl>
                                      </p:cBhvr>
                                    </p:animEffect>
                                  </p:childTnLst>
                                </p:cTn>
                              </p:par>
                            </p:childTnLst>
                          </p:cTn>
                        </p:par>
                        <p:par>
                          <p:cTn id="120" fill="hold" nodeType="afterGroup">
                            <p:stCondLst>
                              <p:cond delay="1000"/>
                            </p:stCondLst>
                            <p:childTnLst>
                              <p:par>
                                <p:cTn id="121" presetID="22" presetClass="entr" presetSubtype="1" fill="hold" grpId="0" nodeType="afterEffect">
                                  <p:stCondLst>
                                    <p:cond delay="0"/>
                                  </p:stCondLst>
                                  <p:childTnLst>
                                    <p:set>
                                      <p:cBhvr>
                                        <p:cTn id="122" dur="1" fill="hold">
                                          <p:stCondLst>
                                            <p:cond delay="0"/>
                                          </p:stCondLst>
                                        </p:cTn>
                                        <p:tgtEl>
                                          <p:spTgt spid="115753"/>
                                        </p:tgtEl>
                                        <p:attrNameLst>
                                          <p:attrName>style.visibility</p:attrName>
                                        </p:attrNameLst>
                                      </p:cBhvr>
                                      <p:to>
                                        <p:strVal val="visible"/>
                                      </p:to>
                                    </p:set>
                                    <p:animEffect transition="in" filter="wipe(up)">
                                      <p:cBhvr>
                                        <p:cTn id="123" dur="2000"/>
                                        <p:tgtEl>
                                          <p:spTgt spid="115753"/>
                                        </p:tgtEl>
                                      </p:cBhvr>
                                    </p:animEffect>
                                  </p:childTnLst>
                                </p:cTn>
                              </p:par>
                            </p:childTnLst>
                          </p:cTn>
                        </p:par>
                        <p:par>
                          <p:cTn id="124" fill="hold" nodeType="afterGroup">
                            <p:stCondLst>
                              <p:cond delay="3000"/>
                            </p:stCondLst>
                            <p:childTnLst>
                              <p:par>
                                <p:cTn id="125" presetID="9" presetClass="entr" presetSubtype="0" fill="hold" grpId="0" nodeType="afterEffect">
                                  <p:stCondLst>
                                    <p:cond delay="0"/>
                                  </p:stCondLst>
                                  <p:childTnLst>
                                    <p:set>
                                      <p:cBhvr>
                                        <p:cTn id="126" dur="1" fill="hold">
                                          <p:stCondLst>
                                            <p:cond delay="0"/>
                                          </p:stCondLst>
                                        </p:cTn>
                                        <p:tgtEl>
                                          <p:spTgt spid="115765"/>
                                        </p:tgtEl>
                                        <p:attrNameLst>
                                          <p:attrName>style.visibility</p:attrName>
                                        </p:attrNameLst>
                                      </p:cBhvr>
                                      <p:to>
                                        <p:strVal val="visible"/>
                                      </p:to>
                                    </p:set>
                                    <p:animEffect transition="in" filter="dissolve">
                                      <p:cBhvr>
                                        <p:cTn id="127" dur="500"/>
                                        <p:tgtEl>
                                          <p:spTgt spid="115765"/>
                                        </p:tgtEl>
                                      </p:cBhvr>
                                    </p:animEffect>
                                  </p:childTnLst>
                                </p:cTn>
                              </p:par>
                            </p:childTnLst>
                          </p:cTn>
                        </p:par>
                        <p:par>
                          <p:cTn id="128" fill="hold" nodeType="afterGroup">
                            <p:stCondLst>
                              <p:cond delay="3500"/>
                            </p:stCondLst>
                            <p:childTnLst>
                              <p:par>
                                <p:cTn id="129" presetID="9" presetClass="entr" presetSubtype="0" fill="hold" grpId="0" nodeType="afterEffect">
                                  <p:stCondLst>
                                    <p:cond delay="0"/>
                                  </p:stCondLst>
                                  <p:childTnLst>
                                    <p:set>
                                      <p:cBhvr>
                                        <p:cTn id="130" dur="1" fill="hold">
                                          <p:stCondLst>
                                            <p:cond delay="0"/>
                                          </p:stCondLst>
                                        </p:cTn>
                                        <p:tgtEl>
                                          <p:spTgt spid="115766"/>
                                        </p:tgtEl>
                                        <p:attrNameLst>
                                          <p:attrName>style.visibility</p:attrName>
                                        </p:attrNameLst>
                                      </p:cBhvr>
                                      <p:to>
                                        <p:strVal val="visible"/>
                                      </p:to>
                                    </p:set>
                                    <p:animEffect transition="in" filter="dissolve">
                                      <p:cBhvr>
                                        <p:cTn id="131" dur="500"/>
                                        <p:tgtEl>
                                          <p:spTgt spid="11576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115754"/>
                                        </p:tgtEl>
                                        <p:attrNameLst>
                                          <p:attrName>style.visibility</p:attrName>
                                        </p:attrNameLst>
                                      </p:cBhvr>
                                      <p:to>
                                        <p:strVal val="visible"/>
                                      </p:to>
                                    </p:set>
                                    <p:animEffect transition="in" filter="wipe(left)">
                                      <p:cBhvr>
                                        <p:cTn id="136" dur="2000"/>
                                        <p:tgtEl>
                                          <p:spTgt spid="115754"/>
                                        </p:tgtEl>
                                      </p:cBhvr>
                                    </p:animEffect>
                                  </p:childTnLst>
                                </p:cTn>
                              </p:par>
                            </p:childTnLst>
                          </p:cTn>
                        </p:par>
                        <p:par>
                          <p:cTn id="137" fill="hold" nodeType="afterGroup">
                            <p:stCondLst>
                              <p:cond delay="2000"/>
                            </p:stCondLst>
                            <p:childTnLst>
                              <p:par>
                                <p:cTn id="138" presetID="22" presetClass="entr" presetSubtype="1" fill="hold" grpId="0" nodeType="afterEffect">
                                  <p:stCondLst>
                                    <p:cond delay="0"/>
                                  </p:stCondLst>
                                  <p:childTnLst>
                                    <p:set>
                                      <p:cBhvr>
                                        <p:cTn id="139" dur="1" fill="hold">
                                          <p:stCondLst>
                                            <p:cond delay="0"/>
                                          </p:stCondLst>
                                        </p:cTn>
                                        <p:tgtEl>
                                          <p:spTgt spid="115756"/>
                                        </p:tgtEl>
                                        <p:attrNameLst>
                                          <p:attrName>style.visibility</p:attrName>
                                        </p:attrNameLst>
                                      </p:cBhvr>
                                      <p:to>
                                        <p:strVal val="visible"/>
                                      </p:to>
                                    </p:set>
                                    <p:animEffect transition="in" filter="wipe(up)">
                                      <p:cBhvr>
                                        <p:cTn id="140" dur="2000"/>
                                        <p:tgtEl>
                                          <p:spTgt spid="115756"/>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2" fill="hold" grpId="0" nodeType="clickEffect">
                                  <p:stCondLst>
                                    <p:cond delay="0"/>
                                  </p:stCondLst>
                                  <p:childTnLst>
                                    <p:set>
                                      <p:cBhvr>
                                        <p:cTn id="144" dur="1" fill="hold">
                                          <p:stCondLst>
                                            <p:cond delay="0"/>
                                          </p:stCondLst>
                                        </p:cTn>
                                        <p:tgtEl>
                                          <p:spTgt spid="115757"/>
                                        </p:tgtEl>
                                        <p:attrNameLst>
                                          <p:attrName>style.visibility</p:attrName>
                                        </p:attrNameLst>
                                      </p:cBhvr>
                                      <p:to>
                                        <p:strVal val="visible"/>
                                      </p:to>
                                    </p:set>
                                    <p:animEffect transition="in" filter="wipe(right)">
                                      <p:cBhvr>
                                        <p:cTn id="145" dur="2000"/>
                                        <p:tgtEl>
                                          <p:spTgt spid="115757"/>
                                        </p:tgtEl>
                                      </p:cBhvr>
                                    </p:animEffect>
                                  </p:childTnLst>
                                </p:cTn>
                              </p:par>
                              <p:par>
                                <p:cTn id="146" presetID="9" presetClass="exit" presetSubtype="0" fill="hold" grpId="1" nodeType="withEffect">
                                  <p:stCondLst>
                                    <p:cond delay="0"/>
                                  </p:stCondLst>
                                  <p:childTnLst>
                                    <p:animEffect transition="out" filter="dissolve">
                                      <p:cBhvr>
                                        <p:cTn id="147" dur="500"/>
                                        <p:tgtEl>
                                          <p:spTgt spid="115779"/>
                                        </p:tgtEl>
                                      </p:cBhvr>
                                    </p:animEffect>
                                    <p:set>
                                      <p:cBhvr>
                                        <p:cTn id="148" dur="1" fill="hold">
                                          <p:stCondLst>
                                            <p:cond delay="499"/>
                                          </p:stCondLst>
                                        </p:cTn>
                                        <p:tgtEl>
                                          <p:spTgt spid="115779"/>
                                        </p:tgtEl>
                                        <p:attrNameLst>
                                          <p:attrName>style.visibility</p:attrName>
                                        </p:attrNameLst>
                                      </p:cBhvr>
                                      <p:to>
                                        <p:strVal val="hidden"/>
                                      </p:to>
                                    </p:set>
                                  </p:childTnLst>
                                </p:cTn>
                              </p:par>
                            </p:childTnLst>
                          </p:cTn>
                        </p:par>
                        <p:par>
                          <p:cTn id="149" fill="hold" nodeType="afterGroup">
                            <p:stCondLst>
                              <p:cond delay="2000"/>
                            </p:stCondLst>
                            <p:childTnLst>
                              <p:par>
                                <p:cTn id="150" presetID="9" presetClass="entr" presetSubtype="0" fill="hold" grpId="0" nodeType="afterEffect">
                                  <p:stCondLst>
                                    <p:cond delay="0"/>
                                  </p:stCondLst>
                                  <p:childTnLst>
                                    <p:set>
                                      <p:cBhvr>
                                        <p:cTn id="151" dur="1" fill="hold">
                                          <p:stCondLst>
                                            <p:cond delay="0"/>
                                          </p:stCondLst>
                                        </p:cTn>
                                        <p:tgtEl>
                                          <p:spTgt spid="115770"/>
                                        </p:tgtEl>
                                        <p:attrNameLst>
                                          <p:attrName>style.visibility</p:attrName>
                                        </p:attrNameLst>
                                      </p:cBhvr>
                                      <p:to>
                                        <p:strVal val="visible"/>
                                      </p:to>
                                    </p:set>
                                    <p:animEffect transition="in" filter="dissolve">
                                      <p:cBhvr>
                                        <p:cTn id="152" dur="500"/>
                                        <p:tgtEl>
                                          <p:spTgt spid="115770"/>
                                        </p:tgtEl>
                                      </p:cBhvr>
                                    </p:animEffect>
                                  </p:childTnLst>
                                </p:cTn>
                              </p:par>
                            </p:childTnLst>
                          </p:cTn>
                        </p:par>
                        <p:par>
                          <p:cTn id="153" fill="hold" nodeType="afterGroup">
                            <p:stCondLst>
                              <p:cond delay="2500"/>
                            </p:stCondLst>
                            <p:childTnLst>
                              <p:par>
                                <p:cTn id="154" presetID="9" presetClass="entr" presetSubtype="0" fill="hold" grpId="0" nodeType="afterEffect">
                                  <p:stCondLst>
                                    <p:cond delay="0"/>
                                  </p:stCondLst>
                                  <p:childTnLst>
                                    <p:set>
                                      <p:cBhvr>
                                        <p:cTn id="155" dur="1" fill="hold">
                                          <p:stCondLst>
                                            <p:cond delay="0"/>
                                          </p:stCondLst>
                                        </p:cTn>
                                        <p:tgtEl>
                                          <p:spTgt spid="115772"/>
                                        </p:tgtEl>
                                        <p:attrNameLst>
                                          <p:attrName>style.visibility</p:attrName>
                                        </p:attrNameLst>
                                      </p:cBhvr>
                                      <p:to>
                                        <p:strVal val="visible"/>
                                      </p:to>
                                    </p:set>
                                    <p:animEffect transition="in" filter="dissolve">
                                      <p:cBhvr>
                                        <p:cTn id="156" dur="500"/>
                                        <p:tgtEl>
                                          <p:spTgt spid="115772"/>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115780"/>
                                        </p:tgtEl>
                                        <p:attrNameLst>
                                          <p:attrName>style.visibility</p:attrName>
                                        </p:attrNameLst>
                                      </p:cBhvr>
                                      <p:to>
                                        <p:strVal val="visible"/>
                                      </p:to>
                                    </p:set>
                                    <p:animEffect transition="in" filter="dissolve">
                                      <p:cBhvr>
                                        <p:cTn id="161" dur="500"/>
                                        <p:tgtEl>
                                          <p:spTgt spid="115780"/>
                                        </p:tgtEl>
                                      </p:cBhvr>
                                    </p:animEffect>
                                  </p:childTnLst>
                                </p:cTn>
                              </p:par>
                            </p:childTnLst>
                          </p:cTn>
                        </p:par>
                        <p:par>
                          <p:cTn id="162" fill="hold" nodeType="afterGroup">
                            <p:stCondLst>
                              <p:cond delay="500"/>
                            </p:stCondLst>
                            <p:childTnLst>
                              <p:par>
                                <p:cTn id="163" presetID="9" presetClass="entr" presetSubtype="0" fill="hold" grpId="0" nodeType="afterEffect">
                                  <p:stCondLst>
                                    <p:cond delay="0"/>
                                  </p:stCondLst>
                                  <p:childTnLst>
                                    <p:set>
                                      <p:cBhvr>
                                        <p:cTn id="164" dur="1" fill="hold">
                                          <p:stCondLst>
                                            <p:cond delay="0"/>
                                          </p:stCondLst>
                                        </p:cTn>
                                        <p:tgtEl>
                                          <p:spTgt spid="115752"/>
                                        </p:tgtEl>
                                        <p:attrNameLst>
                                          <p:attrName>style.visibility</p:attrName>
                                        </p:attrNameLst>
                                      </p:cBhvr>
                                      <p:to>
                                        <p:strVal val="visible"/>
                                      </p:to>
                                    </p:set>
                                    <p:animEffect transition="in" filter="dissolve">
                                      <p:cBhvr>
                                        <p:cTn id="165" dur="500"/>
                                        <p:tgtEl>
                                          <p:spTgt spid="115752"/>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9" presetClass="exit" presetSubtype="0" fill="hold" grpId="1" nodeType="clickEffect">
                                  <p:stCondLst>
                                    <p:cond delay="0"/>
                                  </p:stCondLst>
                                  <p:childTnLst>
                                    <p:animEffect transition="out" filter="dissolve">
                                      <p:cBhvr>
                                        <p:cTn id="169" dur="500"/>
                                        <p:tgtEl>
                                          <p:spTgt spid="115780"/>
                                        </p:tgtEl>
                                      </p:cBhvr>
                                    </p:animEffect>
                                    <p:set>
                                      <p:cBhvr>
                                        <p:cTn id="170" dur="1" fill="hold">
                                          <p:stCondLst>
                                            <p:cond delay="499"/>
                                          </p:stCondLst>
                                        </p:cTn>
                                        <p:tgtEl>
                                          <p:spTgt spid="115780"/>
                                        </p:tgtEl>
                                        <p:attrNameLst>
                                          <p:attrName>style.visibility</p:attrName>
                                        </p:attrNameLst>
                                      </p:cBhvr>
                                      <p:to>
                                        <p:strVal val="hidden"/>
                                      </p:to>
                                    </p:set>
                                  </p:childTnLst>
                                </p:cTn>
                              </p:par>
                              <p:par>
                                <p:cTn id="171" presetID="9" presetClass="exit" presetSubtype="0" fill="hold" grpId="1" nodeType="withEffect">
                                  <p:stCondLst>
                                    <p:cond delay="0"/>
                                  </p:stCondLst>
                                  <p:childTnLst>
                                    <p:animEffect transition="out" filter="dissolve">
                                      <p:cBhvr>
                                        <p:cTn id="172" dur="500"/>
                                        <p:tgtEl>
                                          <p:spTgt spid="115754"/>
                                        </p:tgtEl>
                                      </p:cBhvr>
                                    </p:animEffect>
                                    <p:set>
                                      <p:cBhvr>
                                        <p:cTn id="173" dur="1" fill="hold">
                                          <p:stCondLst>
                                            <p:cond delay="499"/>
                                          </p:stCondLst>
                                        </p:cTn>
                                        <p:tgtEl>
                                          <p:spTgt spid="115754"/>
                                        </p:tgtEl>
                                        <p:attrNameLst>
                                          <p:attrName>style.visibility</p:attrName>
                                        </p:attrNameLst>
                                      </p:cBhvr>
                                      <p:to>
                                        <p:strVal val="hidden"/>
                                      </p:to>
                                    </p:set>
                                  </p:childTnLst>
                                </p:cTn>
                              </p:par>
                              <p:par>
                                <p:cTn id="174" presetID="9" presetClass="exit" presetSubtype="0" fill="hold" grpId="1" nodeType="withEffect">
                                  <p:stCondLst>
                                    <p:cond delay="0"/>
                                  </p:stCondLst>
                                  <p:childTnLst>
                                    <p:animEffect transition="out" filter="dissolve">
                                      <p:cBhvr>
                                        <p:cTn id="175" dur="500"/>
                                        <p:tgtEl>
                                          <p:spTgt spid="115756"/>
                                        </p:tgtEl>
                                      </p:cBhvr>
                                    </p:animEffect>
                                    <p:set>
                                      <p:cBhvr>
                                        <p:cTn id="176" dur="1" fill="hold">
                                          <p:stCondLst>
                                            <p:cond delay="499"/>
                                          </p:stCondLst>
                                        </p:cTn>
                                        <p:tgtEl>
                                          <p:spTgt spid="115756"/>
                                        </p:tgtEl>
                                        <p:attrNameLst>
                                          <p:attrName>style.visibility</p:attrName>
                                        </p:attrNameLst>
                                      </p:cBhvr>
                                      <p:to>
                                        <p:strVal val="hidden"/>
                                      </p:to>
                                    </p:set>
                                  </p:childTnLst>
                                </p:cTn>
                              </p:par>
                              <p:par>
                                <p:cTn id="177" presetID="9" presetClass="exit" presetSubtype="0" fill="hold" grpId="1" nodeType="withEffect">
                                  <p:stCondLst>
                                    <p:cond delay="0"/>
                                  </p:stCondLst>
                                  <p:childTnLst>
                                    <p:animEffect transition="out" filter="dissolve">
                                      <p:cBhvr>
                                        <p:cTn id="178" dur="500"/>
                                        <p:tgtEl>
                                          <p:spTgt spid="115757"/>
                                        </p:tgtEl>
                                      </p:cBhvr>
                                    </p:animEffect>
                                    <p:set>
                                      <p:cBhvr>
                                        <p:cTn id="179" dur="1" fill="hold">
                                          <p:stCondLst>
                                            <p:cond delay="499"/>
                                          </p:stCondLst>
                                        </p:cTn>
                                        <p:tgtEl>
                                          <p:spTgt spid="115757"/>
                                        </p:tgtEl>
                                        <p:attrNameLst>
                                          <p:attrName>style.visibility</p:attrName>
                                        </p:attrNameLst>
                                      </p:cBhvr>
                                      <p:to>
                                        <p:strVal val="hidden"/>
                                      </p:to>
                                    </p:set>
                                  </p:childTnLst>
                                </p:cTn>
                              </p:par>
                              <p:par>
                                <p:cTn id="180" presetID="9" presetClass="exit" presetSubtype="0" fill="hold" grpId="1" nodeType="withEffect">
                                  <p:stCondLst>
                                    <p:cond delay="0"/>
                                  </p:stCondLst>
                                  <p:childTnLst>
                                    <p:animEffect transition="out" filter="dissolve">
                                      <p:cBhvr>
                                        <p:cTn id="181" dur="500"/>
                                        <p:tgtEl>
                                          <p:spTgt spid="115753"/>
                                        </p:tgtEl>
                                      </p:cBhvr>
                                    </p:animEffect>
                                    <p:set>
                                      <p:cBhvr>
                                        <p:cTn id="182" dur="1" fill="hold">
                                          <p:stCondLst>
                                            <p:cond delay="499"/>
                                          </p:stCondLst>
                                        </p:cTn>
                                        <p:tgtEl>
                                          <p:spTgt spid="115753"/>
                                        </p:tgtEl>
                                        <p:attrNameLst>
                                          <p:attrName>style.visibility</p:attrName>
                                        </p:attrNameLst>
                                      </p:cBhvr>
                                      <p:to>
                                        <p:strVal val="hidden"/>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0" presetClass="path" presetSubtype="0" accel="50000" decel="50000" fill="hold" grpId="1" nodeType="clickEffect">
                                  <p:stCondLst>
                                    <p:cond delay="0"/>
                                  </p:stCondLst>
                                  <p:childTnLst>
                                    <p:animMotion origin="layout" path="M 0.00017 0.00023 L 0.16041 0.16508 " pathEditMode="relative" ptsTypes="AA">
                                      <p:cBhvr>
                                        <p:cTn id="186" dur="2000" fill="hold"/>
                                        <p:tgtEl>
                                          <p:spTgt spid="115750"/>
                                        </p:tgtEl>
                                        <p:attrNameLst>
                                          <p:attrName>ppt_x</p:attrName>
                                          <p:attrName>ppt_y</p:attrName>
                                        </p:attrNameLst>
                                      </p:cBhvr>
                                    </p:animMotion>
                                  </p:childTnLst>
                                </p:cTn>
                              </p:par>
                            </p:childTnLst>
                          </p:cTn>
                        </p:par>
                        <p:par>
                          <p:cTn id="187" fill="hold" nodeType="afterGroup">
                            <p:stCondLst>
                              <p:cond delay="2000"/>
                            </p:stCondLst>
                            <p:childTnLst>
                              <p:par>
                                <p:cTn id="188" presetID="9" presetClass="entr" presetSubtype="0" fill="hold" grpId="0" nodeType="afterEffect">
                                  <p:stCondLst>
                                    <p:cond delay="0"/>
                                  </p:stCondLst>
                                  <p:childTnLst>
                                    <p:set>
                                      <p:cBhvr>
                                        <p:cTn id="189" dur="1" fill="hold">
                                          <p:stCondLst>
                                            <p:cond delay="0"/>
                                          </p:stCondLst>
                                        </p:cTn>
                                        <p:tgtEl>
                                          <p:spTgt spid="115782"/>
                                        </p:tgtEl>
                                        <p:attrNameLst>
                                          <p:attrName>style.visibility</p:attrName>
                                        </p:attrNameLst>
                                      </p:cBhvr>
                                      <p:to>
                                        <p:strVal val="visible"/>
                                      </p:to>
                                    </p:set>
                                    <p:animEffect transition="in" filter="dissolve">
                                      <p:cBhvr>
                                        <p:cTn id="190" dur="500"/>
                                        <p:tgtEl>
                                          <p:spTgt spid="115782"/>
                                        </p:tgtEl>
                                      </p:cBhvr>
                                    </p:animEffect>
                                  </p:childTnLst>
                                </p:cTn>
                              </p:par>
                            </p:childTnLst>
                          </p:cTn>
                        </p:par>
                        <p:par>
                          <p:cTn id="191" fill="hold" nodeType="afterGroup">
                            <p:stCondLst>
                              <p:cond delay="2500"/>
                            </p:stCondLst>
                            <p:childTnLst>
                              <p:par>
                                <p:cTn id="192" presetID="22" presetClass="entr" presetSubtype="1" fill="hold" grpId="0" nodeType="afterEffect">
                                  <p:stCondLst>
                                    <p:cond delay="0"/>
                                  </p:stCondLst>
                                  <p:childTnLst>
                                    <p:set>
                                      <p:cBhvr>
                                        <p:cTn id="193" dur="1" fill="hold">
                                          <p:stCondLst>
                                            <p:cond delay="0"/>
                                          </p:stCondLst>
                                        </p:cTn>
                                        <p:tgtEl>
                                          <p:spTgt spid="115762"/>
                                        </p:tgtEl>
                                        <p:attrNameLst>
                                          <p:attrName>style.visibility</p:attrName>
                                        </p:attrNameLst>
                                      </p:cBhvr>
                                      <p:to>
                                        <p:strVal val="visible"/>
                                      </p:to>
                                    </p:set>
                                    <p:animEffect transition="in" filter="wipe(up)">
                                      <p:cBhvr>
                                        <p:cTn id="194" dur="2000"/>
                                        <p:tgtEl>
                                          <p:spTgt spid="115762"/>
                                        </p:tgtEl>
                                      </p:cBhvr>
                                    </p:animEffect>
                                  </p:childTnLst>
                                </p:cTn>
                              </p:par>
                            </p:childTnLst>
                          </p:cTn>
                        </p:par>
                        <p:par>
                          <p:cTn id="195" fill="hold" nodeType="afterGroup">
                            <p:stCondLst>
                              <p:cond delay="4500"/>
                            </p:stCondLst>
                            <p:childTnLst>
                              <p:par>
                                <p:cTn id="196" presetID="9" presetClass="entr" presetSubtype="0" fill="hold" grpId="0" nodeType="afterEffect">
                                  <p:stCondLst>
                                    <p:cond delay="0"/>
                                  </p:stCondLst>
                                  <p:childTnLst>
                                    <p:set>
                                      <p:cBhvr>
                                        <p:cTn id="197" dur="1" fill="hold">
                                          <p:stCondLst>
                                            <p:cond delay="0"/>
                                          </p:stCondLst>
                                        </p:cTn>
                                        <p:tgtEl>
                                          <p:spTgt spid="115768"/>
                                        </p:tgtEl>
                                        <p:attrNameLst>
                                          <p:attrName>style.visibility</p:attrName>
                                        </p:attrNameLst>
                                      </p:cBhvr>
                                      <p:to>
                                        <p:strVal val="visible"/>
                                      </p:to>
                                    </p:set>
                                    <p:animEffect transition="in" filter="dissolve">
                                      <p:cBhvr>
                                        <p:cTn id="198" dur="500"/>
                                        <p:tgtEl>
                                          <p:spTgt spid="115768"/>
                                        </p:tgtEl>
                                      </p:cBhvr>
                                    </p:animEffect>
                                  </p:childTnLst>
                                </p:cTn>
                              </p:par>
                            </p:childTnLst>
                          </p:cTn>
                        </p:par>
                        <p:par>
                          <p:cTn id="199" fill="hold" nodeType="afterGroup">
                            <p:stCondLst>
                              <p:cond delay="5000"/>
                            </p:stCondLst>
                            <p:childTnLst>
                              <p:par>
                                <p:cTn id="200" presetID="9" presetClass="entr" presetSubtype="0" fill="hold" grpId="0" nodeType="afterEffect">
                                  <p:stCondLst>
                                    <p:cond delay="0"/>
                                  </p:stCondLst>
                                  <p:childTnLst>
                                    <p:set>
                                      <p:cBhvr>
                                        <p:cTn id="201" dur="1" fill="hold">
                                          <p:stCondLst>
                                            <p:cond delay="0"/>
                                          </p:stCondLst>
                                        </p:cTn>
                                        <p:tgtEl>
                                          <p:spTgt spid="115767"/>
                                        </p:tgtEl>
                                        <p:attrNameLst>
                                          <p:attrName>style.visibility</p:attrName>
                                        </p:attrNameLst>
                                      </p:cBhvr>
                                      <p:to>
                                        <p:strVal val="visible"/>
                                      </p:to>
                                    </p:set>
                                    <p:animEffect transition="in" filter="dissolve">
                                      <p:cBhvr>
                                        <p:cTn id="202" dur="500"/>
                                        <p:tgtEl>
                                          <p:spTgt spid="115767"/>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22" presetClass="entr" presetSubtype="8" fill="hold" grpId="0" nodeType="clickEffect">
                                  <p:stCondLst>
                                    <p:cond delay="0"/>
                                  </p:stCondLst>
                                  <p:childTnLst>
                                    <p:set>
                                      <p:cBhvr>
                                        <p:cTn id="206" dur="1" fill="hold">
                                          <p:stCondLst>
                                            <p:cond delay="0"/>
                                          </p:stCondLst>
                                        </p:cTn>
                                        <p:tgtEl>
                                          <p:spTgt spid="115759"/>
                                        </p:tgtEl>
                                        <p:attrNameLst>
                                          <p:attrName>style.visibility</p:attrName>
                                        </p:attrNameLst>
                                      </p:cBhvr>
                                      <p:to>
                                        <p:strVal val="visible"/>
                                      </p:to>
                                    </p:set>
                                    <p:animEffect transition="in" filter="wipe(left)">
                                      <p:cBhvr>
                                        <p:cTn id="207" dur="2000"/>
                                        <p:tgtEl>
                                          <p:spTgt spid="115759"/>
                                        </p:tgtEl>
                                      </p:cBhvr>
                                    </p:animEffect>
                                  </p:childTnLst>
                                </p:cTn>
                              </p:par>
                            </p:childTnLst>
                          </p:cTn>
                        </p:par>
                        <p:par>
                          <p:cTn id="208" fill="hold" nodeType="afterGroup">
                            <p:stCondLst>
                              <p:cond delay="2000"/>
                            </p:stCondLst>
                            <p:childTnLst>
                              <p:par>
                                <p:cTn id="209" presetID="22" presetClass="entr" presetSubtype="1" fill="hold" grpId="0" nodeType="afterEffect">
                                  <p:stCondLst>
                                    <p:cond delay="0"/>
                                  </p:stCondLst>
                                  <p:childTnLst>
                                    <p:set>
                                      <p:cBhvr>
                                        <p:cTn id="210" dur="1" fill="hold">
                                          <p:stCondLst>
                                            <p:cond delay="0"/>
                                          </p:stCondLst>
                                        </p:cTn>
                                        <p:tgtEl>
                                          <p:spTgt spid="115760"/>
                                        </p:tgtEl>
                                        <p:attrNameLst>
                                          <p:attrName>style.visibility</p:attrName>
                                        </p:attrNameLst>
                                      </p:cBhvr>
                                      <p:to>
                                        <p:strVal val="visible"/>
                                      </p:to>
                                    </p:set>
                                    <p:animEffect transition="in" filter="wipe(up)">
                                      <p:cBhvr>
                                        <p:cTn id="211" dur="2000"/>
                                        <p:tgtEl>
                                          <p:spTgt spid="115760"/>
                                        </p:tgtEl>
                                      </p:cBhvr>
                                    </p:animEffect>
                                  </p:childTnLst>
                                </p:cTn>
                              </p:par>
                            </p:childTnLst>
                          </p:cTn>
                        </p:par>
                        <p:par>
                          <p:cTn id="212" fill="hold" nodeType="afterGroup">
                            <p:stCondLst>
                              <p:cond delay="4000"/>
                            </p:stCondLst>
                            <p:childTnLst>
                              <p:par>
                                <p:cTn id="213" presetID="22" presetClass="entr" presetSubtype="2" fill="hold" grpId="0" nodeType="afterEffect">
                                  <p:stCondLst>
                                    <p:cond delay="0"/>
                                  </p:stCondLst>
                                  <p:childTnLst>
                                    <p:set>
                                      <p:cBhvr>
                                        <p:cTn id="214" dur="1" fill="hold">
                                          <p:stCondLst>
                                            <p:cond delay="0"/>
                                          </p:stCondLst>
                                        </p:cTn>
                                        <p:tgtEl>
                                          <p:spTgt spid="115761"/>
                                        </p:tgtEl>
                                        <p:attrNameLst>
                                          <p:attrName>style.visibility</p:attrName>
                                        </p:attrNameLst>
                                      </p:cBhvr>
                                      <p:to>
                                        <p:strVal val="visible"/>
                                      </p:to>
                                    </p:set>
                                    <p:animEffect transition="in" filter="wipe(right)">
                                      <p:cBhvr>
                                        <p:cTn id="215" dur="2000"/>
                                        <p:tgtEl>
                                          <p:spTgt spid="115761"/>
                                        </p:tgtEl>
                                      </p:cBhvr>
                                    </p:animEffect>
                                  </p:childTnLst>
                                </p:cTn>
                              </p:par>
                            </p:childTnLst>
                          </p:cTn>
                        </p:par>
                        <p:par>
                          <p:cTn id="216" fill="hold" nodeType="afterGroup">
                            <p:stCondLst>
                              <p:cond delay="6000"/>
                            </p:stCondLst>
                            <p:childTnLst>
                              <p:par>
                                <p:cTn id="217" presetID="9" presetClass="entr" presetSubtype="0" fill="hold" grpId="0" nodeType="afterEffect">
                                  <p:stCondLst>
                                    <p:cond delay="0"/>
                                  </p:stCondLst>
                                  <p:childTnLst>
                                    <p:set>
                                      <p:cBhvr>
                                        <p:cTn id="218" dur="1" fill="hold">
                                          <p:stCondLst>
                                            <p:cond delay="0"/>
                                          </p:stCondLst>
                                        </p:cTn>
                                        <p:tgtEl>
                                          <p:spTgt spid="115769"/>
                                        </p:tgtEl>
                                        <p:attrNameLst>
                                          <p:attrName>style.visibility</p:attrName>
                                        </p:attrNameLst>
                                      </p:cBhvr>
                                      <p:to>
                                        <p:strVal val="visible"/>
                                      </p:to>
                                    </p:set>
                                    <p:animEffect transition="in" filter="dissolve">
                                      <p:cBhvr>
                                        <p:cTn id="219" dur="500"/>
                                        <p:tgtEl>
                                          <p:spTgt spid="115769"/>
                                        </p:tgtEl>
                                      </p:cBhvr>
                                    </p:animEffect>
                                  </p:childTnLst>
                                </p:cTn>
                              </p:par>
                            </p:childTnLst>
                          </p:cTn>
                        </p:par>
                        <p:par>
                          <p:cTn id="220" fill="hold" nodeType="afterGroup">
                            <p:stCondLst>
                              <p:cond delay="6500"/>
                            </p:stCondLst>
                            <p:childTnLst>
                              <p:par>
                                <p:cTn id="221" presetID="9" presetClass="entr" presetSubtype="0" fill="hold" grpId="0" nodeType="afterEffect">
                                  <p:stCondLst>
                                    <p:cond delay="0"/>
                                  </p:stCondLst>
                                  <p:childTnLst>
                                    <p:set>
                                      <p:cBhvr>
                                        <p:cTn id="222" dur="1" fill="hold">
                                          <p:stCondLst>
                                            <p:cond delay="0"/>
                                          </p:stCondLst>
                                        </p:cTn>
                                        <p:tgtEl>
                                          <p:spTgt spid="115771"/>
                                        </p:tgtEl>
                                        <p:attrNameLst>
                                          <p:attrName>style.visibility</p:attrName>
                                        </p:attrNameLst>
                                      </p:cBhvr>
                                      <p:to>
                                        <p:strVal val="visible"/>
                                      </p:to>
                                    </p:set>
                                    <p:animEffect transition="in" filter="dissolve">
                                      <p:cBhvr>
                                        <p:cTn id="223" dur="500"/>
                                        <p:tgtEl>
                                          <p:spTgt spid="115771"/>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9" presetClass="entr" presetSubtype="0" fill="hold" grpId="0" nodeType="clickEffect">
                                  <p:stCondLst>
                                    <p:cond delay="0"/>
                                  </p:stCondLst>
                                  <p:childTnLst>
                                    <p:set>
                                      <p:cBhvr>
                                        <p:cTn id="227" dur="1" fill="hold">
                                          <p:stCondLst>
                                            <p:cond delay="0"/>
                                          </p:stCondLst>
                                        </p:cTn>
                                        <p:tgtEl>
                                          <p:spTgt spid="115763"/>
                                        </p:tgtEl>
                                        <p:attrNameLst>
                                          <p:attrName>style.visibility</p:attrName>
                                        </p:attrNameLst>
                                      </p:cBhvr>
                                      <p:to>
                                        <p:strVal val="visible"/>
                                      </p:to>
                                    </p:set>
                                    <p:animEffect transition="in" filter="dissolve">
                                      <p:cBhvr>
                                        <p:cTn id="228" dur="500"/>
                                        <p:tgtEl>
                                          <p:spTgt spid="115763"/>
                                        </p:tgtEl>
                                      </p:cBhvr>
                                    </p:animEffect>
                                  </p:childTnLst>
                                </p:cTn>
                              </p:par>
                            </p:childTnLst>
                          </p:cTn>
                        </p:par>
                        <p:par>
                          <p:cTn id="229" fill="hold" nodeType="afterGroup">
                            <p:stCondLst>
                              <p:cond delay="500"/>
                            </p:stCondLst>
                            <p:childTnLst>
                              <p:par>
                                <p:cTn id="230" presetID="22" presetClass="entr" presetSubtype="4" fill="hold" grpId="0" nodeType="afterEffect">
                                  <p:stCondLst>
                                    <p:cond delay="500"/>
                                  </p:stCondLst>
                                  <p:childTnLst>
                                    <p:set>
                                      <p:cBhvr>
                                        <p:cTn id="231" dur="1" fill="hold">
                                          <p:stCondLst>
                                            <p:cond delay="0"/>
                                          </p:stCondLst>
                                        </p:cTn>
                                        <p:tgtEl>
                                          <p:spTgt spid="115764"/>
                                        </p:tgtEl>
                                        <p:attrNameLst>
                                          <p:attrName>style.visibility</p:attrName>
                                        </p:attrNameLst>
                                      </p:cBhvr>
                                      <p:to>
                                        <p:strVal val="visible"/>
                                      </p:to>
                                    </p:set>
                                    <p:animEffect transition="in" filter="wipe(down)">
                                      <p:cBhvr>
                                        <p:cTn id="232" dur="2000"/>
                                        <p:tgtEl>
                                          <p:spTgt spid="115764"/>
                                        </p:tgtEl>
                                      </p:cBhvr>
                                    </p:animEffect>
                                  </p:childTnLst>
                                </p:cTn>
                              </p:par>
                            </p:childTnLst>
                          </p:cTn>
                        </p:par>
                        <p:par>
                          <p:cTn id="233" fill="hold" nodeType="afterGroup">
                            <p:stCondLst>
                              <p:cond delay="3000"/>
                            </p:stCondLst>
                            <p:childTnLst>
                              <p:par>
                                <p:cTn id="234" presetID="9" presetClass="entr" presetSubtype="0" fill="hold" grpId="0" nodeType="afterEffect">
                                  <p:stCondLst>
                                    <p:cond delay="0"/>
                                  </p:stCondLst>
                                  <p:childTnLst>
                                    <p:set>
                                      <p:cBhvr>
                                        <p:cTn id="235" dur="1" fill="hold">
                                          <p:stCondLst>
                                            <p:cond delay="0"/>
                                          </p:stCondLst>
                                        </p:cTn>
                                        <p:tgtEl>
                                          <p:spTgt spid="115773"/>
                                        </p:tgtEl>
                                        <p:attrNameLst>
                                          <p:attrName>style.visibility</p:attrName>
                                        </p:attrNameLst>
                                      </p:cBhvr>
                                      <p:to>
                                        <p:strVal val="visible"/>
                                      </p:to>
                                    </p:set>
                                    <p:animEffect transition="in" filter="dissolve">
                                      <p:cBhvr>
                                        <p:cTn id="236" dur="500"/>
                                        <p:tgtEl>
                                          <p:spTgt spid="115773"/>
                                        </p:tgtEl>
                                      </p:cBhvr>
                                    </p:animEffect>
                                  </p:childTnLst>
                                </p:cTn>
                              </p:par>
                            </p:childTnLst>
                          </p:cTn>
                        </p:par>
                        <p:par>
                          <p:cTn id="237" fill="hold" nodeType="afterGroup">
                            <p:stCondLst>
                              <p:cond delay="3500"/>
                            </p:stCondLst>
                            <p:childTnLst>
                              <p:par>
                                <p:cTn id="238" presetID="9" presetClass="exit" presetSubtype="0" fill="hold" grpId="1" nodeType="afterEffect">
                                  <p:stCondLst>
                                    <p:cond delay="0"/>
                                  </p:stCondLst>
                                  <p:childTnLst>
                                    <p:animEffect transition="out" filter="dissolve">
                                      <p:cBhvr>
                                        <p:cTn id="239" dur="500"/>
                                        <p:tgtEl>
                                          <p:spTgt spid="115782"/>
                                        </p:tgtEl>
                                      </p:cBhvr>
                                    </p:animEffect>
                                    <p:set>
                                      <p:cBhvr>
                                        <p:cTn id="240" dur="1" fill="hold">
                                          <p:stCondLst>
                                            <p:cond delay="499"/>
                                          </p:stCondLst>
                                        </p:cTn>
                                        <p:tgtEl>
                                          <p:spTgt spid="1157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0" grpId="0" animBg="1"/>
      <p:bldP spid="115727" grpId="0" animBg="1"/>
      <p:bldP spid="115729" grpId="0" animBg="1"/>
      <p:bldP spid="115741" grpId="0"/>
      <p:bldP spid="115742" grpId="0"/>
      <p:bldP spid="115743" grpId="0"/>
      <p:bldP spid="115744" grpId="0"/>
      <p:bldP spid="115750" grpId="0" animBg="1"/>
      <p:bldP spid="115750" grpId="1" animBg="1"/>
      <p:bldP spid="115753" grpId="0" animBg="1"/>
      <p:bldP spid="115753" grpId="1" animBg="1"/>
      <p:bldP spid="115754" grpId="0" animBg="1"/>
      <p:bldP spid="115754" grpId="1" animBg="1"/>
      <p:bldP spid="115755" grpId="0" animBg="1"/>
      <p:bldP spid="115756" grpId="0" animBg="1"/>
      <p:bldP spid="115756" grpId="1" animBg="1"/>
      <p:bldP spid="115757" grpId="0" animBg="1"/>
      <p:bldP spid="115757" grpId="1" animBg="1"/>
      <p:bldP spid="115752" grpId="0" animBg="1"/>
      <p:bldP spid="115759" grpId="0" animBg="1"/>
      <p:bldP spid="115760" grpId="0" animBg="1"/>
      <p:bldP spid="115761" grpId="0" animBg="1"/>
      <p:bldP spid="115762" grpId="0" animBg="1"/>
      <p:bldP spid="115763" grpId="0" animBg="1"/>
      <p:bldP spid="115764" grpId="0" animBg="1"/>
      <p:bldP spid="115765" grpId="0"/>
      <p:bldP spid="115766" grpId="0"/>
      <p:bldP spid="115767" grpId="0"/>
      <p:bldP spid="115768" grpId="0"/>
      <p:bldP spid="115769" grpId="0"/>
      <p:bldP spid="115770" grpId="0"/>
      <p:bldP spid="115771" grpId="0"/>
      <p:bldP spid="115772" grpId="0"/>
      <p:bldP spid="115773" grpId="0"/>
      <p:bldP spid="115777" grpId="0" animBg="1"/>
      <p:bldP spid="115777" grpId="1" animBg="1"/>
      <p:bldP spid="115778" grpId="0" animBg="1"/>
      <p:bldP spid="115778" grpId="1" animBg="1"/>
      <p:bldP spid="115779" grpId="0" animBg="1"/>
      <p:bldP spid="115779" grpId="1" animBg="1"/>
      <p:bldP spid="115780" grpId="0" animBg="1"/>
      <p:bldP spid="115780" grpId="1" animBg="1"/>
      <p:bldP spid="115781" grpId="0" animBg="1"/>
      <p:bldP spid="115781" grpId="1" animBg="1"/>
      <p:bldP spid="115782" grpId="0" animBg="1"/>
      <p:bldP spid="115782" grpId="1" animBg="1"/>
      <p:bldP spid="115783" grpId="0" animBg="1"/>
      <p:bldP spid="115783" grpId="1" animBg="1"/>
      <p:bldP spid="115784" grpId="0" animBg="1"/>
      <p:bldP spid="115784" grpId="1" animBg="1"/>
      <p:bldP spid="115787" grpId="0" animBg="1"/>
      <p:bldP spid="115787"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smtClean="0">
                <a:solidFill>
                  <a:srgbClr val="000000"/>
                </a:solidFill>
              </a:rPr>
              <a:t>Křivka </a:t>
            </a:r>
            <a:r>
              <a:rPr lang="cs-CZ" sz="2000" dirty="0">
                <a:solidFill>
                  <a:srgbClr val="000000"/>
                </a:solidFill>
              </a:rPr>
              <a:t>BP má obecně  pozitivní sklon, který je determinován především stupněm kapitálové </a:t>
            </a:r>
            <a:r>
              <a:rPr lang="cs-CZ" sz="2000" dirty="0" smtClean="0">
                <a:solidFill>
                  <a:srgbClr val="000000"/>
                </a:solidFill>
              </a:rPr>
              <a:t>mobility</a:t>
            </a:r>
          </a:p>
          <a:p>
            <a:pPr algn="just">
              <a:spcBef>
                <a:spcPts val="0"/>
              </a:spcBef>
              <a:spcAft>
                <a:spcPts val="1200"/>
              </a:spcAft>
              <a:buClr>
                <a:srgbClr val="307871"/>
              </a:buClr>
              <a:buSzPct val="120000"/>
              <a:tabLst>
                <a:tab pos="228600" algn="l"/>
              </a:tabLst>
            </a:pPr>
            <a:r>
              <a:rPr lang="cs-CZ" sz="2000" dirty="0">
                <a:solidFill>
                  <a:srgbClr val="000000"/>
                </a:solidFill>
              </a:rPr>
              <a:t>Č</a:t>
            </a:r>
            <a:r>
              <a:rPr lang="cs-CZ" sz="2000" dirty="0" smtClean="0">
                <a:solidFill>
                  <a:srgbClr val="000000"/>
                </a:solidFill>
              </a:rPr>
              <a:t>ím </a:t>
            </a:r>
            <a:r>
              <a:rPr lang="cs-CZ" sz="2000" dirty="0">
                <a:solidFill>
                  <a:srgbClr val="000000"/>
                </a:solidFill>
              </a:rPr>
              <a:t>dokonalejší je mezinárodní kapitálová mobilita, tím plošší je BP a </a:t>
            </a:r>
            <a:r>
              <a:rPr lang="cs-CZ" sz="2000" dirty="0" smtClean="0">
                <a:solidFill>
                  <a:srgbClr val="000000"/>
                </a:solidFill>
              </a:rPr>
              <a:t>naopak</a:t>
            </a:r>
          </a:p>
          <a:p>
            <a:pPr algn="just">
              <a:spcBef>
                <a:spcPts val="0"/>
              </a:spcBef>
              <a:spcAft>
                <a:spcPts val="1200"/>
              </a:spcAft>
              <a:buClr>
                <a:srgbClr val="307871"/>
              </a:buClr>
              <a:buSzPct val="120000"/>
              <a:tabLst>
                <a:tab pos="228600" algn="l"/>
              </a:tabLst>
            </a:pPr>
            <a:r>
              <a:rPr lang="cs-CZ" sz="2000" b="1" i="1" dirty="0" smtClean="0"/>
              <a:t>Dokonalá </a:t>
            </a:r>
            <a:r>
              <a:rPr lang="cs-CZ" sz="2000" b="1" i="1" dirty="0"/>
              <a:t>kapitálová mobilita </a:t>
            </a:r>
            <a:r>
              <a:rPr lang="cs-CZ" sz="2000" dirty="0">
                <a:solidFill>
                  <a:srgbClr val="000000"/>
                </a:solidFill>
              </a:rPr>
              <a:t>tedy znamená, že křivka </a:t>
            </a:r>
            <a:r>
              <a:rPr lang="cs-CZ" sz="2000" b="1" i="1" dirty="0"/>
              <a:t>BP</a:t>
            </a:r>
            <a:r>
              <a:rPr lang="cs-CZ" sz="2000" dirty="0">
                <a:solidFill>
                  <a:srgbClr val="000000"/>
                </a:solidFill>
              </a:rPr>
              <a:t> bude </a:t>
            </a:r>
            <a:r>
              <a:rPr lang="cs-CZ" sz="2000" b="1" i="1" dirty="0"/>
              <a:t>horizontální</a:t>
            </a:r>
            <a:r>
              <a:rPr lang="cs-CZ" sz="2000" dirty="0">
                <a:solidFill>
                  <a:srgbClr val="000000"/>
                </a:solidFill>
              </a:rPr>
              <a:t>, tedy i = </a:t>
            </a:r>
            <a:r>
              <a:rPr lang="cs-CZ" sz="2000" dirty="0" err="1" smtClean="0">
                <a:solidFill>
                  <a:srgbClr val="000000"/>
                </a:solidFill>
              </a:rPr>
              <a:t>i</a:t>
            </a:r>
            <a:r>
              <a:rPr lang="cs-CZ" sz="2000" baseline="-25000" dirty="0" err="1" smtClean="0">
                <a:solidFill>
                  <a:srgbClr val="000000"/>
                </a:solidFill>
              </a:rPr>
              <a:t>f</a:t>
            </a:r>
            <a:r>
              <a:rPr lang="cs-CZ" sz="2000" dirty="0">
                <a:solidFill>
                  <a:srgbClr val="000000"/>
                </a:solidFill>
              </a:rPr>
              <a:t>. </a:t>
            </a:r>
            <a:r>
              <a:rPr lang="cs-CZ" sz="2000" dirty="0" smtClean="0">
                <a:solidFill>
                  <a:srgbClr val="000000"/>
                </a:solidFill>
              </a:rPr>
              <a:t>Stav </a:t>
            </a:r>
            <a:r>
              <a:rPr lang="cs-CZ" sz="2000" dirty="0">
                <a:solidFill>
                  <a:srgbClr val="000000"/>
                </a:solidFill>
              </a:rPr>
              <a:t>platební bilance zcela určen úrokovou sazbou a finančním účtem a úloha běžného účtu je zanedbatelná</a:t>
            </a:r>
          </a:p>
          <a:p>
            <a:pPr algn="just">
              <a:spcBef>
                <a:spcPts val="0"/>
              </a:spcBef>
              <a:spcAft>
                <a:spcPts val="1200"/>
              </a:spcAft>
              <a:buClr>
                <a:srgbClr val="307871"/>
              </a:buClr>
              <a:buSzPct val="120000"/>
              <a:tabLst>
                <a:tab pos="228600" algn="l"/>
              </a:tabLst>
            </a:pPr>
            <a:r>
              <a:rPr lang="cs-CZ" sz="2000" b="1" i="1" dirty="0" smtClean="0"/>
              <a:t>Dokonalá kapitálová imobilita </a:t>
            </a:r>
            <a:r>
              <a:rPr lang="cs-CZ" sz="2000" dirty="0" smtClean="0">
                <a:solidFill>
                  <a:srgbClr val="000000"/>
                </a:solidFill>
              </a:rPr>
              <a:t>je stav</a:t>
            </a:r>
            <a:r>
              <a:rPr lang="cs-CZ" sz="2000" dirty="0">
                <a:solidFill>
                  <a:srgbClr val="000000"/>
                </a:solidFill>
              </a:rPr>
              <a:t>, kdy překážky v mezinárodním obchodě jsou takové, že </a:t>
            </a:r>
            <a:r>
              <a:rPr lang="cs-CZ" sz="2000" dirty="0" smtClean="0">
                <a:solidFill>
                  <a:srgbClr val="000000"/>
                </a:solidFill>
              </a:rPr>
              <a:t>změna </a:t>
            </a:r>
            <a:r>
              <a:rPr lang="cs-CZ" sz="2000" dirty="0">
                <a:solidFill>
                  <a:srgbClr val="000000"/>
                </a:solidFill>
              </a:rPr>
              <a:t>domácích úrokových sazeb by neměl žádný účinek na pohyb </a:t>
            </a:r>
            <a:r>
              <a:rPr lang="cs-CZ" sz="2000" dirty="0" smtClean="0">
                <a:solidFill>
                  <a:srgbClr val="000000"/>
                </a:solidFill>
              </a:rPr>
              <a:t>kapitálu. </a:t>
            </a:r>
            <a:r>
              <a:rPr lang="cs-CZ" sz="2000" dirty="0">
                <a:solidFill>
                  <a:srgbClr val="000000"/>
                </a:solidFill>
              </a:rPr>
              <a:t>Křivka </a:t>
            </a:r>
            <a:r>
              <a:rPr lang="cs-CZ" sz="2000" b="1" i="1" dirty="0"/>
              <a:t>BP </a:t>
            </a:r>
            <a:r>
              <a:rPr lang="cs-CZ" sz="2000" dirty="0">
                <a:solidFill>
                  <a:srgbClr val="000000"/>
                </a:solidFill>
              </a:rPr>
              <a:t>je v tomto případě </a:t>
            </a:r>
            <a:r>
              <a:rPr lang="cs-CZ" sz="2000" b="1" i="1" dirty="0"/>
              <a:t>vertikální</a:t>
            </a:r>
            <a:r>
              <a:rPr lang="cs-CZ" sz="2000" dirty="0">
                <a:solidFill>
                  <a:srgbClr val="000000"/>
                </a:solidFill>
              </a:rPr>
              <a:t> a stav platební bilance je zcela určen běžným účtem a faktory, které ho ovlivňují.</a:t>
            </a:r>
            <a:endParaRPr lang="cs-CZ" sz="2000" dirty="0">
              <a:solidFill>
                <a:srgbClr val="000000"/>
              </a:solidFill>
            </a:endParaRPr>
          </a:p>
          <a:p>
            <a:pPr lvl="0" algn="just">
              <a:spcBef>
                <a:spcPts val="0"/>
              </a:spcBef>
              <a:spcAft>
                <a:spcPts val="1200"/>
              </a:spcAft>
              <a:buClr>
                <a:srgbClr val="307871"/>
              </a:buClr>
              <a:buSzPct val="120000"/>
              <a:tabLst>
                <a:tab pos="228600" algn="l"/>
              </a:tabLst>
            </a:pP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2187771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000" dirty="0" smtClean="0">
                <a:solidFill>
                  <a:srgbClr val="000000"/>
                </a:solidFill>
              </a:rPr>
              <a:t>Tvary křivky BP</a:t>
            </a: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lvl="0" algn="just">
              <a:spcBef>
                <a:spcPts val="0"/>
              </a:spcBef>
              <a:spcAft>
                <a:spcPts val="1200"/>
              </a:spcAft>
              <a:buClr>
                <a:srgbClr val="307871"/>
              </a:buClr>
              <a:buSzPct val="120000"/>
              <a:tabLst>
                <a:tab pos="228600" algn="l"/>
              </a:tabLst>
            </a:pP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cxnSp>
        <p:nvCxnSpPr>
          <p:cNvPr id="5" name="Přímá spojnice 4"/>
          <p:cNvCxnSpPr/>
          <p:nvPr/>
        </p:nvCxnSpPr>
        <p:spPr>
          <a:xfrm>
            <a:off x="1259632" y="1995686"/>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259632" y="4155926"/>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1259632" y="3075806"/>
            <a:ext cx="3024336"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flipV="1">
            <a:off x="2555776" y="1995686"/>
            <a:ext cx="0" cy="216024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1547664" y="2211710"/>
            <a:ext cx="2304256" cy="1512168"/>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851920" y="4227934"/>
            <a:ext cx="648072" cy="369332"/>
          </a:xfrm>
          <a:prstGeom prst="rect">
            <a:avLst/>
          </a:prstGeom>
          <a:noFill/>
        </p:spPr>
        <p:txBody>
          <a:bodyPr wrap="square" rtlCol="0">
            <a:spAutoFit/>
          </a:bodyPr>
          <a:lstStyle/>
          <a:p>
            <a:r>
              <a:rPr lang="cs-CZ" b="1" dirty="0"/>
              <a:t>Y</a:t>
            </a:r>
          </a:p>
        </p:txBody>
      </p:sp>
      <p:sp>
        <p:nvSpPr>
          <p:cNvPr id="18" name="TextovéPole 17"/>
          <p:cNvSpPr txBox="1"/>
          <p:nvPr/>
        </p:nvSpPr>
        <p:spPr>
          <a:xfrm>
            <a:off x="899592" y="1926800"/>
            <a:ext cx="648072" cy="369332"/>
          </a:xfrm>
          <a:prstGeom prst="rect">
            <a:avLst/>
          </a:prstGeom>
          <a:noFill/>
        </p:spPr>
        <p:txBody>
          <a:bodyPr wrap="square" rtlCol="0">
            <a:spAutoFit/>
          </a:bodyPr>
          <a:lstStyle/>
          <a:p>
            <a:r>
              <a:rPr lang="cs-CZ" b="1" dirty="0"/>
              <a:t> </a:t>
            </a:r>
            <a:r>
              <a:rPr lang="cs-CZ" b="1" dirty="0" smtClean="0"/>
              <a:t>i</a:t>
            </a:r>
            <a:endParaRPr lang="cs-CZ" b="1" dirty="0"/>
          </a:p>
        </p:txBody>
      </p:sp>
      <p:sp>
        <p:nvSpPr>
          <p:cNvPr id="19" name="TextovéPole 18"/>
          <p:cNvSpPr txBox="1"/>
          <p:nvPr/>
        </p:nvSpPr>
        <p:spPr>
          <a:xfrm>
            <a:off x="3810744" y="3097872"/>
            <a:ext cx="3785592" cy="338554"/>
          </a:xfrm>
          <a:prstGeom prst="rect">
            <a:avLst/>
          </a:prstGeom>
          <a:noFill/>
        </p:spPr>
        <p:txBody>
          <a:bodyPr wrap="square" rtlCol="0">
            <a:spAutoFit/>
          </a:bodyPr>
          <a:lstStyle/>
          <a:p>
            <a:r>
              <a:rPr lang="cs-CZ" sz="1600" b="1" dirty="0" smtClean="0"/>
              <a:t>BP (dokonalá kapitálová mobilita)</a:t>
            </a:r>
            <a:endParaRPr lang="cs-CZ" sz="1600" b="1" dirty="0"/>
          </a:p>
        </p:txBody>
      </p:sp>
      <p:sp>
        <p:nvSpPr>
          <p:cNvPr id="20" name="TextovéPole 19"/>
          <p:cNvSpPr txBox="1"/>
          <p:nvPr/>
        </p:nvSpPr>
        <p:spPr>
          <a:xfrm>
            <a:off x="1880755" y="1681096"/>
            <a:ext cx="3785592" cy="338554"/>
          </a:xfrm>
          <a:prstGeom prst="rect">
            <a:avLst/>
          </a:prstGeom>
          <a:noFill/>
        </p:spPr>
        <p:txBody>
          <a:bodyPr wrap="square" rtlCol="0">
            <a:spAutoFit/>
          </a:bodyPr>
          <a:lstStyle/>
          <a:p>
            <a:r>
              <a:rPr lang="cs-CZ" sz="1600" b="1" dirty="0" smtClean="0">
                <a:solidFill>
                  <a:srgbClr val="FF0000"/>
                </a:solidFill>
              </a:rPr>
              <a:t>BP (dokonalá kapitálová imobilita)</a:t>
            </a:r>
            <a:endParaRPr lang="cs-CZ" sz="1600" b="1" dirty="0">
              <a:solidFill>
                <a:srgbClr val="FF0000"/>
              </a:solidFill>
            </a:endParaRPr>
          </a:p>
        </p:txBody>
      </p:sp>
      <p:sp>
        <p:nvSpPr>
          <p:cNvPr id="21" name="TextovéPole 20"/>
          <p:cNvSpPr txBox="1"/>
          <p:nvPr/>
        </p:nvSpPr>
        <p:spPr>
          <a:xfrm>
            <a:off x="3730918" y="2261906"/>
            <a:ext cx="3785592" cy="338554"/>
          </a:xfrm>
          <a:prstGeom prst="rect">
            <a:avLst/>
          </a:prstGeom>
          <a:noFill/>
        </p:spPr>
        <p:txBody>
          <a:bodyPr wrap="square" rtlCol="0">
            <a:spAutoFit/>
          </a:bodyPr>
          <a:lstStyle/>
          <a:p>
            <a:r>
              <a:rPr lang="cs-CZ" sz="1600" b="1" dirty="0" smtClean="0">
                <a:solidFill>
                  <a:srgbClr val="0070C0"/>
                </a:solidFill>
              </a:rPr>
              <a:t>BP (omezená kapitálová mobilita)</a:t>
            </a:r>
            <a:endParaRPr lang="cs-CZ" sz="1600" b="1" dirty="0">
              <a:solidFill>
                <a:srgbClr val="0070C0"/>
              </a:solidFill>
            </a:endParaRPr>
          </a:p>
        </p:txBody>
      </p:sp>
    </p:spTree>
    <p:extLst>
      <p:ext uri="{BB962C8B-B14F-4D97-AF65-F5344CB8AC3E}">
        <p14:creationId xmlns:p14="http://schemas.microsoft.com/office/powerpoint/2010/main" val="2617272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b="1" i="1" u="sng" dirty="0" smtClean="0"/>
              <a:t>Horizontální BP</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smtClean="0">
                <a:solidFill>
                  <a:srgbClr val="000000"/>
                </a:solidFill>
              </a:rPr>
              <a:t>Body </a:t>
            </a:r>
            <a:r>
              <a:rPr lang="cs-CZ" sz="2000" dirty="0">
                <a:solidFill>
                  <a:srgbClr val="000000"/>
                </a:solidFill>
              </a:rPr>
              <a:t>nad křivkou </a:t>
            </a:r>
            <a:r>
              <a:rPr lang="cs-CZ" sz="2000" dirty="0" smtClean="0">
                <a:solidFill>
                  <a:srgbClr val="000000"/>
                </a:solidFill>
              </a:rPr>
              <a:t>BP znamenají, že domácí </a:t>
            </a:r>
            <a:r>
              <a:rPr lang="cs-CZ" sz="2000" dirty="0">
                <a:solidFill>
                  <a:srgbClr val="000000"/>
                </a:solidFill>
              </a:rPr>
              <a:t>úroková sazba nad světovou úrokovou sazbou, pak dojde k intenzivnímu přílivu kapitálu a přebytku platební bilance (měnové rezervy centrální banky rostou). Pokud nemá dojít revalvaci (zhodnocení) měny domácí země, potom v systému fixních měnových kurzů musí centrální banka intervenovat (zasáhnout) tím, že nakupuje zahraniční měnová aktiva, což zvýší zásobu mezinárodních rezerv a současně zvýší peněžní zásobu v domácí ekonomice. Zvýšení peněžní zásoby povede k poklesu domácí úrokové sazby, která bude klesat tak dlouho, dokud nebude na úrovni sazby světové. Tento mechanismus funguje také opačně.</a:t>
            </a: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1991013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b="1" i="1" u="sng" dirty="0" smtClean="0"/>
              <a:t>Vertikální BP</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Napravo od vertikální křivky BP je důchod příliš vysoký, a proto je příliš vysoký i import, který přesahuje export a vzniká deficit platební </a:t>
            </a:r>
            <a:r>
              <a:rPr lang="cs-CZ" sz="2000" dirty="0" smtClean="0">
                <a:solidFill>
                  <a:srgbClr val="000000"/>
                </a:solidFill>
              </a:rPr>
              <a:t>bilance </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smtClean="0">
                <a:solidFill>
                  <a:srgbClr val="000000"/>
                </a:solidFill>
              </a:rPr>
              <a:t>Nalevo </a:t>
            </a:r>
            <a:r>
              <a:rPr lang="cs-CZ" sz="2000" dirty="0">
                <a:solidFill>
                  <a:srgbClr val="000000"/>
                </a:solidFill>
              </a:rPr>
              <a:t>od křivky BP je reálný důchod naopak příliš nízký, a proto je nízký i import, opět vzniká nerovnováha, tentokrát přebytek platební </a:t>
            </a:r>
            <a:r>
              <a:rPr lang="cs-CZ" sz="2000" dirty="0" smtClean="0">
                <a:solidFill>
                  <a:srgbClr val="000000"/>
                </a:solidFill>
              </a:rPr>
              <a:t>bilance</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smtClean="0">
                <a:solidFill>
                  <a:srgbClr val="000000"/>
                </a:solidFill>
              </a:rPr>
              <a:t>V </a:t>
            </a:r>
            <a:r>
              <a:rPr lang="cs-CZ" sz="2000" dirty="0">
                <a:solidFill>
                  <a:srgbClr val="000000"/>
                </a:solidFill>
              </a:rPr>
              <a:t>obou případech bude v systému fixních kurzů třeba zásahů centrální banky, aby udržela platební bilanci v rovnováze.</a:t>
            </a: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5062651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000" dirty="0">
                <a:solidFill>
                  <a:srgbClr val="000000"/>
                </a:solidFill>
              </a:rPr>
              <a:t>Poloha křivky BP a její posuny jsou, kromě úrovně důchodu a úrovně úrokové sazby, určeny nominálním měnovým kurzem a poměrem zahraniční cenové hladiny (PF) k domácí cenové hladině (</a:t>
            </a:r>
            <a:r>
              <a:rPr lang="cs-CZ" sz="2000" dirty="0" smtClean="0">
                <a:solidFill>
                  <a:srgbClr val="000000"/>
                </a:solidFill>
              </a:rPr>
              <a:t>P)</a:t>
            </a: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lvl="0" algn="just">
              <a:spcBef>
                <a:spcPts val="0"/>
              </a:spcBef>
              <a:spcAft>
                <a:spcPts val="1200"/>
              </a:spcAft>
              <a:buClr>
                <a:srgbClr val="307871"/>
              </a:buClr>
              <a:buSzPct val="120000"/>
              <a:tabLst>
                <a:tab pos="228600" algn="l"/>
              </a:tabLst>
            </a:pP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25</a:t>
            </a:fld>
            <a:endParaRPr lang="cs-CZ" dirty="0"/>
          </a:p>
        </p:txBody>
      </p:sp>
      <p:cxnSp>
        <p:nvCxnSpPr>
          <p:cNvPr id="5" name="Přímá spojnice 4"/>
          <p:cNvCxnSpPr/>
          <p:nvPr/>
        </p:nvCxnSpPr>
        <p:spPr>
          <a:xfrm>
            <a:off x="1259632" y="2283718"/>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259632" y="4443958"/>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1899560" y="2256563"/>
            <a:ext cx="2637347" cy="173988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851920" y="4434666"/>
            <a:ext cx="648072" cy="369332"/>
          </a:xfrm>
          <a:prstGeom prst="rect">
            <a:avLst/>
          </a:prstGeom>
          <a:noFill/>
        </p:spPr>
        <p:txBody>
          <a:bodyPr wrap="square" rtlCol="0">
            <a:spAutoFit/>
          </a:bodyPr>
          <a:lstStyle/>
          <a:p>
            <a:r>
              <a:rPr lang="cs-CZ" b="1" dirty="0"/>
              <a:t>Y</a:t>
            </a:r>
          </a:p>
        </p:txBody>
      </p:sp>
      <p:sp>
        <p:nvSpPr>
          <p:cNvPr id="18" name="TextovéPole 17"/>
          <p:cNvSpPr txBox="1"/>
          <p:nvPr/>
        </p:nvSpPr>
        <p:spPr>
          <a:xfrm>
            <a:off x="899592" y="2202418"/>
            <a:ext cx="648072" cy="369332"/>
          </a:xfrm>
          <a:prstGeom prst="rect">
            <a:avLst/>
          </a:prstGeom>
          <a:noFill/>
        </p:spPr>
        <p:txBody>
          <a:bodyPr wrap="square" rtlCol="0">
            <a:spAutoFit/>
          </a:bodyPr>
          <a:lstStyle/>
          <a:p>
            <a:r>
              <a:rPr lang="cs-CZ" b="1" dirty="0"/>
              <a:t> </a:t>
            </a:r>
            <a:r>
              <a:rPr lang="cs-CZ" b="1" dirty="0" smtClean="0"/>
              <a:t>i</a:t>
            </a:r>
            <a:endParaRPr lang="cs-CZ" b="1" dirty="0"/>
          </a:p>
        </p:txBody>
      </p:sp>
      <p:sp>
        <p:nvSpPr>
          <p:cNvPr id="20" name="TextovéPole 19"/>
          <p:cNvSpPr txBox="1"/>
          <p:nvPr/>
        </p:nvSpPr>
        <p:spPr>
          <a:xfrm>
            <a:off x="2196637" y="2836351"/>
            <a:ext cx="1179077" cy="338554"/>
          </a:xfrm>
          <a:prstGeom prst="rect">
            <a:avLst/>
          </a:prstGeom>
          <a:noFill/>
        </p:spPr>
        <p:txBody>
          <a:bodyPr wrap="square" rtlCol="0">
            <a:spAutoFit/>
          </a:bodyPr>
          <a:lstStyle/>
          <a:p>
            <a:r>
              <a:rPr lang="cs-CZ" sz="1600" b="1" dirty="0" smtClean="0">
                <a:solidFill>
                  <a:srgbClr val="FF0000"/>
                </a:solidFill>
              </a:rPr>
              <a:t>zhodnocení</a:t>
            </a:r>
            <a:endParaRPr lang="cs-CZ" sz="1600" b="1" dirty="0">
              <a:solidFill>
                <a:srgbClr val="FF0000"/>
              </a:solidFill>
            </a:endParaRPr>
          </a:p>
        </p:txBody>
      </p:sp>
      <p:sp>
        <p:nvSpPr>
          <p:cNvPr id="21" name="TextovéPole 20"/>
          <p:cNvSpPr txBox="1"/>
          <p:nvPr/>
        </p:nvSpPr>
        <p:spPr>
          <a:xfrm>
            <a:off x="3558891" y="2758974"/>
            <a:ext cx="1373324" cy="338554"/>
          </a:xfrm>
          <a:prstGeom prst="rect">
            <a:avLst/>
          </a:prstGeom>
          <a:noFill/>
        </p:spPr>
        <p:txBody>
          <a:bodyPr wrap="square" rtlCol="0">
            <a:spAutoFit/>
          </a:bodyPr>
          <a:lstStyle/>
          <a:p>
            <a:r>
              <a:rPr lang="cs-CZ" sz="1600" b="1" dirty="0" smtClean="0">
                <a:solidFill>
                  <a:srgbClr val="0070C0"/>
                </a:solidFill>
              </a:rPr>
              <a:t>znehodnocení</a:t>
            </a:r>
            <a:endParaRPr lang="cs-CZ" sz="1600" b="1" dirty="0">
              <a:solidFill>
                <a:srgbClr val="0070C0"/>
              </a:solidFill>
            </a:endParaRPr>
          </a:p>
        </p:txBody>
      </p:sp>
      <p:cxnSp>
        <p:nvCxnSpPr>
          <p:cNvPr id="15" name="Přímá spojnice 14"/>
          <p:cNvCxnSpPr/>
          <p:nvPr/>
        </p:nvCxnSpPr>
        <p:spPr>
          <a:xfrm flipV="1">
            <a:off x="3051688" y="2676322"/>
            <a:ext cx="2304256" cy="1512168"/>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flipV="1">
            <a:off x="1259632" y="2025217"/>
            <a:ext cx="2304256" cy="151216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H="1">
            <a:off x="2196637" y="3174905"/>
            <a:ext cx="749979" cy="0"/>
          </a:xfrm>
          <a:prstGeom prst="straightConnector1">
            <a:avLst/>
          </a:prstGeom>
          <a:ln w="4445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a:off x="3736108" y="3143716"/>
            <a:ext cx="749979" cy="0"/>
          </a:xfrm>
          <a:prstGeom prst="straightConnector1">
            <a:avLst/>
          </a:prstGeom>
          <a:ln w="44450">
            <a:solidFill>
              <a:srgbClr val="00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9" name="TextovéPole 18"/>
          <p:cNvSpPr txBox="1"/>
          <p:nvPr/>
        </p:nvSpPr>
        <p:spPr>
          <a:xfrm>
            <a:off x="3152548" y="2831705"/>
            <a:ext cx="486628" cy="523220"/>
          </a:xfrm>
          <a:prstGeom prst="rect">
            <a:avLst/>
          </a:prstGeom>
          <a:noFill/>
        </p:spPr>
        <p:txBody>
          <a:bodyPr wrap="square" rtlCol="0">
            <a:spAutoFit/>
          </a:bodyPr>
          <a:lstStyle/>
          <a:p>
            <a:r>
              <a:rPr lang="cs-CZ" sz="2800" b="1" dirty="0" smtClean="0">
                <a:solidFill>
                  <a:srgbClr val="A50363"/>
                </a:solidFill>
              </a:rPr>
              <a:t>•</a:t>
            </a:r>
            <a:r>
              <a:rPr lang="cs-CZ" sz="1600" b="1" dirty="0" smtClean="0">
                <a:solidFill>
                  <a:srgbClr val="A50363"/>
                </a:solidFill>
              </a:rPr>
              <a:t>B</a:t>
            </a:r>
            <a:endParaRPr lang="cs-CZ" sz="2800" b="1" dirty="0">
              <a:solidFill>
                <a:srgbClr val="A50363"/>
              </a:solidFill>
            </a:endParaRPr>
          </a:p>
        </p:txBody>
      </p:sp>
      <p:sp>
        <p:nvSpPr>
          <p:cNvPr id="25" name="TextovéPole 24"/>
          <p:cNvSpPr txBox="1"/>
          <p:nvPr/>
        </p:nvSpPr>
        <p:spPr>
          <a:xfrm>
            <a:off x="3827350" y="2362246"/>
            <a:ext cx="784845" cy="523220"/>
          </a:xfrm>
          <a:prstGeom prst="rect">
            <a:avLst/>
          </a:prstGeom>
          <a:noFill/>
        </p:spPr>
        <p:txBody>
          <a:bodyPr wrap="square" rtlCol="0">
            <a:spAutoFit/>
          </a:bodyPr>
          <a:lstStyle/>
          <a:p>
            <a:r>
              <a:rPr lang="cs-CZ" sz="2800" b="1" dirty="0" smtClean="0">
                <a:solidFill>
                  <a:srgbClr val="A50363"/>
                </a:solidFill>
              </a:rPr>
              <a:t>•</a:t>
            </a:r>
            <a:r>
              <a:rPr lang="cs-CZ" sz="1600" b="1" dirty="0" smtClean="0">
                <a:solidFill>
                  <a:srgbClr val="A50363"/>
                </a:solidFill>
              </a:rPr>
              <a:t>A</a:t>
            </a:r>
            <a:endParaRPr lang="cs-CZ" sz="2800" b="1" dirty="0">
              <a:solidFill>
                <a:srgbClr val="A50363"/>
              </a:solidFill>
            </a:endParaRPr>
          </a:p>
        </p:txBody>
      </p:sp>
      <p:sp>
        <p:nvSpPr>
          <p:cNvPr id="26" name="TextovéPole 25"/>
          <p:cNvSpPr txBox="1"/>
          <p:nvPr/>
        </p:nvSpPr>
        <p:spPr>
          <a:xfrm>
            <a:off x="2114158" y="3504069"/>
            <a:ext cx="655259" cy="523220"/>
          </a:xfrm>
          <a:prstGeom prst="rect">
            <a:avLst/>
          </a:prstGeom>
          <a:noFill/>
        </p:spPr>
        <p:txBody>
          <a:bodyPr wrap="square" rtlCol="0">
            <a:spAutoFit/>
          </a:bodyPr>
          <a:lstStyle/>
          <a:p>
            <a:r>
              <a:rPr lang="cs-CZ" sz="2800" b="1" dirty="0" smtClean="0">
                <a:solidFill>
                  <a:srgbClr val="A50363"/>
                </a:solidFill>
              </a:rPr>
              <a:t>•</a:t>
            </a:r>
            <a:r>
              <a:rPr lang="cs-CZ" sz="1600" b="1" dirty="0" smtClean="0">
                <a:solidFill>
                  <a:srgbClr val="A50363"/>
                </a:solidFill>
              </a:rPr>
              <a:t>C</a:t>
            </a:r>
            <a:endParaRPr lang="cs-CZ" sz="2800" b="1" dirty="0">
              <a:solidFill>
                <a:srgbClr val="A50363"/>
              </a:solidFill>
            </a:endParaRPr>
          </a:p>
        </p:txBody>
      </p:sp>
      <p:sp>
        <p:nvSpPr>
          <p:cNvPr id="27" name="TextovéPole 26"/>
          <p:cNvSpPr txBox="1"/>
          <p:nvPr/>
        </p:nvSpPr>
        <p:spPr>
          <a:xfrm>
            <a:off x="4612195" y="3345535"/>
            <a:ext cx="607877" cy="523220"/>
          </a:xfrm>
          <a:prstGeom prst="rect">
            <a:avLst/>
          </a:prstGeom>
          <a:noFill/>
        </p:spPr>
        <p:txBody>
          <a:bodyPr wrap="square" rtlCol="0">
            <a:spAutoFit/>
          </a:bodyPr>
          <a:lstStyle/>
          <a:p>
            <a:r>
              <a:rPr lang="cs-CZ" sz="2800" b="1" dirty="0" smtClean="0">
                <a:solidFill>
                  <a:srgbClr val="A50363"/>
                </a:solidFill>
              </a:rPr>
              <a:t>•</a:t>
            </a:r>
            <a:r>
              <a:rPr lang="cs-CZ" sz="1600" b="1" dirty="0" smtClean="0">
                <a:solidFill>
                  <a:srgbClr val="A50363"/>
                </a:solidFill>
              </a:rPr>
              <a:t>E</a:t>
            </a:r>
            <a:endParaRPr lang="cs-CZ" sz="1600" b="1" dirty="0">
              <a:solidFill>
                <a:srgbClr val="A50363"/>
              </a:solidFill>
            </a:endParaRPr>
          </a:p>
        </p:txBody>
      </p:sp>
      <p:sp>
        <p:nvSpPr>
          <p:cNvPr id="28" name="TextovéPole 27"/>
          <p:cNvSpPr txBox="1"/>
          <p:nvPr/>
        </p:nvSpPr>
        <p:spPr>
          <a:xfrm>
            <a:off x="1854343" y="2256563"/>
            <a:ext cx="670602" cy="523220"/>
          </a:xfrm>
          <a:prstGeom prst="rect">
            <a:avLst/>
          </a:prstGeom>
          <a:noFill/>
        </p:spPr>
        <p:txBody>
          <a:bodyPr wrap="square" rtlCol="0">
            <a:spAutoFit/>
          </a:bodyPr>
          <a:lstStyle/>
          <a:p>
            <a:r>
              <a:rPr lang="cs-CZ" sz="2800" b="1" dirty="0" smtClean="0">
                <a:solidFill>
                  <a:srgbClr val="A50363"/>
                </a:solidFill>
              </a:rPr>
              <a:t>•</a:t>
            </a:r>
            <a:r>
              <a:rPr lang="cs-CZ" sz="1600" b="1" dirty="0" smtClean="0">
                <a:solidFill>
                  <a:srgbClr val="A50363"/>
                </a:solidFill>
              </a:rPr>
              <a:t>D</a:t>
            </a:r>
            <a:endParaRPr lang="cs-CZ" sz="2800" b="1" dirty="0">
              <a:solidFill>
                <a:srgbClr val="A50363"/>
              </a:solidFill>
            </a:endParaRPr>
          </a:p>
        </p:txBody>
      </p:sp>
      <p:sp>
        <p:nvSpPr>
          <p:cNvPr id="29" name="TextovéPole 28"/>
          <p:cNvSpPr txBox="1"/>
          <p:nvPr/>
        </p:nvSpPr>
        <p:spPr>
          <a:xfrm>
            <a:off x="4616939" y="2071897"/>
            <a:ext cx="648072" cy="369332"/>
          </a:xfrm>
          <a:prstGeom prst="rect">
            <a:avLst/>
          </a:prstGeom>
          <a:noFill/>
        </p:spPr>
        <p:txBody>
          <a:bodyPr wrap="square" rtlCol="0">
            <a:spAutoFit/>
          </a:bodyPr>
          <a:lstStyle/>
          <a:p>
            <a:r>
              <a:rPr lang="cs-CZ" b="1" dirty="0" smtClean="0"/>
              <a:t>BP</a:t>
            </a:r>
            <a:endParaRPr lang="cs-CZ" b="1" dirty="0"/>
          </a:p>
        </p:txBody>
      </p:sp>
    </p:spTree>
    <p:extLst>
      <p:ext uri="{BB962C8B-B14F-4D97-AF65-F5344CB8AC3E}">
        <p14:creationId xmlns:p14="http://schemas.microsoft.com/office/powerpoint/2010/main" val="15733141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200" dirty="0" smtClean="0">
                <a:solidFill>
                  <a:srgbClr val="000000"/>
                </a:solidFill>
              </a:rPr>
              <a:t>Na našem grafu je </a:t>
            </a:r>
            <a:r>
              <a:rPr lang="cs-CZ" sz="2200" dirty="0">
                <a:solidFill>
                  <a:srgbClr val="000000"/>
                </a:solidFill>
              </a:rPr>
              <a:t>křivka BP znázorněna pro reálný měnový kurs (R</a:t>
            </a:r>
            <a:r>
              <a:rPr lang="cs-CZ" sz="2200" dirty="0" smtClean="0">
                <a:solidFill>
                  <a:srgbClr val="000000"/>
                </a:solidFill>
              </a:rPr>
              <a:t>)</a:t>
            </a:r>
          </a:p>
          <a:p>
            <a:pPr algn="just">
              <a:spcBef>
                <a:spcPts val="0"/>
              </a:spcBef>
              <a:spcAft>
                <a:spcPts val="1200"/>
              </a:spcAft>
              <a:buClr>
                <a:srgbClr val="307871"/>
              </a:buClr>
              <a:buSzPct val="120000"/>
              <a:tabLst>
                <a:tab pos="228600" algn="l"/>
              </a:tabLst>
            </a:pPr>
            <a:r>
              <a:rPr lang="cs-CZ" sz="2200" dirty="0" smtClean="0">
                <a:solidFill>
                  <a:srgbClr val="000000"/>
                </a:solidFill>
              </a:rPr>
              <a:t>Jestliže </a:t>
            </a:r>
            <a:r>
              <a:rPr lang="cs-CZ" sz="2200" dirty="0">
                <a:solidFill>
                  <a:srgbClr val="000000"/>
                </a:solidFill>
              </a:rPr>
              <a:t>dojde k jeho změně, např. zvýšení reálného devizového kurzu (znehodnocení domácí měny), potom dojde ke zlepšení čistých vývozů při každé úrovni důchodu a křivka BP se posune </a:t>
            </a:r>
            <a:r>
              <a:rPr lang="cs-CZ" sz="2200" dirty="0" smtClean="0">
                <a:solidFill>
                  <a:srgbClr val="000000"/>
                </a:solidFill>
              </a:rPr>
              <a:t>doprava</a:t>
            </a:r>
          </a:p>
          <a:p>
            <a:pPr algn="just">
              <a:spcBef>
                <a:spcPts val="0"/>
              </a:spcBef>
              <a:spcAft>
                <a:spcPts val="1200"/>
              </a:spcAft>
              <a:buClr>
                <a:srgbClr val="307871"/>
              </a:buClr>
              <a:buSzPct val="120000"/>
              <a:tabLst>
                <a:tab pos="228600" algn="l"/>
              </a:tabLst>
            </a:pPr>
            <a:r>
              <a:rPr lang="cs-CZ" sz="2200" dirty="0" smtClean="0">
                <a:solidFill>
                  <a:srgbClr val="000000"/>
                </a:solidFill>
              </a:rPr>
              <a:t>Při </a:t>
            </a:r>
            <a:r>
              <a:rPr lang="cs-CZ" sz="2200" dirty="0">
                <a:solidFill>
                  <a:srgbClr val="000000"/>
                </a:solidFill>
              </a:rPr>
              <a:t>poklesu reálné devizového kurzu dojde ke zhodnocení domácí měny, což povede ke zhoršení čistých vývozů při jakékoliv úrovni důchodu a křivka BP se posune </a:t>
            </a:r>
            <a:r>
              <a:rPr lang="cs-CZ" sz="2200" dirty="0" smtClean="0">
                <a:solidFill>
                  <a:srgbClr val="000000"/>
                </a:solidFill>
              </a:rPr>
              <a:t>doleva</a:t>
            </a:r>
            <a:endParaRPr lang="cs-CZ" sz="2200" dirty="0">
              <a:solidFill>
                <a:srgbClr val="000000"/>
              </a:solidFill>
            </a:endParaRPr>
          </a:p>
          <a:p>
            <a:pPr algn="just">
              <a:spcBef>
                <a:spcPts val="0"/>
              </a:spcBef>
              <a:spcAft>
                <a:spcPts val="1200"/>
              </a:spcAft>
              <a:buClr>
                <a:srgbClr val="307871"/>
              </a:buClr>
              <a:buSzPct val="120000"/>
              <a:tabLst>
                <a:tab pos="228600" algn="l"/>
              </a:tabLst>
            </a:pPr>
            <a:r>
              <a:rPr lang="cs-CZ" sz="2200" dirty="0">
                <a:solidFill>
                  <a:srgbClr val="000000"/>
                </a:solidFill>
              </a:rPr>
              <a:t>Je-li poměr zahraniční cenové hladiny k domácí cenové hladině (P</a:t>
            </a:r>
            <a:r>
              <a:rPr lang="cs-CZ" sz="2200" baseline="-25000" dirty="0">
                <a:solidFill>
                  <a:srgbClr val="000000"/>
                </a:solidFill>
              </a:rPr>
              <a:t>F</a:t>
            </a:r>
            <a:r>
              <a:rPr lang="cs-CZ" sz="2200" dirty="0">
                <a:solidFill>
                  <a:srgbClr val="000000"/>
                </a:solidFill>
              </a:rPr>
              <a:t>/P) konstantní, potom se reálný devizový kurz </a:t>
            </a:r>
            <a:r>
              <a:rPr lang="cs-CZ" sz="2200" dirty="0" smtClean="0">
                <a:solidFill>
                  <a:srgbClr val="000000"/>
                </a:solidFill>
              </a:rPr>
              <a:t>zvyšuje, jestliže v systému pevných kurzů dochází k devalvaci domácí měny</a:t>
            </a: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24922097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smtClean="0">
                <a:solidFill>
                  <a:srgbClr val="000000"/>
                </a:solidFill>
              </a:rPr>
              <a:t>Devalvace </a:t>
            </a:r>
            <a:r>
              <a:rPr lang="cs-CZ" sz="2000" dirty="0">
                <a:solidFill>
                  <a:srgbClr val="000000"/>
                </a:solidFill>
              </a:rPr>
              <a:t>domácí měny posunuje křivku BP doprava, a revalvace (zhodnocení) domácí měny posunuje křivku BP </a:t>
            </a:r>
            <a:r>
              <a:rPr lang="cs-CZ" sz="2000" dirty="0" smtClean="0">
                <a:solidFill>
                  <a:srgbClr val="000000"/>
                </a:solidFill>
              </a:rPr>
              <a:t>doleva</a:t>
            </a:r>
          </a:p>
          <a:p>
            <a:pPr algn="just">
              <a:spcBef>
                <a:spcPts val="0"/>
              </a:spcBef>
              <a:spcAft>
                <a:spcPts val="1200"/>
              </a:spcAft>
              <a:buClr>
                <a:srgbClr val="307871"/>
              </a:buClr>
              <a:buSzPct val="120000"/>
              <a:tabLst>
                <a:tab pos="228600" algn="l"/>
              </a:tabLst>
            </a:pPr>
            <a:r>
              <a:rPr lang="cs-CZ" sz="2000" dirty="0">
                <a:solidFill>
                  <a:srgbClr val="000000"/>
                </a:solidFill>
              </a:rPr>
              <a:t>Body D a E </a:t>
            </a:r>
            <a:r>
              <a:rPr lang="cs-CZ" sz="2000" dirty="0" smtClean="0">
                <a:solidFill>
                  <a:srgbClr val="000000"/>
                </a:solidFill>
              </a:rPr>
              <a:t>jsou </a:t>
            </a:r>
            <a:r>
              <a:rPr lang="cs-CZ" sz="2000" dirty="0">
                <a:solidFill>
                  <a:srgbClr val="000000"/>
                </a:solidFill>
              </a:rPr>
              <a:t>body nerovnováhy platební </a:t>
            </a:r>
            <a:r>
              <a:rPr lang="cs-CZ" sz="2000" dirty="0" smtClean="0">
                <a:solidFill>
                  <a:srgbClr val="000000"/>
                </a:solidFill>
              </a:rPr>
              <a:t>bilance</a:t>
            </a:r>
          </a:p>
          <a:p>
            <a:pPr algn="just">
              <a:spcBef>
                <a:spcPts val="0"/>
              </a:spcBef>
              <a:spcAft>
                <a:spcPts val="1200"/>
              </a:spcAft>
              <a:buClr>
                <a:srgbClr val="307871"/>
              </a:buClr>
              <a:buSzPct val="120000"/>
              <a:tabLst>
                <a:tab pos="228600" algn="l"/>
              </a:tabLst>
            </a:pPr>
            <a:r>
              <a:rPr lang="cs-CZ" sz="2000" dirty="0" smtClean="0">
                <a:solidFill>
                  <a:srgbClr val="000000"/>
                </a:solidFill>
              </a:rPr>
              <a:t>V</a:t>
            </a:r>
            <a:r>
              <a:rPr lang="cs-CZ" sz="2000" dirty="0">
                <a:solidFill>
                  <a:srgbClr val="000000"/>
                </a:solidFill>
              </a:rPr>
              <a:t> bodě D je platební bilance v přebytku, protože úroková sazba je pro daný důchod příliš vysoká, aby vyvolala čistý kapitálový odliv. Platební bilance je aktivní a měnové rezervy se zvyšují. </a:t>
            </a:r>
            <a:endParaRPr lang="cs-CZ" sz="2000" dirty="0" smtClean="0">
              <a:solidFill>
                <a:srgbClr val="000000"/>
              </a:solidFill>
            </a:endParaRPr>
          </a:p>
          <a:p>
            <a:pPr algn="just">
              <a:spcBef>
                <a:spcPts val="0"/>
              </a:spcBef>
              <a:spcAft>
                <a:spcPts val="1200"/>
              </a:spcAft>
              <a:buClr>
                <a:srgbClr val="307871"/>
              </a:buClr>
              <a:buSzPct val="120000"/>
              <a:tabLst>
                <a:tab pos="228600" algn="l"/>
              </a:tabLst>
            </a:pPr>
            <a:r>
              <a:rPr lang="cs-CZ" sz="2000" dirty="0" smtClean="0">
                <a:solidFill>
                  <a:srgbClr val="000000"/>
                </a:solidFill>
              </a:rPr>
              <a:t>V</a:t>
            </a:r>
            <a:r>
              <a:rPr lang="cs-CZ" sz="2000" dirty="0">
                <a:solidFill>
                  <a:srgbClr val="000000"/>
                </a:solidFill>
              </a:rPr>
              <a:t> bodě E je také platební bilance v nerovnováze ovšem v deficitu (schodku). Úroková sazby je příliš nízká, aby vyvolala příliv kapitálu, který by vyrovnal schodek běžného účtu, dochází tedy k čerpání měnových rezerv. </a:t>
            </a:r>
            <a:endParaRPr lang="cs-CZ" sz="20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Sklon, poloha a body mimo křivku 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38210350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a:solidFill>
                  <a:srgbClr val="000000"/>
                </a:solidFill>
              </a:rPr>
              <a:t>Vnitřní a vnější rovnováha ekonomiky nastává v průsečíku křivek IS, LM a křivky </a:t>
            </a:r>
            <a:r>
              <a:rPr lang="cs-CZ" sz="2000" dirty="0" smtClean="0">
                <a:solidFill>
                  <a:srgbClr val="000000"/>
                </a:solidFill>
              </a:rPr>
              <a:t>BP</a:t>
            </a: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smtClean="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Rovnováha v modelu IS-LM-BP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28</a:t>
            </a:fld>
            <a:endParaRPr lang="cs-CZ" dirty="0"/>
          </a:p>
        </p:txBody>
      </p:sp>
      <p:cxnSp>
        <p:nvCxnSpPr>
          <p:cNvPr id="5" name="Přímá spojnice 4"/>
          <p:cNvCxnSpPr/>
          <p:nvPr/>
        </p:nvCxnSpPr>
        <p:spPr>
          <a:xfrm>
            <a:off x="1475656" y="1923678"/>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475656" y="4083918"/>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1475656" y="3075806"/>
            <a:ext cx="2736304"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flipV="1">
            <a:off x="1691680" y="2139702"/>
            <a:ext cx="2304256" cy="1584176"/>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1763688" y="2139702"/>
            <a:ext cx="1656184" cy="1656184"/>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903340" y="3091846"/>
            <a:ext cx="956692" cy="369332"/>
          </a:xfrm>
          <a:prstGeom prst="rect">
            <a:avLst/>
          </a:prstGeom>
          <a:noFill/>
        </p:spPr>
        <p:txBody>
          <a:bodyPr wrap="square" rtlCol="0">
            <a:spAutoFit/>
          </a:bodyPr>
          <a:lstStyle/>
          <a:p>
            <a:r>
              <a:rPr lang="cs-CZ" b="1" dirty="0" smtClean="0"/>
              <a:t>BP = 0</a:t>
            </a:r>
            <a:endParaRPr lang="cs-CZ" b="1" dirty="0"/>
          </a:p>
        </p:txBody>
      </p:sp>
      <p:sp>
        <p:nvSpPr>
          <p:cNvPr id="18" name="TextovéPole 17"/>
          <p:cNvSpPr txBox="1"/>
          <p:nvPr/>
        </p:nvSpPr>
        <p:spPr>
          <a:xfrm>
            <a:off x="4056096" y="2036569"/>
            <a:ext cx="648072" cy="369332"/>
          </a:xfrm>
          <a:prstGeom prst="rect">
            <a:avLst/>
          </a:prstGeom>
          <a:noFill/>
        </p:spPr>
        <p:txBody>
          <a:bodyPr wrap="square" rtlCol="0">
            <a:spAutoFit/>
          </a:bodyPr>
          <a:lstStyle/>
          <a:p>
            <a:r>
              <a:rPr lang="cs-CZ" b="1" dirty="0" smtClean="0">
                <a:solidFill>
                  <a:srgbClr val="0070C0"/>
                </a:solidFill>
              </a:rPr>
              <a:t>LM</a:t>
            </a:r>
            <a:endParaRPr lang="cs-CZ" b="1" dirty="0">
              <a:solidFill>
                <a:srgbClr val="0070C0"/>
              </a:solidFill>
            </a:endParaRPr>
          </a:p>
        </p:txBody>
      </p:sp>
      <p:sp>
        <p:nvSpPr>
          <p:cNvPr id="19" name="TextovéPole 18"/>
          <p:cNvSpPr txBox="1"/>
          <p:nvPr/>
        </p:nvSpPr>
        <p:spPr>
          <a:xfrm>
            <a:off x="1905399" y="1985293"/>
            <a:ext cx="648072" cy="369332"/>
          </a:xfrm>
          <a:prstGeom prst="rect">
            <a:avLst/>
          </a:prstGeom>
          <a:noFill/>
        </p:spPr>
        <p:txBody>
          <a:bodyPr wrap="square" rtlCol="0">
            <a:spAutoFit/>
          </a:bodyPr>
          <a:lstStyle/>
          <a:p>
            <a:r>
              <a:rPr lang="cs-CZ" b="1" dirty="0" smtClean="0">
                <a:solidFill>
                  <a:srgbClr val="FF0000"/>
                </a:solidFill>
              </a:rPr>
              <a:t>IS</a:t>
            </a:r>
            <a:endParaRPr lang="cs-CZ" b="1" dirty="0">
              <a:solidFill>
                <a:srgbClr val="FF0000"/>
              </a:solidFill>
            </a:endParaRPr>
          </a:p>
        </p:txBody>
      </p:sp>
      <p:sp>
        <p:nvSpPr>
          <p:cNvPr id="20" name="TextovéPole 19"/>
          <p:cNvSpPr txBox="1"/>
          <p:nvPr/>
        </p:nvSpPr>
        <p:spPr>
          <a:xfrm>
            <a:off x="3941990" y="4083918"/>
            <a:ext cx="648072" cy="369332"/>
          </a:xfrm>
          <a:prstGeom prst="rect">
            <a:avLst/>
          </a:prstGeom>
          <a:noFill/>
        </p:spPr>
        <p:txBody>
          <a:bodyPr wrap="square" rtlCol="0">
            <a:spAutoFit/>
          </a:bodyPr>
          <a:lstStyle/>
          <a:p>
            <a:r>
              <a:rPr lang="cs-CZ" b="1" dirty="0" smtClean="0"/>
              <a:t>Y</a:t>
            </a:r>
            <a:endParaRPr lang="cs-CZ" b="1" dirty="0"/>
          </a:p>
        </p:txBody>
      </p:sp>
      <p:sp>
        <p:nvSpPr>
          <p:cNvPr id="21" name="TextovéPole 20"/>
          <p:cNvSpPr txBox="1"/>
          <p:nvPr/>
        </p:nvSpPr>
        <p:spPr>
          <a:xfrm>
            <a:off x="1149316" y="1867465"/>
            <a:ext cx="648072" cy="369332"/>
          </a:xfrm>
          <a:prstGeom prst="rect">
            <a:avLst/>
          </a:prstGeom>
          <a:noFill/>
        </p:spPr>
        <p:txBody>
          <a:bodyPr wrap="square" rtlCol="0">
            <a:spAutoFit/>
          </a:bodyPr>
          <a:lstStyle/>
          <a:p>
            <a:r>
              <a:rPr lang="cs-CZ" b="1" dirty="0" smtClean="0"/>
              <a:t>i</a:t>
            </a:r>
            <a:endParaRPr lang="cs-CZ" b="1" dirty="0"/>
          </a:p>
        </p:txBody>
      </p:sp>
      <p:sp>
        <p:nvSpPr>
          <p:cNvPr id="22" name="TextovéPole 21"/>
          <p:cNvSpPr txBox="1"/>
          <p:nvPr/>
        </p:nvSpPr>
        <p:spPr>
          <a:xfrm>
            <a:off x="664414" y="2901911"/>
            <a:ext cx="751081" cy="369332"/>
          </a:xfrm>
          <a:prstGeom prst="rect">
            <a:avLst/>
          </a:prstGeom>
          <a:noFill/>
        </p:spPr>
        <p:txBody>
          <a:bodyPr wrap="square" rtlCol="0">
            <a:spAutoFit/>
          </a:bodyPr>
          <a:lstStyle/>
          <a:p>
            <a:r>
              <a:rPr lang="cs-CZ" b="1" dirty="0"/>
              <a:t>i</a:t>
            </a:r>
            <a:r>
              <a:rPr lang="cs-CZ" b="1" dirty="0" smtClean="0"/>
              <a:t> = </a:t>
            </a:r>
            <a:r>
              <a:rPr lang="cs-CZ" b="1" dirty="0" err="1" smtClean="0"/>
              <a:t>i</a:t>
            </a:r>
            <a:r>
              <a:rPr lang="cs-CZ" b="1" baseline="-25000" dirty="0" err="1" smtClean="0"/>
              <a:t>f</a:t>
            </a:r>
            <a:endParaRPr lang="cs-CZ" b="1" baseline="-25000" dirty="0"/>
          </a:p>
        </p:txBody>
      </p:sp>
      <p:sp>
        <p:nvSpPr>
          <p:cNvPr id="23" name="TextovéPole 22"/>
          <p:cNvSpPr txBox="1"/>
          <p:nvPr/>
        </p:nvSpPr>
        <p:spPr>
          <a:xfrm>
            <a:off x="2513825" y="4043267"/>
            <a:ext cx="648072" cy="369332"/>
          </a:xfrm>
          <a:prstGeom prst="rect">
            <a:avLst/>
          </a:prstGeom>
          <a:noFill/>
        </p:spPr>
        <p:txBody>
          <a:bodyPr wrap="square" rtlCol="0">
            <a:spAutoFit/>
          </a:bodyPr>
          <a:lstStyle/>
          <a:p>
            <a:r>
              <a:rPr lang="cs-CZ" b="1" dirty="0" smtClean="0"/>
              <a:t>Y*</a:t>
            </a:r>
            <a:endParaRPr lang="cs-CZ" b="1" dirty="0"/>
          </a:p>
        </p:txBody>
      </p:sp>
      <p:cxnSp>
        <p:nvCxnSpPr>
          <p:cNvPr id="25" name="Přímá spojnice 24"/>
          <p:cNvCxnSpPr/>
          <p:nvPr/>
        </p:nvCxnSpPr>
        <p:spPr>
          <a:xfrm>
            <a:off x="2699792" y="3075806"/>
            <a:ext cx="0" cy="100811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068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680" y="878331"/>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smtClean="0">
                <a:solidFill>
                  <a:srgbClr val="000000"/>
                </a:solidFill>
              </a:rPr>
              <a:t>Jedná </a:t>
            </a:r>
            <a:r>
              <a:rPr lang="cs-CZ" sz="2000" dirty="0">
                <a:solidFill>
                  <a:srgbClr val="000000"/>
                </a:solidFill>
              </a:rPr>
              <a:t>se </a:t>
            </a:r>
            <a:r>
              <a:rPr lang="cs-CZ" sz="2000" dirty="0" smtClean="0">
                <a:solidFill>
                  <a:srgbClr val="000000"/>
                </a:solidFill>
              </a:rPr>
              <a:t>o </a:t>
            </a:r>
            <a:r>
              <a:rPr lang="cs-CZ" sz="2000" dirty="0">
                <a:solidFill>
                  <a:srgbClr val="000000"/>
                </a:solidFill>
              </a:rPr>
              <a:t>situaci, kdy existuje současná rovnováha na všech agregátních trzích uvnitř ekonomiky (trh zboží a služeb), trhu peněz a ostatních finančních aktiv současně s rovnováhou vnější, tzn. rovnováhou platební </a:t>
            </a:r>
            <a:r>
              <a:rPr lang="cs-CZ" sz="2000" dirty="0" smtClean="0">
                <a:solidFill>
                  <a:srgbClr val="000000"/>
                </a:solidFill>
              </a:rPr>
              <a:t>bilance</a:t>
            </a:r>
          </a:p>
          <a:p>
            <a:pPr algn="just">
              <a:spcBef>
                <a:spcPts val="0"/>
              </a:spcBef>
              <a:spcAft>
                <a:spcPts val="1200"/>
              </a:spcAft>
              <a:buClr>
                <a:srgbClr val="307871"/>
              </a:buClr>
              <a:buSzPct val="120000"/>
              <a:tabLst>
                <a:tab pos="228600" algn="l"/>
              </a:tabLst>
            </a:pPr>
            <a:r>
              <a:rPr lang="cs-CZ" sz="2000" dirty="0">
                <a:solidFill>
                  <a:srgbClr val="000000"/>
                </a:solidFill>
              </a:rPr>
              <a:t>Za předpokladu dokonalé kapitálové mobility lze formálně zapsat rovnici křivky BP ve tvaru</a:t>
            </a:r>
            <a:r>
              <a:rPr lang="cs-CZ" sz="2000" dirty="0" smtClean="0">
                <a:solidFill>
                  <a:srgbClr val="000000"/>
                </a:solidFill>
              </a:rPr>
              <a:t>:     </a:t>
            </a:r>
            <a:r>
              <a:rPr lang="cs-CZ" sz="2000" b="1" dirty="0" smtClean="0"/>
              <a:t>i = </a:t>
            </a:r>
            <a:r>
              <a:rPr lang="cs-CZ" sz="2000" b="1" dirty="0" err="1" smtClean="0"/>
              <a:t>i</a:t>
            </a:r>
            <a:r>
              <a:rPr lang="cs-CZ" sz="2000" b="1" baseline="-25000" dirty="0" err="1" smtClean="0"/>
              <a:t>f</a:t>
            </a:r>
            <a:endParaRPr lang="cs-CZ" sz="2000" b="1" baseline="-25000" dirty="0" smtClean="0"/>
          </a:p>
          <a:p>
            <a:pPr algn="just">
              <a:spcBef>
                <a:spcPts val="0"/>
              </a:spcBef>
              <a:spcAft>
                <a:spcPts val="1200"/>
              </a:spcAft>
              <a:buClr>
                <a:srgbClr val="307871"/>
              </a:buClr>
              <a:buSzPct val="120000"/>
              <a:tabLst>
                <a:tab pos="228600" algn="l"/>
              </a:tabLst>
            </a:pPr>
            <a:r>
              <a:rPr lang="cs-CZ" sz="2000" dirty="0" smtClean="0">
                <a:solidFill>
                  <a:srgbClr val="000000"/>
                </a:solidFill>
              </a:rPr>
              <a:t>V </a:t>
            </a:r>
            <a:r>
              <a:rPr lang="cs-CZ" sz="2000" dirty="0">
                <a:solidFill>
                  <a:srgbClr val="000000"/>
                </a:solidFill>
              </a:rPr>
              <a:t>případě nedokonalé kapitálové mobility (pozitivně skloněná křivka BP) se domácí úroková sazba nemusí rovnat zahraniční úrokové </a:t>
            </a:r>
            <a:r>
              <a:rPr lang="cs-CZ" sz="2000" dirty="0" smtClean="0">
                <a:solidFill>
                  <a:srgbClr val="000000"/>
                </a:solidFill>
              </a:rPr>
              <a:t>sazbě</a:t>
            </a:r>
          </a:p>
          <a:p>
            <a:pPr algn="just">
              <a:spcBef>
                <a:spcPts val="0"/>
              </a:spcBef>
              <a:spcAft>
                <a:spcPts val="1200"/>
              </a:spcAft>
              <a:buClr>
                <a:srgbClr val="307871"/>
              </a:buClr>
              <a:buSzPct val="120000"/>
              <a:tabLst>
                <a:tab pos="228600" algn="l"/>
              </a:tabLst>
            </a:pPr>
            <a:r>
              <a:rPr lang="cs-CZ" sz="2000" dirty="0" smtClean="0">
                <a:solidFill>
                  <a:srgbClr val="000000"/>
                </a:solidFill>
              </a:rPr>
              <a:t>Makroekonomická </a:t>
            </a:r>
            <a:r>
              <a:rPr lang="cs-CZ" sz="2000" dirty="0">
                <a:solidFill>
                  <a:srgbClr val="000000"/>
                </a:solidFill>
              </a:rPr>
              <a:t>rovnováha bude určena interakcí domácí úrokové sazby, domácího důchodu a reálného </a:t>
            </a:r>
            <a:r>
              <a:rPr lang="cs-CZ" sz="2000" dirty="0" smtClean="0">
                <a:solidFill>
                  <a:srgbClr val="000000"/>
                </a:solidFill>
              </a:rPr>
              <a:t>kurzu</a:t>
            </a:r>
            <a:endParaRPr lang="cs-CZ" sz="20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Rovnováha v modelu IS-LM-BP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446726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203598"/>
            <a:ext cx="8280920" cy="3888432"/>
          </a:xfrm>
          <a:prstGeom prst="rect">
            <a:avLst/>
          </a:prstGeom>
        </p:spPr>
        <p:txBody>
          <a:bodyPr>
            <a:noAutofit/>
          </a:bodyPr>
          <a:lstStyle/>
          <a:p>
            <a:pPr marL="457200" indent="-457200">
              <a:spcBef>
                <a:spcPts val="0"/>
              </a:spcBef>
              <a:spcAft>
                <a:spcPts val="1200"/>
              </a:spcAft>
              <a:buFont typeface="+mj-lt"/>
              <a:buAutoNum type="arabicPeriod"/>
            </a:pPr>
            <a:r>
              <a:rPr lang="cs-CZ" sz="2400" dirty="0" smtClean="0">
                <a:solidFill>
                  <a:srgbClr val="000000"/>
                </a:solidFill>
              </a:rPr>
              <a:t>Předpoklady </a:t>
            </a:r>
            <a:r>
              <a:rPr lang="cs-CZ" sz="2400" dirty="0" smtClean="0">
                <a:solidFill>
                  <a:srgbClr val="000000"/>
                </a:solidFill>
              </a:rPr>
              <a:t>IS-LM-BP</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Systémy kurzů</a:t>
            </a:r>
          </a:p>
          <a:p>
            <a:pPr marL="457200" lvl="0" indent="-457200">
              <a:spcBef>
                <a:spcPts val="0"/>
              </a:spcBef>
              <a:spcAft>
                <a:spcPts val="1200"/>
              </a:spcAft>
              <a:buFont typeface="+mj-lt"/>
              <a:buAutoNum type="arabicPeriod"/>
            </a:pPr>
            <a:r>
              <a:rPr lang="cs-CZ" sz="2400" dirty="0" smtClean="0">
                <a:solidFill>
                  <a:srgbClr val="000000"/>
                </a:solidFill>
              </a:rPr>
              <a:t>Křivka IS v otevřené ekonomice</a:t>
            </a:r>
            <a:endParaRPr lang="cs-CZ" sz="2400" dirty="0" smtClean="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Křivka </a:t>
            </a:r>
            <a:r>
              <a:rPr lang="cs-CZ" sz="2400" dirty="0" smtClean="0">
                <a:solidFill>
                  <a:srgbClr val="000000"/>
                </a:solidFill>
              </a:rPr>
              <a:t>LM </a:t>
            </a:r>
            <a:r>
              <a:rPr lang="cs-CZ" sz="2400" dirty="0" smtClean="0">
                <a:solidFill>
                  <a:srgbClr val="000000"/>
                </a:solidFill>
              </a:rPr>
              <a:t>v otevřené ekonomice</a:t>
            </a:r>
            <a:endParaRPr lang="cs-CZ" sz="2400" dirty="0" smtClean="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Rovnováha platební bilance – křivka BP</a:t>
            </a:r>
          </a:p>
          <a:p>
            <a:pPr marL="457200" lvl="0" indent="-457200">
              <a:spcBef>
                <a:spcPts val="0"/>
              </a:spcBef>
              <a:spcAft>
                <a:spcPts val="1200"/>
              </a:spcAft>
              <a:buFont typeface="+mj-lt"/>
              <a:buAutoNum type="arabicPeriod"/>
            </a:pPr>
            <a:r>
              <a:rPr lang="cs-CZ" sz="2400" dirty="0" smtClean="0">
                <a:solidFill>
                  <a:srgbClr val="000000"/>
                </a:solidFill>
              </a:rPr>
              <a:t>Rovnovážný </a:t>
            </a:r>
            <a:r>
              <a:rPr lang="cs-CZ" sz="2400" dirty="0" smtClean="0">
                <a:solidFill>
                  <a:srgbClr val="000000"/>
                </a:solidFill>
              </a:rPr>
              <a:t>produkt a rovnovážná úroková míra v modelu </a:t>
            </a:r>
            <a:r>
              <a:rPr lang="cs-CZ" sz="2400" dirty="0" smtClean="0">
                <a:solidFill>
                  <a:srgbClr val="000000"/>
                </a:solidFill>
              </a:rPr>
              <a:t>IS-LM-BP</a:t>
            </a:r>
            <a:endParaRPr lang="cs-CZ" sz="2400" dirty="0" smtClean="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79" y="761009"/>
            <a:ext cx="8280920" cy="424482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400" dirty="0" smtClean="0">
                <a:solidFill>
                  <a:srgbClr val="000000"/>
                </a:solidFill>
              </a:rPr>
              <a:t>Vycházíme-li </a:t>
            </a:r>
            <a:r>
              <a:rPr lang="cs-CZ" sz="2400" dirty="0">
                <a:solidFill>
                  <a:srgbClr val="000000"/>
                </a:solidFill>
              </a:rPr>
              <a:t>ze vztahu BP = CA + CF = 0, bude mít rovnice křivky BP tvar</a:t>
            </a:r>
            <a:r>
              <a:rPr lang="cs-CZ" sz="2400" dirty="0" smtClean="0">
                <a:solidFill>
                  <a:srgbClr val="000000"/>
                </a:solidFill>
              </a:rPr>
              <a:t>:</a:t>
            </a:r>
          </a:p>
          <a:p>
            <a:pPr marL="0" indent="0" algn="ctr">
              <a:spcBef>
                <a:spcPts val="0"/>
              </a:spcBef>
              <a:spcAft>
                <a:spcPts val="1200"/>
              </a:spcAft>
              <a:buClr>
                <a:srgbClr val="307871"/>
              </a:buClr>
              <a:buSzPct val="120000"/>
              <a:buNone/>
              <a:tabLst>
                <a:tab pos="228600" algn="l"/>
              </a:tabLst>
            </a:pPr>
            <a:r>
              <a:rPr lang="cs-CZ" sz="2400" b="1" dirty="0" smtClean="0"/>
              <a:t>BP = (NX – m*Y + v*R) + </a:t>
            </a:r>
            <a:r>
              <a:rPr lang="cs-CZ" sz="2400" b="1" dirty="0" err="1" smtClean="0"/>
              <a:t>c</a:t>
            </a:r>
            <a:r>
              <a:rPr lang="cs-CZ" sz="2400" b="1" baseline="-25000" dirty="0" err="1" smtClean="0"/>
              <a:t>f</a:t>
            </a:r>
            <a:r>
              <a:rPr lang="cs-CZ" sz="2400" b="1" dirty="0" smtClean="0"/>
              <a:t>*(i – </a:t>
            </a:r>
            <a:r>
              <a:rPr lang="cs-CZ" sz="2400" b="1" dirty="0" err="1" smtClean="0"/>
              <a:t>i</a:t>
            </a:r>
            <a:r>
              <a:rPr lang="cs-CZ" sz="2400" b="1" baseline="-25000" dirty="0" err="1" smtClean="0"/>
              <a:t>f</a:t>
            </a:r>
            <a:r>
              <a:rPr lang="cs-CZ" sz="2400" b="1" dirty="0" smtClean="0"/>
              <a:t>) = 0</a:t>
            </a:r>
          </a:p>
          <a:p>
            <a:pPr algn="just">
              <a:spcBef>
                <a:spcPts val="0"/>
              </a:spcBef>
              <a:buClr>
                <a:srgbClr val="307871"/>
              </a:buClr>
              <a:buSzPct val="120000"/>
              <a:tabLst>
                <a:tab pos="228600" algn="l"/>
              </a:tabLst>
            </a:pPr>
            <a:r>
              <a:rPr lang="cs-CZ" sz="2400" dirty="0" smtClean="0">
                <a:solidFill>
                  <a:srgbClr val="000000"/>
                </a:solidFill>
              </a:rPr>
              <a:t>Kde </a:t>
            </a:r>
            <a:r>
              <a:rPr lang="cs-CZ" sz="2400" b="1" i="1" dirty="0" smtClean="0"/>
              <a:t>NX</a:t>
            </a:r>
            <a:r>
              <a:rPr lang="cs-CZ" sz="2400" dirty="0" smtClean="0">
                <a:solidFill>
                  <a:srgbClr val="000000"/>
                </a:solidFill>
              </a:rPr>
              <a:t> </a:t>
            </a:r>
            <a:r>
              <a:rPr lang="cs-CZ" sz="2400" dirty="0">
                <a:solidFill>
                  <a:srgbClr val="000000"/>
                </a:solidFill>
              </a:rPr>
              <a:t>čistý </a:t>
            </a:r>
            <a:r>
              <a:rPr lang="cs-CZ" sz="2400" dirty="0" smtClean="0">
                <a:solidFill>
                  <a:srgbClr val="000000"/>
                </a:solidFill>
              </a:rPr>
              <a:t>export</a:t>
            </a:r>
          </a:p>
          <a:p>
            <a:pPr marL="0" indent="0" algn="just">
              <a:spcBef>
                <a:spcPts val="0"/>
              </a:spcBef>
              <a:buClr>
                <a:srgbClr val="307871"/>
              </a:buClr>
              <a:buSzPct val="120000"/>
              <a:buNone/>
              <a:tabLst>
                <a:tab pos="228600" algn="l"/>
              </a:tabLst>
            </a:pPr>
            <a:r>
              <a:rPr lang="cs-CZ" sz="2400" dirty="0" smtClean="0">
                <a:solidFill>
                  <a:srgbClr val="000000"/>
                </a:solidFill>
              </a:rPr>
              <a:t>		 </a:t>
            </a:r>
            <a:r>
              <a:rPr lang="cs-CZ" sz="2400" b="1" i="1" dirty="0"/>
              <a:t>m</a:t>
            </a:r>
            <a:r>
              <a:rPr lang="cs-CZ" sz="2400" dirty="0">
                <a:solidFill>
                  <a:srgbClr val="000000"/>
                </a:solidFill>
              </a:rPr>
              <a:t> mezní sklon k </a:t>
            </a:r>
            <a:r>
              <a:rPr lang="cs-CZ" sz="2400" dirty="0" smtClean="0">
                <a:solidFill>
                  <a:srgbClr val="000000"/>
                </a:solidFill>
              </a:rPr>
              <a:t>dovozu</a:t>
            </a:r>
          </a:p>
          <a:p>
            <a:pPr marL="0" indent="0" algn="just">
              <a:spcBef>
                <a:spcPts val="0"/>
              </a:spcBef>
              <a:buClr>
                <a:srgbClr val="307871"/>
              </a:buClr>
              <a:buSzPct val="120000"/>
              <a:buNone/>
              <a:tabLst>
                <a:tab pos="228600" algn="l"/>
              </a:tabLst>
            </a:pPr>
            <a:r>
              <a:rPr lang="cs-CZ" sz="2400" dirty="0">
                <a:solidFill>
                  <a:srgbClr val="000000"/>
                </a:solidFill>
              </a:rPr>
              <a:t>	</a:t>
            </a:r>
            <a:r>
              <a:rPr lang="cs-CZ" sz="2400" dirty="0" smtClean="0">
                <a:solidFill>
                  <a:srgbClr val="000000"/>
                </a:solidFill>
              </a:rPr>
              <a:t>	 </a:t>
            </a:r>
            <a:r>
              <a:rPr lang="cs-CZ" sz="2400" b="1" i="1" dirty="0"/>
              <a:t>v</a:t>
            </a:r>
            <a:r>
              <a:rPr lang="cs-CZ" sz="2400" dirty="0">
                <a:solidFill>
                  <a:srgbClr val="000000"/>
                </a:solidFill>
              </a:rPr>
              <a:t> koeficient citlivosti čistých vývozů na reálný měnový </a:t>
            </a:r>
            <a:r>
              <a:rPr lang="cs-CZ" sz="2400" dirty="0" smtClean="0">
                <a:solidFill>
                  <a:srgbClr val="000000"/>
                </a:solidFill>
              </a:rPr>
              <a:t>  		    kurz</a:t>
            </a:r>
            <a:r>
              <a:rPr lang="cs-CZ" sz="2400" dirty="0">
                <a:solidFill>
                  <a:srgbClr val="000000"/>
                </a:solidFill>
              </a:rPr>
              <a:t>, </a:t>
            </a:r>
            <a:endParaRPr lang="cs-CZ" sz="2400" dirty="0" smtClean="0">
              <a:solidFill>
                <a:srgbClr val="000000"/>
              </a:solidFill>
            </a:endParaRPr>
          </a:p>
          <a:p>
            <a:pPr marL="0" indent="0" algn="just">
              <a:spcBef>
                <a:spcPts val="0"/>
              </a:spcBef>
              <a:buClr>
                <a:srgbClr val="307871"/>
              </a:buClr>
              <a:buSzPct val="120000"/>
              <a:buNone/>
              <a:tabLst>
                <a:tab pos="228600" algn="l"/>
              </a:tabLst>
            </a:pPr>
            <a:r>
              <a:rPr lang="cs-CZ" sz="2400" dirty="0">
                <a:solidFill>
                  <a:srgbClr val="000000"/>
                </a:solidFill>
              </a:rPr>
              <a:t>	</a:t>
            </a:r>
            <a:r>
              <a:rPr lang="cs-CZ" sz="2400" dirty="0" smtClean="0">
                <a:solidFill>
                  <a:srgbClr val="000000"/>
                </a:solidFill>
              </a:rPr>
              <a:t>	</a:t>
            </a:r>
            <a:r>
              <a:rPr lang="cs-CZ" sz="2400" b="1" i="1" dirty="0" smtClean="0"/>
              <a:t>R </a:t>
            </a:r>
            <a:r>
              <a:rPr lang="cs-CZ" sz="2400" dirty="0">
                <a:solidFill>
                  <a:srgbClr val="000000"/>
                </a:solidFill>
              </a:rPr>
              <a:t>reálným měnový </a:t>
            </a:r>
            <a:r>
              <a:rPr lang="cs-CZ" sz="2400" dirty="0" smtClean="0">
                <a:solidFill>
                  <a:srgbClr val="000000"/>
                </a:solidFill>
              </a:rPr>
              <a:t>kurz</a:t>
            </a:r>
          </a:p>
          <a:p>
            <a:pPr marL="0" indent="0" algn="just">
              <a:spcBef>
                <a:spcPts val="0"/>
              </a:spcBef>
              <a:buClr>
                <a:srgbClr val="307871"/>
              </a:buClr>
              <a:buSzPct val="120000"/>
              <a:buNone/>
              <a:tabLst>
                <a:tab pos="228600" algn="l"/>
              </a:tabLst>
            </a:pPr>
            <a:r>
              <a:rPr lang="cs-CZ" sz="2400" dirty="0" smtClean="0">
                <a:solidFill>
                  <a:srgbClr val="000000"/>
                </a:solidFill>
              </a:rPr>
              <a:t>		</a:t>
            </a:r>
            <a:r>
              <a:rPr lang="cs-CZ" sz="2400" b="1" i="1" dirty="0" err="1" smtClean="0"/>
              <a:t>c</a:t>
            </a:r>
            <a:r>
              <a:rPr lang="cs-CZ" sz="2400" b="1" i="1" baseline="-25000" dirty="0" err="1" smtClean="0"/>
              <a:t>f</a:t>
            </a:r>
            <a:r>
              <a:rPr lang="cs-CZ" sz="2400" dirty="0" smtClean="0">
                <a:solidFill>
                  <a:srgbClr val="000000"/>
                </a:solidFill>
              </a:rPr>
              <a:t> </a:t>
            </a:r>
            <a:r>
              <a:rPr lang="cs-CZ" sz="2400" dirty="0">
                <a:solidFill>
                  <a:srgbClr val="000000"/>
                </a:solidFill>
              </a:rPr>
              <a:t>je koeficient citlivosti kapitálových toků na </a:t>
            </a:r>
            <a:r>
              <a:rPr lang="cs-CZ" sz="2400">
                <a:solidFill>
                  <a:srgbClr val="000000"/>
                </a:solidFill>
              </a:rPr>
              <a:t>rozdíl </a:t>
            </a:r>
            <a:r>
              <a:rPr lang="cs-CZ" sz="2400" smtClean="0">
                <a:solidFill>
                  <a:srgbClr val="000000"/>
                </a:solidFill>
              </a:rPr>
              <a:t>		     úrokových </a:t>
            </a:r>
            <a:r>
              <a:rPr lang="cs-CZ" sz="2400" dirty="0">
                <a:solidFill>
                  <a:srgbClr val="000000"/>
                </a:solidFill>
              </a:rPr>
              <a:t>sazeb.</a:t>
            </a: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Rovnováha v modelu IS-LM-BP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30127680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731143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400" dirty="0">
                <a:solidFill>
                  <a:srgbClr val="000000"/>
                </a:solidFill>
              </a:rPr>
              <a:t>Národní ekonomika </a:t>
            </a:r>
            <a:r>
              <a:rPr lang="cs-CZ" sz="2400" dirty="0" smtClean="0">
                <a:solidFill>
                  <a:srgbClr val="000000"/>
                </a:solidFill>
              </a:rPr>
              <a:t>není </a:t>
            </a:r>
            <a:r>
              <a:rPr lang="cs-CZ" sz="2400" dirty="0">
                <a:solidFill>
                  <a:srgbClr val="000000"/>
                </a:solidFill>
              </a:rPr>
              <a:t>uzavřený systém, neboť je spojena se zahraničím. </a:t>
            </a:r>
            <a:endParaRPr lang="cs-CZ" sz="2400" dirty="0" smtClean="0">
              <a:solidFill>
                <a:srgbClr val="000000"/>
              </a:solidFill>
            </a:endParaRPr>
          </a:p>
          <a:p>
            <a:pPr algn="just">
              <a:spcBef>
                <a:spcPts val="0"/>
              </a:spcBef>
              <a:spcAft>
                <a:spcPts val="600"/>
              </a:spcAft>
              <a:buClr>
                <a:schemeClr val="tx1"/>
              </a:buClr>
              <a:buSzPct val="120000"/>
              <a:tabLst>
                <a:tab pos="228600" algn="l"/>
              </a:tabLst>
            </a:pPr>
            <a:r>
              <a:rPr lang="cs-CZ" sz="2400" dirty="0" smtClean="0">
                <a:solidFill>
                  <a:srgbClr val="000000"/>
                </a:solidFill>
              </a:rPr>
              <a:t>Toto </a:t>
            </a:r>
            <a:r>
              <a:rPr lang="cs-CZ" sz="2400" dirty="0">
                <a:solidFill>
                  <a:srgbClr val="000000"/>
                </a:solidFill>
              </a:rPr>
              <a:t>spojení je možné dvěma způsoby – prostřednictvím mezinárodního obchodu a prostřednictvím mezinárodních finančních trhů.</a:t>
            </a:r>
          </a:p>
          <a:p>
            <a:pPr algn="just">
              <a:spcBef>
                <a:spcPts val="0"/>
              </a:spcBef>
              <a:spcAft>
                <a:spcPts val="600"/>
              </a:spcAft>
              <a:buClr>
                <a:schemeClr val="tx1"/>
              </a:buClr>
              <a:buSzPct val="120000"/>
              <a:tabLst>
                <a:tab pos="228600" algn="l"/>
              </a:tabLst>
            </a:pPr>
            <a:r>
              <a:rPr lang="cs-CZ" sz="2400" dirty="0" smtClean="0">
                <a:solidFill>
                  <a:srgbClr val="000000"/>
                </a:solidFill>
              </a:rPr>
              <a:t>Vychází </a:t>
            </a:r>
            <a:r>
              <a:rPr lang="cs-CZ" sz="2400" dirty="0" smtClean="0">
                <a:solidFill>
                  <a:srgbClr val="000000"/>
                </a:solidFill>
              </a:rPr>
              <a:t>ze stejných předpokladů jako model IS-LM, pouze změníme uzavřenou ekonomiku na otevřenou</a:t>
            </a: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Model </a:t>
            </a:r>
            <a:r>
              <a:rPr lang="cs-CZ" sz="2800" b="1" dirty="0" smtClean="0"/>
              <a:t>IS-LM-BP</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1168"/>
            <a:ext cx="8280920" cy="4007744"/>
          </a:xfrm>
          <a:prstGeom prst="rect">
            <a:avLst/>
          </a:prstGeom>
        </p:spPr>
        <p:txBody>
          <a:bodyPr>
            <a:noAutofit/>
          </a:bodyPr>
          <a:lstStyle/>
          <a:p>
            <a:pPr lvl="0" algn="just">
              <a:spcBef>
                <a:spcPts val="0"/>
              </a:spcBef>
              <a:spcAft>
                <a:spcPts val="600"/>
              </a:spcAft>
              <a:buClr>
                <a:schemeClr val="tx1"/>
              </a:buClr>
              <a:buSzPct val="120000"/>
            </a:pPr>
            <a:r>
              <a:rPr lang="cs-CZ" sz="2000" b="1" dirty="0">
                <a:solidFill>
                  <a:srgbClr val="307871"/>
                </a:solidFill>
              </a:rPr>
              <a:t>Fixní kurz </a:t>
            </a:r>
            <a:r>
              <a:rPr lang="cs-CZ" sz="2000" dirty="0">
                <a:solidFill>
                  <a:srgbClr val="000000"/>
                </a:solidFill>
              </a:rPr>
              <a:t>znamená státní garanci na jistou úroveň tržní ceny. Tou cenou je směnný kurz domácí </a:t>
            </a:r>
            <a:r>
              <a:rPr lang="cs-CZ" sz="2000" dirty="0" smtClean="0">
                <a:solidFill>
                  <a:srgbClr val="000000"/>
                </a:solidFill>
              </a:rPr>
              <a:t>měny</a:t>
            </a:r>
          </a:p>
          <a:p>
            <a:pPr lvl="0" algn="just">
              <a:spcBef>
                <a:spcPts val="0"/>
              </a:spcBef>
              <a:spcAft>
                <a:spcPts val="600"/>
              </a:spcAft>
              <a:buClr>
                <a:schemeClr val="tx1"/>
              </a:buClr>
              <a:buSzPct val="120000"/>
            </a:pPr>
            <a:r>
              <a:rPr lang="cs-CZ" sz="2000" dirty="0" smtClean="0">
                <a:solidFill>
                  <a:srgbClr val="000000"/>
                </a:solidFill>
              </a:rPr>
              <a:t>Vzhledem </a:t>
            </a:r>
            <a:r>
              <a:rPr lang="cs-CZ" sz="2000" dirty="0">
                <a:solidFill>
                  <a:srgbClr val="000000"/>
                </a:solidFill>
              </a:rPr>
              <a:t>k tomu, že při plné  konvertibilitě a tedy existenci devizového trhu je těžko možné zaručit naprostou nehybnost kurzu na jedné hodnotě, je v realitě většinou použit fixní kurz s </a:t>
            </a:r>
            <a:r>
              <a:rPr lang="cs-CZ" sz="2000" dirty="0" err="1">
                <a:solidFill>
                  <a:srgbClr val="000000"/>
                </a:solidFill>
              </a:rPr>
              <a:t>fluktulačním</a:t>
            </a:r>
            <a:r>
              <a:rPr lang="cs-CZ" sz="2000" dirty="0">
                <a:solidFill>
                  <a:srgbClr val="000000"/>
                </a:solidFill>
              </a:rPr>
              <a:t> pásmem</a:t>
            </a:r>
            <a:r>
              <a:rPr lang="cs-CZ" sz="2000" dirty="0" smtClean="0">
                <a:solidFill>
                  <a:srgbClr val="000000"/>
                </a:solidFill>
              </a:rPr>
              <a:t>.</a:t>
            </a:r>
          </a:p>
          <a:p>
            <a:pPr lvl="0" algn="just">
              <a:spcBef>
                <a:spcPts val="0"/>
              </a:spcBef>
              <a:spcAft>
                <a:spcPts val="600"/>
              </a:spcAft>
              <a:buClr>
                <a:schemeClr val="tx1"/>
              </a:buClr>
              <a:buSzPct val="120000"/>
            </a:pPr>
            <a:r>
              <a:rPr lang="cs-CZ" sz="2000" i="1" dirty="0" err="1" smtClean="0">
                <a:solidFill>
                  <a:srgbClr val="307871"/>
                </a:solidFill>
              </a:rPr>
              <a:t>Fluktulační</a:t>
            </a:r>
            <a:r>
              <a:rPr lang="cs-CZ" sz="2000" i="1" dirty="0">
                <a:solidFill>
                  <a:srgbClr val="307871"/>
                </a:solidFill>
              </a:rPr>
              <a:t> pásmo </a:t>
            </a:r>
            <a:r>
              <a:rPr lang="cs-CZ" sz="2000" dirty="0">
                <a:solidFill>
                  <a:srgbClr val="000000"/>
                </a:solidFill>
              </a:rPr>
              <a:t>- stát (měnová </a:t>
            </a:r>
            <a:r>
              <a:rPr lang="cs-CZ" sz="2000" dirty="0" smtClean="0">
                <a:solidFill>
                  <a:srgbClr val="000000"/>
                </a:solidFill>
              </a:rPr>
              <a:t>autorita) veřejně </a:t>
            </a:r>
            <a:r>
              <a:rPr lang="cs-CZ" sz="2000" dirty="0">
                <a:solidFill>
                  <a:srgbClr val="000000"/>
                </a:solidFill>
              </a:rPr>
              <a:t>vyhlašuje (zaručuje), že se devizový kurz jeho měny bude pohybovat v předem známém </a:t>
            </a:r>
            <a:r>
              <a:rPr lang="cs-CZ" sz="2000" dirty="0" smtClean="0">
                <a:solidFill>
                  <a:srgbClr val="000000"/>
                </a:solidFill>
              </a:rPr>
              <a:t>intervalu</a:t>
            </a:r>
          </a:p>
          <a:p>
            <a:pPr lvl="0" algn="just">
              <a:spcBef>
                <a:spcPts val="0"/>
              </a:spcBef>
              <a:spcAft>
                <a:spcPts val="600"/>
              </a:spcAft>
              <a:buClr>
                <a:srgbClr val="307871"/>
              </a:buClr>
              <a:buSzPct val="120000"/>
            </a:pPr>
            <a:r>
              <a:rPr lang="cs-CZ" sz="2000" dirty="0">
                <a:solidFill>
                  <a:srgbClr val="000000"/>
                </a:solidFill>
              </a:rPr>
              <a:t>V systému pevných kurzů hovoříme v souvislosti se změnou devizového kurzu o </a:t>
            </a:r>
            <a:r>
              <a:rPr lang="cs-CZ" sz="2000" b="1" dirty="0">
                <a:solidFill>
                  <a:srgbClr val="307871"/>
                </a:solidFill>
              </a:rPr>
              <a:t>devalvaci</a:t>
            </a:r>
            <a:r>
              <a:rPr lang="cs-CZ" sz="2000" dirty="0">
                <a:solidFill>
                  <a:srgbClr val="000000"/>
                </a:solidFill>
              </a:rPr>
              <a:t> (úřední znehodnocení měny) a </a:t>
            </a:r>
            <a:r>
              <a:rPr lang="cs-CZ" sz="2000" b="1" dirty="0">
                <a:solidFill>
                  <a:srgbClr val="307871"/>
                </a:solidFill>
              </a:rPr>
              <a:t>revalvaci</a:t>
            </a:r>
            <a:r>
              <a:rPr lang="cs-CZ" sz="2000" dirty="0">
                <a:solidFill>
                  <a:srgbClr val="000000"/>
                </a:solidFill>
              </a:rPr>
              <a:t> (oficiální zhodnocení měny)</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Systém fixních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5</a:t>
            </a:fld>
            <a:endParaRPr lang="cs-CZ" dirty="0">
              <a:solidFill>
                <a:srgbClr val="307871"/>
              </a:solidFill>
            </a:endParaRPr>
          </a:p>
        </p:txBody>
      </p:sp>
    </p:spTree>
    <p:extLst>
      <p:ext uri="{BB962C8B-B14F-4D97-AF65-F5344CB8AC3E}">
        <p14:creationId xmlns:p14="http://schemas.microsoft.com/office/powerpoint/2010/main" val="200056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1168"/>
            <a:ext cx="8280920" cy="4007744"/>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V systému </a:t>
            </a:r>
            <a:r>
              <a:rPr lang="cs-CZ" sz="2000" b="1" dirty="0">
                <a:solidFill>
                  <a:srgbClr val="307871"/>
                </a:solidFill>
              </a:rPr>
              <a:t>plovoucích (flexibilních) kurzů </a:t>
            </a:r>
            <a:r>
              <a:rPr lang="cs-CZ" sz="2000" dirty="0">
                <a:solidFill>
                  <a:srgbClr val="000000"/>
                </a:solidFill>
              </a:rPr>
              <a:t>je devizový kurz měny určován nabídkou a poptávkou na devizovém trhu, tudíž centrální autorita nemusí </a:t>
            </a:r>
            <a:r>
              <a:rPr lang="cs-CZ" sz="2000" dirty="0" smtClean="0">
                <a:solidFill>
                  <a:srgbClr val="000000"/>
                </a:solidFill>
              </a:rPr>
              <a:t>zasahovat</a:t>
            </a:r>
          </a:p>
          <a:p>
            <a:pPr lvl="0" algn="just">
              <a:spcBef>
                <a:spcPts val="0"/>
              </a:spcBef>
              <a:spcAft>
                <a:spcPts val="600"/>
              </a:spcAft>
              <a:buClr>
                <a:schemeClr val="tx1"/>
              </a:buClr>
              <a:buSzPct val="120000"/>
            </a:pPr>
            <a:r>
              <a:rPr lang="cs-CZ" sz="2000" dirty="0" smtClean="0">
                <a:solidFill>
                  <a:srgbClr val="000000"/>
                </a:solidFill>
              </a:rPr>
              <a:t>V systému pružných kurzů používáme pojmy </a:t>
            </a:r>
            <a:r>
              <a:rPr lang="cs-CZ" sz="2000" b="1" dirty="0" err="1" smtClean="0">
                <a:solidFill>
                  <a:srgbClr val="307871"/>
                </a:solidFill>
              </a:rPr>
              <a:t>apreciace</a:t>
            </a:r>
            <a:r>
              <a:rPr lang="cs-CZ" sz="2000" dirty="0" smtClean="0">
                <a:solidFill>
                  <a:srgbClr val="000000"/>
                </a:solidFill>
              </a:rPr>
              <a:t> (zhodnocení) měny a </a:t>
            </a:r>
            <a:r>
              <a:rPr lang="cs-CZ" sz="2000" b="1" dirty="0" smtClean="0">
                <a:solidFill>
                  <a:srgbClr val="307871"/>
                </a:solidFill>
              </a:rPr>
              <a:t>depreciace</a:t>
            </a:r>
            <a:r>
              <a:rPr lang="cs-CZ" sz="2000" dirty="0" smtClean="0">
                <a:solidFill>
                  <a:srgbClr val="000000"/>
                </a:solidFill>
              </a:rPr>
              <a:t> (znehodnocení) měny</a:t>
            </a:r>
          </a:p>
          <a:p>
            <a:pPr lvl="0" algn="just">
              <a:spcBef>
                <a:spcPts val="0"/>
              </a:spcBef>
              <a:spcAft>
                <a:spcPts val="600"/>
              </a:spcAft>
              <a:buClr>
                <a:schemeClr val="tx1"/>
              </a:buClr>
              <a:buSzPct val="120000"/>
            </a:pPr>
            <a:r>
              <a:rPr lang="cs-CZ" sz="2000" dirty="0" smtClean="0">
                <a:solidFill>
                  <a:srgbClr val="000000"/>
                </a:solidFill>
              </a:rPr>
              <a:t>V případě </a:t>
            </a:r>
            <a:r>
              <a:rPr lang="cs-CZ" sz="2000" dirty="0" err="1" smtClean="0">
                <a:solidFill>
                  <a:srgbClr val="000000"/>
                </a:solidFill>
              </a:rPr>
              <a:t>apreciace</a:t>
            </a:r>
            <a:r>
              <a:rPr lang="cs-CZ" sz="2000" dirty="0" smtClean="0">
                <a:solidFill>
                  <a:srgbClr val="000000"/>
                </a:solidFill>
              </a:rPr>
              <a:t> devizový kurz klesá (↓ R)</a:t>
            </a:r>
          </a:p>
          <a:p>
            <a:pPr lvl="0" algn="just">
              <a:spcBef>
                <a:spcPts val="0"/>
              </a:spcBef>
              <a:spcAft>
                <a:spcPts val="600"/>
              </a:spcAft>
              <a:buClr>
                <a:schemeClr val="tx1"/>
              </a:buClr>
              <a:buSzPct val="120000"/>
            </a:pPr>
            <a:r>
              <a:rPr lang="cs-CZ" sz="2000" dirty="0" smtClean="0">
                <a:solidFill>
                  <a:srgbClr val="000000"/>
                </a:solidFill>
              </a:rPr>
              <a:t>V případě depreciace devizový kurz roste (↑ R)</a:t>
            </a:r>
            <a:endParaRPr lang="cs-CZ" sz="2000" dirty="0">
              <a:solidFill>
                <a:srgbClr val="000000"/>
              </a:solidFill>
            </a:endParaRP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Systém plovoucích (pružných) kurzů</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6</a:t>
            </a:fld>
            <a:endParaRPr lang="cs-CZ" dirty="0">
              <a:solidFill>
                <a:srgbClr val="307871"/>
              </a:solidFill>
            </a:endParaRPr>
          </a:p>
        </p:txBody>
      </p:sp>
    </p:spTree>
    <p:extLst>
      <p:ext uri="{BB962C8B-B14F-4D97-AF65-F5344CB8AC3E}">
        <p14:creationId xmlns:p14="http://schemas.microsoft.com/office/powerpoint/2010/main" val="1577931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059582"/>
            <a:ext cx="8280920" cy="3672408"/>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000" dirty="0">
                <a:solidFill>
                  <a:srgbClr val="000000"/>
                </a:solidFill>
              </a:rPr>
              <a:t>Při determinaci úrovně rovnovážné produkce v otevřené ekonomice </a:t>
            </a:r>
            <a:r>
              <a:rPr lang="cs-CZ" sz="2000" dirty="0" smtClean="0">
                <a:solidFill>
                  <a:srgbClr val="000000"/>
                </a:solidFill>
              </a:rPr>
              <a:t>budeme vycházet ze znalostí o </a:t>
            </a:r>
            <a:r>
              <a:rPr lang="cs-CZ" sz="2000" dirty="0" err="1">
                <a:solidFill>
                  <a:srgbClr val="000000"/>
                </a:solidFill>
              </a:rPr>
              <a:t>čtyřsektorovém</a:t>
            </a:r>
            <a:r>
              <a:rPr lang="cs-CZ" sz="2000" dirty="0">
                <a:solidFill>
                  <a:srgbClr val="000000"/>
                </a:solidFill>
              </a:rPr>
              <a:t> jednoduchém keynesiánském modelu a </a:t>
            </a:r>
            <a:r>
              <a:rPr lang="cs-CZ" sz="2000" dirty="0" smtClean="0">
                <a:solidFill>
                  <a:srgbClr val="000000"/>
                </a:solidFill>
              </a:rPr>
              <a:t>spojíme je  </a:t>
            </a:r>
            <a:r>
              <a:rPr lang="cs-CZ" sz="2000" dirty="0" err="1" smtClean="0">
                <a:solidFill>
                  <a:srgbClr val="000000"/>
                </a:solidFill>
              </a:rPr>
              <a:t>seznalostmi</a:t>
            </a:r>
            <a:r>
              <a:rPr lang="cs-CZ" sz="2000" dirty="0" smtClean="0">
                <a:solidFill>
                  <a:srgbClr val="000000"/>
                </a:solidFill>
              </a:rPr>
              <a:t> </a:t>
            </a:r>
            <a:r>
              <a:rPr lang="cs-CZ" sz="2000" dirty="0">
                <a:solidFill>
                  <a:srgbClr val="000000"/>
                </a:solidFill>
              </a:rPr>
              <a:t>o určení rovnovážné produkce v modelu </a:t>
            </a:r>
            <a:r>
              <a:rPr lang="cs-CZ" sz="2000" dirty="0" smtClean="0">
                <a:solidFill>
                  <a:srgbClr val="000000"/>
                </a:solidFill>
              </a:rPr>
              <a:t>IS-LM</a:t>
            </a:r>
            <a:endParaRPr lang="cs-CZ" sz="2000" dirty="0">
              <a:solidFill>
                <a:srgbClr val="000000"/>
              </a:solidFill>
            </a:endParaRPr>
          </a:p>
          <a:p>
            <a:pPr algn="just">
              <a:spcBef>
                <a:spcPts val="0"/>
              </a:spcBef>
              <a:spcAft>
                <a:spcPts val="1200"/>
              </a:spcAft>
              <a:buClr>
                <a:schemeClr val="tx1"/>
              </a:buClr>
              <a:buSzPct val="120000"/>
              <a:tabLst>
                <a:tab pos="228600" algn="l"/>
              </a:tabLst>
            </a:pPr>
            <a:r>
              <a:rPr lang="cs-CZ" sz="2000" b="1" i="1" dirty="0" smtClean="0"/>
              <a:t>Křivku IS v otevřené ekonomice definujeme</a:t>
            </a:r>
            <a:r>
              <a:rPr lang="cs-CZ" sz="2000" dirty="0" smtClean="0">
                <a:solidFill>
                  <a:srgbClr val="000000"/>
                </a:solidFill>
              </a:rPr>
              <a:t>:</a:t>
            </a:r>
          </a:p>
          <a:p>
            <a:pPr marL="896938" indent="-357188" algn="just">
              <a:spcBef>
                <a:spcPts val="0"/>
              </a:spcBef>
              <a:spcAft>
                <a:spcPts val="12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za předpokladu fixních </a:t>
            </a:r>
            <a:r>
              <a:rPr lang="cs-CZ" sz="2000" dirty="0">
                <a:solidFill>
                  <a:srgbClr val="000000"/>
                </a:solidFill>
              </a:rPr>
              <a:t>měnových kursů (tzn. že kurz měny v ekonomice je stanoven centrální bankou a ta také intervenuje při jeho </a:t>
            </a:r>
            <a:r>
              <a:rPr lang="cs-CZ" sz="2000" dirty="0" smtClean="0">
                <a:solidFill>
                  <a:srgbClr val="000000"/>
                </a:solidFill>
              </a:rPr>
              <a:t>udržení) a fixní cenové hladiny</a:t>
            </a:r>
          </a:p>
          <a:p>
            <a:pPr marL="896938" indent="-357188" algn="just">
              <a:spcBef>
                <a:spcPts val="0"/>
              </a:spcBef>
              <a:spcAft>
                <a:spcPts val="1200"/>
              </a:spcAft>
              <a:buClr>
                <a:schemeClr val="tx1"/>
              </a:buClr>
              <a:buSzPct val="120000"/>
              <a:buFont typeface="Wingdings" panose="05000000000000000000" pitchFamily="2" charset="2"/>
              <a:buChar char="Ø"/>
              <a:tabLst>
                <a:tab pos="228600" algn="l"/>
              </a:tabLst>
            </a:pPr>
            <a:r>
              <a:rPr lang="cs-CZ" sz="2000" dirty="0">
                <a:solidFill>
                  <a:srgbClr val="000000"/>
                </a:solidFill>
              </a:rPr>
              <a:t>z</a:t>
            </a:r>
            <a:r>
              <a:rPr lang="cs-CZ" sz="2000" dirty="0" smtClean="0">
                <a:solidFill>
                  <a:srgbClr val="000000"/>
                </a:solidFill>
              </a:rPr>
              <a:t>a předpokladu plovoucích </a:t>
            </a:r>
            <a:r>
              <a:rPr lang="cs-CZ" sz="2000" dirty="0">
                <a:solidFill>
                  <a:srgbClr val="000000"/>
                </a:solidFill>
              </a:rPr>
              <a:t>měnových kurzů a fixní cenové </a:t>
            </a:r>
            <a:r>
              <a:rPr lang="cs-CZ" sz="2000" dirty="0" smtClean="0">
                <a:solidFill>
                  <a:srgbClr val="000000"/>
                </a:solidFill>
              </a:rPr>
              <a:t>hladiny</a:t>
            </a:r>
            <a:endParaRPr lang="cs-CZ" sz="2000" dirty="0">
              <a:solidFill>
                <a:srgbClr val="000000"/>
              </a:solidFill>
            </a:endParaRPr>
          </a:p>
          <a:p>
            <a:pPr lvl="0" algn="just">
              <a:spcBef>
                <a:spcPts val="0"/>
              </a:spcBef>
              <a:spcAft>
                <a:spcPts val="1200"/>
              </a:spcAft>
              <a:buClr>
                <a:schemeClr val="tx1"/>
              </a:buClr>
              <a:buSzPct val="120000"/>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Křivka IS v otevřené ekonomice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1356406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57387"/>
            <a:ext cx="8280920" cy="4032448"/>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R</a:t>
            </a:r>
            <a:r>
              <a:rPr lang="cs-CZ" sz="2000" dirty="0" smtClean="0">
                <a:solidFill>
                  <a:srgbClr val="000000"/>
                </a:solidFill>
              </a:rPr>
              <a:t>ovnovážný </a:t>
            </a:r>
            <a:r>
              <a:rPr lang="cs-CZ" sz="2000" dirty="0">
                <a:solidFill>
                  <a:srgbClr val="000000"/>
                </a:solidFill>
              </a:rPr>
              <a:t>produkt v otevřené ekonomice je, mimo jiné, ovlivňován zahraničním obchodem, jehož saldo vyjadřujeme pomocí funkce čistého exportu</a:t>
            </a:r>
            <a:r>
              <a:rPr lang="cs-CZ" sz="2000" dirty="0" smtClean="0">
                <a:solidFill>
                  <a:srgbClr val="000000"/>
                </a:solidFill>
              </a:rPr>
              <a:t>: </a:t>
            </a:r>
          </a:p>
          <a:p>
            <a:pPr marL="0" lvl="0" indent="0" algn="ctr">
              <a:spcBef>
                <a:spcPts val="0"/>
              </a:spcBef>
              <a:spcAft>
                <a:spcPts val="600"/>
              </a:spcAft>
              <a:buClr>
                <a:schemeClr val="tx1"/>
              </a:buClr>
              <a:buSzPct val="120000"/>
              <a:buNone/>
            </a:pPr>
            <a:r>
              <a:rPr lang="cs-CZ" sz="2000" b="1" dirty="0" smtClean="0">
                <a:solidFill>
                  <a:srgbClr val="307871"/>
                </a:solidFill>
              </a:rPr>
              <a:t>NX </a:t>
            </a:r>
            <a:r>
              <a:rPr lang="cs-CZ" sz="2000" b="1" dirty="0">
                <a:solidFill>
                  <a:srgbClr val="307871"/>
                </a:solidFill>
              </a:rPr>
              <a:t>= NX</a:t>
            </a:r>
            <a:r>
              <a:rPr lang="cs-CZ" sz="2000" b="1" baseline="-25000" dirty="0">
                <a:solidFill>
                  <a:srgbClr val="307871"/>
                </a:solidFill>
              </a:rPr>
              <a:t>A</a:t>
            </a:r>
            <a:r>
              <a:rPr lang="cs-CZ" sz="2000" b="1" dirty="0">
                <a:solidFill>
                  <a:srgbClr val="307871"/>
                </a:solidFill>
              </a:rPr>
              <a:t> – m*Y</a:t>
            </a:r>
          </a:p>
          <a:p>
            <a:pPr algn="just">
              <a:spcBef>
                <a:spcPts val="0"/>
              </a:spcBef>
              <a:spcAft>
                <a:spcPts val="600"/>
              </a:spcAft>
              <a:buClr>
                <a:schemeClr val="tx1"/>
              </a:buClr>
              <a:buSzPct val="120000"/>
            </a:pPr>
            <a:r>
              <a:rPr lang="cs-CZ" sz="2000" dirty="0">
                <a:solidFill>
                  <a:srgbClr val="000000"/>
                </a:solidFill>
              </a:rPr>
              <a:t>Pokud rovnici čistého exportu začleníme do rovnice agregátních výdajů, dostaneme</a:t>
            </a:r>
            <a:r>
              <a:rPr lang="cs-CZ" sz="2000" dirty="0" smtClean="0">
                <a:solidFill>
                  <a:srgbClr val="000000"/>
                </a:solidFill>
              </a:rPr>
              <a:t>:</a:t>
            </a:r>
          </a:p>
          <a:p>
            <a:pPr marL="355600" lvl="0" indent="0" algn="ctr">
              <a:spcBef>
                <a:spcPts val="0"/>
              </a:spcBef>
              <a:spcAft>
                <a:spcPts val="1200"/>
              </a:spcAft>
              <a:buClr>
                <a:srgbClr val="307871"/>
              </a:buClr>
              <a:buSzPct val="120000"/>
              <a:buNone/>
            </a:pPr>
            <a:r>
              <a:rPr lang="cs-CZ" sz="2000" b="1" dirty="0" smtClean="0">
                <a:solidFill>
                  <a:srgbClr val="307871"/>
                </a:solidFill>
              </a:rPr>
              <a:t>AD </a:t>
            </a:r>
            <a:r>
              <a:rPr lang="cs-CZ" sz="2000" b="1" dirty="0">
                <a:solidFill>
                  <a:srgbClr val="307871"/>
                </a:solidFill>
              </a:rPr>
              <a:t>= Ca + c *Y – c*Ta - c*t*Y + c*TR + </a:t>
            </a:r>
            <a:r>
              <a:rPr lang="cs-CZ" sz="2000" b="1" dirty="0" err="1" smtClean="0">
                <a:solidFill>
                  <a:srgbClr val="307871"/>
                </a:solidFill>
              </a:rPr>
              <a:t>Ia</a:t>
            </a:r>
            <a:r>
              <a:rPr lang="cs-CZ" sz="2000" b="1" dirty="0" smtClean="0">
                <a:solidFill>
                  <a:srgbClr val="307871"/>
                </a:solidFill>
              </a:rPr>
              <a:t> -</a:t>
            </a:r>
            <a:r>
              <a:rPr lang="cs-CZ" sz="2000" b="1" dirty="0" err="1" smtClean="0">
                <a:solidFill>
                  <a:srgbClr val="307871"/>
                </a:solidFill>
              </a:rPr>
              <a:t>bi</a:t>
            </a:r>
            <a:r>
              <a:rPr lang="cs-CZ" sz="2000" b="1" dirty="0" smtClean="0">
                <a:solidFill>
                  <a:srgbClr val="307871"/>
                </a:solidFill>
              </a:rPr>
              <a:t> </a:t>
            </a:r>
            <a:r>
              <a:rPr lang="cs-CZ" sz="2000" b="1" dirty="0">
                <a:solidFill>
                  <a:srgbClr val="307871"/>
                </a:solidFill>
              </a:rPr>
              <a:t>+ G + NX</a:t>
            </a:r>
            <a:r>
              <a:rPr lang="cs-CZ" sz="2000" b="1" baseline="-25000" dirty="0">
                <a:solidFill>
                  <a:srgbClr val="307871"/>
                </a:solidFill>
              </a:rPr>
              <a:t>A</a:t>
            </a:r>
            <a:r>
              <a:rPr lang="cs-CZ" sz="2000" b="1" dirty="0">
                <a:solidFill>
                  <a:srgbClr val="307871"/>
                </a:solidFill>
              </a:rPr>
              <a:t> – m*Y</a:t>
            </a:r>
          </a:p>
          <a:p>
            <a:pPr algn="just">
              <a:spcBef>
                <a:spcPts val="0"/>
              </a:spcBef>
              <a:spcAft>
                <a:spcPts val="600"/>
              </a:spcAft>
              <a:buClr>
                <a:schemeClr val="tx1"/>
              </a:buClr>
              <a:buSzPct val="120000"/>
            </a:pPr>
            <a:r>
              <a:rPr lang="cs-CZ" sz="2000" dirty="0" smtClean="0">
                <a:solidFill>
                  <a:srgbClr val="000000"/>
                </a:solidFill>
              </a:rPr>
              <a:t>K určení rovnice IS potřebujeme vyjádřit autonomní výdaje:</a:t>
            </a:r>
          </a:p>
          <a:p>
            <a:pPr marL="355600" lvl="0" indent="0" algn="ctr">
              <a:spcBef>
                <a:spcPts val="0"/>
              </a:spcBef>
              <a:spcAft>
                <a:spcPts val="1200"/>
              </a:spcAft>
              <a:buClr>
                <a:srgbClr val="307871"/>
              </a:buClr>
              <a:buSzPct val="120000"/>
              <a:buNone/>
            </a:pPr>
            <a:r>
              <a:rPr lang="cs-CZ" sz="2000" b="1" dirty="0">
                <a:solidFill>
                  <a:srgbClr val="307871"/>
                </a:solidFill>
              </a:rPr>
              <a:t>A = Ca + c*TR – c*Ta + </a:t>
            </a:r>
            <a:r>
              <a:rPr lang="cs-CZ" sz="2000" b="1" dirty="0" err="1">
                <a:solidFill>
                  <a:srgbClr val="307871"/>
                </a:solidFill>
              </a:rPr>
              <a:t>Ia</a:t>
            </a:r>
            <a:r>
              <a:rPr lang="cs-CZ" sz="2000" b="1" dirty="0">
                <a:solidFill>
                  <a:srgbClr val="307871"/>
                </a:solidFill>
              </a:rPr>
              <a:t> + G + </a:t>
            </a:r>
            <a:r>
              <a:rPr lang="cs-CZ" sz="2000" b="1" dirty="0" smtClean="0">
                <a:solidFill>
                  <a:srgbClr val="307871"/>
                </a:solidFill>
              </a:rPr>
              <a:t>NX</a:t>
            </a:r>
            <a:r>
              <a:rPr lang="cs-CZ" sz="2000" b="1" baseline="-25000" dirty="0" smtClean="0">
                <a:solidFill>
                  <a:srgbClr val="307871"/>
                </a:solidFill>
              </a:rPr>
              <a:t>A</a:t>
            </a:r>
          </a:p>
          <a:p>
            <a:pPr lvl="0" algn="just">
              <a:spcBef>
                <a:spcPts val="0"/>
              </a:spcBef>
              <a:spcAft>
                <a:spcPts val="600"/>
              </a:spcAft>
              <a:buClr>
                <a:schemeClr val="tx1"/>
              </a:buClr>
              <a:buSzPct val="120000"/>
            </a:pPr>
            <a:r>
              <a:rPr lang="cs-CZ" sz="2000" dirty="0">
                <a:solidFill>
                  <a:srgbClr val="000000"/>
                </a:solidFill>
              </a:rPr>
              <a:t>Konečná rovnice AD v otevřené </a:t>
            </a:r>
            <a:r>
              <a:rPr lang="cs-CZ" sz="2000" dirty="0" smtClean="0">
                <a:solidFill>
                  <a:srgbClr val="000000"/>
                </a:solidFill>
              </a:rPr>
              <a:t>ekonomice : </a:t>
            </a:r>
            <a:r>
              <a:rPr lang="cs-CZ" sz="2000" b="1" dirty="0" smtClean="0">
                <a:solidFill>
                  <a:srgbClr val="307871"/>
                </a:solidFill>
              </a:rPr>
              <a:t> AD=A+</a:t>
            </a:r>
            <a:r>
              <a:rPr lang="en-GB" sz="2000" b="1" dirty="0" smtClean="0">
                <a:solidFill>
                  <a:srgbClr val="307871"/>
                </a:solidFill>
              </a:rPr>
              <a:t>[</a:t>
            </a:r>
            <a:r>
              <a:rPr lang="cs-CZ" sz="2000" b="1" dirty="0">
                <a:solidFill>
                  <a:srgbClr val="307871"/>
                </a:solidFill>
              </a:rPr>
              <a:t>c* (1 – t) – m</a:t>
            </a:r>
            <a:r>
              <a:rPr lang="en-GB" sz="2000" b="1" dirty="0">
                <a:solidFill>
                  <a:srgbClr val="307871"/>
                </a:solidFill>
              </a:rPr>
              <a:t>]</a:t>
            </a:r>
            <a:r>
              <a:rPr lang="cs-CZ" sz="2000" b="1" dirty="0">
                <a:solidFill>
                  <a:srgbClr val="307871"/>
                </a:solidFill>
              </a:rPr>
              <a:t>*</a:t>
            </a:r>
            <a:r>
              <a:rPr lang="cs-CZ" sz="2000" b="1" dirty="0" smtClean="0">
                <a:solidFill>
                  <a:srgbClr val="307871"/>
                </a:solidFill>
              </a:rPr>
              <a:t>Y- </a:t>
            </a:r>
            <a:r>
              <a:rPr lang="cs-CZ" sz="2000" b="1" dirty="0" err="1" smtClean="0">
                <a:solidFill>
                  <a:srgbClr val="307871"/>
                </a:solidFill>
              </a:rPr>
              <a:t>bi</a:t>
            </a:r>
            <a:endParaRPr lang="cs-CZ" sz="2000" b="1" dirty="0">
              <a:solidFill>
                <a:srgbClr val="307871"/>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920880" cy="507703"/>
          </a:xfrm>
        </p:spPr>
        <p:txBody>
          <a:bodyPr/>
          <a:lstStyle/>
          <a:p>
            <a:r>
              <a:rPr lang="cs-CZ" sz="2800" b="1" dirty="0" smtClean="0"/>
              <a:t>Rovnice IS v otevřené ekonomice s fixním kurzem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230750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0" y="857387"/>
                <a:ext cx="8280920" cy="4032448"/>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Vyjdeme-li z předpokladu, že </a:t>
                </a:r>
                <a:r>
                  <a:rPr lang="cs-CZ" sz="2000" b="1" dirty="0" smtClean="0"/>
                  <a:t>AD = Y</a:t>
                </a:r>
                <a:r>
                  <a:rPr lang="cs-CZ" sz="2000" dirty="0" smtClean="0"/>
                  <a:t>, </a:t>
                </a:r>
                <a:r>
                  <a:rPr lang="cs-CZ" sz="2000" dirty="0" smtClean="0">
                    <a:solidFill>
                      <a:srgbClr val="000000"/>
                    </a:solidFill>
                  </a:rPr>
                  <a:t>potom dostaneme:</a:t>
                </a:r>
              </a:p>
              <a:p>
                <a:pPr marL="0" lvl="0" indent="0" algn="just">
                  <a:spcBef>
                    <a:spcPts val="0"/>
                  </a:spcBef>
                  <a:spcAft>
                    <a:spcPts val="600"/>
                  </a:spcAft>
                  <a:buClr>
                    <a:schemeClr val="tx1"/>
                  </a:buClr>
                  <a:buSzPct val="120000"/>
                  <a:buNone/>
                </a:pPr>
                <a:endParaRPr lang="cs-CZ" sz="2000" dirty="0">
                  <a:solidFill>
                    <a:srgbClr val="000000"/>
                  </a:solidFill>
                </a:endParaRPr>
              </a:p>
              <a:p>
                <a:pPr marL="0" lvl="0" indent="0" algn="ctr">
                  <a:spcBef>
                    <a:spcPts val="0"/>
                  </a:spcBef>
                  <a:spcAft>
                    <a:spcPts val="1200"/>
                  </a:spcAft>
                  <a:buClr>
                    <a:srgbClr val="307871"/>
                  </a:buClr>
                  <a:buSzPct val="120000"/>
                  <a:buNone/>
                </a:pPr>
                <a:r>
                  <a:rPr lang="cs-CZ" sz="2400" dirty="0" smtClean="0">
                    <a:solidFill>
                      <a:srgbClr val="000000"/>
                    </a:solidFill>
                  </a:rPr>
                  <a:t> </a:t>
                </a:r>
                <a:r>
                  <a:rPr lang="cs-CZ" sz="2400" b="1" dirty="0" smtClean="0">
                    <a:solidFill>
                      <a:schemeClr val="tx1"/>
                    </a:solidFill>
                  </a:rPr>
                  <a:t>Y = </a:t>
                </a:r>
                <a14:m>
                  <m:oMath xmlns:m="http://schemas.openxmlformats.org/officeDocument/2006/math">
                    <m:f>
                      <m:fPr>
                        <m:ctrlPr>
                          <a:rPr lang="cs-CZ" sz="2400" b="1" i="1">
                            <a:solidFill>
                              <a:schemeClr val="tx1"/>
                            </a:solidFill>
                            <a:latin typeface="Cambria Math" panose="02040503050406030204" pitchFamily="18" charset="0"/>
                          </a:rPr>
                        </m:ctrlPr>
                      </m:fPr>
                      <m:num>
                        <m:r>
                          <a:rPr lang="cs-CZ" sz="2400" b="1" i="1">
                            <a:solidFill>
                              <a:schemeClr val="tx1"/>
                            </a:solidFill>
                            <a:latin typeface="Cambria Math" panose="02040503050406030204" pitchFamily="18" charset="0"/>
                          </a:rPr>
                          <m:t>𝟏</m:t>
                        </m:r>
                      </m:num>
                      <m:den>
                        <m:r>
                          <a:rPr lang="cs-CZ" sz="2400" b="1" i="1">
                            <a:solidFill>
                              <a:schemeClr val="tx1"/>
                            </a:solidFill>
                            <a:latin typeface="Cambria Math" panose="02040503050406030204" pitchFamily="18" charset="0"/>
                          </a:rPr>
                          <m:t>𝟏</m:t>
                        </m:r>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𝒄</m:t>
                        </m:r>
                        <m:r>
                          <a:rPr lang="cs-CZ" sz="2400" b="1" i="1">
                            <a:solidFill>
                              <a:schemeClr val="tx1"/>
                            </a:solidFill>
                            <a:latin typeface="Cambria Math" panose="02040503050406030204" pitchFamily="18" charset="0"/>
                          </a:rPr>
                          <m:t> ∗</m:t>
                        </m:r>
                        <m:d>
                          <m:dPr>
                            <m:ctrlPr>
                              <a:rPr lang="cs-CZ" sz="2400" b="1" i="1">
                                <a:solidFill>
                                  <a:schemeClr val="tx1"/>
                                </a:solidFill>
                                <a:latin typeface="Cambria Math" panose="02040503050406030204" pitchFamily="18" charset="0"/>
                              </a:rPr>
                            </m:ctrlPr>
                          </m:dPr>
                          <m:e>
                            <m:r>
                              <a:rPr lang="cs-CZ" sz="2400" b="1" i="1">
                                <a:solidFill>
                                  <a:schemeClr val="tx1"/>
                                </a:solidFill>
                                <a:latin typeface="Cambria Math" panose="02040503050406030204" pitchFamily="18" charset="0"/>
                              </a:rPr>
                              <m:t>𝟏</m:t>
                            </m:r>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𝒕</m:t>
                            </m:r>
                          </m:e>
                        </m:d>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𝒎</m:t>
                        </m:r>
                      </m:den>
                    </m:f>
                    <m:r>
                      <a:rPr lang="cs-CZ" sz="2400" b="1" i="1">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𝑨</m:t>
                    </m:r>
                    <m:r>
                      <a:rPr lang="cs-CZ" sz="2400" b="1" i="1" smtClean="0">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𝒃𝒊</m:t>
                    </m:r>
                    <m:r>
                      <a:rPr lang="cs-CZ" sz="2400" b="1" i="1" smtClean="0">
                        <a:solidFill>
                          <a:schemeClr val="tx1"/>
                        </a:solidFill>
                        <a:latin typeface="Cambria Math" panose="02040503050406030204" pitchFamily="18" charset="0"/>
                      </a:rPr>
                      <m:t>)</m:t>
                    </m:r>
                  </m:oMath>
                </a14:m>
                <a:endParaRPr lang="es-ES" sz="2400" b="1" dirty="0">
                  <a:solidFill>
                    <a:schemeClr val="tx1"/>
                  </a:solidFill>
                </a:endParaRPr>
              </a:p>
              <a:p>
                <a:pPr algn="just">
                  <a:spcBef>
                    <a:spcPts val="0"/>
                  </a:spcBef>
                  <a:spcAft>
                    <a:spcPts val="600"/>
                  </a:spcAft>
                  <a:buClr>
                    <a:schemeClr val="tx1"/>
                  </a:buClr>
                  <a:buSzPct val="120000"/>
                </a:pPr>
                <a:r>
                  <a:rPr lang="cs-CZ" sz="2000" dirty="0">
                    <a:solidFill>
                      <a:srgbClr val="000000"/>
                    </a:solidFill>
                  </a:rPr>
                  <a:t>Konečná rovnice pro určení rovnovážného produktu v otevřené ekonomice s fixním kurzem bude mít </a:t>
                </a:r>
                <a:r>
                  <a:rPr lang="cs-CZ" sz="2000" dirty="0" smtClean="0">
                    <a:solidFill>
                      <a:srgbClr val="000000"/>
                    </a:solidFill>
                  </a:rPr>
                  <a:t>tvar:</a:t>
                </a:r>
              </a:p>
              <a:p>
                <a:pPr marL="0" indent="0" algn="ctr">
                  <a:spcBef>
                    <a:spcPts val="0"/>
                  </a:spcBef>
                  <a:spcAft>
                    <a:spcPts val="600"/>
                  </a:spcAft>
                  <a:buClr>
                    <a:schemeClr val="tx1"/>
                  </a:buClr>
                  <a:buSzPct val="120000"/>
                  <a:buNone/>
                </a:pPr>
                <a:r>
                  <a:rPr lang="cs-CZ" sz="2400" b="1" dirty="0">
                    <a:solidFill>
                      <a:srgbClr val="307871"/>
                    </a:solidFill>
                  </a:rPr>
                  <a:t>Y = </a:t>
                </a:r>
                <a:r>
                  <a:rPr lang="cs-CZ" sz="2400" b="1" dirty="0" smtClean="0">
                    <a:solidFill>
                      <a:srgbClr val="307871"/>
                    </a:solidFill>
                  </a:rPr>
                  <a:t>α</a:t>
                </a:r>
                <a:r>
                  <a:rPr lang="cs-CZ" sz="2400" b="1" baseline="-25000" dirty="0" smtClean="0">
                    <a:solidFill>
                      <a:srgbClr val="307871"/>
                    </a:solidFill>
                  </a:rPr>
                  <a:t>F</a:t>
                </a:r>
                <a:r>
                  <a:rPr lang="cs-CZ" sz="2400" b="1" dirty="0" smtClean="0">
                    <a:solidFill>
                      <a:srgbClr val="307871"/>
                    </a:solidFill>
                  </a:rPr>
                  <a:t>*(A – </a:t>
                </a:r>
                <a:r>
                  <a:rPr lang="cs-CZ" sz="2400" b="1" dirty="0" err="1" smtClean="0">
                    <a:solidFill>
                      <a:srgbClr val="307871"/>
                    </a:solidFill>
                  </a:rPr>
                  <a:t>bi</a:t>
                </a:r>
                <a:r>
                  <a:rPr lang="cs-CZ" sz="2400" b="1" dirty="0" smtClean="0">
                    <a:solidFill>
                      <a:srgbClr val="307871"/>
                    </a:solidFill>
                  </a:rPr>
                  <a:t>)</a:t>
                </a:r>
              </a:p>
              <a:p>
                <a:pPr algn="just">
                  <a:spcBef>
                    <a:spcPts val="0"/>
                  </a:spcBef>
                  <a:spcAft>
                    <a:spcPts val="600"/>
                  </a:spcAft>
                  <a:buClr>
                    <a:schemeClr val="tx1"/>
                  </a:buClr>
                  <a:buSzPct val="120000"/>
                </a:pPr>
                <a:r>
                  <a:rPr lang="el-GR" sz="2000" b="1" dirty="0"/>
                  <a:t>α</a:t>
                </a:r>
                <a:r>
                  <a:rPr lang="cs-CZ" sz="2000" b="1" baseline="-25000" dirty="0"/>
                  <a:t>F</a:t>
                </a:r>
                <a:r>
                  <a:rPr lang="cs-CZ" sz="2000" dirty="0">
                    <a:solidFill>
                      <a:srgbClr val="000000"/>
                    </a:solidFill>
                  </a:rPr>
                  <a:t> </a:t>
                </a:r>
                <a:r>
                  <a:rPr lang="cs-CZ" sz="2000" dirty="0">
                    <a:solidFill>
                      <a:srgbClr val="000000"/>
                    </a:solidFill>
                  </a:rPr>
                  <a:t>je  </a:t>
                </a:r>
                <a:r>
                  <a:rPr lang="cs-CZ" sz="2000" dirty="0">
                    <a:solidFill>
                      <a:srgbClr val="000000"/>
                    </a:solidFill>
                  </a:rPr>
                  <a:t>jednoduchý multiplikátor otevřené </a:t>
                </a:r>
                <a:r>
                  <a:rPr lang="cs-CZ" sz="2000" dirty="0">
                    <a:solidFill>
                      <a:srgbClr val="000000"/>
                    </a:solidFill>
                  </a:rPr>
                  <a:t>ekonomiky, </a:t>
                </a:r>
                <a:r>
                  <a:rPr lang="cs-CZ" sz="2000" dirty="0">
                    <a:solidFill>
                      <a:srgbClr val="000000"/>
                    </a:solidFill>
                  </a:rPr>
                  <a:t>který </a:t>
                </a:r>
                <a:r>
                  <a:rPr lang="cs-CZ" sz="2000" dirty="0" smtClean="0">
                    <a:solidFill>
                      <a:srgbClr val="000000"/>
                    </a:solidFill>
                  </a:rPr>
                  <a:t>vyjadřuje vliv </a:t>
                </a:r>
                <a:r>
                  <a:rPr lang="cs-CZ" sz="2000" dirty="0">
                    <a:solidFill>
                      <a:srgbClr val="000000"/>
                    </a:solidFill>
                  </a:rPr>
                  <a:t>autonomních výdajů včetně exportu a importu na domácí důchod, za předpokladu fixní cenové hladiny, fixní (dané) úrokové sazby a daného reálného měnového kursu </a:t>
                </a:r>
                <a:endParaRPr lang="cs-CZ" sz="2000" dirty="0">
                  <a:solidFill>
                    <a:srgbClr val="000000"/>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920880" cy="507703"/>
          </a:xfrm>
        </p:spPr>
        <p:txBody>
          <a:bodyPr/>
          <a:lstStyle/>
          <a:p>
            <a:r>
              <a:rPr lang="cs-CZ" sz="2800" b="1" dirty="0" smtClean="0"/>
              <a:t>Rovnice IS v otevřené ekonomice s fixním kurzem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187237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b="1" dirty="0" smtClean="0">
            <a:solidFill>
              <a:srgbClr val="A50363"/>
            </a:solidFill>
          </a:defRPr>
        </a:defPPr>
      </a:lstStyle>
    </a:txDef>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6377</TotalTime>
  <Words>2552</Words>
  <Application>Microsoft Office PowerPoint</Application>
  <PresentationFormat>Předvádění na obrazovce (16:9)</PresentationFormat>
  <Paragraphs>365</Paragraphs>
  <Slides>32</Slides>
  <Notes>28</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32</vt:i4>
      </vt:variant>
    </vt:vector>
  </HeadingPairs>
  <TitlesOfParts>
    <vt:vector size="39" baseType="lpstr">
      <vt:lpstr>Arial</vt:lpstr>
      <vt:lpstr>Calibri</vt:lpstr>
      <vt:lpstr>Cambria Math</vt:lpstr>
      <vt:lpstr>Times New Roman</vt:lpstr>
      <vt:lpstr>Wingdings</vt:lpstr>
      <vt:lpstr>SLU</vt:lpstr>
      <vt:lpstr>1_SLU</vt:lpstr>
      <vt:lpstr>Název prezentace</vt:lpstr>
      <vt:lpstr>MAKROEKONOMIE OTEVŘENÉ EKONOMIKY A MODEL  IS-LM-BP</vt:lpstr>
      <vt:lpstr>Obsah prezentace</vt:lpstr>
      <vt:lpstr>Model IS-LM-BP</vt:lpstr>
      <vt:lpstr>Systém fixních kurzů</vt:lpstr>
      <vt:lpstr>Systém plovoucích (pružných) kurzů</vt:lpstr>
      <vt:lpstr>Křivka IS v otevřené ekonomice</vt:lpstr>
      <vt:lpstr>Rovnice IS v otevřené ekonomice s fixním kurzem</vt:lpstr>
      <vt:lpstr>Rovnice IS v otevřené ekonomice s fixním kurzem</vt:lpstr>
      <vt:lpstr>Multiplikátor běžného účtu </vt:lpstr>
      <vt:lpstr>Čisté vývozy  v systému plovoucích kurzů</vt:lpstr>
      <vt:lpstr>Čisté vývozy  v systému plovoucích kurzů</vt:lpstr>
      <vt:lpstr>Rovnice IS v otevřené ekonomice s plovoucím kurzem</vt:lpstr>
      <vt:lpstr>Rovnice IS v otevřené ekonomice s plovoucím kurzem</vt:lpstr>
      <vt:lpstr>Posuny křivky IS v otevřené ekonomice s plovoucím kurzem</vt:lpstr>
      <vt:lpstr>Křivka LM v otevřené ekonomice</vt:lpstr>
      <vt:lpstr>Rovnováha PB – křivka BP - předpoklady</vt:lpstr>
      <vt:lpstr>Rovnováha PB – křivka BP </vt:lpstr>
      <vt:lpstr>Kapitálová mobilita</vt:lpstr>
      <vt:lpstr>Odvození křivky BP</vt:lpstr>
      <vt:lpstr>Sklon, poloha a body mimo křivku BP</vt:lpstr>
      <vt:lpstr>Sklon, poloha a body mimo křivku BP</vt:lpstr>
      <vt:lpstr>Sklon, poloha a body mimo křivku BP</vt:lpstr>
      <vt:lpstr>Sklon, poloha a body mimo křivku BP</vt:lpstr>
      <vt:lpstr>Sklon, poloha a body mimo křivku BP</vt:lpstr>
      <vt:lpstr>Sklon, poloha a body mimo křivku BP</vt:lpstr>
      <vt:lpstr>Sklon, poloha a body mimo křivku BP</vt:lpstr>
      <vt:lpstr>Rovnováha v modelu IS-LM-BP</vt:lpstr>
      <vt:lpstr>Rovnováha v modelu IS-LM-BP</vt:lpstr>
      <vt:lpstr>Rovnováha v modelu IS-LM-BP</vt:lpstr>
      <vt:lpstr>Zdroje</vt:lpstr>
      <vt:lpstr>  Děkuji za pozornost a přeji hezký den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579</cp:revision>
  <dcterms:created xsi:type="dcterms:W3CDTF">2016-07-06T15:42:34Z</dcterms:created>
  <dcterms:modified xsi:type="dcterms:W3CDTF">2018-04-24T10:57:57Z</dcterms:modified>
</cp:coreProperties>
</file>