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84" r:id="rId3"/>
    <p:sldId id="266" r:id="rId4"/>
    <p:sldId id="295" r:id="rId5"/>
    <p:sldId id="288" r:id="rId6"/>
    <p:sldId id="286" r:id="rId7"/>
    <p:sldId id="291" r:id="rId8"/>
    <p:sldId id="293" r:id="rId9"/>
    <p:sldId id="287" r:id="rId10"/>
    <p:sldId id="294" r:id="rId11"/>
    <p:sldId id="297" r:id="rId12"/>
    <p:sldId id="290" r:id="rId13"/>
    <p:sldId id="283" r:id="rId14"/>
  </p:sldIdLst>
  <p:sldSz cx="9144000" cy="5143500" type="screen16x9"/>
  <p:notesSz cx="6858000" cy="9144000"/>
  <p:custDataLst>
    <p:tags r:id="rId16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bomír Nenička" initials="LN" lastIdx="1" clrIdx="0">
    <p:extLst>
      <p:ext uri="{19B8F6BF-5375-455C-9EA6-DF929625EA0E}">
        <p15:presenceInfo xmlns:p15="http://schemas.microsoft.com/office/powerpoint/2012/main" userId="S-1-5-21-3884701294-3663175635-3118534415-1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>
      <p:cViewPr varScale="1">
        <p:scale>
          <a:sx n="142" d="100"/>
          <a:sy n="142" d="100"/>
        </p:scale>
        <p:origin x="73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01.03.2023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523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436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70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577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507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4728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2289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70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303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515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7691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52028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Formování správního systému ve středověku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444208" y="3723878"/>
            <a:ext cx="252806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Mgr. Lubomír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Nenička</a:t>
            </a:r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ekonomie a veřejné správy</a:t>
            </a:r>
          </a:p>
          <a:p>
            <a:pPr algn="r"/>
            <a:endParaRPr lang="cs-CZ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ho dosáhl kníže Vratislav II. (konec 11. století).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Znovu byl královský titul udělen jednotlivému přemyslovskému knížeti v polovině 12. století.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Dědičnou držbou královského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titulu potvrdila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Zlatá bula sicilská (1212).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/>
              <a:t>Královský titul</a:t>
            </a:r>
            <a:br>
              <a:rPr lang="cs-CZ" sz="2800" b="1"/>
            </a:br>
            <a:endParaRPr lang="cs-CZ" sz="2800" b="1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76D110F-22C8-45A6-B9ED-7D3637376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2423980"/>
            <a:ext cx="3168352" cy="194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98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r. 1306 byl zavražděn  Václav III. jako poslední Přemyslovec na českém trůně.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b="1" dirty="0"/>
              <a:t>Proměny panovnické moci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20AC14C-08A6-48A1-A66C-13BEBA1CF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515" y="1670858"/>
            <a:ext cx="4279763" cy="2475191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344BD9BD-0B87-4C1A-BEA9-8C8EAEAA9E2A}"/>
              </a:ext>
            </a:extLst>
          </p:cNvPr>
          <p:cNvSpPr/>
          <p:nvPr/>
        </p:nvSpPr>
        <p:spPr>
          <a:xfrm>
            <a:off x="611560" y="1971586"/>
            <a:ext cx="32403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Nového panovníka přijímaly, nebo přímo volily stavy (primárně šlechta).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Nový panovník před přijetím skládal přísahu a potvrzoval zemská práva a privilegia.</a:t>
            </a:r>
          </a:p>
        </p:txBody>
      </p:sp>
    </p:spTree>
    <p:extLst>
      <p:ext uri="{BB962C8B-B14F-4D97-AF65-F5344CB8AC3E}">
        <p14:creationId xmlns:p14="http://schemas.microsoft.com/office/powerpoint/2010/main" val="221437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Území polského původu – </a:t>
            </a:r>
            <a:b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jeho název se odvozuje </a:t>
            </a:r>
            <a:b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hory (nebo řeky) </a:t>
            </a:r>
            <a:r>
              <a:rPr lang="cs-CZ" altLang="cs-CZ" sz="1800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Ślęży</a:t>
            </a:r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cs-CZ" altLang="cs-CZ" sz="1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8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10</a:t>
            </a:r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století bylo </a:t>
            </a:r>
            <a:b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dočasně slezské území součástí </a:t>
            </a:r>
            <a:b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českého státu – později je </a:t>
            </a:r>
            <a:b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Poláci dobyli zpět. </a:t>
            </a:r>
          </a:p>
          <a:p>
            <a:endParaRPr lang="cs-CZ" altLang="cs-CZ" sz="1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Slezská knížectví se vydělila z Polska </a:t>
            </a:r>
            <a:b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přijala českou lenní svrchovanost </a:t>
            </a:r>
            <a:b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1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 Jana Lucemburského (14. století).</a:t>
            </a:r>
          </a:p>
          <a:p>
            <a:endParaRPr lang="cs-CZ" altLang="cs-CZ" sz="1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Slezsko v počátcích českého státu</a:t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4" name="Zástupný symbol pro obsah 2">
            <a:extLst>
              <a:ext uri="{FF2B5EF4-FFF2-40B4-BE49-F238E27FC236}">
                <a16:creationId xmlns:a16="http://schemas.microsoft.com/office/drawing/2014/main" id="{39206325-AC2B-4D16-8EE5-C0D2703F5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238882"/>
            <a:ext cx="3908425" cy="302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766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640960" cy="3816424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Hlavním nositelem moci a představitelem středověkého českého státu byl přemyslovský kníže, resp. král.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rámci přemyslovského knížectví základy správního systému na centrální úrovni reprezentovaly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dvorské úřady 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centrální úrovni a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hradská soustava 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místní úrovni („státní správa“).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Postupné potvrzení dědičné držby pozemkového majetku šlechtě umožnilo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vznik vrchnostenské správy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 panstvími jako jejími územně-správními jednotkami. 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14. století (za vlády Lucemburků) se k českým zemím připojila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slezská knížectví 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zachovala si vnitřní samostatnost a nevytvořila jednotný celek.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648072"/>
          </a:xfrm>
        </p:spPr>
        <p:txBody>
          <a:bodyPr/>
          <a:lstStyle/>
          <a:p>
            <a:r>
              <a:rPr lang="cs-CZ" sz="2800" b="1" dirty="0"/>
              <a:t>Shrnutí</a:t>
            </a:r>
            <a:br>
              <a:rPr lang="cs-CZ" sz="2800" b="1" dirty="0"/>
            </a:b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81466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3F9023F4-5A71-4EBD-AF04-E09802054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1059582"/>
            <a:ext cx="6048672" cy="390643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433438A-E8E2-41E7-86AB-A541D0904BF8}"/>
              </a:ext>
            </a:extLst>
          </p:cNvPr>
          <p:cNvSpPr txBox="1"/>
          <p:nvPr/>
        </p:nvSpPr>
        <p:spPr>
          <a:xfrm>
            <a:off x="683568" y="195486"/>
            <a:ext cx="7272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      </a:t>
            </a:r>
            <a:r>
              <a:rPr lang="cs-CZ" sz="2000" b="1" dirty="0"/>
              <a:t>Velká Morava </a:t>
            </a:r>
            <a:r>
              <a:rPr lang="cs-CZ" sz="2000" dirty="0"/>
              <a:t>– první státní útvar na českém území (9. století) </a:t>
            </a:r>
          </a:p>
        </p:txBody>
      </p:sp>
    </p:spTree>
    <p:extLst>
      <p:ext uri="{BB962C8B-B14F-4D97-AF65-F5344CB8AC3E}">
        <p14:creationId xmlns:p14="http://schemas.microsoft.com/office/powerpoint/2010/main" val="1449618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712968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Původně byly Čechy ve vazalském vztahu  k Velkomoravské říši - osamostatnily se v 90. letech 9. století.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poloviny 10. století vládnoucí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 Přemyslovců </a:t>
            </a: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začal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začleňovat území dalších českých kmenů pod svou přímou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správu.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Moc byla v rukou knížete z vládnoucího rodu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jeho družiny. 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Počátky české státnosti jsou spojovány se sv. Václavem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knížecím patronem českého státu.</a:t>
            </a:r>
          </a:p>
          <a:p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Přemyslovské Čechy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6D6838C-A793-4DA4-9F3A-EC4FADACF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2427734"/>
            <a:ext cx="1925960" cy="271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7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1BDA73-CC4D-447B-A173-B8F8E31A9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95486"/>
            <a:ext cx="6480720" cy="507703"/>
          </a:xfrm>
        </p:spPr>
        <p:txBody>
          <a:bodyPr/>
          <a:lstStyle/>
          <a:p>
            <a:r>
              <a:rPr lang="cs-CZ" b="1" dirty="0"/>
              <a:t>Praha</a:t>
            </a:r>
            <a:r>
              <a:rPr lang="cs-CZ" dirty="0"/>
              <a:t> jako centrum přemyslovského státu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515B783-6B77-40EF-BEFA-92A81B1C0D9E}"/>
              </a:ext>
            </a:extLst>
          </p:cNvPr>
          <p:cNvSpPr txBox="1"/>
          <p:nvPr/>
        </p:nvSpPr>
        <p:spPr>
          <a:xfrm>
            <a:off x="827584" y="987574"/>
            <a:ext cx="676875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dirty="0"/>
              <a:t>V písemných pramenech se Praha objevuje v 2. polovině 10. století (ve zprávě židovsko-arabského obchodníka Ibrahima </a:t>
            </a:r>
            <a:r>
              <a:rPr lang="cs-CZ" altLang="cs-CZ" dirty="0" err="1"/>
              <a:t>ibn</a:t>
            </a:r>
            <a:r>
              <a:rPr lang="cs-CZ" altLang="cs-CZ" dirty="0"/>
              <a:t> Jakuba)</a:t>
            </a:r>
          </a:p>
          <a:p>
            <a:endParaRPr lang="cs-CZ" altLang="cs-CZ" dirty="0"/>
          </a:p>
          <a:p>
            <a:r>
              <a:rPr lang="cs-CZ" altLang="cs-CZ" dirty="0"/>
              <a:t>Název Praha byl původně používán pro přemyslovský hrad.</a:t>
            </a:r>
          </a:p>
          <a:p>
            <a:r>
              <a:rPr lang="cs-CZ" altLang="cs-CZ" dirty="0"/>
              <a:t>Podhradí bylo významným centrem na trase evropských obchodních cest.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             </a:t>
            </a:r>
            <a:r>
              <a:rPr lang="cs-CZ" altLang="cs-CZ" sz="1000" dirty="0"/>
              <a:t>Kostel Panny Marie (9. stol.)                   Bazilika sv. Jiří (1. pol. 9. století)                                     Rotunda sv. Víta </a:t>
            </a:r>
            <a:endParaRPr lang="cs-CZ" alt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CFE76EC-F099-4386-9567-131ED1256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406" y="2467858"/>
            <a:ext cx="1452734" cy="176007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32A6438-A6E5-4440-A95A-9EC584AEE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40" y="2483800"/>
            <a:ext cx="3369960" cy="17441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445DB2F-78DE-4E43-B54E-C78A0E1B4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1100" y="2467859"/>
            <a:ext cx="1867324" cy="174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30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Stala se integrální součástí raně středověkého českého státu, později byla rozdělena do tzv. údělů.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Jednalo se o územní celky, které byly svěřovány do správy bratrů nebo synů vládnoucího knížete (údělníků) – jejich rozsah byl proměnlivý. 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Moravě se zformovaly tři úděly –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olomoucký, brněnský a znojemský.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Morava a tzv. úděly</a:t>
            </a:r>
          </a:p>
        </p:txBody>
      </p:sp>
    </p:spTree>
    <p:extLst>
      <p:ext uri="{BB962C8B-B14F-4D97-AF65-F5344CB8AC3E}">
        <p14:creationId xmlns:p14="http://schemas.microsoft.com/office/powerpoint/2010/main" val="321148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>
            <a:extLst>
              <a:ext uri="{FF2B5EF4-FFF2-40B4-BE49-F238E27FC236}">
                <a16:creationId xmlns:a16="http://schemas.microsoft.com/office/drawing/2014/main" id="{8EE6EC6E-4E39-4FA2-9D8F-B291E0FEBC4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187625" y="987425"/>
            <a:ext cx="5934310" cy="3529013"/>
          </a:xfrm>
          <a:prstGeom prst="rect">
            <a:avLst/>
          </a:prstGeom>
        </p:spPr>
      </p:pic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Hranice českého knížectví</a:t>
            </a:r>
          </a:p>
        </p:txBody>
      </p:sp>
    </p:spTree>
    <p:extLst>
      <p:ext uri="{BB962C8B-B14F-4D97-AF65-F5344CB8AC3E}">
        <p14:creationId xmlns:p14="http://schemas.microsoft.com/office/powerpoint/2010/main" val="1523361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3"/>
            <a:ext cx="8424936" cy="371128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První úřady se zaměřovaly na zajištění chodu dvora a na čestnou službu panovníkovi </a:t>
            </a:r>
          </a:p>
          <a:p>
            <a:r>
              <a:rPr lang="cs-CZ" altLang="cs-CZ" sz="28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Kromě hodností převážně prestižního charakteru vznikly také hodnosti se širším správním dosahem činnosti.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Počátky dvorských úřadů</a:t>
            </a:r>
            <a:br>
              <a:rPr lang="cs-CZ" sz="2800" b="1" dirty="0"/>
            </a:b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556688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Jejím základem byla původně významná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přemyslovská hradiště. 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Hrady měly zprvu především vojenský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význam, současně plnila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správní funkci.</a:t>
            </a: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Nejvyššími správními úředníky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hradech byli kasteláni (později purkrabí).</a:t>
            </a:r>
          </a:p>
          <a:p>
            <a:pPr marL="0" indent="0">
              <a:buNone/>
            </a:pPr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Hradská  soustava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347614"/>
            <a:ext cx="3456384" cy="266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53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altLang="cs-CZ" sz="2400" dirty="0"/>
          </a:p>
          <a:p>
            <a:pPr marL="0" indent="0">
              <a:buNone/>
            </a:pPr>
            <a:r>
              <a:rPr lang="cs-CZ" altLang="cs-CZ" sz="2000" dirty="0"/>
              <a:t>V době přemyslovského knížectví </a:t>
            </a:r>
            <a:br>
              <a:rPr lang="cs-CZ" altLang="cs-CZ" sz="2000" dirty="0"/>
            </a:br>
            <a:r>
              <a:rPr lang="cs-CZ" altLang="cs-CZ" sz="2000" dirty="0"/>
              <a:t>šlechta postupně získala dědičné </a:t>
            </a:r>
            <a:br>
              <a:rPr lang="cs-CZ" altLang="cs-CZ" sz="2000" dirty="0"/>
            </a:br>
            <a:r>
              <a:rPr lang="cs-CZ" altLang="cs-CZ" sz="2000" dirty="0"/>
              <a:t>vlastnictví uděleného území – </a:t>
            </a:r>
            <a:br>
              <a:rPr lang="cs-CZ" altLang="cs-CZ" sz="2000" dirty="0"/>
            </a:br>
            <a:r>
              <a:rPr lang="cs-CZ" altLang="cs-CZ" sz="2000" dirty="0"/>
              <a:t>v důsledku toho vznikla </a:t>
            </a:r>
            <a:br>
              <a:rPr lang="cs-CZ" altLang="cs-CZ" sz="2000" dirty="0"/>
            </a:br>
            <a:r>
              <a:rPr lang="cs-CZ" altLang="cs-CZ" sz="2000" b="1" dirty="0"/>
              <a:t>vrchnostenská správa s panstvími </a:t>
            </a:r>
            <a:br>
              <a:rPr lang="cs-CZ" altLang="cs-CZ" sz="2000" b="1" dirty="0"/>
            </a:br>
            <a:r>
              <a:rPr lang="cs-CZ" altLang="cs-CZ" sz="2000" dirty="0"/>
              <a:t>jako správními jednotkami.  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Počátky vrchnostenské správy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A0FF2FF2-BF47-4B01-9829-733BB4A80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1148383"/>
            <a:ext cx="3090940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7783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f9b3861c-9feb-4d2e-86c6-0fbe7d2713dc"/>
</p:tagLst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611</Words>
  <Application>Microsoft Office PowerPoint</Application>
  <PresentationFormat>Předvádění na obrazovce (16:9)</PresentationFormat>
  <Paragraphs>84</Paragraphs>
  <Slides>13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SLU</vt:lpstr>
      <vt:lpstr> Formování správního systému ve středověku     </vt:lpstr>
      <vt:lpstr>Prezentace aplikace PowerPoint</vt:lpstr>
      <vt:lpstr>Přemyslovské Čechy</vt:lpstr>
      <vt:lpstr>Praha jako centrum přemyslovského státu</vt:lpstr>
      <vt:lpstr>Morava a tzv. úděly</vt:lpstr>
      <vt:lpstr>Hranice českého knížectví</vt:lpstr>
      <vt:lpstr>Počátky dvorských úřadů </vt:lpstr>
      <vt:lpstr>Hradská  soustava</vt:lpstr>
      <vt:lpstr>Počátky vrchnostenské správy</vt:lpstr>
      <vt:lpstr>Královský titul </vt:lpstr>
      <vt:lpstr>Proměny panovnické moci</vt:lpstr>
      <vt:lpstr>Slezsko v počátcích českého státu </vt:lpstr>
      <vt:lpstr>Shrnutí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Lubomír Nenička</cp:lastModifiedBy>
  <cp:revision>100</cp:revision>
  <dcterms:created xsi:type="dcterms:W3CDTF">2016-07-06T15:42:34Z</dcterms:created>
  <dcterms:modified xsi:type="dcterms:W3CDTF">2023-03-01T10:23:00Z</dcterms:modified>
</cp:coreProperties>
</file>