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59"/>
  </p:notesMasterIdLst>
  <p:sldIdLst>
    <p:sldId id="318" r:id="rId3"/>
    <p:sldId id="256" r:id="rId4"/>
    <p:sldId id="257" r:id="rId5"/>
    <p:sldId id="258" r:id="rId6"/>
    <p:sldId id="369" r:id="rId7"/>
    <p:sldId id="370" r:id="rId8"/>
    <p:sldId id="492" r:id="rId9"/>
    <p:sldId id="493" r:id="rId10"/>
    <p:sldId id="494" r:id="rId11"/>
    <p:sldId id="496" r:id="rId12"/>
    <p:sldId id="486" r:id="rId13"/>
    <p:sldId id="499" r:id="rId14"/>
    <p:sldId id="500" r:id="rId15"/>
    <p:sldId id="495" r:id="rId16"/>
    <p:sldId id="470" r:id="rId17"/>
    <p:sldId id="497" r:id="rId18"/>
    <p:sldId id="498" r:id="rId19"/>
    <p:sldId id="501" r:id="rId20"/>
    <p:sldId id="502" r:id="rId21"/>
    <p:sldId id="503" r:id="rId22"/>
    <p:sldId id="504" r:id="rId23"/>
    <p:sldId id="505" r:id="rId24"/>
    <p:sldId id="506" r:id="rId25"/>
    <p:sldId id="507" r:id="rId26"/>
    <p:sldId id="508" r:id="rId27"/>
    <p:sldId id="509" r:id="rId28"/>
    <p:sldId id="510" r:id="rId29"/>
    <p:sldId id="511" r:id="rId30"/>
    <p:sldId id="512" r:id="rId31"/>
    <p:sldId id="513" r:id="rId32"/>
    <p:sldId id="514" r:id="rId33"/>
    <p:sldId id="515" r:id="rId34"/>
    <p:sldId id="516" r:id="rId35"/>
    <p:sldId id="517" r:id="rId36"/>
    <p:sldId id="518" r:id="rId37"/>
    <p:sldId id="519" r:id="rId38"/>
    <p:sldId id="520" r:id="rId39"/>
    <p:sldId id="521" r:id="rId40"/>
    <p:sldId id="522" r:id="rId41"/>
    <p:sldId id="523" r:id="rId42"/>
    <p:sldId id="524" r:id="rId43"/>
    <p:sldId id="525" r:id="rId44"/>
    <p:sldId id="526" r:id="rId45"/>
    <p:sldId id="527" r:id="rId46"/>
    <p:sldId id="528" r:id="rId47"/>
    <p:sldId id="529" r:id="rId48"/>
    <p:sldId id="530" r:id="rId49"/>
    <p:sldId id="531" r:id="rId50"/>
    <p:sldId id="532" r:id="rId51"/>
    <p:sldId id="533" r:id="rId52"/>
    <p:sldId id="534" r:id="rId53"/>
    <p:sldId id="535" r:id="rId54"/>
    <p:sldId id="536" r:id="rId55"/>
    <p:sldId id="537" r:id="rId56"/>
    <p:sldId id="468" r:id="rId57"/>
    <p:sldId id="316" r:id="rId5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FF33CC"/>
    <a:srgbClr val="9F2B2B"/>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94306" autoAdjust="0"/>
  </p:normalViewPr>
  <p:slideViewPr>
    <p:cSldViewPr>
      <p:cViewPr varScale="1">
        <p:scale>
          <a:sx n="94" d="100"/>
          <a:sy n="94" d="100"/>
        </p:scale>
        <p:origin x="96" y="7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30.04.2018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09550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34443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308729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80721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833725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480274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829233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781988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708849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495559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4208795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474689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39342371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2553138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6870531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4145463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2499614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16535582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3789903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368028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2581352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5734841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50</a:t>
            </a:fld>
            <a:endParaRPr lang="cs-CZ"/>
          </a:p>
        </p:txBody>
      </p:sp>
    </p:spTree>
    <p:extLst>
      <p:ext uri="{BB962C8B-B14F-4D97-AF65-F5344CB8AC3E}">
        <p14:creationId xmlns:p14="http://schemas.microsoft.com/office/powerpoint/2010/main" val="16831263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41218560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53</a:t>
            </a:fld>
            <a:endParaRPr lang="cs-CZ"/>
          </a:p>
        </p:txBody>
      </p:sp>
    </p:spTree>
    <p:extLst>
      <p:ext uri="{BB962C8B-B14F-4D97-AF65-F5344CB8AC3E}">
        <p14:creationId xmlns:p14="http://schemas.microsoft.com/office/powerpoint/2010/main" val="5599600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54</a:t>
            </a:fld>
            <a:endParaRPr lang="cs-CZ"/>
          </a:p>
        </p:txBody>
      </p:sp>
    </p:spTree>
    <p:extLst>
      <p:ext uri="{BB962C8B-B14F-4D97-AF65-F5344CB8AC3E}">
        <p14:creationId xmlns:p14="http://schemas.microsoft.com/office/powerpoint/2010/main" val="8446724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55</a:t>
            </a:fld>
            <a:endParaRPr lang="cs-CZ"/>
          </a:p>
        </p:txBody>
      </p:sp>
    </p:spTree>
    <p:extLst>
      <p:ext uri="{BB962C8B-B14F-4D97-AF65-F5344CB8AC3E}">
        <p14:creationId xmlns:p14="http://schemas.microsoft.com/office/powerpoint/2010/main" val="1884181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92709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716913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834670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602208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078929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55020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30.04.2018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lvl1pPr>
              <a:defRPr/>
            </a:lvl1pPr>
          </a:lstStyle>
          <a:p>
            <a:endParaRPr lang="cs-CZ" altLang="sk-SK"/>
          </a:p>
        </p:txBody>
      </p:sp>
      <p:sp>
        <p:nvSpPr>
          <p:cNvPr id="5" name="Zástupný symbol pro zápatí 4"/>
          <p:cNvSpPr>
            <a:spLocks noGrp="1"/>
          </p:cNvSpPr>
          <p:nvPr>
            <p:ph type="ftr" sz="quarter" idx="11"/>
          </p:nvPr>
        </p:nvSpPr>
        <p:spPr/>
        <p:txBody>
          <a:bodyPr/>
          <a:lstStyle>
            <a:lvl1pPr>
              <a:defRPr/>
            </a:lvl1pPr>
          </a:lstStyle>
          <a:p>
            <a:endParaRPr lang="cs-CZ" altLang="sk-SK"/>
          </a:p>
        </p:txBody>
      </p:sp>
      <p:sp>
        <p:nvSpPr>
          <p:cNvPr id="6" name="Zástupný symbol pro číslo snímku 5"/>
          <p:cNvSpPr>
            <a:spLocks noGrp="1"/>
          </p:cNvSpPr>
          <p:nvPr>
            <p:ph type="sldNum" sz="quarter" idx="12"/>
          </p:nvPr>
        </p:nvSpPr>
        <p:spPr/>
        <p:txBody>
          <a:bodyPr/>
          <a:lstStyle>
            <a:lvl1pPr>
              <a:defRPr/>
            </a:lvl1pPr>
          </a:lstStyle>
          <a:p>
            <a:fld id="{21763709-0F78-490E-8F3B-F2BC2F53912F}" type="slidenum">
              <a:rPr lang="cs-CZ" altLang="sk-SK"/>
              <a:pPr/>
              <a:t>‹#›</a:t>
            </a:fld>
            <a:endParaRPr lang="cs-CZ" altLang="sk-SK"/>
          </a:p>
        </p:txBody>
      </p:sp>
    </p:spTree>
    <p:extLst>
      <p:ext uri="{BB962C8B-B14F-4D97-AF65-F5344CB8AC3E}">
        <p14:creationId xmlns:p14="http://schemas.microsoft.com/office/powerpoint/2010/main" val="323953022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0" r:id="rId5"/>
    <p:sldLayoutId id="2147483671"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 Ing. 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4900"/>
            <a:ext cx="8280920" cy="4300934"/>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Sklon křivky </a:t>
            </a:r>
            <a:r>
              <a:rPr lang="cs-CZ" sz="2200" dirty="0">
                <a:solidFill>
                  <a:srgbClr val="000000"/>
                </a:solidFill>
              </a:rPr>
              <a:t>AD vyjadřuje citlivost všech agregátních výdajů na změnu cenové úrovně a tím i na změnu reálných peněžních </a:t>
            </a:r>
            <a:r>
              <a:rPr lang="cs-CZ" sz="2200" dirty="0" smtClean="0">
                <a:solidFill>
                  <a:srgbClr val="000000"/>
                </a:solidFill>
              </a:rPr>
              <a:t>zůstatků</a:t>
            </a:r>
          </a:p>
          <a:p>
            <a:pPr lvl="0" algn="just">
              <a:spcBef>
                <a:spcPts val="0"/>
              </a:spcBef>
              <a:spcAft>
                <a:spcPts val="600"/>
              </a:spcAft>
              <a:buClr>
                <a:schemeClr val="tx1"/>
              </a:buClr>
              <a:buSzPct val="120000"/>
            </a:pPr>
            <a:r>
              <a:rPr lang="cs-CZ" sz="2200" dirty="0" smtClean="0">
                <a:solidFill>
                  <a:srgbClr val="000000"/>
                </a:solidFill>
              </a:rPr>
              <a:t>Pokud </a:t>
            </a:r>
            <a:r>
              <a:rPr lang="cs-CZ" sz="2200" dirty="0">
                <a:solidFill>
                  <a:srgbClr val="000000"/>
                </a:solidFill>
              </a:rPr>
              <a:t>je křivka AD velmi plochá, pak malá změna v cenové úrovni vede k velké změně v agregátních výdajích (a rovnovážné produkci),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Velmi </a:t>
            </a:r>
            <a:r>
              <a:rPr lang="cs-CZ" sz="2200" dirty="0">
                <a:solidFill>
                  <a:srgbClr val="000000"/>
                </a:solidFill>
              </a:rPr>
              <a:t>strmá křivka AD naznačuje, že i značná změna v cenové úrovni vyvolá pouze nepatrnou změnu v agregátních výdajích (a v rovnovážné produkci</a:t>
            </a:r>
            <a:r>
              <a:rPr lang="cs-CZ" sz="2200" dirty="0" smtClean="0">
                <a:solidFill>
                  <a:srgbClr val="000000"/>
                </a:solidFill>
              </a:rPr>
              <a:t>)</a:t>
            </a:r>
          </a:p>
          <a:p>
            <a:pPr lvl="0" algn="just">
              <a:spcBef>
                <a:spcPts val="0"/>
              </a:spcBef>
              <a:spcAft>
                <a:spcPts val="600"/>
              </a:spcAft>
              <a:buClr>
                <a:schemeClr val="tx1"/>
              </a:buClr>
              <a:buSzPct val="120000"/>
            </a:pPr>
            <a:r>
              <a:rPr lang="cs-CZ" sz="2200" dirty="0">
                <a:solidFill>
                  <a:srgbClr val="000000"/>
                </a:solidFill>
              </a:rPr>
              <a:t>Vertikální křivka AD vyjadřuje naprostou necitlivost agregátních výdajů na změny cenové </a:t>
            </a:r>
            <a:r>
              <a:rPr lang="cs-CZ" sz="2200" dirty="0" smtClean="0">
                <a:solidFill>
                  <a:srgbClr val="000000"/>
                </a:solidFill>
              </a:rPr>
              <a:t>úrovně</a:t>
            </a:r>
          </a:p>
          <a:p>
            <a:pPr lvl="0" algn="just">
              <a:spcBef>
                <a:spcPts val="0"/>
              </a:spcBef>
              <a:spcAft>
                <a:spcPts val="600"/>
              </a:spcAft>
              <a:buClr>
                <a:schemeClr val="tx1"/>
              </a:buClr>
              <a:buSzPct val="120000"/>
            </a:pPr>
            <a:r>
              <a:rPr lang="cs-CZ" sz="2200" dirty="0" smtClean="0">
                <a:solidFill>
                  <a:srgbClr val="000000"/>
                </a:solidFill>
              </a:rPr>
              <a:t>Maximální </a:t>
            </a:r>
            <a:r>
              <a:rPr lang="cs-CZ" sz="2200" dirty="0">
                <a:solidFill>
                  <a:srgbClr val="000000"/>
                </a:solidFill>
              </a:rPr>
              <a:t>citlivost agregátních výdajů na změny cenové hladiny </a:t>
            </a:r>
            <a:r>
              <a:rPr lang="cs-CZ" sz="2200" dirty="0" smtClean="0">
                <a:solidFill>
                  <a:srgbClr val="000000"/>
                </a:solidFill>
              </a:rPr>
              <a:t>horizontální </a:t>
            </a:r>
            <a:r>
              <a:rPr lang="cs-CZ" sz="2200" dirty="0">
                <a:solidFill>
                  <a:srgbClr val="000000"/>
                </a:solidFill>
              </a:rPr>
              <a:t>tvar </a:t>
            </a:r>
            <a:r>
              <a:rPr lang="cs-CZ" sz="2200" dirty="0" smtClean="0">
                <a:solidFill>
                  <a:srgbClr val="000000"/>
                </a:solidFill>
              </a:rPr>
              <a:t>AD</a:t>
            </a:r>
            <a:endParaRPr lang="cs-CZ" sz="22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Sklon křivky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628183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861168"/>
            <a:ext cx="8280920" cy="4007744"/>
          </a:xfrm>
          <a:prstGeom prst="rect">
            <a:avLst/>
          </a:prstGeom>
        </p:spPr>
        <p:txBody>
          <a:bodyPr>
            <a:noAutofit/>
          </a:bodyPr>
          <a:lstStyle/>
          <a:p>
            <a:pPr marL="0" lvl="0" indent="0" algn="just">
              <a:spcBef>
                <a:spcPts val="0"/>
              </a:spcBef>
              <a:spcAft>
                <a:spcPts val="6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46016" y="110243"/>
            <a:ext cx="8291925" cy="507703"/>
          </a:xfrm>
        </p:spPr>
        <p:txBody>
          <a:bodyPr/>
          <a:lstStyle/>
          <a:p>
            <a:r>
              <a:rPr lang="cs-CZ" sz="2800" b="1" dirty="0">
                <a:solidFill>
                  <a:srgbClr val="307871"/>
                </a:solidFill>
              </a:rPr>
              <a:t>Sklon křivky AD</a:t>
            </a:r>
            <a:endParaRPr lang="cs-CZ" sz="26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729991682"/>
              </p:ext>
            </p:extLst>
          </p:nvPr>
        </p:nvGraphicFramePr>
        <p:xfrm>
          <a:off x="467544" y="924419"/>
          <a:ext cx="7272809" cy="2199868"/>
        </p:xfrm>
        <a:graphic>
          <a:graphicData uri="http://schemas.openxmlformats.org/drawingml/2006/table">
            <a:tbl>
              <a:tblPr firstRow="1" firstCol="1" bandRow="1" bandCol="1"/>
              <a:tblGrid>
                <a:gridCol w="1008112">
                  <a:extLst>
                    <a:ext uri="{9D8B030D-6E8A-4147-A177-3AD203B41FA5}">
                      <a16:colId xmlns:a16="http://schemas.microsoft.com/office/drawing/2014/main" val="9483721"/>
                    </a:ext>
                  </a:extLst>
                </a:gridCol>
                <a:gridCol w="2952328">
                  <a:extLst>
                    <a:ext uri="{9D8B030D-6E8A-4147-A177-3AD203B41FA5}">
                      <a16:colId xmlns:a16="http://schemas.microsoft.com/office/drawing/2014/main" val="1623137749"/>
                    </a:ext>
                  </a:extLst>
                </a:gridCol>
                <a:gridCol w="3312369">
                  <a:extLst>
                    <a:ext uri="{9D8B030D-6E8A-4147-A177-3AD203B41FA5}">
                      <a16:colId xmlns:a16="http://schemas.microsoft.com/office/drawing/2014/main" val="508616712"/>
                    </a:ext>
                  </a:extLst>
                </a:gridCol>
              </a:tblGrid>
              <a:tr h="447670">
                <a:tc>
                  <a:txBody>
                    <a:bodyPr/>
                    <a:lstStyle/>
                    <a:p>
                      <a:pPr algn="ctr">
                        <a:spcBef>
                          <a:spcPts val="600"/>
                        </a:spcBef>
                        <a:spcAft>
                          <a:spcPts val="600"/>
                        </a:spcAft>
                      </a:pPr>
                      <a:endParaRPr lang="cs-CZ" sz="1800" b="1" dirty="0" smtClean="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0"/>
                        </a:spcBef>
                        <a:spcAft>
                          <a:spcPts val="0"/>
                        </a:spcAft>
                      </a:pPr>
                      <a:r>
                        <a:rPr lang="cs-CZ" sz="1800" b="1" dirty="0" smtClean="0">
                          <a:effectLst/>
                          <a:latin typeface="Times New Roman" panose="02020603050405020304" pitchFamily="18" charset="0"/>
                          <a:ea typeface="Times New Roman" panose="02020603050405020304" pitchFamily="18" charset="0"/>
                        </a:rPr>
                        <a:t>Plochá křivka AD</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cs-CZ" b="1" dirty="0" smtClean="0"/>
                        <a:t>Strmá křivka AD</a:t>
                      </a:r>
                      <a:endParaRPr lang="sk-SK" b="1"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577300"/>
                  </a:ext>
                </a:extLst>
              </a:tr>
              <a:tr h="420048">
                <a:tc>
                  <a:txBody>
                    <a:bodyPr/>
                    <a:lstStyle/>
                    <a:p>
                      <a:pPr algn="ctr"/>
                      <a:r>
                        <a:rPr lang="cs-CZ" b="1" dirty="0" smtClean="0">
                          <a:solidFill>
                            <a:schemeClr val="tx1"/>
                          </a:solidFill>
                        </a:rPr>
                        <a:t>h</a:t>
                      </a:r>
                      <a:endParaRPr lang="sk-SK" b="1" dirty="0">
                        <a:solidFill>
                          <a:schemeClr val="tx1"/>
                        </a:solidFil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h = 0</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27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h = ∞</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597710"/>
                  </a:ext>
                </a:extLst>
              </a:tr>
              <a:tr h="444050">
                <a:tc>
                  <a:txBody>
                    <a:bodyPr/>
                    <a:lstStyle/>
                    <a:p>
                      <a:pPr algn="ctr">
                        <a:spcBef>
                          <a:spcPts val="600"/>
                        </a:spcBef>
                        <a:spcAft>
                          <a:spcPts val="600"/>
                        </a:spcAft>
                      </a:pPr>
                      <a:r>
                        <a:rPr lang="cs-CZ" sz="1800" b="1" dirty="0" smtClean="0">
                          <a:solidFill>
                            <a:schemeClr val="tx1"/>
                          </a:solidFill>
                          <a:effectLst/>
                          <a:latin typeface="Times New Roman" panose="02020603050405020304" pitchFamily="18" charset="0"/>
                          <a:ea typeface="Times New Roman" panose="02020603050405020304" pitchFamily="18" charset="0"/>
                        </a:rPr>
                        <a:t>k</a:t>
                      </a:r>
                      <a:endParaRPr lang="sk-SK" sz="18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k = 0</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k = ∞</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6633964"/>
                  </a:ext>
                </a:extLst>
              </a:tr>
              <a:tr h="444050">
                <a:tc>
                  <a:txBody>
                    <a:bodyPr/>
                    <a:lstStyle/>
                    <a:p>
                      <a:pPr algn="ctr">
                        <a:spcBef>
                          <a:spcPts val="600"/>
                        </a:spcBef>
                        <a:spcAft>
                          <a:spcPts val="600"/>
                        </a:spcAft>
                      </a:pPr>
                      <a:r>
                        <a:rPr lang="cs-CZ" sz="1800" b="1" dirty="0" smtClean="0">
                          <a:solidFill>
                            <a:schemeClr val="tx1"/>
                          </a:solidFill>
                          <a:effectLst/>
                          <a:latin typeface="Times New Roman" panose="02020603050405020304" pitchFamily="18" charset="0"/>
                          <a:ea typeface="Times New Roman" panose="02020603050405020304" pitchFamily="18" charset="0"/>
                        </a:rPr>
                        <a:t>b </a:t>
                      </a:r>
                      <a:endParaRPr lang="sk-SK" sz="18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b = ∞</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1590" algn="ctr">
                        <a:spcBef>
                          <a:spcPts val="600"/>
                        </a:spcBef>
                        <a:spcAft>
                          <a:spcPts val="600"/>
                        </a:spcAft>
                      </a:pPr>
                      <a:r>
                        <a:rPr lang="cs-CZ" sz="1800" b="1" dirty="0" smtClean="0">
                          <a:effectLst/>
                          <a:latin typeface="Times New Roman" panose="02020603050405020304" pitchFamily="18" charset="0"/>
                          <a:ea typeface="Times New Roman" panose="02020603050405020304" pitchFamily="18" charset="0"/>
                        </a:rPr>
                        <a:t>b = 0</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052713"/>
                  </a:ext>
                </a:extLst>
              </a:tr>
              <a:tr h="444050">
                <a:tc>
                  <a:txBody>
                    <a:bodyPr/>
                    <a:lstStyle/>
                    <a:p>
                      <a:pPr algn="ctr">
                        <a:spcBef>
                          <a:spcPts val="600"/>
                        </a:spcBef>
                        <a:spcAft>
                          <a:spcPts val="600"/>
                        </a:spcAft>
                      </a:pPr>
                      <a:r>
                        <a:rPr lang="el-GR" sz="1800" b="1" dirty="0" smtClean="0">
                          <a:solidFill>
                            <a:schemeClr val="tx1"/>
                          </a:solidFill>
                          <a:effectLst/>
                          <a:latin typeface="Times New Roman" panose="02020603050405020304" pitchFamily="18" charset="0"/>
                          <a:ea typeface="Times New Roman" panose="02020603050405020304" pitchFamily="18" charset="0"/>
                        </a:rPr>
                        <a:t>α</a:t>
                      </a:r>
                      <a:r>
                        <a:rPr lang="cs-CZ" sz="1800" b="1" baseline="-25000" dirty="0" smtClean="0">
                          <a:solidFill>
                            <a:schemeClr val="tx1"/>
                          </a:solidFill>
                          <a:effectLst/>
                          <a:latin typeface="Times New Roman" panose="02020603050405020304" pitchFamily="18" charset="0"/>
                          <a:ea typeface="Times New Roman" panose="02020603050405020304" pitchFamily="18" charset="0"/>
                        </a:rPr>
                        <a:t>G</a:t>
                      </a:r>
                      <a:endParaRPr lang="sk-SK" sz="18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l-GR" sz="1800" b="1" i="0" u="none" strike="noStrike" kern="1200" cap="none" spc="0" normalizeH="0" baseline="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α</a:t>
                      </a:r>
                      <a:r>
                        <a:rPr kumimoji="0" lang="cs-CZ" sz="1800" b="1" i="0" u="none" strike="noStrike" kern="1200" cap="none" spc="0" normalizeH="0" baseline="-2500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G </a:t>
                      </a:r>
                      <a:r>
                        <a:rPr kumimoji="0" lang="cs-CZ" sz="1800" b="1" i="0" u="none" strike="noStrike" kern="1200" cap="none" spc="0" normalizeH="0" baseline="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 ∞</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l-GR" sz="1800" b="1" i="0" u="none" strike="noStrike" kern="1200" cap="none" spc="0" normalizeH="0" baseline="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α</a:t>
                      </a:r>
                      <a:r>
                        <a:rPr kumimoji="0" lang="cs-CZ" sz="1800" b="1" i="0" u="none" strike="noStrike" kern="1200" cap="none" spc="0" normalizeH="0" baseline="-2500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G </a:t>
                      </a:r>
                      <a:r>
                        <a:rPr kumimoji="0" lang="cs-CZ" sz="1800" b="1" i="0" u="none" strike="noStrike" kern="1200" cap="none" spc="0" normalizeH="0" baseline="0" noProof="0" dirty="0" smtClean="0">
                          <a:ln>
                            <a:noFill/>
                          </a:ln>
                          <a:solidFill>
                            <a:srgbClr val="307871"/>
                          </a:solidFill>
                          <a:effectLst/>
                          <a:uLnTx/>
                          <a:uFillTx/>
                          <a:latin typeface="Times New Roman" panose="02020603050405020304" pitchFamily="18" charset="0"/>
                          <a:ea typeface="Times New Roman" panose="02020603050405020304" pitchFamily="18" charset="0"/>
                          <a:cs typeface="+mn-cs"/>
                        </a:rPr>
                        <a:t>→ 0</a:t>
                      </a:r>
                      <a:endParaRPr lang="sk-SK" sz="18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7263191"/>
                  </a:ext>
                </a:extLst>
              </a:tr>
            </a:tbl>
          </a:graphicData>
        </a:graphic>
      </p:graphicFrame>
      <p:sp>
        <p:nvSpPr>
          <p:cNvPr id="7" name="Text Box 17"/>
          <p:cNvSpPr txBox="1">
            <a:spLocks noChangeArrowheads="1"/>
          </p:cNvSpPr>
          <p:nvPr/>
        </p:nvSpPr>
        <p:spPr bwMode="auto">
          <a:xfrm>
            <a:off x="245685" y="3430761"/>
            <a:ext cx="829225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indent="1270" algn="just">
              <a:spcBef>
                <a:spcPts val="600"/>
              </a:spcBef>
              <a:spcAft>
                <a:spcPts val="600"/>
              </a:spcAft>
            </a:pPr>
            <a:r>
              <a:rPr lang="cs-CZ" b="1" dirty="0">
                <a:solidFill>
                  <a:srgbClr val="307871"/>
                </a:solidFill>
                <a:latin typeface="Times New Roman" panose="02020603050405020304" pitchFamily="18" charset="0"/>
                <a:ea typeface="Times New Roman" panose="02020603050405020304" pitchFamily="18" charset="0"/>
              </a:rPr>
              <a:t>h = </a:t>
            </a:r>
            <a:r>
              <a:rPr lang="cs-CZ" b="1" dirty="0" smtClean="0">
                <a:solidFill>
                  <a:srgbClr val="307871"/>
                </a:solidFill>
                <a:latin typeface="Times New Roman" panose="02020603050405020304" pitchFamily="18" charset="0"/>
                <a:ea typeface="Times New Roman" panose="02020603050405020304" pitchFamily="18" charset="0"/>
              </a:rPr>
              <a:t>∞ → </a:t>
            </a:r>
            <a:r>
              <a:rPr lang="cs-CZ" dirty="0" smtClean="0">
                <a:solidFill>
                  <a:srgbClr val="000000"/>
                </a:solidFill>
                <a:latin typeface="Times New Roman" panose="02020603050405020304" pitchFamily="18" charset="0"/>
                <a:ea typeface="Times New Roman" panose="02020603050405020304" pitchFamily="18" charset="0"/>
              </a:rPr>
              <a:t>situace</a:t>
            </a:r>
            <a:r>
              <a:rPr lang="cs-CZ" b="1" dirty="0" smtClean="0">
                <a:solidFill>
                  <a:srgbClr val="307871"/>
                </a:solidFill>
                <a:latin typeface="Times New Roman" panose="02020603050405020304" pitchFamily="18" charset="0"/>
                <a:ea typeface="Times New Roman" panose="02020603050405020304" pitchFamily="18" charset="0"/>
              </a:rPr>
              <a:t> </a:t>
            </a:r>
            <a:r>
              <a:rPr lang="cs-CZ" altLang="sk-SK" sz="1600" dirty="0" smtClean="0">
                <a:solidFill>
                  <a:srgbClr val="000000"/>
                </a:solidFill>
              </a:rPr>
              <a:t>na </a:t>
            </a:r>
            <a:r>
              <a:rPr lang="cs-CZ" altLang="sk-SK" sz="1600" dirty="0">
                <a:solidFill>
                  <a:srgbClr val="000000"/>
                </a:solidFill>
              </a:rPr>
              <a:t>trhu peněz, kdy úroková míra je tak nízká, že se nutně očekává její budoucí růst. Proto ekonomické subjekty drží hotovost v očekávání, že s růstem úrokové míry poklesne cena ostatních finančních aktiv. V této situaci, </a:t>
            </a:r>
            <a:r>
              <a:rPr lang="cs-CZ" altLang="sk-SK" sz="1600" b="1" dirty="0">
                <a:solidFill>
                  <a:srgbClr val="307871"/>
                </a:solidFill>
              </a:rPr>
              <a:t>v pasti likvidity</a:t>
            </a:r>
            <a:r>
              <a:rPr lang="cs-CZ" altLang="sk-SK" sz="1600" dirty="0">
                <a:solidFill>
                  <a:srgbClr val="000000"/>
                </a:solidFill>
              </a:rPr>
              <a:t>, je křivka LM horizontální, křivka AD vertikální a měnová expanze prováděná monetární autoritou neúčinná.</a:t>
            </a:r>
            <a:endParaRPr lang="cs-CZ" altLang="sk-SK" sz="1600" dirty="0">
              <a:solidFill>
                <a:srgbClr val="000000"/>
              </a:solidFill>
            </a:endParaRPr>
          </a:p>
        </p:txBody>
      </p:sp>
    </p:spTree>
    <p:extLst>
      <p:ext uri="{BB962C8B-B14F-4D97-AF65-F5344CB8AC3E}">
        <p14:creationId xmlns:p14="http://schemas.microsoft.com/office/powerpoint/2010/main" val="717933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251520" y="158025"/>
            <a:ext cx="7520880" cy="507703"/>
          </a:xfrm>
        </p:spPr>
        <p:txBody>
          <a:bodyPr/>
          <a:lstStyle/>
          <a:p>
            <a:r>
              <a:rPr lang="cs-CZ" altLang="sk-SK" sz="2800" b="1" dirty="0"/>
              <a:t>Deflační neschopnost (impotence) ekonomiky </a:t>
            </a:r>
          </a:p>
        </p:txBody>
      </p:sp>
      <p:sp>
        <p:nvSpPr>
          <p:cNvPr id="270339" name="Text Box 3"/>
          <p:cNvSpPr txBox="1">
            <a:spLocks noChangeArrowheads="1"/>
          </p:cNvSpPr>
          <p:nvPr/>
        </p:nvSpPr>
        <p:spPr bwMode="auto">
          <a:xfrm>
            <a:off x="-198660" y="3079125"/>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70340" name="Line 4"/>
          <p:cNvSpPr>
            <a:spLocks noChangeShapeType="1"/>
          </p:cNvSpPr>
          <p:nvPr/>
        </p:nvSpPr>
        <p:spPr bwMode="auto">
          <a:xfrm>
            <a:off x="1025302" y="789553"/>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1" name="Line 5"/>
          <p:cNvSpPr>
            <a:spLocks noChangeShapeType="1"/>
          </p:cNvSpPr>
          <p:nvPr/>
        </p:nvSpPr>
        <p:spPr bwMode="auto">
          <a:xfrm>
            <a:off x="1025302" y="2561203"/>
            <a:ext cx="0" cy="18859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2" name="Line 6"/>
          <p:cNvSpPr>
            <a:spLocks noChangeShapeType="1"/>
          </p:cNvSpPr>
          <p:nvPr/>
        </p:nvSpPr>
        <p:spPr bwMode="auto">
          <a:xfrm>
            <a:off x="1025302" y="2446903"/>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3" name="Line 7"/>
          <p:cNvSpPr>
            <a:spLocks noChangeShapeType="1"/>
          </p:cNvSpPr>
          <p:nvPr/>
        </p:nvSpPr>
        <p:spPr bwMode="auto">
          <a:xfrm>
            <a:off x="1025302" y="4447153"/>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4" name="Line 8"/>
          <p:cNvSpPr>
            <a:spLocks noChangeShapeType="1"/>
          </p:cNvSpPr>
          <p:nvPr/>
        </p:nvSpPr>
        <p:spPr bwMode="auto">
          <a:xfrm>
            <a:off x="1939702" y="961003"/>
            <a:ext cx="0" cy="148590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5" name="Line 9"/>
          <p:cNvSpPr>
            <a:spLocks noChangeShapeType="1"/>
          </p:cNvSpPr>
          <p:nvPr/>
        </p:nvSpPr>
        <p:spPr bwMode="auto">
          <a:xfrm flipV="1">
            <a:off x="1253902" y="846703"/>
            <a:ext cx="1257300" cy="108585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6" name="Line 10"/>
          <p:cNvSpPr>
            <a:spLocks noChangeShapeType="1"/>
          </p:cNvSpPr>
          <p:nvPr/>
        </p:nvSpPr>
        <p:spPr bwMode="auto">
          <a:xfrm flipV="1">
            <a:off x="1653952" y="1075303"/>
            <a:ext cx="1257300" cy="108585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47" name="Line 11"/>
          <p:cNvSpPr>
            <a:spLocks noChangeShapeType="1"/>
          </p:cNvSpPr>
          <p:nvPr/>
        </p:nvSpPr>
        <p:spPr bwMode="auto">
          <a:xfrm flipH="1">
            <a:off x="1025302" y="136105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51" name="Line 15"/>
          <p:cNvSpPr>
            <a:spLocks noChangeShapeType="1"/>
          </p:cNvSpPr>
          <p:nvPr/>
        </p:nvSpPr>
        <p:spPr bwMode="auto">
          <a:xfrm>
            <a:off x="1025302" y="381850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52" name="Line 16"/>
          <p:cNvSpPr>
            <a:spLocks noChangeShapeType="1"/>
          </p:cNvSpPr>
          <p:nvPr/>
        </p:nvSpPr>
        <p:spPr bwMode="auto">
          <a:xfrm>
            <a:off x="1939702" y="2904103"/>
            <a:ext cx="4763" cy="15335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53" name="Text Box 17"/>
          <p:cNvSpPr txBox="1">
            <a:spLocks noChangeArrowheads="1"/>
          </p:cNvSpPr>
          <p:nvPr/>
        </p:nvSpPr>
        <p:spPr bwMode="auto">
          <a:xfrm>
            <a:off x="3482752" y="2446903"/>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70354" name="Text Box 18"/>
          <p:cNvSpPr txBox="1">
            <a:spLocks noChangeArrowheads="1"/>
          </p:cNvSpPr>
          <p:nvPr/>
        </p:nvSpPr>
        <p:spPr bwMode="auto">
          <a:xfrm>
            <a:off x="3539902" y="4435247"/>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70355" name="Text Box 19"/>
          <p:cNvSpPr txBox="1">
            <a:spLocks noChangeArrowheads="1"/>
          </p:cNvSpPr>
          <p:nvPr/>
        </p:nvSpPr>
        <p:spPr bwMode="auto">
          <a:xfrm>
            <a:off x="1905346" y="2462596"/>
            <a:ext cx="5201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1</a:t>
            </a:r>
            <a:endParaRPr lang="cs-CZ" altLang="sk-SK" sz="1600" dirty="0">
              <a:latin typeface="Times New Roman" panose="02020603050405020304" pitchFamily="18" charset="0"/>
            </a:endParaRPr>
          </a:p>
        </p:txBody>
      </p:sp>
      <p:sp>
        <p:nvSpPr>
          <p:cNvPr id="270356" name="Text Box 20"/>
          <p:cNvSpPr txBox="1">
            <a:spLocks noChangeArrowheads="1"/>
          </p:cNvSpPr>
          <p:nvPr/>
        </p:nvSpPr>
        <p:spPr bwMode="auto">
          <a:xfrm>
            <a:off x="1745011" y="4435247"/>
            <a:ext cx="5191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1</a:t>
            </a:r>
            <a:endParaRPr lang="cs-CZ" altLang="sk-SK" sz="1600">
              <a:latin typeface="Times New Roman" panose="02020603050405020304" pitchFamily="18" charset="0"/>
            </a:endParaRPr>
          </a:p>
        </p:txBody>
      </p:sp>
      <p:sp>
        <p:nvSpPr>
          <p:cNvPr id="270357" name="Text Box 21"/>
          <p:cNvSpPr txBox="1">
            <a:spLocks noChangeArrowheads="1"/>
          </p:cNvSpPr>
          <p:nvPr/>
        </p:nvSpPr>
        <p:spPr bwMode="auto">
          <a:xfrm>
            <a:off x="2568352" y="2462596"/>
            <a:ext cx="6834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P</a:t>
            </a:r>
            <a:endParaRPr lang="cs-CZ" altLang="sk-SK" sz="1600" dirty="0">
              <a:latin typeface="Times New Roman" panose="02020603050405020304" pitchFamily="18" charset="0"/>
            </a:endParaRPr>
          </a:p>
        </p:txBody>
      </p:sp>
      <p:sp>
        <p:nvSpPr>
          <p:cNvPr id="270358" name="Text Box 22"/>
          <p:cNvSpPr txBox="1">
            <a:spLocks noChangeArrowheads="1"/>
          </p:cNvSpPr>
          <p:nvPr/>
        </p:nvSpPr>
        <p:spPr bwMode="auto">
          <a:xfrm>
            <a:off x="2352410" y="4433054"/>
            <a:ext cx="5095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P</a:t>
            </a:r>
            <a:endParaRPr lang="cs-CZ" altLang="sk-SK" sz="1600" dirty="0">
              <a:latin typeface="Times New Roman" panose="02020603050405020304" pitchFamily="18" charset="0"/>
            </a:endParaRPr>
          </a:p>
        </p:txBody>
      </p:sp>
      <p:sp>
        <p:nvSpPr>
          <p:cNvPr id="270359" name="Text Box 23"/>
          <p:cNvSpPr txBox="1">
            <a:spLocks noChangeArrowheads="1"/>
          </p:cNvSpPr>
          <p:nvPr/>
        </p:nvSpPr>
        <p:spPr bwMode="auto">
          <a:xfrm>
            <a:off x="1596802" y="1018153"/>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70361" name="Text Box 25"/>
          <p:cNvSpPr txBox="1">
            <a:spLocks noChangeArrowheads="1"/>
          </p:cNvSpPr>
          <p:nvPr/>
        </p:nvSpPr>
        <p:spPr bwMode="auto">
          <a:xfrm>
            <a:off x="1542034" y="2961252"/>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70363" name="Text Box 27"/>
          <p:cNvSpPr txBox="1">
            <a:spLocks noChangeArrowheads="1"/>
          </p:cNvSpPr>
          <p:nvPr/>
        </p:nvSpPr>
        <p:spPr bwMode="auto">
          <a:xfrm>
            <a:off x="758379" y="1669424"/>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i</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70364" name="Text Box 28"/>
          <p:cNvSpPr txBox="1">
            <a:spLocks noChangeArrowheads="1"/>
          </p:cNvSpPr>
          <p:nvPr/>
        </p:nvSpPr>
        <p:spPr bwMode="auto">
          <a:xfrm>
            <a:off x="754259" y="1200587"/>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i</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70365" name="Text Box 29"/>
          <p:cNvSpPr txBox="1">
            <a:spLocks noChangeArrowheads="1"/>
          </p:cNvSpPr>
          <p:nvPr/>
        </p:nvSpPr>
        <p:spPr bwMode="auto">
          <a:xfrm>
            <a:off x="660972" y="3624998"/>
            <a:ext cx="4524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P</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70366" name="Text Box 30"/>
          <p:cNvSpPr txBox="1">
            <a:spLocks noChangeArrowheads="1"/>
          </p:cNvSpPr>
          <p:nvPr/>
        </p:nvSpPr>
        <p:spPr bwMode="auto">
          <a:xfrm>
            <a:off x="736154" y="2508400"/>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latin typeface="Times New Roman" panose="02020603050405020304" pitchFamily="18" charset="0"/>
              </a:rPr>
              <a:t>P</a:t>
            </a:r>
          </a:p>
        </p:txBody>
      </p:sp>
      <p:sp>
        <p:nvSpPr>
          <p:cNvPr id="270367" name="Text Box 31"/>
          <p:cNvSpPr txBox="1">
            <a:spLocks noChangeArrowheads="1"/>
          </p:cNvSpPr>
          <p:nvPr/>
        </p:nvSpPr>
        <p:spPr bwMode="auto">
          <a:xfrm>
            <a:off x="682402" y="675253"/>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70368" name="Line 32"/>
          <p:cNvSpPr>
            <a:spLocks noChangeShapeType="1"/>
          </p:cNvSpPr>
          <p:nvPr/>
        </p:nvSpPr>
        <p:spPr bwMode="auto">
          <a:xfrm>
            <a:off x="568102" y="1303903"/>
            <a:ext cx="0" cy="51435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69" name="Line 33"/>
          <p:cNvSpPr>
            <a:spLocks noChangeShapeType="1"/>
          </p:cNvSpPr>
          <p:nvPr/>
        </p:nvSpPr>
        <p:spPr bwMode="auto">
          <a:xfrm>
            <a:off x="568102" y="3361303"/>
            <a:ext cx="0" cy="4572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70" name="Text Box 34"/>
          <p:cNvSpPr txBox="1">
            <a:spLocks noChangeArrowheads="1"/>
          </p:cNvSpPr>
          <p:nvPr/>
        </p:nvSpPr>
        <p:spPr bwMode="auto">
          <a:xfrm>
            <a:off x="2796952" y="1048077"/>
            <a:ext cx="8572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tx2"/>
                </a:solidFill>
                <a:latin typeface="Times New Roman" panose="02020603050405020304" pitchFamily="18" charset="0"/>
              </a:rPr>
              <a:t>LM</a:t>
            </a:r>
            <a:r>
              <a:rPr lang="cs-CZ" altLang="sk-SK" sz="1600" b="1" baseline="-25000" dirty="0">
                <a:solidFill>
                  <a:schemeClr val="tx2"/>
                </a:solidFill>
                <a:latin typeface="Times New Roman" panose="02020603050405020304" pitchFamily="18" charset="0"/>
              </a:rPr>
              <a:t>1</a:t>
            </a:r>
            <a:endParaRPr lang="cs-CZ" altLang="sk-SK" sz="1600" dirty="0">
              <a:solidFill>
                <a:schemeClr val="tx2"/>
              </a:solidFill>
              <a:latin typeface="Times New Roman" panose="02020603050405020304" pitchFamily="18" charset="0"/>
            </a:endParaRPr>
          </a:p>
        </p:txBody>
      </p:sp>
      <p:sp>
        <p:nvSpPr>
          <p:cNvPr id="270371" name="Text Box 35"/>
          <p:cNvSpPr txBox="1">
            <a:spLocks noChangeArrowheads="1"/>
          </p:cNvSpPr>
          <p:nvPr/>
        </p:nvSpPr>
        <p:spPr bwMode="auto">
          <a:xfrm>
            <a:off x="1872845" y="650636"/>
            <a:ext cx="9715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tx2"/>
                </a:solidFill>
                <a:latin typeface="Times New Roman" panose="02020603050405020304" pitchFamily="18" charset="0"/>
              </a:rPr>
              <a:t>LM</a:t>
            </a:r>
            <a:r>
              <a:rPr lang="cs-CZ" altLang="sk-SK" sz="1600" b="1" baseline="-25000" dirty="0" smtClean="0">
                <a:solidFill>
                  <a:schemeClr val="tx2"/>
                </a:solidFill>
                <a:latin typeface="Times New Roman" panose="02020603050405020304" pitchFamily="18" charset="0"/>
              </a:rPr>
              <a:t>0</a:t>
            </a:r>
            <a:endParaRPr lang="cs-CZ" altLang="sk-SK" sz="1600" dirty="0">
              <a:solidFill>
                <a:schemeClr val="tx2"/>
              </a:solidFill>
              <a:latin typeface="Times New Roman" panose="02020603050405020304" pitchFamily="18" charset="0"/>
            </a:endParaRPr>
          </a:p>
        </p:txBody>
      </p:sp>
      <p:sp>
        <p:nvSpPr>
          <p:cNvPr id="270372" name="Text Box 36"/>
          <p:cNvSpPr txBox="1">
            <a:spLocks noChangeArrowheads="1"/>
          </p:cNvSpPr>
          <p:nvPr/>
        </p:nvSpPr>
        <p:spPr bwMode="auto">
          <a:xfrm>
            <a:off x="1958570" y="2111723"/>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chemeClr val="accent2"/>
                </a:solidFill>
                <a:latin typeface="Times New Roman" panose="02020603050405020304" pitchFamily="18" charset="0"/>
              </a:rPr>
              <a:t>IS</a:t>
            </a:r>
            <a:endParaRPr lang="cs-CZ" altLang="sk-SK" sz="1600" dirty="0">
              <a:solidFill>
                <a:schemeClr val="accent2"/>
              </a:solidFill>
              <a:latin typeface="Times New Roman" panose="02020603050405020304" pitchFamily="18" charset="0"/>
            </a:endParaRPr>
          </a:p>
        </p:txBody>
      </p:sp>
      <p:sp>
        <p:nvSpPr>
          <p:cNvPr id="270373" name="Text Box 37"/>
          <p:cNvSpPr txBox="1">
            <a:spLocks noChangeArrowheads="1"/>
          </p:cNvSpPr>
          <p:nvPr/>
        </p:nvSpPr>
        <p:spPr bwMode="auto">
          <a:xfrm>
            <a:off x="1482502" y="4104253"/>
            <a:ext cx="5143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rgbClr val="FF00FF"/>
                </a:solidFill>
                <a:latin typeface="Times New Roman" panose="02020603050405020304" pitchFamily="18" charset="0"/>
              </a:rPr>
              <a:t>AD</a:t>
            </a:r>
            <a:endParaRPr lang="cs-CZ" altLang="sk-SK" sz="1600">
              <a:solidFill>
                <a:schemeClr val="accent2"/>
              </a:solidFill>
              <a:latin typeface="Times New Roman" panose="02020603050405020304" pitchFamily="18" charset="0"/>
            </a:endParaRPr>
          </a:p>
        </p:txBody>
      </p:sp>
      <p:sp>
        <p:nvSpPr>
          <p:cNvPr id="270374" name="Line 38"/>
          <p:cNvSpPr>
            <a:spLocks noChangeShapeType="1"/>
          </p:cNvSpPr>
          <p:nvPr/>
        </p:nvSpPr>
        <p:spPr bwMode="auto">
          <a:xfrm>
            <a:off x="2168302" y="1189603"/>
            <a:ext cx="571500" cy="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78" name="Line 42"/>
          <p:cNvSpPr>
            <a:spLocks noChangeShapeType="1"/>
          </p:cNvSpPr>
          <p:nvPr/>
        </p:nvSpPr>
        <p:spPr bwMode="auto">
          <a:xfrm flipH="1">
            <a:off x="1025302" y="330415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79" name="Text Box 43"/>
          <p:cNvSpPr txBox="1">
            <a:spLocks noChangeArrowheads="1"/>
          </p:cNvSpPr>
          <p:nvPr/>
        </p:nvSpPr>
        <p:spPr bwMode="auto">
          <a:xfrm>
            <a:off x="661583" y="3114994"/>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P</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70384" name="Line 48"/>
          <p:cNvSpPr>
            <a:spLocks noChangeShapeType="1"/>
          </p:cNvSpPr>
          <p:nvPr/>
        </p:nvSpPr>
        <p:spPr bwMode="auto">
          <a:xfrm>
            <a:off x="2511202" y="2904103"/>
            <a:ext cx="4763" cy="1533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85" name="Line 49"/>
          <p:cNvSpPr>
            <a:spLocks noChangeShapeType="1"/>
          </p:cNvSpPr>
          <p:nvPr/>
        </p:nvSpPr>
        <p:spPr bwMode="auto">
          <a:xfrm>
            <a:off x="2511202" y="903853"/>
            <a:ext cx="4763" cy="1533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86" name="Line 50"/>
          <p:cNvSpPr>
            <a:spLocks noChangeShapeType="1"/>
          </p:cNvSpPr>
          <p:nvPr/>
        </p:nvSpPr>
        <p:spPr bwMode="auto">
          <a:xfrm flipH="1">
            <a:off x="1025302" y="187540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87" name="Text Box 51"/>
          <p:cNvSpPr txBox="1">
            <a:spLocks noChangeArrowheads="1"/>
          </p:cNvSpPr>
          <p:nvPr/>
        </p:nvSpPr>
        <p:spPr bwMode="auto">
          <a:xfrm>
            <a:off x="1596802" y="3475603"/>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70388" name="Text Box 52"/>
          <p:cNvSpPr txBox="1">
            <a:spLocks noChangeArrowheads="1"/>
          </p:cNvSpPr>
          <p:nvPr/>
        </p:nvSpPr>
        <p:spPr bwMode="auto">
          <a:xfrm>
            <a:off x="1596802" y="1532503"/>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70389" name="Line 53"/>
          <p:cNvSpPr>
            <a:spLocks noChangeShapeType="1"/>
          </p:cNvSpPr>
          <p:nvPr/>
        </p:nvSpPr>
        <p:spPr bwMode="auto">
          <a:xfrm flipV="1">
            <a:off x="1939702" y="2389753"/>
            <a:ext cx="0" cy="5143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0390" name="Line 54"/>
          <p:cNvSpPr>
            <a:spLocks noChangeShapeType="1"/>
          </p:cNvSpPr>
          <p:nvPr/>
        </p:nvSpPr>
        <p:spPr bwMode="auto">
          <a:xfrm flipV="1">
            <a:off x="2511202" y="2446903"/>
            <a:ext cx="0" cy="457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45" name="Text Box 17"/>
          <p:cNvSpPr txBox="1">
            <a:spLocks noChangeArrowheads="1"/>
          </p:cNvSpPr>
          <p:nvPr/>
        </p:nvSpPr>
        <p:spPr bwMode="auto">
          <a:xfrm>
            <a:off x="4860032" y="1346438"/>
            <a:ext cx="295232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sk-SK" b="1" dirty="0" smtClean="0">
                <a:solidFill>
                  <a:srgbClr val="C00000"/>
                </a:solidFill>
              </a:rPr>
              <a:t>Situace, kdy b = 0</a:t>
            </a:r>
            <a:endParaRPr lang="cs-CZ" altLang="sk-SK" b="1" dirty="0" smtClean="0">
              <a:solidFill>
                <a:srgbClr val="C00000"/>
              </a:solidFill>
            </a:endParaRPr>
          </a:p>
          <a:p>
            <a:pPr algn="just"/>
            <a:r>
              <a:rPr lang="cs-CZ" altLang="sk-SK" dirty="0" smtClean="0">
                <a:solidFill>
                  <a:srgbClr val="000000"/>
                </a:solidFill>
              </a:rPr>
              <a:t>Z důvodu nulové citlivosti  poptávky po investicích na úrokovou míru se nemění objem investic a tedy ani výše AD</a:t>
            </a:r>
            <a:endParaRPr lang="cs-CZ" altLang="sk-SK" dirty="0">
              <a:solidFill>
                <a:srgbClr val="000000"/>
              </a:solidFill>
            </a:endParaRPr>
          </a:p>
        </p:txBody>
      </p:sp>
    </p:spTree>
    <p:extLst>
      <p:ext uri="{BB962C8B-B14F-4D97-AF65-F5344CB8AC3E}">
        <p14:creationId xmlns:p14="http://schemas.microsoft.com/office/powerpoint/2010/main" val="3585608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251520" y="195486"/>
            <a:ext cx="7056784" cy="507703"/>
          </a:xfrm>
        </p:spPr>
        <p:txBody>
          <a:bodyPr/>
          <a:lstStyle/>
          <a:p>
            <a:r>
              <a:rPr lang="cs-CZ" altLang="sk-SK" sz="2800" b="1" dirty="0" smtClean="0"/>
              <a:t>Past likvidity </a:t>
            </a:r>
            <a:endParaRPr lang="cs-CZ" altLang="sk-SK" sz="2800" b="1" dirty="0"/>
          </a:p>
        </p:txBody>
      </p:sp>
      <p:sp>
        <p:nvSpPr>
          <p:cNvPr id="271363" name="Text Box 3"/>
          <p:cNvSpPr txBox="1">
            <a:spLocks noChangeArrowheads="1"/>
          </p:cNvSpPr>
          <p:nvPr/>
        </p:nvSpPr>
        <p:spPr bwMode="auto">
          <a:xfrm>
            <a:off x="-263772" y="3079125"/>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71364" name="Line 4"/>
          <p:cNvSpPr>
            <a:spLocks noChangeShapeType="1"/>
          </p:cNvSpPr>
          <p:nvPr/>
        </p:nvSpPr>
        <p:spPr bwMode="auto">
          <a:xfrm>
            <a:off x="960190" y="789553"/>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65" name="Line 5"/>
          <p:cNvSpPr>
            <a:spLocks noChangeShapeType="1"/>
          </p:cNvSpPr>
          <p:nvPr/>
        </p:nvSpPr>
        <p:spPr bwMode="auto">
          <a:xfrm>
            <a:off x="960190" y="2561203"/>
            <a:ext cx="0" cy="18859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66" name="Line 6"/>
          <p:cNvSpPr>
            <a:spLocks noChangeShapeType="1"/>
          </p:cNvSpPr>
          <p:nvPr/>
        </p:nvSpPr>
        <p:spPr bwMode="auto">
          <a:xfrm>
            <a:off x="960190" y="2446903"/>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67" name="Line 7"/>
          <p:cNvSpPr>
            <a:spLocks noChangeShapeType="1"/>
          </p:cNvSpPr>
          <p:nvPr/>
        </p:nvSpPr>
        <p:spPr bwMode="auto">
          <a:xfrm>
            <a:off x="960190" y="4447153"/>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68" name="Line 8"/>
          <p:cNvSpPr>
            <a:spLocks noChangeShapeType="1"/>
          </p:cNvSpPr>
          <p:nvPr/>
        </p:nvSpPr>
        <p:spPr bwMode="auto">
          <a:xfrm>
            <a:off x="1074490" y="1132453"/>
            <a:ext cx="1257300" cy="120015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69" name="Line 9"/>
          <p:cNvSpPr>
            <a:spLocks noChangeShapeType="1"/>
          </p:cNvSpPr>
          <p:nvPr/>
        </p:nvSpPr>
        <p:spPr bwMode="auto">
          <a:xfrm flipV="1">
            <a:off x="960190" y="1932553"/>
            <a:ext cx="2171700" cy="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72" name="Line 12"/>
          <p:cNvSpPr>
            <a:spLocks noChangeShapeType="1"/>
          </p:cNvSpPr>
          <p:nvPr/>
        </p:nvSpPr>
        <p:spPr bwMode="auto">
          <a:xfrm>
            <a:off x="960190" y="381850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73" name="Line 13"/>
          <p:cNvSpPr>
            <a:spLocks noChangeShapeType="1"/>
          </p:cNvSpPr>
          <p:nvPr/>
        </p:nvSpPr>
        <p:spPr bwMode="auto">
          <a:xfrm>
            <a:off x="1874590" y="2904103"/>
            <a:ext cx="4763" cy="15335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74" name="Text Box 14"/>
          <p:cNvSpPr txBox="1">
            <a:spLocks noChangeArrowheads="1"/>
          </p:cNvSpPr>
          <p:nvPr/>
        </p:nvSpPr>
        <p:spPr bwMode="auto">
          <a:xfrm>
            <a:off x="3417640" y="2446903"/>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71375" name="Text Box 15"/>
          <p:cNvSpPr txBox="1">
            <a:spLocks noChangeArrowheads="1"/>
          </p:cNvSpPr>
          <p:nvPr/>
        </p:nvSpPr>
        <p:spPr bwMode="auto">
          <a:xfrm>
            <a:off x="3474790" y="4435247"/>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71376" name="Text Box 16"/>
          <p:cNvSpPr txBox="1">
            <a:spLocks noChangeArrowheads="1"/>
          </p:cNvSpPr>
          <p:nvPr/>
        </p:nvSpPr>
        <p:spPr bwMode="auto">
          <a:xfrm>
            <a:off x="1874590" y="2504053"/>
            <a:ext cx="3429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1</a:t>
            </a:r>
            <a:endParaRPr lang="cs-CZ" altLang="sk-SK" sz="1600">
              <a:latin typeface="Times New Roman" panose="02020603050405020304" pitchFamily="18" charset="0"/>
            </a:endParaRPr>
          </a:p>
        </p:txBody>
      </p:sp>
      <p:sp>
        <p:nvSpPr>
          <p:cNvPr id="271377" name="Text Box 17"/>
          <p:cNvSpPr txBox="1">
            <a:spLocks noChangeArrowheads="1"/>
          </p:cNvSpPr>
          <p:nvPr/>
        </p:nvSpPr>
        <p:spPr bwMode="auto">
          <a:xfrm>
            <a:off x="1703140" y="4435247"/>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1</a:t>
            </a:r>
            <a:endParaRPr lang="cs-CZ" altLang="sk-SK" sz="1600">
              <a:latin typeface="Times New Roman" panose="02020603050405020304" pitchFamily="18" charset="0"/>
            </a:endParaRPr>
          </a:p>
        </p:txBody>
      </p:sp>
      <p:sp>
        <p:nvSpPr>
          <p:cNvPr id="271378" name="Text Box 18"/>
          <p:cNvSpPr txBox="1">
            <a:spLocks noChangeArrowheads="1"/>
          </p:cNvSpPr>
          <p:nvPr/>
        </p:nvSpPr>
        <p:spPr bwMode="auto">
          <a:xfrm>
            <a:off x="2503240" y="2504053"/>
            <a:ext cx="4000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P</a:t>
            </a:r>
            <a:endParaRPr lang="cs-CZ" altLang="sk-SK" sz="1600">
              <a:latin typeface="Times New Roman" panose="02020603050405020304" pitchFamily="18" charset="0"/>
            </a:endParaRPr>
          </a:p>
        </p:txBody>
      </p:sp>
      <p:sp>
        <p:nvSpPr>
          <p:cNvPr id="271379" name="Text Box 19"/>
          <p:cNvSpPr txBox="1">
            <a:spLocks noChangeArrowheads="1"/>
          </p:cNvSpPr>
          <p:nvPr/>
        </p:nvSpPr>
        <p:spPr bwMode="auto">
          <a:xfrm>
            <a:off x="2331789" y="4435247"/>
            <a:ext cx="5143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P</a:t>
            </a:r>
            <a:endParaRPr lang="cs-CZ" altLang="sk-SK" sz="1600" dirty="0">
              <a:latin typeface="Times New Roman" panose="02020603050405020304" pitchFamily="18" charset="0"/>
            </a:endParaRPr>
          </a:p>
        </p:txBody>
      </p:sp>
      <p:sp>
        <p:nvSpPr>
          <p:cNvPr id="271380" name="Text Box 20"/>
          <p:cNvSpPr txBox="1">
            <a:spLocks noChangeArrowheads="1"/>
          </p:cNvSpPr>
          <p:nvPr/>
        </p:nvSpPr>
        <p:spPr bwMode="auto">
          <a:xfrm>
            <a:off x="1695484" y="1571378"/>
            <a:ext cx="8708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latin typeface="Times New Roman" panose="02020603050405020304" pitchFamily="18" charset="0"/>
              </a:rPr>
              <a:t>E</a:t>
            </a:r>
            <a:r>
              <a:rPr lang="cs-CZ" altLang="sk-SK" sz="1600" b="1" baseline="-25000" dirty="0" smtClean="0">
                <a:solidFill>
                  <a:srgbClr val="000000"/>
                </a:solidFill>
                <a:latin typeface="Times New Roman" panose="02020603050405020304" pitchFamily="18" charset="0"/>
              </a:rPr>
              <a:t>0</a:t>
            </a:r>
            <a:r>
              <a:rPr lang="cs-CZ" altLang="sk-SK" sz="1600" b="1" dirty="0" smtClean="0">
                <a:solidFill>
                  <a:srgbClr val="000000"/>
                </a:solidFill>
                <a:latin typeface="Times New Roman" panose="02020603050405020304" pitchFamily="18" charset="0"/>
              </a:rPr>
              <a:t> = E</a:t>
            </a:r>
            <a:r>
              <a:rPr lang="cs-CZ" altLang="sk-SK" sz="1600" b="1" baseline="-25000" dirty="0" smtClean="0">
                <a:solidFill>
                  <a:srgbClr val="000000"/>
                </a:solidFill>
                <a:latin typeface="Times New Roman" panose="02020603050405020304" pitchFamily="18" charset="0"/>
              </a:rPr>
              <a:t>1</a:t>
            </a:r>
            <a:endParaRPr lang="cs-CZ" altLang="sk-SK" sz="1600" baseline="-25000" dirty="0">
              <a:solidFill>
                <a:srgbClr val="000000"/>
              </a:solidFill>
              <a:latin typeface="Times New Roman" panose="02020603050405020304" pitchFamily="18" charset="0"/>
            </a:endParaRPr>
          </a:p>
        </p:txBody>
      </p:sp>
      <p:sp>
        <p:nvSpPr>
          <p:cNvPr id="271381" name="Text Box 21"/>
          <p:cNvSpPr txBox="1">
            <a:spLocks noChangeArrowheads="1"/>
          </p:cNvSpPr>
          <p:nvPr/>
        </p:nvSpPr>
        <p:spPr bwMode="auto">
          <a:xfrm>
            <a:off x="1531690" y="2961253"/>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71382" name="Text Box 22"/>
          <p:cNvSpPr txBox="1">
            <a:spLocks noChangeArrowheads="1"/>
          </p:cNvSpPr>
          <p:nvPr/>
        </p:nvSpPr>
        <p:spPr bwMode="auto">
          <a:xfrm>
            <a:off x="617290" y="1761103"/>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71384" name="Text Box 24"/>
          <p:cNvSpPr txBox="1">
            <a:spLocks noChangeArrowheads="1"/>
          </p:cNvSpPr>
          <p:nvPr/>
        </p:nvSpPr>
        <p:spPr bwMode="auto">
          <a:xfrm>
            <a:off x="603285" y="3631328"/>
            <a:ext cx="4619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P</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71385" name="Text Box 25"/>
          <p:cNvSpPr txBox="1">
            <a:spLocks noChangeArrowheads="1"/>
          </p:cNvSpPr>
          <p:nvPr/>
        </p:nvSpPr>
        <p:spPr bwMode="auto">
          <a:xfrm>
            <a:off x="560140" y="2504053"/>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P</a:t>
            </a:r>
          </a:p>
        </p:txBody>
      </p:sp>
      <p:sp>
        <p:nvSpPr>
          <p:cNvPr id="271386" name="Text Box 26"/>
          <p:cNvSpPr txBox="1">
            <a:spLocks noChangeArrowheads="1"/>
          </p:cNvSpPr>
          <p:nvPr/>
        </p:nvSpPr>
        <p:spPr bwMode="auto">
          <a:xfrm>
            <a:off x="617290" y="675253"/>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71388" name="Line 28"/>
          <p:cNvSpPr>
            <a:spLocks noChangeShapeType="1"/>
          </p:cNvSpPr>
          <p:nvPr/>
        </p:nvSpPr>
        <p:spPr bwMode="auto">
          <a:xfrm>
            <a:off x="502990" y="3361303"/>
            <a:ext cx="0" cy="4572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89" name="Text Box 29"/>
          <p:cNvSpPr txBox="1">
            <a:spLocks noChangeArrowheads="1"/>
          </p:cNvSpPr>
          <p:nvPr/>
        </p:nvSpPr>
        <p:spPr bwMode="auto">
          <a:xfrm>
            <a:off x="3189039" y="1875403"/>
            <a:ext cx="6286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tx2"/>
                </a:solidFill>
                <a:latin typeface="Times New Roman" panose="02020603050405020304" pitchFamily="18" charset="0"/>
              </a:rPr>
              <a:t>LM</a:t>
            </a:r>
            <a:r>
              <a:rPr lang="cs-CZ" altLang="sk-SK" sz="1600" b="1" baseline="-25000" dirty="0">
                <a:solidFill>
                  <a:schemeClr val="tx2"/>
                </a:solidFill>
                <a:latin typeface="Times New Roman" panose="02020603050405020304" pitchFamily="18" charset="0"/>
              </a:rPr>
              <a:t>1</a:t>
            </a:r>
            <a:endParaRPr lang="cs-CZ" altLang="sk-SK" sz="1600" dirty="0">
              <a:solidFill>
                <a:schemeClr val="tx2"/>
              </a:solidFill>
              <a:latin typeface="Times New Roman" panose="02020603050405020304" pitchFamily="18" charset="0"/>
            </a:endParaRPr>
          </a:p>
        </p:txBody>
      </p:sp>
      <p:sp>
        <p:nvSpPr>
          <p:cNvPr id="271391" name="Text Box 31"/>
          <p:cNvSpPr txBox="1">
            <a:spLocks noChangeArrowheads="1"/>
          </p:cNvSpPr>
          <p:nvPr/>
        </p:nvSpPr>
        <p:spPr bwMode="auto">
          <a:xfrm>
            <a:off x="1165787" y="977144"/>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chemeClr val="accent2"/>
                </a:solidFill>
                <a:latin typeface="Times New Roman" panose="02020603050405020304" pitchFamily="18" charset="0"/>
              </a:rPr>
              <a:t>IS</a:t>
            </a:r>
            <a:endParaRPr lang="cs-CZ" altLang="sk-SK" sz="1600" dirty="0">
              <a:solidFill>
                <a:schemeClr val="accent2"/>
              </a:solidFill>
              <a:latin typeface="Times New Roman" panose="02020603050405020304" pitchFamily="18" charset="0"/>
            </a:endParaRPr>
          </a:p>
        </p:txBody>
      </p:sp>
      <p:sp>
        <p:nvSpPr>
          <p:cNvPr id="271392" name="Text Box 32"/>
          <p:cNvSpPr txBox="1">
            <a:spLocks noChangeArrowheads="1"/>
          </p:cNvSpPr>
          <p:nvPr/>
        </p:nvSpPr>
        <p:spPr bwMode="auto">
          <a:xfrm>
            <a:off x="1417390" y="4104253"/>
            <a:ext cx="5143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FF00FF"/>
                </a:solidFill>
                <a:latin typeface="Times New Roman" panose="02020603050405020304" pitchFamily="18" charset="0"/>
              </a:rPr>
              <a:t>AD</a:t>
            </a:r>
            <a:endParaRPr lang="cs-CZ" altLang="sk-SK" sz="1600" dirty="0">
              <a:solidFill>
                <a:schemeClr val="accent2"/>
              </a:solidFill>
              <a:latin typeface="Times New Roman" panose="02020603050405020304" pitchFamily="18" charset="0"/>
            </a:endParaRPr>
          </a:p>
        </p:txBody>
      </p:sp>
      <p:sp>
        <p:nvSpPr>
          <p:cNvPr id="271394" name="Line 34"/>
          <p:cNvSpPr>
            <a:spLocks noChangeShapeType="1"/>
          </p:cNvSpPr>
          <p:nvPr/>
        </p:nvSpPr>
        <p:spPr bwMode="auto">
          <a:xfrm flipH="1">
            <a:off x="960190" y="3304153"/>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395" name="Text Box 35"/>
          <p:cNvSpPr txBox="1">
            <a:spLocks noChangeArrowheads="1"/>
          </p:cNvSpPr>
          <p:nvPr/>
        </p:nvSpPr>
        <p:spPr bwMode="auto">
          <a:xfrm>
            <a:off x="586334" y="3073257"/>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P</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71399" name="Line 39"/>
          <p:cNvSpPr>
            <a:spLocks noChangeShapeType="1"/>
          </p:cNvSpPr>
          <p:nvPr/>
        </p:nvSpPr>
        <p:spPr bwMode="auto">
          <a:xfrm>
            <a:off x="2446090" y="2904103"/>
            <a:ext cx="4763" cy="1533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400" name="Line 40"/>
          <p:cNvSpPr>
            <a:spLocks noChangeShapeType="1"/>
          </p:cNvSpPr>
          <p:nvPr/>
        </p:nvSpPr>
        <p:spPr bwMode="auto">
          <a:xfrm>
            <a:off x="2446090" y="903853"/>
            <a:ext cx="4763" cy="1533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402" name="Text Box 42"/>
          <p:cNvSpPr txBox="1">
            <a:spLocks noChangeArrowheads="1"/>
          </p:cNvSpPr>
          <p:nvPr/>
        </p:nvSpPr>
        <p:spPr bwMode="auto">
          <a:xfrm>
            <a:off x="1531690" y="3475603"/>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71404" name="Line 44"/>
          <p:cNvSpPr>
            <a:spLocks noChangeShapeType="1"/>
          </p:cNvSpPr>
          <p:nvPr/>
        </p:nvSpPr>
        <p:spPr bwMode="auto">
          <a:xfrm flipV="1">
            <a:off x="1874590" y="1932553"/>
            <a:ext cx="0" cy="971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1405" name="Line 45"/>
          <p:cNvSpPr>
            <a:spLocks noChangeShapeType="1"/>
          </p:cNvSpPr>
          <p:nvPr/>
        </p:nvSpPr>
        <p:spPr bwMode="auto">
          <a:xfrm flipV="1">
            <a:off x="2446090" y="2446903"/>
            <a:ext cx="0" cy="4572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38" name="Text Box 17"/>
          <p:cNvSpPr txBox="1">
            <a:spLocks noChangeArrowheads="1"/>
          </p:cNvSpPr>
          <p:nvPr/>
        </p:nvSpPr>
        <p:spPr bwMode="auto">
          <a:xfrm>
            <a:off x="4896891" y="1333956"/>
            <a:ext cx="277145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sk-SK" b="1" dirty="0" smtClean="0">
                <a:solidFill>
                  <a:srgbClr val="C00000"/>
                </a:solidFill>
              </a:rPr>
              <a:t>Situace, kdy h = ∞</a:t>
            </a:r>
            <a:endParaRPr lang="cs-CZ" altLang="sk-SK" b="1" dirty="0" smtClean="0">
              <a:solidFill>
                <a:srgbClr val="C00000"/>
              </a:solidFill>
            </a:endParaRPr>
          </a:p>
          <a:p>
            <a:pPr algn="just"/>
            <a:r>
              <a:rPr lang="cs-CZ" altLang="sk-SK" dirty="0" smtClean="0">
                <a:solidFill>
                  <a:srgbClr val="000000"/>
                </a:solidFill>
              </a:rPr>
              <a:t>Z důvodu nekonečné citlivosti  poptávky po penězích na úrokovou míru nedojde ke změně úrokové míry a tedy se nemění objem investic a tedy ani výše AD</a:t>
            </a:r>
            <a:endParaRPr lang="cs-CZ" altLang="sk-SK" dirty="0">
              <a:solidFill>
                <a:srgbClr val="000000"/>
              </a:solidFill>
            </a:endParaRPr>
          </a:p>
        </p:txBody>
      </p:sp>
    </p:spTree>
    <p:extLst>
      <p:ext uri="{BB962C8B-B14F-4D97-AF65-F5344CB8AC3E}">
        <p14:creationId xmlns:p14="http://schemas.microsoft.com/office/powerpoint/2010/main" val="1689380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4900"/>
            <a:ext cx="8280920" cy="4300934"/>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Faktory ovlivňující polohu křivky AD:</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úrokových sazeb</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očekávané míry inflace</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měnového kurzu</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očekávané budoucí zisky firem</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množství peněz v oběhu</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celkového bohatství ekonomiky</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změna reálného důchodu v zahraničí</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počet obyvatel</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a:solidFill>
                  <a:srgbClr val="000000"/>
                </a:solidFill>
              </a:rPr>
              <a:t> změna vládních výdajů, transferů a daní</a:t>
            </a:r>
          </a:p>
          <a:p>
            <a:pPr marL="0" lvl="0" indent="0" algn="just">
              <a:spcBef>
                <a:spcPts val="0"/>
              </a:spcBef>
              <a:spcAft>
                <a:spcPts val="600"/>
              </a:spcAf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Poloha křivky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3348630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96975" y="771550"/>
            <a:ext cx="8280920" cy="4032448"/>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200" b="1" u="sng" dirty="0">
                <a:solidFill>
                  <a:srgbClr val="307871"/>
                </a:solidFill>
              </a:rPr>
              <a:t>Body nalevo od křivky AD </a:t>
            </a:r>
            <a:r>
              <a:rPr lang="cs-CZ" sz="2200" dirty="0">
                <a:solidFill>
                  <a:srgbClr val="000000"/>
                </a:solidFill>
              </a:rPr>
              <a:t>jsou body nerovnovážné (křivka IS se neprotíná s křivkou LM), existuje zde převis poptávky po zboží a službách nad </a:t>
            </a:r>
            <a:r>
              <a:rPr lang="cs-CZ" sz="2200" dirty="0" smtClean="0">
                <a:solidFill>
                  <a:srgbClr val="000000"/>
                </a:solidFill>
              </a:rPr>
              <a:t>nabídkou</a:t>
            </a:r>
            <a:r>
              <a:rPr lang="cs-CZ" sz="2200" dirty="0">
                <a:solidFill>
                  <a:srgbClr val="000000"/>
                </a:solidFill>
              </a:rPr>
              <a:t>, dochází k </a:t>
            </a:r>
            <a:r>
              <a:rPr lang="cs-CZ" sz="2200" dirty="0" smtClean="0">
                <a:solidFill>
                  <a:srgbClr val="000000"/>
                </a:solidFill>
              </a:rPr>
              <a:t>neplánovanému </a:t>
            </a:r>
            <a:r>
              <a:rPr lang="cs-CZ" sz="2200" dirty="0">
                <a:solidFill>
                  <a:srgbClr val="000000"/>
                </a:solidFill>
              </a:rPr>
              <a:t>čerpání </a:t>
            </a:r>
            <a:r>
              <a:rPr lang="cs-CZ" sz="2200" dirty="0" smtClean="0">
                <a:solidFill>
                  <a:srgbClr val="000000"/>
                </a:solidFill>
              </a:rPr>
              <a:t>zásob. Řešením </a:t>
            </a:r>
            <a:r>
              <a:rPr lang="cs-CZ" sz="2200" dirty="0">
                <a:solidFill>
                  <a:srgbClr val="000000"/>
                </a:solidFill>
              </a:rPr>
              <a:t>je růst produkce a/nebo růst cenové hladiny, které umožní nastolení rovnováhy na trhu zboží a služeb. </a:t>
            </a:r>
            <a:endParaRPr lang="cs-CZ" sz="2200" dirty="0" smtClean="0">
              <a:solidFill>
                <a:srgbClr val="000000"/>
              </a:solidFill>
            </a:endParaRPr>
          </a:p>
          <a:p>
            <a:pPr algn="just">
              <a:spcBef>
                <a:spcPts val="0"/>
              </a:spcBef>
              <a:spcAft>
                <a:spcPts val="600"/>
              </a:spcAft>
              <a:buClr>
                <a:schemeClr val="tx1"/>
              </a:buClr>
              <a:buSzPct val="120000"/>
              <a:tabLst>
                <a:tab pos="228600" algn="l"/>
              </a:tabLst>
            </a:pPr>
            <a:r>
              <a:rPr lang="cs-CZ" sz="2200" b="1" u="sng" dirty="0" smtClean="0">
                <a:solidFill>
                  <a:srgbClr val="307871"/>
                </a:solidFill>
              </a:rPr>
              <a:t>Body </a:t>
            </a:r>
            <a:r>
              <a:rPr lang="cs-CZ" sz="2200" b="1" u="sng" dirty="0">
                <a:solidFill>
                  <a:srgbClr val="307871"/>
                </a:solidFill>
              </a:rPr>
              <a:t>napravo od křivky </a:t>
            </a:r>
            <a:r>
              <a:rPr lang="cs-CZ" sz="2200" b="1" u="sng" dirty="0" smtClean="0">
                <a:solidFill>
                  <a:srgbClr val="307871"/>
                </a:solidFill>
              </a:rPr>
              <a:t>AD</a:t>
            </a:r>
            <a:r>
              <a:rPr lang="cs-CZ" sz="2200" dirty="0">
                <a:solidFill>
                  <a:srgbClr val="307871"/>
                </a:solidFill>
              </a:rPr>
              <a:t> </a:t>
            </a:r>
            <a:r>
              <a:rPr lang="cs-CZ" sz="2200" dirty="0" smtClean="0">
                <a:solidFill>
                  <a:srgbClr val="307871"/>
                </a:solidFill>
              </a:rPr>
              <a:t>- </a:t>
            </a:r>
            <a:r>
              <a:rPr lang="cs-CZ" sz="2200" dirty="0" smtClean="0">
                <a:solidFill>
                  <a:srgbClr val="000000"/>
                </a:solidFill>
              </a:rPr>
              <a:t>existující </a:t>
            </a:r>
            <a:r>
              <a:rPr lang="cs-CZ" sz="2200" dirty="0">
                <a:solidFill>
                  <a:srgbClr val="000000"/>
                </a:solidFill>
              </a:rPr>
              <a:t>přebytek nabídky zboží a </a:t>
            </a:r>
            <a:r>
              <a:rPr lang="cs-CZ" sz="2200" dirty="0" smtClean="0">
                <a:solidFill>
                  <a:srgbClr val="000000"/>
                </a:solidFill>
              </a:rPr>
              <a:t>služeb nad poptávkou, dochází </a:t>
            </a:r>
            <a:r>
              <a:rPr lang="cs-CZ" sz="2200" dirty="0">
                <a:solidFill>
                  <a:srgbClr val="000000"/>
                </a:solidFill>
              </a:rPr>
              <a:t>k neplánované tvorbě a hromadění </a:t>
            </a:r>
            <a:r>
              <a:rPr lang="cs-CZ" sz="2200" dirty="0" smtClean="0">
                <a:solidFill>
                  <a:srgbClr val="000000"/>
                </a:solidFill>
              </a:rPr>
              <a:t>zásob, což </a:t>
            </a:r>
            <a:r>
              <a:rPr lang="cs-CZ" sz="2200" dirty="0">
                <a:solidFill>
                  <a:srgbClr val="000000"/>
                </a:solidFill>
              </a:rPr>
              <a:t>vyvíjí tlak na omezení současné produkce a/nebo na snížení cenové úrovně. A právě tlak na pokles produkce a snížení cen jsou mechanismy navádění ekonomiky do rovnovážného stavu.</a:t>
            </a: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Body mimo křivk</a:t>
            </a:r>
            <a:r>
              <a:rPr lang="cs-CZ" sz="2800" b="1" dirty="0" smtClean="0"/>
              <a:t>u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2508263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167697" y="198364"/>
            <a:ext cx="7821488" cy="507703"/>
          </a:xfrm>
        </p:spPr>
        <p:txBody>
          <a:bodyPr/>
          <a:lstStyle/>
          <a:p>
            <a:r>
              <a:rPr lang="cs-CZ" altLang="sk-SK" sz="2800" b="1" dirty="0"/>
              <a:t>Vliv </a:t>
            </a:r>
            <a:r>
              <a:rPr lang="cs-CZ" altLang="sk-SK" sz="2800" b="1" dirty="0" smtClean="0"/>
              <a:t>FP (expanze</a:t>
            </a:r>
            <a:r>
              <a:rPr lang="cs-CZ" altLang="sk-SK" sz="2800" b="1" dirty="0"/>
              <a:t>) na polohu křivky AD </a:t>
            </a:r>
          </a:p>
        </p:txBody>
      </p:sp>
      <p:sp>
        <p:nvSpPr>
          <p:cNvPr id="267267" name="Text Box 3"/>
          <p:cNvSpPr txBox="1">
            <a:spLocks noChangeArrowheads="1"/>
          </p:cNvSpPr>
          <p:nvPr/>
        </p:nvSpPr>
        <p:spPr bwMode="auto">
          <a:xfrm>
            <a:off x="161380" y="3129682"/>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67268" name="Line 4"/>
          <p:cNvSpPr>
            <a:spLocks noChangeShapeType="1"/>
          </p:cNvSpPr>
          <p:nvPr/>
        </p:nvSpPr>
        <p:spPr bwMode="auto">
          <a:xfrm>
            <a:off x="1385342" y="840110"/>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69" name="Line 5"/>
          <p:cNvSpPr>
            <a:spLocks noChangeShapeType="1"/>
          </p:cNvSpPr>
          <p:nvPr/>
        </p:nvSpPr>
        <p:spPr bwMode="auto">
          <a:xfrm>
            <a:off x="1385342" y="2611760"/>
            <a:ext cx="0" cy="18859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0" name="Line 6"/>
          <p:cNvSpPr>
            <a:spLocks noChangeShapeType="1"/>
          </p:cNvSpPr>
          <p:nvPr/>
        </p:nvSpPr>
        <p:spPr bwMode="auto">
          <a:xfrm>
            <a:off x="1385342" y="2497460"/>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1" name="Line 7"/>
          <p:cNvSpPr>
            <a:spLocks noChangeShapeType="1"/>
          </p:cNvSpPr>
          <p:nvPr/>
        </p:nvSpPr>
        <p:spPr bwMode="auto">
          <a:xfrm>
            <a:off x="1385342" y="4497710"/>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2" name="Line 8"/>
          <p:cNvSpPr>
            <a:spLocks noChangeShapeType="1"/>
          </p:cNvSpPr>
          <p:nvPr/>
        </p:nvSpPr>
        <p:spPr bwMode="auto">
          <a:xfrm>
            <a:off x="1671092" y="1068710"/>
            <a:ext cx="2000250" cy="108585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3" name="Line 9"/>
          <p:cNvSpPr>
            <a:spLocks noChangeShapeType="1"/>
          </p:cNvSpPr>
          <p:nvPr/>
        </p:nvSpPr>
        <p:spPr bwMode="auto">
          <a:xfrm flipV="1">
            <a:off x="1499642" y="1068710"/>
            <a:ext cx="1657350" cy="62865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6" name="Line 12"/>
          <p:cNvSpPr>
            <a:spLocks noChangeShapeType="1"/>
          </p:cNvSpPr>
          <p:nvPr/>
        </p:nvSpPr>
        <p:spPr bwMode="auto">
          <a:xfrm>
            <a:off x="2299742" y="1411610"/>
            <a:ext cx="0" cy="3086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8" name="Line 14"/>
          <p:cNvSpPr>
            <a:spLocks noChangeShapeType="1"/>
          </p:cNvSpPr>
          <p:nvPr/>
        </p:nvSpPr>
        <p:spPr bwMode="auto">
          <a:xfrm>
            <a:off x="2885530" y="1737841"/>
            <a:ext cx="0" cy="28003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9" name="Line 15"/>
          <p:cNvSpPr>
            <a:spLocks noChangeShapeType="1"/>
          </p:cNvSpPr>
          <p:nvPr/>
        </p:nvSpPr>
        <p:spPr bwMode="auto">
          <a:xfrm>
            <a:off x="1385342" y="3354710"/>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80" name="Line 16"/>
          <p:cNvSpPr>
            <a:spLocks noChangeShapeType="1"/>
          </p:cNvSpPr>
          <p:nvPr/>
        </p:nvSpPr>
        <p:spPr bwMode="auto">
          <a:xfrm>
            <a:off x="1837779" y="2907035"/>
            <a:ext cx="1433513" cy="14192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81" name="Text Box 17"/>
          <p:cNvSpPr txBox="1">
            <a:spLocks noChangeArrowheads="1"/>
          </p:cNvSpPr>
          <p:nvPr/>
        </p:nvSpPr>
        <p:spPr bwMode="auto">
          <a:xfrm>
            <a:off x="3603592" y="2517203"/>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67282" name="Text Box 18"/>
          <p:cNvSpPr txBox="1">
            <a:spLocks noChangeArrowheads="1"/>
          </p:cNvSpPr>
          <p:nvPr/>
        </p:nvSpPr>
        <p:spPr bwMode="auto">
          <a:xfrm>
            <a:off x="3603592" y="4484275"/>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latin typeface="Times New Roman" panose="02020603050405020304" pitchFamily="18" charset="0"/>
              </a:rPr>
              <a:t>Y</a:t>
            </a:r>
            <a:endParaRPr lang="cs-CZ" altLang="sk-SK" sz="1600" dirty="0">
              <a:latin typeface="Times New Roman" panose="02020603050405020304" pitchFamily="18" charset="0"/>
            </a:endParaRPr>
          </a:p>
        </p:txBody>
      </p:sp>
      <p:sp>
        <p:nvSpPr>
          <p:cNvPr id="267283" name="Text Box 19"/>
          <p:cNvSpPr txBox="1">
            <a:spLocks noChangeArrowheads="1"/>
          </p:cNvSpPr>
          <p:nvPr/>
        </p:nvSpPr>
        <p:spPr bwMode="auto">
          <a:xfrm>
            <a:off x="2255689" y="2554610"/>
            <a:ext cx="444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1</a:t>
            </a:r>
            <a:endParaRPr lang="cs-CZ" altLang="sk-SK" sz="1600" dirty="0">
              <a:latin typeface="Times New Roman" panose="02020603050405020304" pitchFamily="18" charset="0"/>
            </a:endParaRPr>
          </a:p>
        </p:txBody>
      </p:sp>
      <p:sp>
        <p:nvSpPr>
          <p:cNvPr id="267284" name="Text Box 20"/>
          <p:cNvSpPr txBox="1">
            <a:spLocks noChangeArrowheads="1"/>
          </p:cNvSpPr>
          <p:nvPr/>
        </p:nvSpPr>
        <p:spPr bwMode="auto">
          <a:xfrm>
            <a:off x="2099719" y="4485804"/>
            <a:ext cx="4857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0</a:t>
            </a:r>
            <a:endParaRPr lang="cs-CZ" altLang="sk-SK" sz="1600" dirty="0">
              <a:latin typeface="Times New Roman" panose="02020603050405020304" pitchFamily="18" charset="0"/>
            </a:endParaRPr>
          </a:p>
        </p:txBody>
      </p:sp>
      <p:sp>
        <p:nvSpPr>
          <p:cNvPr id="267285" name="Text Box 21"/>
          <p:cNvSpPr txBox="1">
            <a:spLocks noChangeArrowheads="1"/>
          </p:cNvSpPr>
          <p:nvPr/>
        </p:nvSpPr>
        <p:spPr bwMode="auto">
          <a:xfrm>
            <a:off x="2871242" y="2554610"/>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2</a:t>
            </a:r>
            <a:endParaRPr lang="cs-CZ" altLang="sk-SK" sz="1600">
              <a:latin typeface="Times New Roman" panose="02020603050405020304" pitchFamily="18" charset="0"/>
            </a:endParaRPr>
          </a:p>
        </p:txBody>
      </p:sp>
      <p:sp>
        <p:nvSpPr>
          <p:cNvPr id="267286" name="Text Box 22"/>
          <p:cNvSpPr txBox="1">
            <a:spLocks noChangeArrowheads="1"/>
          </p:cNvSpPr>
          <p:nvPr/>
        </p:nvSpPr>
        <p:spPr bwMode="auto">
          <a:xfrm>
            <a:off x="2814092" y="4485804"/>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1</a:t>
            </a:r>
            <a:endParaRPr lang="cs-CZ" altLang="sk-SK" sz="1600" dirty="0">
              <a:latin typeface="Times New Roman" panose="02020603050405020304" pitchFamily="18" charset="0"/>
            </a:endParaRPr>
          </a:p>
        </p:txBody>
      </p:sp>
      <p:sp>
        <p:nvSpPr>
          <p:cNvPr id="267287" name="Text Box 23"/>
          <p:cNvSpPr txBox="1">
            <a:spLocks noChangeArrowheads="1"/>
          </p:cNvSpPr>
          <p:nvPr/>
        </p:nvSpPr>
        <p:spPr bwMode="auto">
          <a:xfrm>
            <a:off x="2013992" y="1468760"/>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67288" name="Text Box 24"/>
          <p:cNvSpPr txBox="1">
            <a:spLocks noChangeArrowheads="1"/>
          </p:cNvSpPr>
          <p:nvPr/>
        </p:nvSpPr>
        <p:spPr bwMode="auto">
          <a:xfrm>
            <a:off x="2756942" y="782960"/>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67289" name="Text Box 25"/>
          <p:cNvSpPr txBox="1">
            <a:spLocks noChangeArrowheads="1"/>
          </p:cNvSpPr>
          <p:nvPr/>
        </p:nvSpPr>
        <p:spPr bwMode="auto">
          <a:xfrm>
            <a:off x="1798489" y="3024907"/>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rgbClr val="000000"/>
                </a:solidFill>
                <a:latin typeface="Times New Roman" panose="02020603050405020304" pitchFamily="18" charset="0"/>
              </a:rPr>
              <a:t>E</a:t>
            </a:r>
            <a:r>
              <a:rPr lang="cs-CZ" altLang="sk-SK" sz="1600" b="1" baseline="-25000">
                <a:solidFill>
                  <a:srgbClr val="000000"/>
                </a:solidFill>
                <a:latin typeface="Times New Roman" panose="02020603050405020304" pitchFamily="18" charset="0"/>
              </a:rPr>
              <a:t>0</a:t>
            </a:r>
            <a:endParaRPr lang="cs-CZ" altLang="sk-SK" sz="1600">
              <a:solidFill>
                <a:srgbClr val="000000"/>
              </a:solidFill>
              <a:latin typeface="Times New Roman" panose="02020603050405020304" pitchFamily="18" charset="0"/>
            </a:endParaRPr>
          </a:p>
        </p:txBody>
      </p:sp>
      <p:sp>
        <p:nvSpPr>
          <p:cNvPr id="267290" name="Text Box 26"/>
          <p:cNvSpPr txBox="1">
            <a:spLocks noChangeArrowheads="1"/>
          </p:cNvSpPr>
          <p:nvPr/>
        </p:nvSpPr>
        <p:spPr bwMode="auto">
          <a:xfrm>
            <a:off x="2985542" y="3068960"/>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67291" name="Text Box 27"/>
          <p:cNvSpPr txBox="1">
            <a:spLocks noChangeArrowheads="1"/>
          </p:cNvSpPr>
          <p:nvPr/>
        </p:nvSpPr>
        <p:spPr bwMode="auto">
          <a:xfrm>
            <a:off x="1071017" y="979452"/>
            <a:ext cx="5143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i</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67292" name="Text Box 28"/>
          <p:cNvSpPr txBox="1">
            <a:spLocks noChangeArrowheads="1"/>
          </p:cNvSpPr>
          <p:nvPr/>
        </p:nvSpPr>
        <p:spPr bwMode="auto">
          <a:xfrm>
            <a:off x="1062270" y="1274106"/>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i</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67293" name="Text Box 29"/>
          <p:cNvSpPr txBox="1">
            <a:spLocks noChangeArrowheads="1"/>
          </p:cNvSpPr>
          <p:nvPr/>
        </p:nvSpPr>
        <p:spPr bwMode="auto">
          <a:xfrm>
            <a:off x="935931" y="3163593"/>
            <a:ext cx="4976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P</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67294" name="Text Box 30"/>
          <p:cNvSpPr txBox="1">
            <a:spLocks noChangeArrowheads="1"/>
          </p:cNvSpPr>
          <p:nvPr/>
        </p:nvSpPr>
        <p:spPr bwMode="auto">
          <a:xfrm>
            <a:off x="985292" y="2440310"/>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P</a:t>
            </a:r>
          </a:p>
        </p:txBody>
      </p:sp>
      <p:sp>
        <p:nvSpPr>
          <p:cNvPr id="267295" name="Text Box 31"/>
          <p:cNvSpPr txBox="1">
            <a:spLocks noChangeArrowheads="1"/>
          </p:cNvSpPr>
          <p:nvPr/>
        </p:nvSpPr>
        <p:spPr bwMode="auto">
          <a:xfrm>
            <a:off x="1042442" y="725810"/>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67296" name="Line 32"/>
          <p:cNvSpPr>
            <a:spLocks noChangeShapeType="1"/>
          </p:cNvSpPr>
          <p:nvPr/>
        </p:nvSpPr>
        <p:spPr bwMode="auto">
          <a:xfrm flipV="1">
            <a:off x="985292" y="1125860"/>
            <a:ext cx="0" cy="3429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98" name="Text Box 34"/>
          <p:cNvSpPr txBox="1">
            <a:spLocks noChangeArrowheads="1"/>
          </p:cNvSpPr>
          <p:nvPr/>
        </p:nvSpPr>
        <p:spPr bwMode="auto">
          <a:xfrm>
            <a:off x="3214142" y="840110"/>
            <a:ext cx="685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tx2"/>
                </a:solidFill>
                <a:latin typeface="Times New Roman" panose="02020603050405020304" pitchFamily="18" charset="0"/>
              </a:rPr>
              <a:t>LM</a:t>
            </a:r>
            <a:endParaRPr lang="cs-CZ" altLang="sk-SK" sz="1600" dirty="0">
              <a:solidFill>
                <a:schemeClr val="tx2"/>
              </a:solidFill>
              <a:latin typeface="Times New Roman" panose="02020603050405020304" pitchFamily="18" charset="0"/>
            </a:endParaRPr>
          </a:p>
        </p:txBody>
      </p:sp>
      <p:sp>
        <p:nvSpPr>
          <p:cNvPr id="267300" name="Text Box 36"/>
          <p:cNvSpPr txBox="1">
            <a:spLocks noChangeArrowheads="1"/>
          </p:cNvSpPr>
          <p:nvPr/>
        </p:nvSpPr>
        <p:spPr bwMode="auto">
          <a:xfrm>
            <a:off x="3671342" y="2040260"/>
            <a:ext cx="4714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2"/>
                </a:solidFill>
                <a:latin typeface="Times New Roman" panose="02020603050405020304" pitchFamily="18" charset="0"/>
              </a:rPr>
              <a:t>IS</a:t>
            </a:r>
            <a:r>
              <a:rPr lang="cs-CZ" altLang="sk-SK" sz="1600" b="1" baseline="-25000" dirty="0" smtClean="0">
                <a:solidFill>
                  <a:schemeClr val="accent2"/>
                </a:solidFill>
                <a:latin typeface="Times New Roman" panose="02020603050405020304" pitchFamily="18" charset="0"/>
              </a:rPr>
              <a:t>0</a:t>
            </a:r>
            <a:endParaRPr lang="cs-CZ" altLang="sk-SK" sz="1600" dirty="0">
              <a:solidFill>
                <a:schemeClr val="accent2"/>
              </a:solidFill>
              <a:latin typeface="Times New Roman" panose="02020603050405020304" pitchFamily="18" charset="0"/>
            </a:endParaRPr>
          </a:p>
        </p:txBody>
      </p:sp>
      <p:sp>
        <p:nvSpPr>
          <p:cNvPr id="267301" name="Text Box 37"/>
          <p:cNvSpPr txBox="1">
            <a:spLocks noChangeArrowheads="1"/>
          </p:cNvSpPr>
          <p:nvPr/>
        </p:nvSpPr>
        <p:spPr bwMode="auto">
          <a:xfrm>
            <a:off x="3328442" y="4097660"/>
            <a:ext cx="6572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latin typeface="Times New Roman" panose="02020603050405020304" pitchFamily="18" charset="0"/>
              </a:rPr>
              <a:t>AD</a:t>
            </a:r>
            <a:r>
              <a:rPr lang="cs-CZ" altLang="sk-SK" sz="1600" b="1" baseline="-25000" dirty="0" smtClean="0">
                <a:solidFill>
                  <a:srgbClr val="FF00FF"/>
                </a:solidFill>
                <a:latin typeface="Times New Roman" panose="02020603050405020304" pitchFamily="18" charset="0"/>
              </a:rPr>
              <a:t>0</a:t>
            </a:r>
            <a:endParaRPr lang="cs-CZ" altLang="sk-SK" sz="1600" dirty="0">
              <a:solidFill>
                <a:schemeClr val="accent2"/>
              </a:solidFill>
              <a:latin typeface="Times New Roman" panose="02020603050405020304" pitchFamily="18" charset="0"/>
            </a:endParaRPr>
          </a:p>
        </p:txBody>
      </p:sp>
      <p:sp>
        <p:nvSpPr>
          <p:cNvPr id="267302" name="Line 38"/>
          <p:cNvSpPr>
            <a:spLocks noChangeShapeType="1"/>
          </p:cNvSpPr>
          <p:nvPr/>
        </p:nvSpPr>
        <p:spPr bwMode="auto">
          <a:xfrm flipV="1">
            <a:off x="2530177" y="2694472"/>
            <a:ext cx="365124" cy="8842"/>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3" name="Line 39"/>
          <p:cNvSpPr>
            <a:spLocks noChangeShapeType="1"/>
          </p:cNvSpPr>
          <p:nvPr/>
        </p:nvSpPr>
        <p:spPr bwMode="auto">
          <a:xfrm>
            <a:off x="2299742" y="3354710"/>
            <a:ext cx="5715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4" name="Line 40"/>
          <p:cNvSpPr>
            <a:spLocks noChangeShapeType="1"/>
          </p:cNvSpPr>
          <p:nvPr/>
        </p:nvSpPr>
        <p:spPr bwMode="auto">
          <a:xfrm>
            <a:off x="2185442" y="2668910"/>
            <a:ext cx="1433513" cy="14192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5" name="Text Box 41"/>
          <p:cNvSpPr txBox="1">
            <a:spLocks noChangeArrowheads="1"/>
          </p:cNvSpPr>
          <p:nvPr/>
        </p:nvSpPr>
        <p:spPr bwMode="auto">
          <a:xfrm>
            <a:off x="3671342" y="3926210"/>
            <a:ext cx="5715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FF00FF"/>
                </a:solidFill>
                <a:latin typeface="Times New Roman" panose="02020603050405020304" pitchFamily="18" charset="0"/>
              </a:rPr>
              <a:t>AD</a:t>
            </a:r>
            <a:r>
              <a:rPr lang="cs-CZ" altLang="sk-SK" sz="1600" b="1" baseline="-25000" dirty="0" smtClean="0">
                <a:solidFill>
                  <a:srgbClr val="FF00FF"/>
                </a:solidFill>
                <a:latin typeface="Times New Roman" panose="02020603050405020304" pitchFamily="18" charset="0"/>
              </a:rPr>
              <a:t>1</a:t>
            </a:r>
            <a:endParaRPr lang="cs-CZ" altLang="sk-SK" sz="1600" dirty="0">
              <a:solidFill>
                <a:schemeClr val="accent2"/>
              </a:solidFill>
              <a:latin typeface="Times New Roman" panose="02020603050405020304" pitchFamily="18" charset="0"/>
            </a:endParaRPr>
          </a:p>
        </p:txBody>
      </p:sp>
      <p:sp>
        <p:nvSpPr>
          <p:cNvPr id="267310" name="Line 46"/>
          <p:cNvSpPr>
            <a:spLocks noChangeShapeType="1"/>
          </p:cNvSpPr>
          <p:nvPr/>
        </p:nvSpPr>
        <p:spPr bwMode="auto">
          <a:xfrm>
            <a:off x="1671092" y="1068710"/>
            <a:ext cx="2000250" cy="108585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1" name="Line 47"/>
          <p:cNvSpPr>
            <a:spLocks noChangeShapeType="1"/>
          </p:cNvSpPr>
          <p:nvPr/>
        </p:nvSpPr>
        <p:spPr bwMode="auto">
          <a:xfrm>
            <a:off x="2013992" y="725810"/>
            <a:ext cx="2000250" cy="108585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2" name="Line 48"/>
          <p:cNvSpPr>
            <a:spLocks noChangeShapeType="1"/>
          </p:cNvSpPr>
          <p:nvPr/>
        </p:nvSpPr>
        <p:spPr bwMode="auto">
          <a:xfrm flipV="1">
            <a:off x="2871242" y="1183010"/>
            <a:ext cx="0" cy="5143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4" name="Text Box 50"/>
          <p:cNvSpPr txBox="1">
            <a:spLocks noChangeArrowheads="1"/>
          </p:cNvSpPr>
          <p:nvPr/>
        </p:nvSpPr>
        <p:spPr bwMode="auto">
          <a:xfrm>
            <a:off x="4071392" y="1754510"/>
            <a:ext cx="6286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2"/>
                </a:solidFill>
                <a:latin typeface="Times New Roman" panose="02020603050405020304" pitchFamily="18" charset="0"/>
              </a:rPr>
              <a:t>IS</a:t>
            </a:r>
            <a:r>
              <a:rPr lang="cs-CZ" altLang="sk-SK" sz="1600" b="1" baseline="-25000" dirty="0" smtClean="0">
                <a:solidFill>
                  <a:schemeClr val="accent2"/>
                </a:solidFill>
                <a:latin typeface="Times New Roman" panose="02020603050405020304" pitchFamily="18" charset="0"/>
              </a:rPr>
              <a:t>1</a:t>
            </a:r>
            <a:endParaRPr lang="cs-CZ" altLang="sk-SK" sz="1600" dirty="0">
              <a:solidFill>
                <a:schemeClr val="accent2"/>
              </a:solidFill>
              <a:latin typeface="Times New Roman" panose="02020603050405020304" pitchFamily="18" charset="0"/>
            </a:endParaRPr>
          </a:p>
        </p:txBody>
      </p:sp>
      <p:sp>
        <p:nvSpPr>
          <p:cNvPr id="267315" name="Line 51"/>
          <p:cNvSpPr>
            <a:spLocks noChangeShapeType="1"/>
          </p:cNvSpPr>
          <p:nvPr/>
        </p:nvSpPr>
        <p:spPr bwMode="auto">
          <a:xfrm flipH="1">
            <a:off x="1385342" y="1183010"/>
            <a:ext cx="14859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6" name="Line 52"/>
          <p:cNvSpPr>
            <a:spLocks noChangeShapeType="1"/>
          </p:cNvSpPr>
          <p:nvPr/>
        </p:nvSpPr>
        <p:spPr bwMode="auto">
          <a:xfrm flipH="1">
            <a:off x="1385342" y="1411610"/>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7" name="Line 53"/>
          <p:cNvSpPr>
            <a:spLocks noChangeShapeType="1"/>
          </p:cNvSpPr>
          <p:nvPr/>
        </p:nvSpPr>
        <p:spPr bwMode="auto">
          <a:xfrm>
            <a:off x="2461651" y="4635659"/>
            <a:ext cx="400050" cy="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 name="Obdélníkový bublinový popisek 1"/>
          <p:cNvSpPr/>
          <p:nvPr/>
        </p:nvSpPr>
        <p:spPr>
          <a:xfrm>
            <a:off x="4871492" y="1033522"/>
            <a:ext cx="1440160" cy="628650"/>
          </a:xfrm>
          <a:prstGeom prst="wedgeRectCallout">
            <a:avLst>
              <a:gd name="adj1" fmla="val -200142"/>
              <a:gd name="adj2" fmla="val 45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7" name="Text Box 41"/>
          <p:cNvSpPr txBox="1">
            <a:spLocks noChangeArrowheads="1"/>
          </p:cNvSpPr>
          <p:nvPr/>
        </p:nvSpPr>
        <p:spPr bwMode="auto">
          <a:xfrm>
            <a:off x="5146704" y="1167761"/>
            <a:ext cx="88973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latin typeface="Times New Roman" panose="02020603050405020304" pitchFamily="18" charset="0"/>
              </a:rPr>
              <a:t>Růst A</a:t>
            </a:r>
            <a:endParaRPr lang="cs-CZ" altLang="sk-SK" sz="1600" dirty="0">
              <a:solidFill>
                <a:srgbClr val="000000"/>
              </a:solidFill>
              <a:latin typeface="Times New Roman" panose="02020603050405020304" pitchFamily="18" charset="0"/>
            </a:endParaRPr>
          </a:p>
        </p:txBody>
      </p:sp>
      <p:sp>
        <p:nvSpPr>
          <p:cNvPr id="3" name="Obdélníkový bublinový popisek 2"/>
          <p:cNvSpPr/>
          <p:nvPr/>
        </p:nvSpPr>
        <p:spPr>
          <a:xfrm>
            <a:off x="4788024" y="3468236"/>
            <a:ext cx="2304256" cy="619899"/>
          </a:xfrm>
          <a:prstGeom prst="wedgeRectCallout">
            <a:avLst>
              <a:gd name="adj1" fmla="val -145761"/>
              <a:gd name="adj2" fmla="val -53594"/>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9" name="Text Box 41"/>
          <p:cNvSpPr txBox="1">
            <a:spLocks noChangeArrowheads="1"/>
          </p:cNvSpPr>
          <p:nvPr/>
        </p:nvSpPr>
        <p:spPr bwMode="auto">
          <a:xfrm>
            <a:off x="5146704" y="3608908"/>
            <a:ext cx="19455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latin typeface="Times New Roman" panose="02020603050405020304" pitchFamily="18" charset="0"/>
              </a:rPr>
              <a:t>Posun AD o </a:t>
            </a:r>
            <a:r>
              <a:rPr lang="el-GR" altLang="sk-SK" sz="1600" b="1" dirty="0" smtClean="0">
                <a:solidFill>
                  <a:srgbClr val="000000"/>
                </a:solidFill>
                <a:latin typeface="Times New Roman" panose="02020603050405020304" pitchFamily="18" charset="0"/>
              </a:rPr>
              <a:t>γΔ</a:t>
            </a:r>
            <a:r>
              <a:rPr lang="cs-CZ" altLang="sk-SK" sz="1600" b="1" dirty="0" smtClean="0">
                <a:solidFill>
                  <a:srgbClr val="000000"/>
                </a:solidFill>
                <a:latin typeface="Times New Roman" panose="02020603050405020304" pitchFamily="18" charset="0"/>
              </a:rPr>
              <a:t>A</a:t>
            </a:r>
            <a:endParaRPr lang="cs-CZ" altLang="sk-SK" sz="1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5181526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a:xfrm>
            <a:off x="167697" y="198364"/>
            <a:ext cx="7821488" cy="507703"/>
          </a:xfrm>
        </p:spPr>
        <p:txBody>
          <a:bodyPr/>
          <a:lstStyle/>
          <a:p>
            <a:r>
              <a:rPr lang="cs-CZ" altLang="sk-SK" sz="2800" b="1" dirty="0"/>
              <a:t>Vliv </a:t>
            </a:r>
            <a:r>
              <a:rPr lang="cs-CZ" altLang="sk-SK" sz="2800" b="1" dirty="0" smtClean="0"/>
              <a:t>MP (expanze</a:t>
            </a:r>
            <a:r>
              <a:rPr lang="cs-CZ" altLang="sk-SK" sz="2800" b="1" dirty="0"/>
              <a:t>) na polohu křivky AD </a:t>
            </a:r>
          </a:p>
        </p:txBody>
      </p:sp>
      <p:sp>
        <p:nvSpPr>
          <p:cNvPr id="267267" name="Text Box 3"/>
          <p:cNvSpPr txBox="1">
            <a:spLocks noChangeArrowheads="1"/>
          </p:cNvSpPr>
          <p:nvPr/>
        </p:nvSpPr>
        <p:spPr bwMode="auto">
          <a:xfrm>
            <a:off x="161380" y="3129682"/>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67268" name="Line 4"/>
          <p:cNvSpPr>
            <a:spLocks noChangeShapeType="1"/>
          </p:cNvSpPr>
          <p:nvPr/>
        </p:nvSpPr>
        <p:spPr bwMode="auto">
          <a:xfrm>
            <a:off x="1385342" y="840110"/>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69" name="Line 5"/>
          <p:cNvSpPr>
            <a:spLocks noChangeShapeType="1"/>
          </p:cNvSpPr>
          <p:nvPr/>
        </p:nvSpPr>
        <p:spPr bwMode="auto">
          <a:xfrm>
            <a:off x="1385342" y="2611760"/>
            <a:ext cx="0" cy="18859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0" name="Line 6"/>
          <p:cNvSpPr>
            <a:spLocks noChangeShapeType="1"/>
          </p:cNvSpPr>
          <p:nvPr/>
        </p:nvSpPr>
        <p:spPr bwMode="auto">
          <a:xfrm>
            <a:off x="1385342" y="2497460"/>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1" name="Line 7"/>
          <p:cNvSpPr>
            <a:spLocks noChangeShapeType="1"/>
          </p:cNvSpPr>
          <p:nvPr/>
        </p:nvSpPr>
        <p:spPr bwMode="auto">
          <a:xfrm>
            <a:off x="1385342" y="4497710"/>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2" name="Line 8"/>
          <p:cNvSpPr>
            <a:spLocks noChangeShapeType="1"/>
          </p:cNvSpPr>
          <p:nvPr/>
        </p:nvSpPr>
        <p:spPr bwMode="auto">
          <a:xfrm>
            <a:off x="1671092" y="1068710"/>
            <a:ext cx="2000250" cy="108585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3" name="Line 9"/>
          <p:cNvSpPr>
            <a:spLocks noChangeShapeType="1"/>
          </p:cNvSpPr>
          <p:nvPr/>
        </p:nvSpPr>
        <p:spPr bwMode="auto">
          <a:xfrm flipV="1">
            <a:off x="1499642" y="1068710"/>
            <a:ext cx="1657350" cy="62865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6" name="Line 12"/>
          <p:cNvSpPr>
            <a:spLocks noChangeShapeType="1"/>
          </p:cNvSpPr>
          <p:nvPr/>
        </p:nvSpPr>
        <p:spPr bwMode="auto">
          <a:xfrm>
            <a:off x="2299742" y="1411610"/>
            <a:ext cx="0" cy="3086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8" name="Line 14"/>
          <p:cNvSpPr>
            <a:spLocks noChangeShapeType="1"/>
          </p:cNvSpPr>
          <p:nvPr/>
        </p:nvSpPr>
        <p:spPr bwMode="auto">
          <a:xfrm>
            <a:off x="2885530" y="1737841"/>
            <a:ext cx="0" cy="28003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79" name="Line 15"/>
          <p:cNvSpPr>
            <a:spLocks noChangeShapeType="1"/>
          </p:cNvSpPr>
          <p:nvPr/>
        </p:nvSpPr>
        <p:spPr bwMode="auto">
          <a:xfrm>
            <a:off x="1385342" y="3354710"/>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80" name="Line 16"/>
          <p:cNvSpPr>
            <a:spLocks noChangeShapeType="1"/>
          </p:cNvSpPr>
          <p:nvPr/>
        </p:nvSpPr>
        <p:spPr bwMode="auto">
          <a:xfrm>
            <a:off x="1837779" y="2907035"/>
            <a:ext cx="1433513" cy="14192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81" name="Text Box 17"/>
          <p:cNvSpPr txBox="1">
            <a:spLocks noChangeArrowheads="1"/>
          </p:cNvSpPr>
          <p:nvPr/>
        </p:nvSpPr>
        <p:spPr bwMode="auto">
          <a:xfrm>
            <a:off x="3603592" y="2517203"/>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endParaRPr lang="cs-CZ" altLang="sk-SK" sz="1600">
              <a:latin typeface="Times New Roman" panose="02020603050405020304" pitchFamily="18" charset="0"/>
            </a:endParaRPr>
          </a:p>
        </p:txBody>
      </p:sp>
      <p:sp>
        <p:nvSpPr>
          <p:cNvPr id="267282" name="Text Box 18"/>
          <p:cNvSpPr txBox="1">
            <a:spLocks noChangeArrowheads="1"/>
          </p:cNvSpPr>
          <p:nvPr/>
        </p:nvSpPr>
        <p:spPr bwMode="auto">
          <a:xfrm>
            <a:off x="3603592" y="4484275"/>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latin typeface="Times New Roman" panose="02020603050405020304" pitchFamily="18" charset="0"/>
              </a:rPr>
              <a:t>Y</a:t>
            </a:r>
            <a:endParaRPr lang="cs-CZ" altLang="sk-SK" sz="1600" dirty="0">
              <a:latin typeface="Times New Roman" panose="02020603050405020304" pitchFamily="18" charset="0"/>
            </a:endParaRPr>
          </a:p>
        </p:txBody>
      </p:sp>
      <p:sp>
        <p:nvSpPr>
          <p:cNvPr id="267283" name="Text Box 19"/>
          <p:cNvSpPr txBox="1">
            <a:spLocks noChangeArrowheads="1"/>
          </p:cNvSpPr>
          <p:nvPr/>
        </p:nvSpPr>
        <p:spPr bwMode="auto">
          <a:xfrm>
            <a:off x="2255689" y="2554610"/>
            <a:ext cx="444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1</a:t>
            </a:r>
            <a:endParaRPr lang="cs-CZ" altLang="sk-SK" sz="1600" dirty="0">
              <a:latin typeface="Times New Roman" panose="02020603050405020304" pitchFamily="18" charset="0"/>
            </a:endParaRPr>
          </a:p>
        </p:txBody>
      </p:sp>
      <p:sp>
        <p:nvSpPr>
          <p:cNvPr id="267284" name="Text Box 20"/>
          <p:cNvSpPr txBox="1">
            <a:spLocks noChangeArrowheads="1"/>
          </p:cNvSpPr>
          <p:nvPr/>
        </p:nvSpPr>
        <p:spPr bwMode="auto">
          <a:xfrm>
            <a:off x="2099719" y="4485804"/>
            <a:ext cx="4857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0</a:t>
            </a:r>
            <a:endParaRPr lang="cs-CZ" altLang="sk-SK" sz="1600" dirty="0">
              <a:latin typeface="Times New Roman" panose="02020603050405020304" pitchFamily="18" charset="0"/>
            </a:endParaRPr>
          </a:p>
        </p:txBody>
      </p:sp>
      <p:sp>
        <p:nvSpPr>
          <p:cNvPr id="267285" name="Text Box 21"/>
          <p:cNvSpPr txBox="1">
            <a:spLocks noChangeArrowheads="1"/>
          </p:cNvSpPr>
          <p:nvPr/>
        </p:nvSpPr>
        <p:spPr bwMode="auto">
          <a:xfrm>
            <a:off x="2871242" y="2554610"/>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Y</a:t>
            </a:r>
            <a:r>
              <a:rPr lang="cs-CZ" altLang="sk-SK" sz="1600" b="1" baseline="-25000">
                <a:latin typeface="Times New Roman" panose="02020603050405020304" pitchFamily="18" charset="0"/>
              </a:rPr>
              <a:t>2</a:t>
            </a:r>
            <a:endParaRPr lang="cs-CZ" altLang="sk-SK" sz="1600">
              <a:latin typeface="Times New Roman" panose="02020603050405020304" pitchFamily="18" charset="0"/>
            </a:endParaRPr>
          </a:p>
        </p:txBody>
      </p:sp>
      <p:sp>
        <p:nvSpPr>
          <p:cNvPr id="267286" name="Text Box 22"/>
          <p:cNvSpPr txBox="1">
            <a:spLocks noChangeArrowheads="1"/>
          </p:cNvSpPr>
          <p:nvPr/>
        </p:nvSpPr>
        <p:spPr bwMode="auto">
          <a:xfrm>
            <a:off x="2814092" y="4485804"/>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1</a:t>
            </a:r>
            <a:endParaRPr lang="cs-CZ" altLang="sk-SK" sz="1600" dirty="0">
              <a:latin typeface="Times New Roman" panose="02020603050405020304" pitchFamily="18" charset="0"/>
            </a:endParaRPr>
          </a:p>
        </p:txBody>
      </p:sp>
      <p:sp>
        <p:nvSpPr>
          <p:cNvPr id="267287" name="Text Box 23"/>
          <p:cNvSpPr txBox="1">
            <a:spLocks noChangeArrowheads="1"/>
          </p:cNvSpPr>
          <p:nvPr/>
        </p:nvSpPr>
        <p:spPr bwMode="auto">
          <a:xfrm>
            <a:off x="2131172" y="1046655"/>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67288" name="Text Box 24"/>
          <p:cNvSpPr txBox="1">
            <a:spLocks noChangeArrowheads="1"/>
          </p:cNvSpPr>
          <p:nvPr/>
        </p:nvSpPr>
        <p:spPr bwMode="auto">
          <a:xfrm>
            <a:off x="2756942" y="1357849"/>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67289" name="Text Box 25"/>
          <p:cNvSpPr txBox="1">
            <a:spLocks noChangeArrowheads="1"/>
          </p:cNvSpPr>
          <p:nvPr/>
        </p:nvSpPr>
        <p:spPr bwMode="auto">
          <a:xfrm>
            <a:off x="1798489" y="3024907"/>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rgbClr val="000000"/>
                </a:solidFill>
                <a:latin typeface="Times New Roman" panose="02020603050405020304" pitchFamily="18" charset="0"/>
              </a:rPr>
              <a:t>E</a:t>
            </a:r>
            <a:r>
              <a:rPr lang="cs-CZ" altLang="sk-SK" sz="1600" b="1" baseline="-25000">
                <a:solidFill>
                  <a:srgbClr val="000000"/>
                </a:solidFill>
                <a:latin typeface="Times New Roman" panose="02020603050405020304" pitchFamily="18" charset="0"/>
              </a:rPr>
              <a:t>0</a:t>
            </a:r>
            <a:endParaRPr lang="cs-CZ" altLang="sk-SK" sz="1600">
              <a:solidFill>
                <a:srgbClr val="000000"/>
              </a:solidFill>
              <a:latin typeface="Times New Roman" panose="02020603050405020304" pitchFamily="18" charset="0"/>
            </a:endParaRPr>
          </a:p>
        </p:txBody>
      </p:sp>
      <p:sp>
        <p:nvSpPr>
          <p:cNvPr id="267290" name="Text Box 26"/>
          <p:cNvSpPr txBox="1">
            <a:spLocks noChangeArrowheads="1"/>
          </p:cNvSpPr>
          <p:nvPr/>
        </p:nvSpPr>
        <p:spPr bwMode="auto">
          <a:xfrm>
            <a:off x="2985542" y="3068960"/>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67291" name="Text Box 27"/>
          <p:cNvSpPr txBox="1">
            <a:spLocks noChangeArrowheads="1"/>
          </p:cNvSpPr>
          <p:nvPr/>
        </p:nvSpPr>
        <p:spPr bwMode="auto">
          <a:xfrm>
            <a:off x="1085305" y="1555102"/>
            <a:ext cx="5143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i</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67292" name="Text Box 28"/>
          <p:cNvSpPr txBox="1">
            <a:spLocks noChangeArrowheads="1"/>
          </p:cNvSpPr>
          <p:nvPr/>
        </p:nvSpPr>
        <p:spPr bwMode="auto">
          <a:xfrm>
            <a:off x="1099592" y="1198287"/>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i</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67293" name="Text Box 29"/>
          <p:cNvSpPr txBox="1">
            <a:spLocks noChangeArrowheads="1"/>
          </p:cNvSpPr>
          <p:nvPr/>
        </p:nvSpPr>
        <p:spPr bwMode="auto">
          <a:xfrm>
            <a:off x="1000623" y="3156812"/>
            <a:ext cx="453710" cy="337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P</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67294" name="Text Box 30"/>
          <p:cNvSpPr txBox="1">
            <a:spLocks noChangeArrowheads="1"/>
          </p:cNvSpPr>
          <p:nvPr/>
        </p:nvSpPr>
        <p:spPr bwMode="auto">
          <a:xfrm>
            <a:off x="985292" y="2440310"/>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P</a:t>
            </a:r>
          </a:p>
        </p:txBody>
      </p:sp>
      <p:sp>
        <p:nvSpPr>
          <p:cNvPr id="267295" name="Text Box 31"/>
          <p:cNvSpPr txBox="1">
            <a:spLocks noChangeArrowheads="1"/>
          </p:cNvSpPr>
          <p:nvPr/>
        </p:nvSpPr>
        <p:spPr bwMode="auto">
          <a:xfrm>
            <a:off x="1042442" y="725810"/>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67296" name="Line 32"/>
          <p:cNvSpPr>
            <a:spLocks noChangeShapeType="1"/>
          </p:cNvSpPr>
          <p:nvPr/>
        </p:nvSpPr>
        <p:spPr bwMode="auto">
          <a:xfrm flipV="1">
            <a:off x="1042442" y="1430134"/>
            <a:ext cx="0" cy="342900"/>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298" name="Text Box 34"/>
          <p:cNvSpPr txBox="1">
            <a:spLocks noChangeArrowheads="1"/>
          </p:cNvSpPr>
          <p:nvPr/>
        </p:nvSpPr>
        <p:spPr bwMode="auto">
          <a:xfrm>
            <a:off x="3730237" y="1303859"/>
            <a:ext cx="685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tx2"/>
                </a:solidFill>
                <a:latin typeface="Times New Roman" panose="02020603050405020304" pitchFamily="18" charset="0"/>
              </a:rPr>
              <a:t>LM</a:t>
            </a:r>
            <a:r>
              <a:rPr lang="cs-CZ" altLang="sk-SK" sz="1600" b="1" baseline="-25000" dirty="0">
                <a:solidFill>
                  <a:schemeClr val="tx2"/>
                </a:solidFill>
                <a:latin typeface="Times New Roman" panose="02020603050405020304" pitchFamily="18" charset="0"/>
              </a:rPr>
              <a:t>1</a:t>
            </a:r>
            <a:endParaRPr lang="cs-CZ" altLang="sk-SK" sz="1600" dirty="0">
              <a:solidFill>
                <a:schemeClr val="tx2"/>
              </a:solidFill>
              <a:latin typeface="Times New Roman" panose="02020603050405020304" pitchFamily="18" charset="0"/>
            </a:endParaRPr>
          </a:p>
        </p:txBody>
      </p:sp>
      <p:sp>
        <p:nvSpPr>
          <p:cNvPr id="267300" name="Text Box 36"/>
          <p:cNvSpPr txBox="1">
            <a:spLocks noChangeArrowheads="1"/>
          </p:cNvSpPr>
          <p:nvPr/>
        </p:nvSpPr>
        <p:spPr bwMode="auto">
          <a:xfrm>
            <a:off x="3671342" y="2040260"/>
            <a:ext cx="4714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accent2"/>
                </a:solidFill>
                <a:latin typeface="Times New Roman" panose="02020603050405020304" pitchFamily="18" charset="0"/>
              </a:rPr>
              <a:t>IS</a:t>
            </a:r>
            <a:endParaRPr lang="cs-CZ" altLang="sk-SK" sz="1600" dirty="0">
              <a:solidFill>
                <a:schemeClr val="accent2"/>
              </a:solidFill>
              <a:latin typeface="Times New Roman" panose="02020603050405020304" pitchFamily="18" charset="0"/>
            </a:endParaRPr>
          </a:p>
        </p:txBody>
      </p:sp>
      <p:sp>
        <p:nvSpPr>
          <p:cNvPr id="267301" name="Text Box 37"/>
          <p:cNvSpPr txBox="1">
            <a:spLocks noChangeArrowheads="1"/>
          </p:cNvSpPr>
          <p:nvPr/>
        </p:nvSpPr>
        <p:spPr bwMode="auto">
          <a:xfrm>
            <a:off x="3328442" y="4097660"/>
            <a:ext cx="6572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latin typeface="Times New Roman" panose="02020603050405020304" pitchFamily="18" charset="0"/>
              </a:rPr>
              <a:t>AD</a:t>
            </a:r>
            <a:r>
              <a:rPr lang="cs-CZ" altLang="sk-SK" sz="1600" b="1" baseline="-25000" dirty="0" smtClean="0">
                <a:solidFill>
                  <a:srgbClr val="FF00FF"/>
                </a:solidFill>
                <a:latin typeface="Times New Roman" panose="02020603050405020304" pitchFamily="18" charset="0"/>
              </a:rPr>
              <a:t>0</a:t>
            </a:r>
            <a:endParaRPr lang="cs-CZ" altLang="sk-SK" sz="1600" dirty="0">
              <a:solidFill>
                <a:schemeClr val="accent2"/>
              </a:solidFill>
              <a:latin typeface="Times New Roman" panose="02020603050405020304" pitchFamily="18" charset="0"/>
            </a:endParaRPr>
          </a:p>
        </p:txBody>
      </p:sp>
      <p:sp>
        <p:nvSpPr>
          <p:cNvPr id="267302" name="Line 38"/>
          <p:cNvSpPr>
            <a:spLocks noChangeShapeType="1"/>
          </p:cNvSpPr>
          <p:nvPr/>
        </p:nvSpPr>
        <p:spPr bwMode="auto">
          <a:xfrm flipV="1">
            <a:off x="2530177" y="2694472"/>
            <a:ext cx="365124" cy="8842"/>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3" name="Line 39"/>
          <p:cNvSpPr>
            <a:spLocks noChangeShapeType="1"/>
          </p:cNvSpPr>
          <p:nvPr/>
        </p:nvSpPr>
        <p:spPr bwMode="auto">
          <a:xfrm>
            <a:off x="2299742" y="3354710"/>
            <a:ext cx="5715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4" name="Line 40"/>
          <p:cNvSpPr>
            <a:spLocks noChangeShapeType="1"/>
          </p:cNvSpPr>
          <p:nvPr/>
        </p:nvSpPr>
        <p:spPr bwMode="auto">
          <a:xfrm>
            <a:off x="2185442" y="2668910"/>
            <a:ext cx="1433513" cy="14192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05" name="Text Box 41"/>
          <p:cNvSpPr txBox="1">
            <a:spLocks noChangeArrowheads="1"/>
          </p:cNvSpPr>
          <p:nvPr/>
        </p:nvSpPr>
        <p:spPr bwMode="auto">
          <a:xfrm>
            <a:off x="3671342" y="3926210"/>
            <a:ext cx="5715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FF00FF"/>
                </a:solidFill>
                <a:latin typeface="Times New Roman" panose="02020603050405020304" pitchFamily="18" charset="0"/>
              </a:rPr>
              <a:t>AD</a:t>
            </a:r>
            <a:r>
              <a:rPr lang="cs-CZ" altLang="sk-SK" sz="1600" b="1" baseline="-25000" dirty="0" smtClean="0">
                <a:solidFill>
                  <a:srgbClr val="FF00FF"/>
                </a:solidFill>
                <a:latin typeface="Times New Roman" panose="02020603050405020304" pitchFamily="18" charset="0"/>
              </a:rPr>
              <a:t>1</a:t>
            </a:r>
            <a:endParaRPr lang="cs-CZ" altLang="sk-SK" sz="1600" dirty="0">
              <a:solidFill>
                <a:schemeClr val="accent2"/>
              </a:solidFill>
              <a:latin typeface="Times New Roman" panose="02020603050405020304" pitchFamily="18" charset="0"/>
            </a:endParaRPr>
          </a:p>
        </p:txBody>
      </p:sp>
      <p:sp>
        <p:nvSpPr>
          <p:cNvPr id="267310" name="Line 46"/>
          <p:cNvSpPr>
            <a:spLocks noChangeShapeType="1"/>
          </p:cNvSpPr>
          <p:nvPr/>
        </p:nvSpPr>
        <p:spPr bwMode="auto">
          <a:xfrm>
            <a:off x="1671092" y="1068710"/>
            <a:ext cx="2000250" cy="108585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2" name="Line 48"/>
          <p:cNvSpPr>
            <a:spLocks noChangeShapeType="1"/>
          </p:cNvSpPr>
          <p:nvPr/>
        </p:nvSpPr>
        <p:spPr bwMode="auto">
          <a:xfrm>
            <a:off x="2871242" y="1697360"/>
            <a:ext cx="14288" cy="61496"/>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5" name="Line 51"/>
          <p:cNvSpPr>
            <a:spLocks noChangeShapeType="1"/>
          </p:cNvSpPr>
          <p:nvPr/>
        </p:nvSpPr>
        <p:spPr bwMode="auto">
          <a:xfrm flipH="1">
            <a:off x="1399630" y="1763606"/>
            <a:ext cx="14859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6" name="Line 52"/>
          <p:cNvSpPr>
            <a:spLocks noChangeShapeType="1"/>
          </p:cNvSpPr>
          <p:nvPr/>
        </p:nvSpPr>
        <p:spPr bwMode="auto">
          <a:xfrm flipH="1">
            <a:off x="1385342" y="1411610"/>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67317" name="Line 53"/>
          <p:cNvSpPr>
            <a:spLocks noChangeShapeType="1"/>
          </p:cNvSpPr>
          <p:nvPr/>
        </p:nvSpPr>
        <p:spPr bwMode="auto">
          <a:xfrm>
            <a:off x="2461651" y="4635659"/>
            <a:ext cx="400050" cy="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 name="Obdélníkový bublinový popisek 1"/>
          <p:cNvSpPr/>
          <p:nvPr/>
        </p:nvSpPr>
        <p:spPr>
          <a:xfrm>
            <a:off x="5495310" y="1068710"/>
            <a:ext cx="1440160" cy="628650"/>
          </a:xfrm>
          <a:prstGeom prst="wedgeRectCallout">
            <a:avLst>
              <a:gd name="adj1" fmla="val -200142"/>
              <a:gd name="adj2" fmla="val 45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7" name="Text Box 41"/>
          <p:cNvSpPr txBox="1">
            <a:spLocks noChangeArrowheads="1"/>
          </p:cNvSpPr>
          <p:nvPr/>
        </p:nvSpPr>
        <p:spPr bwMode="auto">
          <a:xfrm>
            <a:off x="5614441" y="1181402"/>
            <a:ext cx="13210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latin typeface="Times New Roman" panose="02020603050405020304" pitchFamily="18" charset="0"/>
              </a:rPr>
              <a:t>Růst M</a:t>
            </a:r>
            <a:r>
              <a:rPr lang="cs-CZ" altLang="sk-SK" sz="1600" b="1" baseline="-25000" dirty="0" smtClean="0">
                <a:solidFill>
                  <a:srgbClr val="000000"/>
                </a:solidFill>
                <a:latin typeface="Times New Roman" panose="02020603050405020304" pitchFamily="18" charset="0"/>
              </a:rPr>
              <a:t>R</a:t>
            </a:r>
            <a:r>
              <a:rPr lang="cs-CZ" altLang="sk-SK" sz="1600" b="1" dirty="0" smtClean="0">
                <a:solidFill>
                  <a:srgbClr val="000000"/>
                </a:solidFill>
                <a:latin typeface="Times New Roman" panose="02020603050405020304" pitchFamily="18" charset="0"/>
              </a:rPr>
              <a:t>/P</a:t>
            </a:r>
            <a:r>
              <a:rPr lang="cs-CZ" altLang="sk-SK" sz="1600" b="1" baseline="-25000" dirty="0" smtClean="0">
                <a:solidFill>
                  <a:srgbClr val="000000"/>
                </a:solidFill>
                <a:latin typeface="Times New Roman" panose="02020603050405020304" pitchFamily="18" charset="0"/>
              </a:rPr>
              <a:t>R</a:t>
            </a:r>
            <a:endParaRPr lang="cs-CZ" altLang="sk-SK" sz="1600" baseline="-25000" dirty="0">
              <a:solidFill>
                <a:srgbClr val="000000"/>
              </a:solidFill>
              <a:latin typeface="Times New Roman" panose="02020603050405020304" pitchFamily="18" charset="0"/>
            </a:endParaRPr>
          </a:p>
        </p:txBody>
      </p:sp>
      <p:sp>
        <p:nvSpPr>
          <p:cNvPr id="3" name="Obdélníkový bublinový popisek 2"/>
          <p:cNvSpPr/>
          <p:nvPr/>
        </p:nvSpPr>
        <p:spPr>
          <a:xfrm>
            <a:off x="4788024" y="3468236"/>
            <a:ext cx="2304256" cy="619899"/>
          </a:xfrm>
          <a:prstGeom prst="wedgeRectCallout">
            <a:avLst>
              <a:gd name="adj1" fmla="val -145761"/>
              <a:gd name="adj2" fmla="val -53594"/>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49" name="Text Box 41"/>
          <p:cNvSpPr txBox="1">
            <a:spLocks noChangeArrowheads="1"/>
          </p:cNvSpPr>
          <p:nvPr/>
        </p:nvSpPr>
        <p:spPr bwMode="auto">
          <a:xfrm>
            <a:off x="4932040" y="3560718"/>
            <a:ext cx="22336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000000"/>
                </a:solidFill>
                <a:latin typeface="Times New Roman" panose="02020603050405020304" pitchFamily="18" charset="0"/>
              </a:rPr>
              <a:t>Posun AD o </a:t>
            </a:r>
            <a:r>
              <a:rPr lang="el-GR" altLang="sk-SK" sz="1600" b="1" dirty="0" smtClean="0">
                <a:solidFill>
                  <a:srgbClr val="000000"/>
                </a:solidFill>
                <a:latin typeface="Times New Roman" panose="02020603050405020304" pitchFamily="18" charset="0"/>
              </a:rPr>
              <a:t>μΔ</a:t>
            </a:r>
            <a:r>
              <a:rPr lang="cs-CZ" altLang="sk-SK" sz="1600" b="1" dirty="0">
                <a:solidFill>
                  <a:srgbClr val="000000"/>
                </a:solidFill>
                <a:latin typeface="Times New Roman" panose="02020603050405020304" pitchFamily="18" charset="0"/>
              </a:rPr>
              <a:t>M</a:t>
            </a:r>
            <a:r>
              <a:rPr lang="cs-CZ" altLang="sk-SK" sz="1600" b="1" baseline="-25000" dirty="0">
                <a:solidFill>
                  <a:srgbClr val="000000"/>
                </a:solidFill>
                <a:latin typeface="Times New Roman" panose="02020603050405020304" pitchFamily="18" charset="0"/>
              </a:rPr>
              <a:t>R</a:t>
            </a:r>
            <a:r>
              <a:rPr lang="cs-CZ" altLang="sk-SK" sz="1600" b="1" dirty="0">
                <a:solidFill>
                  <a:srgbClr val="000000"/>
                </a:solidFill>
                <a:latin typeface="Times New Roman" panose="02020603050405020304" pitchFamily="18" charset="0"/>
              </a:rPr>
              <a:t>/P</a:t>
            </a:r>
            <a:r>
              <a:rPr lang="cs-CZ" altLang="sk-SK" sz="1600" b="1" baseline="-25000" dirty="0">
                <a:solidFill>
                  <a:srgbClr val="000000"/>
                </a:solidFill>
                <a:latin typeface="Times New Roman" panose="02020603050405020304" pitchFamily="18" charset="0"/>
              </a:rPr>
              <a:t>R</a:t>
            </a:r>
            <a:endParaRPr lang="cs-CZ" altLang="sk-SK" sz="1600" baseline="-25000" dirty="0">
              <a:solidFill>
                <a:srgbClr val="000000"/>
              </a:solidFill>
              <a:latin typeface="Times New Roman" panose="02020603050405020304" pitchFamily="18" charset="0"/>
            </a:endParaRPr>
          </a:p>
        </p:txBody>
      </p:sp>
      <p:sp>
        <p:nvSpPr>
          <p:cNvPr id="50" name="Line 9"/>
          <p:cNvSpPr>
            <a:spLocks noChangeShapeType="1"/>
          </p:cNvSpPr>
          <p:nvPr/>
        </p:nvSpPr>
        <p:spPr bwMode="auto">
          <a:xfrm flipV="1">
            <a:off x="2087023" y="1434671"/>
            <a:ext cx="1657350" cy="62865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51" name="Line 52"/>
          <p:cNvSpPr>
            <a:spLocks noChangeShapeType="1"/>
          </p:cNvSpPr>
          <p:nvPr/>
        </p:nvSpPr>
        <p:spPr bwMode="auto">
          <a:xfrm flipH="1">
            <a:off x="1380579" y="2853434"/>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52" name="Text Box 29"/>
          <p:cNvSpPr txBox="1">
            <a:spLocks noChangeArrowheads="1"/>
          </p:cNvSpPr>
          <p:nvPr/>
        </p:nvSpPr>
        <p:spPr bwMode="auto">
          <a:xfrm>
            <a:off x="1022832" y="2690826"/>
            <a:ext cx="4976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P</a:t>
            </a:r>
            <a:r>
              <a:rPr lang="cs-CZ" altLang="sk-SK" sz="1600" b="1" baseline="-25000" dirty="0" smtClean="0">
                <a:latin typeface="Times New Roman" panose="02020603050405020304" pitchFamily="18" charset="0"/>
              </a:rPr>
              <a:t>1</a:t>
            </a:r>
            <a:endParaRPr lang="cs-CZ" altLang="sk-SK" sz="1600" b="1" dirty="0">
              <a:latin typeface="Times New Roman" panose="02020603050405020304" pitchFamily="18" charset="0"/>
            </a:endParaRPr>
          </a:p>
        </p:txBody>
      </p:sp>
      <p:sp>
        <p:nvSpPr>
          <p:cNvPr id="53" name="Line 32"/>
          <p:cNvSpPr>
            <a:spLocks noChangeShapeType="1"/>
          </p:cNvSpPr>
          <p:nvPr/>
        </p:nvSpPr>
        <p:spPr bwMode="auto">
          <a:xfrm flipV="1">
            <a:off x="985292" y="2853434"/>
            <a:ext cx="0" cy="510027"/>
          </a:xfrm>
          <a:prstGeom prst="line">
            <a:avLst/>
          </a:prstGeom>
          <a:noFill/>
          <a:ln w="31750">
            <a:solidFill>
              <a:srgbClr val="FF0000"/>
            </a:solidFill>
            <a:round/>
            <a:headEnd type="non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54" name="Text Box 34"/>
          <p:cNvSpPr txBox="1">
            <a:spLocks noChangeArrowheads="1"/>
          </p:cNvSpPr>
          <p:nvPr/>
        </p:nvSpPr>
        <p:spPr bwMode="auto">
          <a:xfrm>
            <a:off x="3156992" y="896832"/>
            <a:ext cx="685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chemeClr val="tx2"/>
                </a:solidFill>
                <a:latin typeface="Times New Roman" panose="02020603050405020304" pitchFamily="18" charset="0"/>
              </a:rPr>
              <a:t>LM</a:t>
            </a:r>
            <a:r>
              <a:rPr lang="cs-CZ" altLang="sk-SK" sz="1600" b="1" baseline="-25000" dirty="0" smtClean="0">
                <a:solidFill>
                  <a:schemeClr val="tx2"/>
                </a:solidFill>
                <a:latin typeface="Times New Roman" panose="02020603050405020304" pitchFamily="18" charset="0"/>
              </a:rPr>
              <a:t>0</a:t>
            </a:r>
            <a:endParaRPr lang="cs-CZ" altLang="sk-SK" sz="1600" dirty="0">
              <a:solidFill>
                <a:schemeClr val="tx2"/>
              </a:solidFill>
              <a:latin typeface="Times New Roman" panose="02020603050405020304" pitchFamily="18" charset="0"/>
            </a:endParaRPr>
          </a:p>
        </p:txBody>
      </p:sp>
      <p:sp>
        <p:nvSpPr>
          <p:cNvPr id="55" name="Line 53"/>
          <p:cNvSpPr>
            <a:spLocks noChangeShapeType="1"/>
          </p:cNvSpPr>
          <p:nvPr/>
        </p:nvSpPr>
        <p:spPr bwMode="auto">
          <a:xfrm>
            <a:off x="2915698" y="1357848"/>
            <a:ext cx="687894" cy="8349"/>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Tree>
    <p:extLst>
      <p:ext uri="{BB962C8B-B14F-4D97-AF65-F5344CB8AC3E}">
        <p14:creationId xmlns:p14="http://schemas.microsoft.com/office/powerpoint/2010/main" val="1444211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699542"/>
            <a:ext cx="8280920" cy="4032448"/>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Agregátní nabídka představuje celkové množství produkce, které firmy a domácnosti nabízejí při daných cenách a mzdách.</a:t>
            </a:r>
          </a:p>
          <a:p>
            <a:pPr lvl="0" algn="just">
              <a:spcBef>
                <a:spcPts val="0"/>
              </a:spcBef>
              <a:spcAft>
                <a:spcPts val="600"/>
              </a:spcAft>
              <a:buClr>
                <a:schemeClr val="tx1"/>
              </a:buClr>
              <a:buSzPct val="120000"/>
            </a:pPr>
            <a:r>
              <a:rPr lang="cs-CZ" sz="2000" dirty="0">
                <a:solidFill>
                  <a:srgbClr val="000000"/>
                </a:solidFill>
              </a:rPr>
              <a:t>Firmy o nabízeném množství rozhodují na základě maximalizace zisku.</a:t>
            </a:r>
          </a:p>
          <a:p>
            <a:pPr lvl="0" algn="just">
              <a:spcBef>
                <a:spcPts val="0"/>
              </a:spcBef>
              <a:spcAft>
                <a:spcPts val="600"/>
              </a:spcAft>
              <a:buClr>
                <a:schemeClr val="tx1"/>
              </a:buClr>
              <a:buSzPct val="120000"/>
            </a:pPr>
            <a:r>
              <a:rPr lang="cs-CZ" sz="2000" dirty="0">
                <a:solidFill>
                  <a:srgbClr val="000000"/>
                </a:solidFill>
              </a:rPr>
              <a:t>Při svém rozhodování musí brát do úvahy ceny, za nichž bude vyrobená produkce realizována, náklady na služby výrobních faktorů, zásobu kapitálu a v neposlední řadě dostupnou technologii.</a:t>
            </a:r>
          </a:p>
          <a:p>
            <a:pPr lvl="0" algn="just">
              <a:spcBef>
                <a:spcPts val="0"/>
              </a:spcBef>
              <a:spcAft>
                <a:spcPts val="600"/>
              </a:spcAft>
              <a:buClr>
                <a:schemeClr val="tx1"/>
              </a:buClr>
              <a:buSzPct val="120000"/>
            </a:pPr>
            <a:r>
              <a:rPr lang="cs-CZ" sz="2000" dirty="0">
                <a:solidFill>
                  <a:srgbClr val="000000"/>
                </a:solidFill>
              </a:rPr>
              <a:t>Funkční závislost mezi celkovou produkcí a cenovou úrovní charakterizuje křivka agregátní nabídky (AS).</a:t>
            </a:r>
          </a:p>
          <a:p>
            <a:pPr lvl="0" algn="just">
              <a:spcBef>
                <a:spcPts val="0"/>
              </a:spcBef>
              <a:spcAft>
                <a:spcPts val="600"/>
              </a:spcAft>
              <a:buClr>
                <a:schemeClr val="tx1"/>
              </a:buClr>
              <a:buSzPct val="120000"/>
            </a:pPr>
            <a:r>
              <a:rPr lang="cs-CZ" sz="2000" dirty="0">
                <a:solidFill>
                  <a:srgbClr val="000000"/>
                </a:solidFill>
              </a:rPr>
              <a:t>Teoretický koncept křivky AS je kontroverzní a jednotlivé ekonomické směry vyvinuly odlišné křivky AS, které v sobě koncentrují různá ekonomická východiska. </a:t>
            </a:r>
            <a:endParaRPr lang="cs-CZ" sz="2000" dirty="0" smtClean="0">
              <a:solidFill>
                <a:srgbClr val="000000"/>
              </a:solidFill>
            </a:endParaRPr>
          </a:p>
          <a:p>
            <a:pPr lvl="0" algn="just">
              <a:spcBef>
                <a:spcPts val="0"/>
              </a:spcBef>
              <a:spcAft>
                <a:spcPts val="600"/>
              </a:spcAft>
              <a:buClr>
                <a:schemeClr val="tx1"/>
              </a:buClr>
              <a:buSzPct val="120000"/>
            </a:pPr>
            <a:r>
              <a:rPr lang="cs-CZ" sz="2000" dirty="0" smtClean="0">
                <a:solidFill>
                  <a:srgbClr val="000000"/>
                </a:solidFill>
              </a:rPr>
              <a:t>Rozdílné </a:t>
            </a:r>
            <a:r>
              <a:rPr lang="cs-CZ" sz="2000" dirty="0">
                <a:solidFill>
                  <a:srgbClr val="000000"/>
                </a:solidFill>
              </a:rPr>
              <a:t>koncepce vycházejí z rozdílného pojetí trhu práce. </a:t>
            </a:r>
          </a:p>
          <a:p>
            <a:pPr marL="0" lvl="0" indent="0" algn="just">
              <a:spcBef>
                <a:spcPts val="0"/>
              </a:spcBef>
              <a:spcAft>
                <a:spcPts val="600"/>
              </a:spcAft>
              <a:buClr>
                <a:schemeClr val="tx1"/>
              </a:buClr>
              <a:buSzPct val="120000"/>
              <a:buNone/>
            </a:pPr>
            <a:endParaRPr lang="cs-CZ" sz="2000" dirty="0" smtClean="0">
              <a:solidFill>
                <a:srgbClr val="000000"/>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Agregátní nabídka (AS)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3952730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345836" y="179636"/>
            <a:ext cx="7488832" cy="507703"/>
          </a:xfrm>
        </p:spPr>
        <p:txBody>
          <a:bodyPr/>
          <a:lstStyle/>
          <a:p>
            <a:r>
              <a:rPr lang="cs-CZ" altLang="sk-SK" sz="2800" b="1" dirty="0"/>
              <a:t>Třístupňová křivka AS</a:t>
            </a:r>
          </a:p>
        </p:txBody>
      </p:sp>
      <p:sp>
        <p:nvSpPr>
          <p:cNvPr id="250883" name="Line 3"/>
          <p:cNvSpPr>
            <a:spLocks noChangeShapeType="1"/>
          </p:cNvSpPr>
          <p:nvPr/>
        </p:nvSpPr>
        <p:spPr bwMode="auto">
          <a:xfrm>
            <a:off x="538659" y="1095177"/>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250884" name="Line 4"/>
          <p:cNvSpPr>
            <a:spLocks noChangeShapeType="1"/>
          </p:cNvSpPr>
          <p:nvPr/>
        </p:nvSpPr>
        <p:spPr bwMode="auto">
          <a:xfrm>
            <a:off x="538659" y="4174133"/>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250885" name="Text Box 5"/>
          <p:cNvSpPr txBox="1">
            <a:spLocks noChangeArrowheads="1"/>
          </p:cNvSpPr>
          <p:nvPr/>
        </p:nvSpPr>
        <p:spPr bwMode="auto">
          <a:xfrm>
            <a:off x="4643934" y="4227711"/>
            <a:ext cx="5941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b="1"/>
              <a:t>Y</a:t>
            </a:r>
          </a:p>
        </p:txBody>
      </p:sp>
      <p:sp>
        <p:nvSpPr>
          <p:cNvPr id="250886" name="Text Box 6"/>
          <p:cNvSpPr txBox="1">
            <a:spLocks noChangeArrowheads="1"/>
          </p:cNvSpPr>
          <p:nvPr/>
        </p:nvSpPr>
        <p:spPr bwMode="auto">
          <a:xfrm>
            <a:off x="269577" y="1095176"/>
            <a:ext cx="2155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b="1" dirty="0"/>
              <a:t>P</a:t>
            </a:r>
          </a:p>
        </p:txBody>
      </p:sp>
      <p:sp>
        <p:nvSpPr>
          <p:cNvPr id="250888" name="Text Box 8"/>
          <p:cNvSpPr txBox="1">
            <a:spLocks noChangeArrowheads="1"/>
          </p:cNvSpPr>
          <p:nvPr/>
        </p:nvSpPr>
        <p:spPr bwMode="auto">
          <a:xfrm>
            <a:off x="-109041" y="3039467"/>
            <a:ext cx="5405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a:p>
        </p:txBody>
      </p:sp>
      <p:sp>
        <p:nvSpPr>
          <p:cNvPr id="250916" name="Arc 36"/>
          <p:cNvSpPr>
            <a:spLocks/>
          </p:cNvSpPr>
          <p:nvPr/>
        </p:nvSpPr>
        <p:spPr bwMode="auto">
          <a:xfrm flipV="1">
            <a:off x="2213869" y="2931120"/>
            <a:ext cx="701278" cy="4857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38100">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a:p>
        </p:txBody>
      </p:sp>
      <p:sp>
        <p:nvSpPr>
          <p:cNvPr id="250917" name="Line 37"/>
          <p:cNvSpPr>
            <a:spLocks noChangeShapeType="1"/>
          </p:cNvSpPr>
          <p:nvPr/>
        </p:nvSpPr>
        <p:spPr bwMode="auto">
          <a:xfrm flipH="1">
            <a:off x="917277" y="3418086"/>
            <a:ext cx="129659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250918" name="Line 38"/>
          <p:cNvSpPr>
            <a:spLocks noChangeShapeType="1"/>
          </p:cNvSpPr>
          <p:nvPr/>
        </p:nvSpPr>
        <p:spPr bwMode="auto">
          <a:xfrm flipV="1">
            <a:off x="2915146" y="1203523"/>
            <a:ext cx="0" cy="1727597"/>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a:p>
        </p:txBody>
      </p:sp>
      <p:sp>
        <p:nvSpPr>
          <p:cNvPr id="250919" name="Text Box 39"/>
          <p:cNvSpPr txBox="1">
            <a:spLocks noChangeArrowheads="1"/>
          </p:cNvSpPr>
          <p:nvPr/>
        </p:nvSpPr>
        <p:spPr bwMode="auto">
          <a:xfrm>
            <a:off x="3131840" y="1742876"/>
            <a:ext cx="1512094" cy="369332"/>
          </a:xfrm>
          <a:prstGeom prst="rect">
            <a:avLst/>
          </a:prstGeom>
          <a:solidFill>
            <a:srgbClr val="FFFFFF"/>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b="1" dirty="0">
                <a:solidFill>
                  <a:srgbClr val="FF0000"/>
                </a:solidFill>
              </a:rPr>
              <a:t>Klasické pole</a:t>
            </a:r>
          </a:p>
        </p:txBody>
      </p:sp>
      <p:sp>
        <p:nvSpPr>
          <p:cNvPr id="250920" name="Text Box 40"/>
          <p:cNvSpPr txBox="1">
            <a:spLocks noChangeArrowheads="1"/>
          </p:cNvSpPr>
          <p:nvPr/>
        </p:nvSpPr>
        <p:spPr bwMode="auto">
          <a:xfrm>
            <a:off x="647006" y="3687167"/>
            <a:ext cx="1997869" cy="369332"/>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b="1" dirty="0">
                <a:solidFill>
                  <a:srgbClr val="307871"/>
                </a:solidFill>
              </a:rPr>
              <a:t>Keynesiánské pole</a:t>
            </a:r>
          </a:p>
        </p:txBody>
      </p:sp>
      <p:sp>
        <p:nvSpPr>
          <p:cNvPr id="250921" name="Text Box 41"/>
          <p:cNvSpPr txBox="1">
            <a:spLocks noChangeArrowheads="1"/>
          </p:cNvSpPr>
          <p:nvPr/>
        </p:nvSpPr>
        <p:spPr bwMode="auto">
          <a:xfrm>
            <a:off x="3022833" y="3066985"/>
            <a:ext cx="1566862" cy="369332"/>
          </a:xfrm>
          <a:prstGeom prst="rect">
            <a:avLst/>
          </a:prstGeom>
          <a:solidFill>
            <a:srgbClr val="FFFFFF"/>
          </a:solidFill>
          <a:ln w="9525">
            <a:solidFill>
              <a:srgbClr val="007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cs-CZ" altLang="sk-SK" b="1" dirty="0">
                <a:solidFill>
                  <a:srgbClr val="00B0F0"/>
                </a:solidFill>
              </a:rPr>
              <a:t>Střední pole</a:t>
            </a:r>
          </a:p>
        </p:txBody>
      </p:sp>
      <p:sp>
        <p:nvSpPr>
          <p:cNvPr id="14" name="Text Box 17"/>
          <p:cNvSpPr txBox="1">
            <a:spLocks noChangeArrowheads="1"/>
          </p:cNvSpPr>
          <p:nvPr/>
        </p:nvSpPr>
        <p:spPr bwMode="auto">
          <a:xfrm>
            <a:off x="4961901" y="791807"/>
            <a:ext cx="393058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sk-SK" sz="1600" b="1" dirty="0" smtClean="0"/>
              <a:t>Keynesiánské pole </a:t>
            </a:r>
            <a:endParaRPr lang="cs-CZ" altLang="sk-SK" sz="1600" b="1" dirty="0" smtClean="0">
              <a:solidFill>
                <a:srgbClr val="C00000"/>
              </a:solidFill>
            </a:endParaRPr>
          </a:p>
          <a:p>
            <a:pPr algn="just"/>
            <a:r>
              <a:rPr lang="cs-CZ" altLang="sk-SK" sz="1600" dirty="0">
                <a:solidFill>
                  <a:srgbClr val="000000"/>
                </a:solidFill>
              </a:rPr>
              <a:t>představuje jednotlivé úrovně produkce výrazně nižší než je potencionální produkt Y*. Ekonomika se nachází v hluboké recesi s velkým množství nevyužívaných strojů a zařízení a vysokou nezaměstnaností. Tyto volné výrobní faktory lze zapojit do výroby bez jakéhokoli tlaku na růst cenové hladiny. A jelikož jsou ceny a mzdy nepružné, pak například s poklesem reálného produktu nebudou ceny produkce reagovat svým snížením a stabilní mzdy neumožní zastavit pokles nezaměstnanosti.</a:t>
            </a:r>
            <a:endParaRPr lang="cs-CZ" altLang="sk-SK" sz="1600" dirty="0">
              <a:solidFill>
                <a:srgbClr val="000000"/>
              </a:solidFill>
            </a:endParaRPr>
          </a:p>
        </p:txBody>
      </p:sp>
    </p:spTree>
    <p:extLst>
      <p:ext uri="{BB962C8B-B14F-4D97-AF65-F5344CB8AC3E}">
        <p14:creationId xmlns:p14="http://schemas.microsoft.com/office/powerpoint/2010/main" val="4227781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83568" y="1923678"/>
            <a:ext cx="4572508" cy="2160240"/>
          </a:xfrm>
          <a:prstGeom prst="rect">
            <a:avLst/>
          </a:prstGeom>
        </p:spPr>
        <p:txBody>
          <a:bodyPr anchor="t">
            <a:noAutofit/>
          </a:bodyPr>
          <a:lstStyle/>
          <a:p>
            <a:r>
              <a:rPr lang="cs-CZ" sz="3200" b="1" dirty="0" smtClean="0">
                <a:solidFill>
                  <a:schemeClr val="bg1"/>
                </a:solidFill>
              </a:rPr>
              <a:t/>
            </a:r>
            <a:br>
              <a:rPr lang="cs-CZ" sz="3200" b="1" dirty="0" smtClean="0">
                <a:solidFill>
                  <a:schemeClr val="bg1"/>
                </a:solidFill>
              </a:rPr>
            </a:br>
            <a:r>
              <a:rPr lang="cs-CZ" sz="3200" b="1" dirty="0" smtClean="0">
                <a:solidFill>
                  <a:schemeClr val="bg1"/>
                </a:solidFill>
              </a:rPr>
              <a:t>MODEL </a:t>
            </a:r>
            <a:br>
              <a:rPr lang="cs-CZ" sz="3200" b="1" dirty="0" smtClean="0">
                <a:solidFill>
                  <a:schemeClr val="bg1"/>
                </a:solidFill>
              </a:rPr>
            </a:br>
            <a:r>
              <a:rPr lang="cs-CZ" sz="3200" b="1" dirty="0" smtClean="0">
                <a:solidFill>
                  <a:schemeClr val="bg1"/>
                </a:solidFill>
              </a:rPr>
              <a:t>AS-AD</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a:t>
            </a:r>
            <a:r>
              <a:rPr lang="cs-CZ" altLang="cs-CZ" sz="2400" b="1" dirty="0" smtClean="0">
                <a:solidFill>
                  <a:srgbClr val="307871"/>
                </a:solidFill>
                <a:latin typeface="Times New Roman" panose="02020603050405020304" pitchFamily="18" charset="0"/>
                <a:cs typeface="Times New Roman" panose="02020603050405020304" pitchFamily="18" charset="0"/>
              </a:rPr>
              <a:t>8</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620440"/>
            <a:ext cx="8280920" cy="4248472"/>
          </a:xfrm>
          <a:prstGeom prst="rect">
            <a:avLst/>
          </a:prstGeom>
        </p:spPr>
        <p:txBody>
          <a:bodyPr>
            <a:noAutofit/>
          </a:bodyPr>
          <a:lstStyle/>
          <a:p>
            <a:pPr lvl="0" algn="just">
              <a:spcBef>
                <a:spcPts val="0"/>
              </a:spcBef>
              <a:buClr>
                <a:schemeClr val="tx1"/>
              </a:buClr>
              <a:buSzPct val="120000"/>
            </a:pPr>
            <a:r>
              <a:rPr lang="cs-CZ" sz="2000" b="1" u="sng" dirty="0" smtClean="0">
                <a:solidFill>
                  <a:srgbClr val="00B0F0"/>
                </a:solidFill>
              </a:rPr>
              <a:t>Střední pole</a:t>
            </a:r>
          </a:p>
          <a:p>
            <a:pPr marL="541338" lvl="0" indent="0" algn="just">
              <a:spcBef>
                <a:spcPts val="0"/>
              </a:spcBef>
              <a:spcAft>
                <a:spcPts val="600"/>
              </a:spcAft>
              <a:buClr>
                <a:schemeClr val="tx1"/>
              </a:buClr>
              <a:buSzPct val="120000"/>
              <a:buNone/>
            </a:pPr>
            <a:r>
              <a:rPr lang="cs-CZ" sz="1800" dirty="0" smtClean="0">
                <a:solidFill>
                  <a:srgbClr val="000000"/>
                </a:solidFill>
              </a:rPr>
              <a:t>Je přechodem </a:t>
            </a:r>
            <a:r>
              <a:rPr lang="cs-CZ" sz="1800" dirty="0">
                <a:solidFill>
                  <a:srgbClr val="000000"/>
                </a:solidFill>
              </a:rPr>
              <a:t>mezi keynesiánskou a klasickou částí, kde je zvýšení reálného výstupu doprovázeno růstem cenové hladiny. Zde </a:t>
            </a:r>
            <a:r>
              <a:rPr lang="cs-CZ" sz="1800" dirty="0" smtClean="0">
                <a:solidFill>
                  <a:srgbClr val="000000"/>
                </a:solidFill>
              </a:rPr>
              <a:t>dochází </a:t>
            </a:r>
            <a:r>
              <a:rPr lang="cs-CZ" sz="1800" dirty="0">
                <a:solidFill>
                  <a:srgbClr val="000000"/>
                </a:solidFill>
              </a:rPr>
              <a:t>v některých odvětvích k nedostatku kvalifikované práce, surovin a volných výrobních kapacit, které nutí firmy za tyto zdroje „lépe“ zaplatit. Tyto okolnosti zvyšují náklady firem, </a:t>
            </a:r>
            <a:r>
              <a:rPr lang="cs-CZ" sz="1800" dirty="0" smtClean="0">
                <a:solidFill>
                  <a:srgbClr val="000000"/>
                </a:solidFill>
              </a:rPr>
              <a:t>které vyžadují </a:t>
            </a:r>
            <a:r>
              <a:rPr lang="cs-CZ" sz="1800" dirty="0">
                <a:solidFill>
                  <a:srgbClr val="000000"/>
                </a:solidFill>
              </a:rPr>
              <a:t>vyšší ceny své produkce. Roste tedy reálný výstup ekonomiky současně se všeobecnou úrovní cen a to až do stavu, kdy ekonomika dosáhne maxima využití svých produkčních možností (Y</a:t>
            </a:r>
            <a:r>
              <a:rPr lang="cs-CZ" sz="1800" dirty="0" smtClean="0">
                <a:solidFill>
                  <a:srgbClr val="000000"/>
                </a:solidFill>
              </a:rPr>
              <a:t>*).</a:t>
            </a:r>
          </a:p>
          <a:p>
            <a:pPr algn="just">
              <a:spcBef>
                <a:spcPts val="0"/>
              </a:spcBef>
              <a:buClr>
                <a:schemeClr val="tx1"/>
              </a:buClr>
              <a:buSzPct val="120000"/>
            </a:pPr>
            <a:r>
              <a:rPr lang="cs-CZ" sz="2000" b="1" u="sng" dirty="0">
                <a:solidFill>
                  <a:srgbClr val="FF0000"/>
                </a:solidFill>
              </a:rPr>
              <a:t>Klasické pole</a:t>
            </a:r>
          </a:p>
          <a:p>
            <a:pPr marL="541338" indent="0" algn="just">
              <a:spcBef>
                <a:spcPts val="0"/>
              </a:spcBef>
              <a:spcAft>
                <a:spcPts val="600"/>
              </a:spcAft>
              <a:buClr>
                <a:schemeClr val="tx1"/>
              </a:buClr>
              <a:buSzPct val="120000"/>
              <a:buNone/>
            </a:pPr>
            <a:r>
              <a:rPr lang="cs-CZ" sz="1800" dirty="0" smtClean="0">
                <a:solidFill>
                  <a:srgbClr val="000000"/>
                </a:solidFill>
              </a:rPr>
              <a:t>Jakékoli </a:t>
            </a:r>
            <a:r>
              <a:rPr lang="cs-CZ" sz="1800" dirty="0">
                <a:solidFill>
                  <a:srgbClr val="000000"/>
                </a:solidFill>
              </a:rPr>
              <a:t>výšení cenové hladiny nestimuluje dodatečný </a:t>
            </a:r>
            <a:r>
              <a:rPr lang="cs-CZ" sz="1800" dirty="0">
                <a:solidFill>
                  <a:srgbClr val="000000"/>
                </a:solidFill>
              </a:rPr>
              <a:t>výstup. </a:t>
            </a:r>
            <a:r>
              <a:rPr lang="cs-CZ" sz="1800" dirty="0">
                <a:solidFill>
                  <a:srgbClr val="000000"/>
                </a:solidFill>
              </a:rPr>
              <a:t>Jednotlivé </a:t>
            </a:r>
            <a:r>
              <a:rPr lang="cs-CZ" sz="1800" dirty="0">
                <a:solidFill>
                  <a:srgbClr val="000000"/>
                </a:solidFill>
              </a:rPr>
              <a:t>firmy mohou na zvýšenou </a:t>
            </a:r>
            <a:r>
              <a:rPr lang="cs-CZ" sz="1800" dirty="0">
                <a:solidFill>
                  <a:srgbClr val="000000"/>
                </a:solidFill>
              </a:rPr>
              <a:t>AD reagovat </a:t>
            </a:r>
            <a:r>
              <a:rPr lang="cs-CZ" sz="1800" dirty="0">
                <a:solidFill>
                  <a:srgbClr val="000000"/>
                </a:solidFill>
              </a:rPr>
              <a:t>„přetáhnutím“ zdrojů od jiné firmy, tím že budou ochotny za tyto zdroje zaplatit více (zdroj růstu cenové hladiny), ale dodatečná produkce vytvořená jednou firmou bude zároveň ztrátou firmy druhé. Souhrnný produkt se nezmění, změní se (poroste) pouze úroveň cen.</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altLang="sk-SK" sz="2800" b="1" dirty="0">
                <a:solidFill>
                  <a:srgbClr val="307871"/>
                </a:solidFill>
              </a:rPr>
              <a:t>Třístupňová křivka AS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19147682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323528" y="143998"/>
            <a:ext cx="7416824" cy="507703"/>
          </a:xfrm>
        </p:spPr>
        <p:txBody>
          <a:bodyPr/>
          <a:lstStyle/>
          <a:p>
            <a:r>
              <a:rPr lang="cs-CZ" altLang="sk-SK" sz="2800" b="1" dirty="0">
                <a:solidFill>
                  <a:srgbClr val="307871"/>
                </a:solidFill>
              </a:rPr>
              <a:t>Východiska konstrukce AS</a:t>
            </a:r>
          </a:p>
        </p:txBody>
      </p:sp>
      <p:sp>
        <p:nvSpPr>
          <p:cNvPr id="275459" name="Line 3"/>
          <p:cNvSpPr>
            <a:spLocks noChangeShapeType="1"/>
          </p:cNvSpPr>
          <p:nvPr/>
        </p:nvSpPr>
        <p:spPr bwMode="auto">
          <a:xfrm>
            <a:off x="881460" y="1977479"/>
            <a:ext cx="0" cy="205263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5460" name="Line 4"/>
          <p:cNvSpPr>
            <a:spLocks noChangeShapeType="1"/>
          </p:cNvSpPr>
          <p:nvPr/>
        </p:nvSpPr>
        <p:spPr bwMode="auto">
          <a:xfrm>
            <a:off x="881459" y="4030117"/>
            <a:ext cx="205263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5461" name="Text Box 5"/>
          <p:cNvSpPr txBox="1">
            <a:spLocks noChangeArrowheads="1"/>
          </p:cNvSpPr>
          <p:nvPr/>
        </p:nvSpPr>
        <p:spPr bwMode="auto">
          <a:xfrm>
            <a:off x="2825750" y="4083695"/>
            <a:ext cx="196227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 </a:t>
            </a:r>
            <a:r>
              <a:rPr lang="cs-CZ" altLang="sk-SK" sz="1600" b="1" dirty="0"/>
              <a:t>(množství práce)</a:t>
            </a:r>
          </a:p>
        </p:txBody>
      </p:sp>
      <p:sp>
        <p:nvSpPr>
          <p:cNvPr id="275462" name="Text Box 6"/>
          <p:cNvSpPr txBox="1">
            <a:spLocks noChangeArrowheads="1"/>
          </p:cNvSpPr>
          <p:nvPr/>
        </p:nvSpPr>
        <p:spPr bwMode="auto">
          <a:xfrm rot="10800000" flipV="1">
            <a:off x="504032" y="1783794"/>
            <a:ext cx="2702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5463" name="Text Box 7"/>
          <p:cNvSpPr txBox="1">
            <a:spLocks noChangeArrowheads="1"/>
          </p:cNvSpPr>
          <p:nvPr/>
        </p:nvSpPr>
        <p:spPr bwMode="auto">
          <a:xfrm>
            <a:off x="233760" y="2895451"/>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75470" name="Text Box 14"/>
          <p:cNvSpPr txBox="1">
            <a:spLocks noChangeArrowheads="1"/>
          </p:cNvSpPr>
          <p:nvPr/>
        </p:nvSpPr>
        <p:spPr bwMode="auto">
          <a:xfrm>
            <a:off x="5418931" y="1531262"/>
            <a:ext cx="3312368" cy="132343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Bef>
                <a:spcPct val="50000"/>
              </a:spcBef>
              <a:buFont typeface="+mj-lt"/>
              <a:buAutoNum type="arabicPeriod"/>
            </a:pPr>
            <a:r>
              <a:rPr lang="cs-CZ" altLang="sk-SK" sz="1600" dirty="0" smtClean="0">
                <a:solidFill>
                  <a:srgbClr val="000000"/>
                </a:solidFill>
              </a:rPr>
              <a:t>všichni </a:t>
            </a:r>
            <a:r>
              <a:rPr lang="cs-CZ" altLang="sk-SK" sz="1600" dirty="0">
                <a:solidFill>
                  <a:srgbClr val="000000"/>
                </a:solidFill>
              </a:rPr>
              <a:t>výrobci vyrábějí, a tedy i nabízejí jeden druh výrobku</a:t>
            </a:r>
          </a:p>
          <a:p>
            <a:pPr marL="342900" indent="-342900">
              <a:spcBef>
                <a:spcPct val="50000"/>
              </a:spcBef>
              <a:buFont typeface="+mj-lt"/>
              <a:buAutoNum type="arabicPeriod"/>
            </a:pPr>
            <a:r>
              <a:rPr lang="cs-CZ" altLang="sk-SK" sz="1600" dirty="0" smtClean="0">
                <a:solidFill>
                  <a:srgbClr val="000000"/>
                </a:solidFill>
              </a:rPr>
              <a:t>produkční </a:t>
            </a:r>
            <a:r>
              <a:rPr lang="cs-CZ" altLang="sk-SK" sz="1600" dirty="0">
                <a:solidFill>
                  <a:srgbClr val="000000"/>
                </a:solidFill>
              </a:rPr>
              <a:t>funkce</a:t>
            </a:r>
          </a:p>
          <a:p>
            <a:pPr marL="342900" indent="-342900">
              <a:spcBef>
                <a:spcPct val="50000"/>
              </a:spcBef>
              <a:buFont typeface="+mj-lt"/>
              <a:buAutoNum type="arabicPeriod"/>
            </a:pPr>
            <a:r>
              <a:rPr lang="cs-CZ" altLang="sk-SK" sz="1600" dirty="0" smtClean="0">
                <a:solidFill>
                  <a:srgbClr val="000000"/>
                </a:solidFill>
              </a:rPr>
              <a:t>formování </a:t>
            </a:r>
            <a:r>
              <a:rPr lang="cs-CZ" altLang="sk-SK" sz="1600" dirty="0">
                <a:solidFill>
                  <a:srgbClr val="000000"/>
                </a:solidFill>
              </a:rPr>
              <a:t>poptávky po práci</a:t>
            </a:r>
          </a:p>
        </p:txBody>
      </p:sp>
      <p:sp>
        <p:nvSpPr>
          <p:cNvPr id="275471" name="Arc 15"/>
          <p:cNvSpPr>
            <a:spLocks/>
          </p:cNvSpPr>
          <p:nvPr/>
        </p:nvSpPr>
        <p:spPr bwMode="auto">
          <a:xfrm rot="10800000" flipV="1">
            <a:off x="881459" y="2356098"/>
            <a:ext cx="1890713" cy="118705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5473" name="Arc 17"/>
          <p:cNvSpPr>
            <a:spLocks/>
          </p:cNvSpPr>
          <p:nvPr/>
        </p:nvSpPr>
        <p:spPr bwMode="auto">
          <a:xfrm rot="10800000" flipV="1">
            <a:off x="881459" y="2625179"/>
            <a:ext cx="1890713" cy="9191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38100">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5475" name="Text Box 19"/>
          <p:cNvSpPr txBox="1">
            <a:spLocks noChangeArrowheads="1"/>
          </p:cNvSpPr>
          <p:nvPr/>
        </p:nvSpPr>
        <p:spPr bwMode="auto">
          <a:xfrm>
            <a:off x="2880520" y="2787104"/>
            <a:ext cx="21955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70C0"/>
                </a:solidFill>
              </a:rPr>
              <a:t>Y</a:t>
            </a:r>
            <a:r>
              <a:rPr lang="cs-CZ" altLang="sk-SK" sz="1600" b="1" baseline="-25000" dirty="0">
                <a:solidFill>
                  <a:srgbClr val="0070C0"/>
                </a:solidFill>
              </a:rPr>
              <a:t>0</a:t>
            </a:r>
            <a:r>
              <a:rPr lang="cs-CZ" altLang="sk-SK" sz="1600" b="1" dirty="0">
                <a:solidFill>
                  <a:srgbClr val="0070C0"/>
                </a:solidFill>
              </a:rPr>
              <a:t> = f (N, K</a:t>
            </a:r>
            <a:r>
              <a:rPr lang="cs-CZ" altLang="sk-SK" sz="1600" b="1" baseline="-25000" dirty="0">
                <a:solidFill>
                  <a:srgbClr val="0070C0"/>
                </a:solidFill>
              </a:rPr>
              <a:t>0</a:t>
            </a:r>
            <a:r>
              <a:rPr lang="cs-CZ" altLang="sk-SK" sz="1600" b="1" dirty="0">
                <a:solidFill>
                  <a:srgbClr val="0070C0"/>
                </a:solidFill>
              </a:rPr>
              <a:t>, Mat, Eg)</a:t>
            </a:r>
          </a:p>
        </p:txBody>
      </p:sp>
      <p:sp>
        <p:nvSpPr>
          <p:cNvPr id="275476" name="Text Box 20"/>
          <p:cNvSpPr txBox="1">
            <a:spLocks noChangeArrowheads="1"/>
          </p:cNvSpPr>
          <p:nvPr/>
        </p:nvSpPr>
        <p:spPr bwMode="auto">
          <a:xfrm>
            <a:off x="2880520" y="2192982"/>
            <a:ext cx="21955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chemeClr val="accent2"/>
                </a:solidFill>
              </a:rPr>
              <a:t>Y</a:t>
            </a:r>
            <a:r>
              <a:rPr lang="cs-CZ" altLang="sk-SK" sz="1600" b="1" baseline="-25000" dirty="0">
                <a:solidFill>
                  <a:schemeClr val="accent2"/>
                </a:solidFill>
              </a:rPr>
              <a:t>1</a:t>
            </a:r>
            <a:r>
              <a:rPr lang="cs-CZ" altLang="sk-SK" sz="1600" b="1" dirty="0">
                <a:solidFill>
                  <a:schemeClr val="accent2"/>
                </a:solidFill>
              </a:rPr>
              <a:t> = f (N, K</a:t>
            </a:r>
            <a:r>
              <a:rPr lang="cs-CZ" altLang="sk-SK" sz="1600" b="1" baseline="-25000" dirty="0">
                <a:solidFill>
                  <a:schemeClr val="accent2"/>
                </a:solidFill>
              </a:rPr>
              <a:t>1</a:t>
            </a:r>
            <a:r>
              <a:rPr lang="cs-CZ" altLang="sk-SK" sz="1600" b="1" dirty="0">
                <a:solidFill>
                  <a:schemeClr val="accent2"/>
                </a:solidFill>
              </a:rPr>
              <a:t>, Mat, Eg)</a:t>
            </a:r>
          </a:p>
        </p:txBody>
      </p:sp>
    </p:spTree>
    <p:extLst>
      <p:ext uri="{BB962C8B-B14F-4D97-AF65-F5344CB8AC3E}">
        <p14:creationId xmlns:p14="http://schemas.microsoft.com/office/powerpoint/2010/main" val="2083170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251520" y="195486"/>
            <a:ext cx="7488832" cy="507703"/>
          </a:xfrm>
        </p:spPr>
        <p:txBody>
          <a:bodyPr/>
          <a:lstStyle/>
          <a:p>
            <a:r>
              <a:rPr lang="cs-CZ" altLang="sk-SK" sz="2800" b="1" dirty="0">
                <a:solidFill>
                  <a:srgbClr val="307871"/>
                </a:solidFill>
              </a:rPr>
              <a:t>Klasická </a:t>
            </a:r>
            <a:r>
              <a:rPr lang="cs-CZ" altLang="sk-SK" sz="2800" b="1" dirty="0" smtClean="0">
                <a:solidFill>
                  <a:srgbClr val="307871"/>
                </a:solidFill>
              </a:rPr>
              <a:t>(dlouhodobá) křivka </a:t>
            </a:r>
            <a:r>
              <a:rPr lang="cs-CZ" altLang="sk-SK" sz="2800" b="1" dirty="0">
                <a:solidFill>
                  <a:srgbClr val="307871"/>
                </a:solidFill>
              </a:rPr>
              <a:t>AS - konstrukce</a:t>
            </a:r>
          </a:p>
        </p:txBody>
      </p:sp>
      <p:sp>
        <p:nvSpPr>
          <p:cNvPr id="276487" name="Text Box 7"/>
          <p:cNvSpPr txBox="1">
            <a:spLocks noChangeArrowheads="1"/>
          </p:cNvSpPr>
          <p:nvPr/>
        </p:nvSpPr>
        <p:spPr bwMode="auto">
          <a:xfrm>
            <a:off x="1007567" y="2967459"/>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76494" name="Line 14"/>
          <p:cNvSpPr>
            <a:spLocks noChangeShapeType="1"/>
          </p:cNvSpPr>
          <p:nvPr/>
        </p:nvSpPr>
        <p:spPr bwMode="auto">
          <a:xfrm>
            <a:off x="845642" y="969590"/>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495" name="Line 15"/>
          <p:cNvSpPr>
            <a:spLocks noChangeShapeType="1"/>
          </p:cNvSpPr>
          <p:nvPr/>
        </p:nvSpPr>
        <p:spPr bwMode="auto">
          <a:xfrm>
            <a:off x="845642" y="2211412"/>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496" name="Line 16"/>
          <p:cNvSpPr>
            <a:spLocks noChangeShapeType="1"/>
          </p:cNvSpPr>
          <p:nvPr/>
        </p:nvSpPr>
        <p:spPr bwMode="auto">
          <a:xfrm>
            <a:off x="4086523" y="969590"/>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497" name="Line 17"/>
          <p:cNvSpPr>
            <a:spLocks noChangeShapeType="1"/>
          </p:cNvSpPr>
          <p:nvPr/>
        </p:nvSpPr>
        <p:spPr bwMode="auto">
          <a:xfrm>
            <a:off x="4086523" y="2211412"/>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498" name="Line 18"/>
          <p:cNvSpPr>
            <a:spLocks noChangeShapeType="1"/>
          </p:cNvSpPr>
          <p:nvPr/>
        </p:nvSpPr>
        <p:spPr bwMode="auto">
          <a:xfrm>
            <a:off x="845642" y="2967459"/>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499" name="Line 19"/>
          <p:cNvSpPr>
            <a:spLocks noChangeShapeType="1"/>
          </p:cNvSpPr>
          <p:nvPr/>
        </p:nvSpPr>
        <p:spPr bwMode="auto">
          <a:xfrm>
            <a:off x="845642" y="4209281"/>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00" name="Line 20"/>
          <p:cNvSpPr>
            <a:spLocks noChangeShapeType="1"/>
          </p:cNvSpPr>
          <p:nvPr/>
        </p:nvSpPr>
        <p:spPr bwMode="auto">
          <a:xfrm>
            <a:off x="4086523" y="2967459"/>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01" name="Line 21"/>
          <p:cNvSpPr>
            <a:spLocks noChangeShapeType="1"/>
          </p:cNvSpPr>
          <p:nvPr/>
        </p:nvSpPr>
        <p:spPr bwMode="auto">
          <a:xfrm>
            <a:off x="4086523" y="4209281"/>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02" name="Text Box 22"/>
          <p:cNvSpPr txBox="1">
            <a:spLocks noChangeArrowheads="1"/>
          </p:cNvSpPr>
          <p:nvPr/>
        </p:nvSpPr>
        <p:spPr bwMode="auto">
          <a:xfrm>
            <a:off x="5814119" y="4209281"/>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6503" name="Text Box 23"/>
          <p:cNvSpPr txBox="1">
            <a:spLocks noChangeArrowheads="1"/>
          </p:cNvSpPr>
          <p:nvPr/>
        </p:nvSpPr>
        <p:spPr bwMode="auto">
          <a:xfrm>
            <a:off x="3761483" y="2913881"/>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P</a:t>
            </a:r>
          </a:p>
        </p:txBody>
      </p:sp>
      <p:sp>
        <p:nvSpPr>
          <p:cNvPr id="276505" name="Text Box 25"/>
          <p:cNvSpPr txBox="1">
            <a:spLocks noChangeArrowheads="1"/>
          </p:cNvSpPr>
          <p:nvPr/>
        </p:nvSpPr>
        <p:spPr bwMode="auto">
          <a:xfrm>
            <a:off x="5804595" y="2225700"/>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6506" name="Text Box 26"/>
          <p:cNvSpPr txBox="1">
            <a:spLocks noChangeArrowheads="1"/>
          </p:cNvSpPr>
          <p:nvPr/>
        </p:nvSpPr>
        <p:spPr bwMode="auto">
          <a:xfrm>
            <a:off x="3761483" y="807457"/>
            <a:ext cx="5444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276507" name="Text Box 27"/>
          <p:cNvSpPr txBox="1">
            <a:spLocks noChangeArrowheads="1"/>
          </p:cNvSpPr>
          <p:nvPr/>
        </p:nvSpPr>
        <p:spPr bwMode="auto">
          <a:xfrm>
            <a:off x="575370" y="861244"/>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6508" name="Text Box 28"/>
          <p:cNvSpPr txBox="1">
            <a:spLocks noChangeArrowheads="1"/>
          </p:cNvSpPr>
          <p:nvPr/>
        </p:nvSpPr>
        <p:spPr bwMode="auto">
          <a:xfrm>
            <a:off x="2406703" y="2182558"/>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L</a:t>
            </a:r>
            <a:endParaRPr lang="cs-CZ" altLang="sk-SK" sz="1600" b="1" dirty="0"/>
          </a:p>
        </p:txBody>
      </p:sp>
      <p:sp>
        <p:nvSpPr>
          <p:cNvPr id="276509" name="Text Box 29"/>
          <p:cNvSpPr txBox="1">
            <a:spLocks noChangeArrowheads="1"/>
          </p:cNvSpPr>
          <p:nvPr/>
        </p:nvSpPr>
        <p:spPr bwMode="auto">
          <a:xfrm>
            <a:off x="2519661" y="4209281"/>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L</a:t>
            </a:r>
            <a:endParaRPr lang="cs-CZ" altLang="sk-SK" sz="1600" b="1" dirty="0"/>
          </a:p>
        </p:txBody>
      </p:sp>
      <p:sp>
        <p:nvSpPr>
          <p:cNvPr id="276510" name="Text Box 30"/>
          <p:cNvSpPr txBox="1">
            <a:spLocks noChangeArrowheads="1"/>
          </p:cNvSpPr>
          <p:nvPr/>
        </p:nvSpPr>
        <p:spPr bwMode="auto">
          <a:xfrm>
            <a:off x="284858" y="2913881"/>
            <a:ext cx="67032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W/P</a:t>
            </a:r>
          </a:p>
        </p:txBody>
      </p:sp>
      <p:sp>
        <p:nvSpPr>
          <p:cNvPr id="276511" name="Arc 31"/>
          <p:cNvSpPr>
            <a:spLocks/>
          </p:cNvSpPr>
          <p:nvPr/>
        </p:nvSpPr>
        <p:spPr bwMode="auto">
          <a:xfrm rot="11035833" flipV="1">
            <a:off x="899220" y="1185094"/>
            <a:ext cx="1377553" cy="1079897"/>
          </a:xfrm>
          <a:custGeom>
            <a:avLst/>
            <a:gdLst>
              <a:gd name="G0" fmla="+- 1351 0 0"/>
              <a:gd name="G1" fmla="+- 21600 0 0"/>
              <a:gd name="G2" fmla="+- 21600 0 0"/>
              <a:gd name="T0" fmla="*/ 0 w 22951"/>
              <a:gd name="T1" fmla="*/ 42 h 21600"/>
              <a:gd name="T2" fmla="*/ 22951 w 22951"/>
              <a:gd name="T3" fmla="*/ 21600 h 21600"/>
              <a:gd name="T4" fmla="*/ 1351 w 22951"/>
              <a:gd name="T5" fmla="*/ 21600 h 21600"/>
            </a:gdLst>
            <a:ahLst/>
            <a:cxnLst>
              <a:cxn ang="0">
                <a:pos x="T0" y="T1"/>
              </a:cxn>
              <a:cxn ang="0">
                <a:pos x="T2" y="T3"/>
              </a:cxn>
              <a:cxn ang="0">
                <a:pos x="T4" y="T5"/>
              </a:cxn>
            </a:cxnLst>
            <a:rect l="0" t="0" r="r" b="b"/>
            <a:pathLst>
              <a:path w="22951" h="21600" fill="none" extrusionOk="0">
                <a:moveTo>
                  <a:pt x="0" y="42"/>
                </a:moveTo>
                <a:cubicBezTo>
                  <a:pt x="449" y="14"/>
                  <a:pt x="900" y="0"/>
                  <a:pt x="1351" y="0"/>
                </a:cubicBezTo>
                <a:cubicBezTo>
                  <a:pt x="13280" y="0"/>
                  <a:pt x="22951" y="9670"/>
                  <a:pt x="22951" y="21600"/>
                </a:cubicBezTo>
              </a:path>
              <a:path w="22951" h="21600" stroke="0" extrusionOk="0">
                <a:moveTo>
                  <a:pt x="0" y="42"/>
                </a:moveTo>
                <a:cubicBezTo>
                  <a:pt x="449" y="14"/>
                  <a:pt x="900" y="0"/>
                  <a:pt x="1351" y="0"/>
                </a:cubicBezTo>
                <a:cubicBezTo>
                  <a:pt x="13280" y="0"/>
                  <a:pt x="22951" y="9670"/>
                  <a:pt x="22951" y="21600"/>
                </a:cubicBezTo>
                <a:lnTo>
                  <a:pt x="1351" y="21600"/>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6513" name="Text Box 33"/>
          <p:cNvSpPr txBox="1">
            <a:spLocks noChangeArrowheads="1"/>
          </p:cNvSpPr>
          <p:nvPr/>
        </p:nvSpPr>
        <p:spPr bwMode="auto">
          <a:xfrm>
            <a:off x="2033885" y="919748"/>
            <a:ext cx="75604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solidFill>
                  <a:schemeClr val="accent2"/>
                </a:solidFill>
              </a:rPr>
              <a:t>Y(K</a:t>
            </a:r>
            <a:r>
              <a:rPr lang="cs-CZ" altLang="sk-SK" sz="1600" b="1" baseline="-25000">
                <a:solidFill>
                  <a:schemeClr val="accent2"/>
                </a:solidFill>
              </a:rPr>
              <a:t>1</a:t>
            </a:r>
            <a:r>
              <a:rPr lang="cs-CZ" altLang="sk-SK" sz="1600" b="1">
                <a:solidFill>
                  <a:schemeClr val="accent2"/>
                </a:solidFill>
              </a:rPr>
              <a:t>)</a:t>
            </a:r>
          </a:p>
        </p:txBody>
      </p:sp>
      <p:sp>
        <p:nvSpPr>
          <p:cNvPr id="276514" name="Arc 34"/>
          <p:cNvSpPr>
            <a:spLocks/>
          </p:cNvSpPr>
          <p:nvPr/>
        </p:nvSpPr>
        <p:spPr bwMode="auto">
          <a:xfrm rot="10451259" flipV="1">
            <a:off x="836117" y="1603003"/>
            <a:ext cx="1608535" cy="540544"/>
          </a:xfrm>
          <a:custGeom>
            <a:avLst/>
            <a:gdLst>
              <a:gd name="G0" fmla="+- 2234 0 0"/>
              <a:gd name="G1" fmla="+- 21600 0 0"/>
              <a:gd name="G2" fmla="+- 21600 0 0"/>
              <a:gd name="T0" fmla="*/ 0 w 23834"/>
              <a:gd name="T1" fmla="*/ 116 h 21600"/>
              <a:gd name="T2" fmla="*/ 23834 w 23834"/>
              <a:gd name="T3" fmla="*/ 21600 h 21600"/>
              <a:gd name="T4" fmla="*/ 2234 w 23834"/>
              <a:gd name="T5" fmla="*/ 21600 h 21600"/>
            </a:gdLst>
            <a:ahLst/>
            <a:cxnLst>
              <a:cxn ang="0">
                <a:pos x="T0" y="T1"/>
              </a:cxn>
              <a:cxn ang="0">
                <a:pos x="T2" y="T3"/>
              </a:cxn>
              <a:cxn ang="0">
                <a:pos x="T4" y="T5"/>
              </a:cxn>
            </a:cxnLst>
            <a:rect l="0" t="0" r="r" b="b"/>
            <a:pathLst>
              <a:path w="23834" h="21600" fill="none" extrusionOk="0">
                <a:moveTo>
                  <a:pt x="-1" y="115"/>
                </a:moveTo>
                <a:cubicBezTo>
                  <a:pt x="742" y="38"/>
                  <a:pt x="1487" y="0"/>
                  <a:pt x="2234" y="0"/>
                </a:cubicBezTo>
                <a:cubicBezTo>
                  <a:pt x="14163" y="0"/>
                  <a:pt x="23834" y="9670"/>
                  <a:pt x="23834" y="21600"/>
                </a:cubicBezTo>
              </a:path>
              <a:path w="23834" h="21600" stroke="0" extrusionOk="0">
                <a:moveTo>
                  <a:pt x="-1" y="115"/>
                </a:moveTo>
                <a:cubicBezTo>
                  <a:pt x="742" y="38"/>
                  <a:pt x="1487" y="0"/>
                  <a:pt x="2234" y="0"/>
                </a:cubicBezTo>
                <a:cubicBezTo>
                  <a:pt x="14163" y="0"/>
                  <a:pt x="23834" y="9670"/>
                  <a:pt x="23834" y="21600"/>
                </a:cubicBezTo>
                <a:lnTo>
                  <a:pt x="2234" y="21600"/>
                </a:lnTo>
                <a:close/>
              </a:path>
            </a:pathLst>
          </a:custGeom>
          <a:noFill/>
          <a:ln w="38100">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6515" name="Text Box 35"/>
          <p:cNvSpPr txBox="1">
            <a:spLocks noChangeArrowheads="1"/>
          </p:cNvSpPr>
          <p:nvPr/>
        </p:nvSpPr>
        <p:spPr bwMode="auto">
          <a:xfrm>
            <a:off x="2220369" y="1605146"/>
            <a:ext cx="8712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70C0"/>
                </a:solidFill>
              </a:rPr>
              <a:t>Y(K</a:t>
            </a:r>
            <a:r>
              <a:rPr lang="cs-CZ" altLang="sk-SK" sz="1600" b="1" baseline="-25000" dirty="0">
                <a:solidFill>
                  <a:srgbClr val="0070C0"/>
                </a:solidFill>
              </a:rPr>
              <a:t>0</a:t>
            </a:r>
            <a:r>
              <a:rPr lang="cs-CZ" altLang="sk-SK" sz="1600" b="1" dirty="0">
                <a:solidFill>
                  <a:srgbClr val="0070C0"/>
                </a:solidFill>
              </a:rPr>
              <a:t>)</a:t>
            </a:r>
          </a:p>
        </p:txBody>
      </p:sp>
      <p:sp>
        <p:nvSpPr>
          <p:cNvPr id="276516" name="Line 36"/>
          <p:cNvSpPr>
            <a:spLocks noChangeShapeType="1"/>
          </p:cNvSpPr>
          <p:nvPr/>
        </p:nvSpPr>
        <p:spPr bwMode="auto">
          <a:xfrm flipV="1">
            <a:off x="1040904" y="3118669"/>
            <a:ext cx="1404938" cy="917972"/>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17" name="Text Box 37"/>
          <p:cNvSpPr txBox="1">
            <a:spLocks noChangeArrowheads="1"/>
          </p:cNvSpPr>
          <p:nvPr/>
        </p:nvSpPr>
        <p:spPr bwMode="auto">
          <a:xfrm>
            <a:off x="2406703" y="2913881"/>
            <a:ext cx="4915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7030A0"/>
                </a:solidFill>
              </a:rPr>
              <a:t>S</a:t>
            </a:r>
            <a:r>
              <a:rPr lang="cs-CZ" altLang="sk-SK" sz="1600" b="1" baseline="-25000" dirty="0" smtClean="0">
                <a:solidFill>
                  <a:srgbClr val="7030A0"/>
                </a:solidFill>
              </a:rPr>
              <a:t>L</a:t>
            </a:r>
            <a:endParaRPr lang="cs-CZ" altLang="sk-SK" sz="1600" b="1" baseline="-25000" dirty="0">
              <a:solidFill>
                <a:srgbClr val="7030A0"/>
              </a:solidFill>
            </a:endParaRPr>
          </a:p>
        </p:txBody>
      </p:sp>
      <p:sp>
        <p:nvSpPr>
          <p:cNvPr id="276518" name="Line 38"/>
          <p:cNvSpPr>
            <a:spLocks noChangeShapeType="1"/>
          </p:cNvSpPr>
          <p:nvPr/>
        </p:nvSpPr>
        <p:spPr bwMode="auto">
          <a:xfrm>
            <a:off x="1007567" y="3129385"/>
            <a:ext cx="972741" cy="97274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19" name="Text Box 39"/>
          <p:cNvSpPr txBox="1">
            <a:spLocks noChangeArrowheads="1"/>
          </p:cNvSpPr>
          <p:nvPr/>
        </p:nvSpPr>
        <p:spPr bwMode="auto">
          <a:xfrm>
            <a:off x="2033885" y="3885431"/>
            <a:ext cx="5726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7030A0"/>
                </a:solidFill>
              </a:rPr>
              <a:t>D</a:t>
            </a:r>
            <a:r>
              <a:rPr lang="cs-CZ" altLang="sk-SK" sz="1600" b="1" baseline="-25000" dirty="0" smtClean="0">
                <a:solidFill>
                  <a:srgbClr val="7030A0"/>
                </a:solidFill>
              </a:rPr>
              <a:t>L0</a:t>
            </a:r>
            <a:endParaRPr lang="cs-CZ" altLang="sk-SK" sz="1600" b="1" dirty="0">
              <a:solidFill>
                <a:srgbClr val="7030A0"/>
              </a:solidFill>
            </a:endParaRPr>
          </a:p>
        </p:txBody>
      </p:sp>
      <p:sp>
        <p:nvSpPr>
          <p:cNvPr id="276520" name="Line 40"/>
          <p:cNvSpPr>
            <a:spLocks noChangeShapeType="1"/>
          </p:cNvSpPr>
          <p:nvPr/>
        </p:nvSpPr>
        <p:spPr bwMode="auto">
          <a:xfrm flipV="1">
            <a:off x="4086523" y="914822"/>
            <a:ext cx="1619250" cy="129659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1" name="Text Box 41"/>
          <p:cNvSpPr txBox="1">
            <a:spLocks noChangeArrowheads="1"/>
          </p:cNvSpPr>
          <p:nvPr/>
        </p:nvSpPr>
        <p:spPr bwMode="auto">
          <a:xfrm>
            <a:off x="5564417" y="817222"/>
            <a:ext cx="5929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t>45</a:t>
            </a:r>
            <a:r>
              <a:rPr lang="en-US" altLang="sk-SK" sz="1600" b="1">
                <a:cs typeface="Arial" panose="020B0604020202020204" pitchFamily="34" charset="0"/>
              </a:rPr>
              <a:t>º</a:t>
            </a:r>
          </a:p>
        </p:txBody>
      </p:sp>
      <p:sp>
        <p:nvSpPr>
          <p:cNvPr id="276522" name="Line 42"/>
          <p:cNvSpPr>
            <a:spLocks noChangeShapeType="1"/>
          </p:cNvSpPr>
          <p:nvPr/>
        </p:nvSpPr>
        <p:spPr bwMode="auto">
          <a:xfrm flipV="1">
            <a:off x="1581448" y="3669928"/>
            <a:ext cx="0" cy="53935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3" name="Line 43"/>
          <p:cNvSpPr>
            <a:spLocks noChangeShapeType="1"/>
          </p:cNvSpPr>
          <p:nvPr/>
        </p:nvSpPr>
        <p:spPr bwMode="auto">
          <a:xfrm flipH="1">
            <a:off x="845642" y="3669928"/>
            <a:ext cx="75604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4" name="Text Box 44"/>
          <p:cNvSpPr txBox="1">
            <a:spLocks noChangeArrowheads="1"/>
          </p:cNvSpPr>
          <p:nvPr/>
        </p:nvSpPr>
        <p:spPr bwMode="auto">
          <a:xfrm>
            <a:off x="1331418" y="4209281"/>
            <a:ext cx="4869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dirty="0"/>
          </a:p>
        </p:txBody>
      </p:sp>
      <p:sp>
        <p:nvSpPr>
          <p:cNvPr id="276525" name="Text Box 45"/>
          <p:cNvSpPr txBox="1">
            <a:spLocks noChangeArrowheads="1"/>
          </p:cNvSpPr>
          <p:nvPr/>
        </p:nvSpPr>
        <p:spPr bwMode="auto">
          <a:xfrm>
            <a:off x="136029" y="3515863"/>
            <a:ext cx="8512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(W/P)</a:t>
            </a:r>
            <a:r>
              <a:rPr lang="cs-CZ" altLang="sk-SK" sz="1600" b="1" baseline="-25000" dirty="0"/>
              <a:t>0</a:t>
            </a:r>
            <a:endParaRPr lang="cs-CZ" altLang="sk-SK" sz="1600" b="1" dirty="0"/>
          </a:p>
        </p:txBody>
      </p:sp>
      <p:sp>
        <p:nvSpPr>
          <p:cNvPr id="276526" name="Line 46"/>
          <p:cNvSpPr>
            <a:spLocks noChangeShapeType="1"/>
          </p:cNvSpPr>
          <p:nvPr/>
        </p:nvSpPr>
        <p:spPr bwMode="auto">
          <a:xfrm flipV="1">
            <a:off x="1582639" y="1681584"/>
            <a:ext cx="0" cy="199905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7" name="Line 47"/>
          <p:cNvSpPr>
            <a:spLocks noChangeShapeType="1"/>
          </p:cNvSpPr>
          <p:nvPr/>
        </p:nvSpPr>
        <p:spPr bwMode="auto">
          <a:xfrm flipV="1">
            <a:off x="875407" y="1617291"/>
            <a:ext cx="3967163" cy="6786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8" name="Line 48"/>
          <p:cNvSpPr>
            <a:spLocks noChangeShapeType="1"/>
          </p:cNvSpPr>
          <p:nvPr/>
        </p:nvSpPr>
        <p:spPr bwMode="auto">
          <a:xfrm>
            <a:off x="4842570" y="1617291"/>
            <a:ext cx="0" cy="259199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29" name="Text Box 49"/>
          <p:cNvSpPr txBox="1">
            <a:spLocks noChangeArrowheads="1"/>
          </p:cNvSpPr>
          <p:nvPr/>
        </p:nvSpPr>
        <p:spPr bwMode="auto">
          <a:xfrm>
            <a:off x="1213195" y="2163307"/>
            <a:ext cx="4688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dirty="0"/>
          </a:p>
        </p:txBody>
      </p:sp>
      <p:sp>
        <p:nvSpPr>
          <p:cNvPr id="276530" name="Text Box 50"/>
          <p:cNvSpPr txBox="1">
            <a:spLocks noChangeArrowheads="1"/>
          </p:cNvSpPr>
          <p:nvPr/>
        </p:nvSpPr>
        <p:spPr bwMode="auto">
          <a:xfrm>
            <a:off x="378054" y="1508944"/>
            <a:ext cx="5223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0</a:t>
            </a:r>
            <a:endParaRPr lang="cs-CZ" altLang="sk-SK" sz="1600" b="1" dirty="0"/>
          </a:p>
        </p:txBody>
      </p:sp>
      <p:sp>
        <p:nvSpPr>
          <p:cNvPr id="276531" name="Line 51"/>
          <p:cNvSpPr>
            <a:spLocks noChangeShapeType="1"/>
          </p:cNvSpPr>
          <p:nvPr/>
        </p:nvSpPr>
        <p:spPr bwMode="auto">
          <a:xfrm>
            <a:off x="4842570" y="3021037"/>
            <a:ext cx="0" cy="1188244"/>
          </a:xfrm>
          <a:prstGeom prst="line">
            <a:avLst/>
          </a:prstGeom>
          <a:noFill/>
          <a:ln w="5715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32" name="Text Box 52"/>
          <p:cNvSpPr txBox="1">
            <a:spLocks noChangeArrowheads="1"/>
          </p:cNvSpPr>
          <p:nvPr/>
        </p:nvSpPr>
        <p:spPr bwMode="auto">
          <a:xfrm>
            <a:off x="4517683" y="4264050"/>
            <a:ext cx="5415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FF"/>
                </a:solidFill>
              </a:rPr>
              <a:t>Y</a:t>
            </a:r>
            <a:r>
              <a:rPr lang="cs-CZ" altLang="sk-SK" sz="1600" b="1" baseline="-25000" dirty="0">
                <a:solidFill>
                  <a:srgbClr val="FF00FF"/>
                </a:solidFill>
              </a:rPr>
              <a:t>0</a:t>
            </a:r>
            <a:r>
              <a:rPr lang="cs-CZ" altLang="sk-SK" sz="1600" b="1" dirty="0">
                <a:solidFill>
                  <a:srgbClr val="FF00FF"/>
                </a:solidFill>
              </a:rPr>
              <a:t>*</a:t>
            </a:r>
          </a:p>
        </p:txBody>
      </p:sp>
      <p:sp>
        <p:nvSpPr>
          <p:cNvPr id="276533" name="Line 53"/>
          <p:cNvSpPr>
            <a:spLocks noChangeShapeType="1"/>
          </p:cNvSpPr>
          <p:nvPr/>
        </p:nvSpPr>
        <p:spPr bwMode="auto">
          <a:xfrm>
            <a:off x="1331417" y="2859112"/>
            <a:ext cx="972741" cy="972741"/>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34" name="Text Box 54"/>
          <p:cNvSpPr txBox="1">
            <a:spLocks noChangeArrowheads="1"/>
          </p:cNvSpPr>
          <p:nvPr/>
        </p:nvSpPr>
        <p:spPr bwMode="auto">
          <a:xfrm>
            <a:off x="2266653" y="3555257"/>
            <a:ext cx="6131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7030A0"/>
                </a:solidFill>
              </a:rPr>
              <a:t>D</a:t>
            </a:r>
            <a:r>
              <a:rPr lang="cs-CZ" altLang="sk-SK" sz="1600" b="1" baseline="-25000" dirty="0" smtClean="0">
                <a:solidFill>
                  <a:srgbClr val="7030A0"/>
                </a:solidFill>
              </a:rPr>
              <a:t>L1</a:t>
            </a:r>
            <a:endParaRPr lang="cs-CZ" altLang="sk-SK" sz="1600" b="1" dirty="0">
              <a:solidFill>
                <a:srgbClr val="7030A0"/>
              </a:solidFill>
            </a:endParaRPr>
          </a:p>
        </p:txBody>
      </p:sp>
      <p:sp>
        <p:nvSpPr>
          <p:cNvPr id="276535" name="Line 55"/>
          <p:cNvSpPr>
            <a:spLocks noChangeShapeType="1"/>
          </p:cNvSpPr>
          <p:nvPr/>
        </p:nvSpPr>
        <p:spPr bwMode="auto">
          <a:xfrm flipV="1">
            <a:off x="1925539" y="3453234"/>
            <a:ext cx="0" cy="756047"/>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36" name="Line 56"/>
          <p:cNvSpPr>
            <a:spLocks noChangeShapeType="1"/>
          </p:cNvSpPr>
          <p:nvPr/>
        </p:nvSpPr>
        <p:spPr bwMode="auto">
          <a:xfrm flipH="1">
            <a:off x="845642" y="3453234"/>
            <a:ext cx="107989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37" name="Text Box 57"/>
          <p:cNvSpPr txBox="1">
            <a:spLocks noChangeArrowheads="1"/>
          </p:cNvSpPr>
          <p:nvPr/>
        </p:nvSpPr>
        <p:spPr bwMode="auto">
          <a:xfrm>
            <a:off x="143174" y="3214872"/>
            <a:ext cx="8456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(W/P)</a:t>
            </a:r>
            <a:r>
              <a:rPr lang="cs-CZ" altLang="sk-SK" sz="1600" b="1" baseline="-25000" dirty="0"/>
              <a:t>1</a:t>
            </a:r>
            <a:endParaRPr lang="cs-CZ" altLang="sk-SK" sz="1600" b="1" dirty="0"/>
          </a:p>
        </p:txBody>
      </p:sp>
      <p:sp>
        <p:nvSpPr>
          <p:cNvPr id="276538" name="Text Box 58"/>
          <p:cNvSpPr txBox="1">
            <a:spLocks noChangeArrowheads="1"/>
          </p:cNvSpPr>
          <p:nvPr/>
        </p:nvSpPr>
        <p:spPr bwMode="auto">
          <a:xfrm>
            <a:off x="1763614" y="4209281"/>
            <a:ext cx="5191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276539" name="Line 59"/>
          <p:cNvSpPr>
            <a:spLocks noChangeShapeType="1"/>
          </p:cNvSpPr>
          <p:nvPr/>
        </p:nvSpPr>
        <p:spPr bwMode="auto">
          <a:xfrm flipV="1">
            <a:off x="1925539" y="1239863"/>
            <a:ext cx="0" cy="221337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40" name="Line 60"/>
          <p:cNvSpPr>
            <a:spLocks noChangeShapeType="1"/>
          </p:cNvSpPr>
          <p:nvPr/>
        </p:nvSpPr>
        <p:spPr bwMode="auto">
          <a:xfrm>
            <a:off x="845641" y="1239862"/>
            <a:ext cx="448270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41" name="Line 61"/>
          <p:cNvSpPr>
            <a:spLocks noChangeShapeType="1"/>
          </p:cNvSpPr>
          <p:nvPr/>
        </p:nvSpPr>
        <p:spPr bwMode="auto">
          <a:xfrm flipH="1">
            <a:off x="5219998" y="1293441"/>
            <a:ext cx="54769" cy="29158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42" name="Line 62"/>
          <p:cNvSpPr>
            <a:spLocks noChangeShapeType="1"/>
          </p:cNvSpPr>
          <p:nvPr/>
        </p:nvSpPr>
        <p:spPr bwMode="auto">
          <a:xfrm flipH="1">
            <a:off x="5219998" y="3025800"/>
            <a:ext cx="25004" cy="1183481"/>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6543" name="Text Box 63"/>
          <p:cNvSpPr txBox="1">
            <a:spLocks noChangeArrowheads="1"/>
          </p:cNvSpPr>
          <p:nvPr/>
        </p:nvSpPr>
        <p:spPr bwMode="auto">
          <a:xfrm>
            <a:off x="5058073" y="4264050"/>
            <a:ext cx="7465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00"/>
                </a:solidFill>
              </a:rPr>
              <a:t>Y</a:t>
            </a:r>
            <a:r>
              <a:rPr lang="cs-CZ" altLang="sk-SK" sz="1600" b="1" baseline="-25000" dirty="0">
                <a:solidFill>
                  <a:srgbClr val="FF0000"/>
                </a:solidFill>
              </a:rPr>
              <a:t>1</a:t>
            </a:r>
            <a:r>
              <a:rPr lang="cs-CZ" altLang="sk-SK" sz="1600" b="1" dirty="0">
                <a:solidFill>
                  <a:srgbClr val="FF0000"/>
                </a:solidFill>
              </a:rPr>
              <a:t>*</a:t>
            </a:r>
          </a:p>
        </p:txBody>
      </p:sp>
      <p:sp>
        <p:nvSpPr>
          <p:cNvPr id="276544" name="Text Box 64"/>
          <p:cNvSpPr txBox="1">
            <a:spLocks noChangeArrowheads="1"/>
          </p:cNvSpPr>
          <p:nvPr/>
        </p:nvSpPr>
        <p:spPr bwMode="auto">
          <a:xfrm>
            <a:off x="361674" y="1131516"/>
            <a:ext cx="5387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276545" name="Text Box 65"/>
          <p:cNvSpPr txBox="1">
            <a:spLocks noChangeArrowheads="1"/>
          </p:cNvSpPr>
          <p:nvPr/>
        </p:nvSpPr>
        <p:spPr bwMode="auto">
          <a:xfrm>
            <a:off x="3766679" y="1172921"/>
            <a:ext cx="6488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t>Y</a:t>
            </a:r>
            <a:r>
              <a:rPr lang="cs-CZ" altLang="sk-SK" sz="1600" b="1" baseline="-25000"/>
              <a:t>1</a:t>
            </a:r>
            <a:endParaRPr lang="cs-CZ" altLang="sk-SK" sz="1600" b="1"/>
          </a:p>
        </p:txBody>
      </p:sp>
      <p:sp>
        <p:nvSpPr>
          <p:cNvPr id="276546" name="Text Box 66"/>
          <p:cNvSpPr txBox="1">
            <a:spLocks noChangeArrowheads="1"/>
          </p:cNvSpPr>
          <p:nvPr/>
        </p:nvSpPr>
        <p:spPr bwMode="auto">
          <a:xfrm>
            <a:off x="3766409" y="1578416"/>
            <a:ext cx="4555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0</a:t>
            </a:r>
            <a:endParaRPr lang="cs-CZ" altLang="sk-SK" sz="1600" b="1" dirty="0"/>
          </a:p>
        </p:txBody>
      </p:sp>
      <p:sp>
        <p:nvSpPr>
          <p:cNvPr id="276547" name="Text Box 67"/>
          <p:cNvSpPr txBox="1">
            <a:spLocks noChangeArrowheads="1"/>
          </p:cNvSpPr>
          <p:nvPr/>
        </p:nvSpPr>
        <p:spPr bwMode="auto">
          <a:xfrm>
            <a:off x="4517683" y="2177272"/>
            <a:ext cx="5353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0</a:t>
            </a:r>
            <a:endParaRPr lang="cs-CZ" altLang="sk-SK" sz="1600" b="1" dirty="0"/>
          </a:p>
        </p:txBody>
      </p:sp>
      <p:sp>
        <p:nvSpPr>
          <p:cNvPr id="276548" name="Text Box 68"/>
          <p:cNvSpPr txBox="1">
            <a:spLocks noChangeArrowheads="1"/>
          </p:cNvSpPr>
          <p:nvPr/>
        </p:nvSpPr>
        <p:spPr bwMode="auto">
          <a:xfrm>
            <a:off x="5217990" y="2202066"/>
            <a:ext cx="4869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57" name="Text Box 58"/>
          <p:cNvSpPr txBox="1">
            <a:spLocks noChangeArrowheads="1"/>
          </p:cNvSpPr>
          <p:nvPr/>
        </p:nvSpPr>
        <p:spPr bwMode="auto">
          <a:xfrm>
            <a:off x="1892797" y="2202066"/>
            <a:ext cx="5191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58" name="Text Box 17"/>
          <p:cNvSpPr txBox="1">
            <a:spLocks noChangeArrowheads="1"/>
          </p:cNvSpPr>
          <p:nvPr/>
        </p:nvSpPr>
        <p:spPr bwMode="auto">
          <a:xfrm>
            <a:off x="6244308" y="1645212"/>
            <a:ext cx="274333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b="1" i="1" u="sng" dirty="0" smtClean="0"/>
              <a:t>Křivka klasické (dlouhodobé ) AS</a:t>
            </a:r>
            <a:r>
              <a:rPr lang="cs-CZ" altLang="sk-SK" sz="1600" dirty="0" smtClean="0">
                <a:solidFill>
                  <a:srgbClr val="000000"/>
                </a:solidFill>
              </a:rPr>
              <a:t> je vertikální a je založena na předpokladu, že ekonomika neustále funguje na úrovni svého potenciálního produktu při plné zaměstnanosti</a:t>
            </a:r>
            <a:endParaRPr lang="cs-CZ" altLang="sk-SK" sz="1600" dirty="0">
              <a:solidFill>
                <a:srgbClr val="000000"/>
              </a:solidFill>
            </a:endParaRPr>
          </a:p>
        </p:txBody>
      </p:sp>
    </p:spTree>
    <p:extLst>
      <p:ext uri="{BB962C8B-B14F-4D97-AF65-F5344CB8AC3E}">
        <p14:creationId xmlns:p14="http://schemas.microsoft.com/office/powerpoint/2010/main" val="35762167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07504" y="195486"/>
            <a:ext cx="8064896" cy="507703"/>
          </a:xfrm>
        </p:spPr>
        <p:txBody>
          <a:bodyPr/>
          <a:lstStyle/>
          <a:p>
            <a:r>
              <a:rPr lang="cs-CZ" altLang="sk-SK" sz="2600" b="1" dirty="0" smtClean="0"/>
              <a:t>Fiskální expanze v modelu AS-AD při klasické AS</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443923" y="184275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952304" y="3517371"/>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695725" y="2165329"/>
            <a:ext cx="0" cy="493126"/>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9" name="Přímá spojnice 8"/>
          <p:cNvCxnSpPr/>
          <p:nvPr/>
        </p:nvCxnSpPr>
        <p:spPr>
          <a:xfrm flipH="1">
            <a:off x="1187624" y="2741257"/>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 Box 6"/>
          <p:cNvSpPr txBox="1">
            <a:spLocks noChangeArrowheads="1"/>
          </p:cNvSpPr>
          <p:nvPr/>
        </p:nvSpPr>
        <p:spPr bwMode="auto">
          <a:xfrm>
            <a:off x="2175188" y="4067460"/>
            <a:ext cx="9566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r>
              <a:rPr lang="cs-CZ" altLang="sk-SK" sz="1600" b="1" dirty="0" smtClean="0"/>
              <a:t> = </a:t>
            </a:r>
            <a:r>
              <a:rPr lang="cs-CZ" altLang="sk-SK" sz="1600" b="1" dirty="0" smtClean="0"/>
              <a:t>Y</a:t>
            </a:r>
            <a:r>
              <a:rPr lang="cs-CZ" altLang="sk-SK" sz="1600" b="1" baseline="-25000" dirty="0" smtClean="0"/>
              <a:t>1</a:t>
            </a:r>
            <a:endParaRPr lang="cs-CZ" altLang="sk-SK" sz="1600" b="1" baseline="-25000" dirty="0"/>
          </a:p>
        </p:txBody>
      </p:sp>
      <p:sp>
        <p:nvSpPr>
          <p:cNvPr id="43" name="Text Box 17"/>
          <p:cNvSpPr txBox="1">
            <a:spLocks noChangeArrowheads="1"/>
          </p:cNvSpPr>
          <p:nvPr/>
        </p:nvSpPr>
        <p:spPr bwMode="auto">
          <a:xfrm>
            <a:off x="4378403" y="913605"/>
            <a:ext cx="4179467"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spcAft>
                <a:spcPts val="600"/>
              </a:spcAft>
            </a:pPr>
            <a:r>
              <a:rPr lang="cs-CZ" altLang="sk-SK" sz="1600" dirty="0" smtClean="0">
                <a:solidFill>
                  <a:srgbClr val="000000"/>
                </a:solidFill>
              </a:rPr>
              <a:t>Fiskální </a:t>
            </a:r>
            <a:r>
              <a:rPr lang="cs-CZ" altLang="sk-SK" sz="1600" dirty="0" smtClean="0">
                <a:solidFill>
                  <a:srgbClr val="000000"/>
                </a:solidFill>
              </a:rPr>
              <a:t>autorita ↑ G. </a:t>
            </a:r>
            <a:r>
              <a:rPr lang="cs-CZ" sz="1600" dirty="0">
                <a:solidFill>
                  <a:srgbClr val="000000"/>
                </a:solidFill>
                <a:latin typeface="Times New Roman" panose="02020603050405020304" pitchFamily="18" charset="0"/>
                <a:ea typeface="Times New Roman" panose="02020603050405020304" pitchFamily="18" charset="0"/>
              </a:rPr>
              <a:t>dojde </a:t>
            </a:r>
            <a:r>
              <a:rPr lang="cs-CZ" sz="1600" dirty="0" smtClean="0">
                <a:solidFill>
                  <a:srgbClr val="000000"/>
                </a:solidFill>
                <a:latin typeface="Times New Roman" panose="02020603050405020304" pitchFamily="18" charset="0"/>
                <a:ea typeface="Times New Roman" panose="02020603050405020304" pitchFamily="18" charset="0"/>
              </a:rPr>
              <a:t>k ↑ A</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na A</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Křivka AD se </a:t>
            </a:r>
            <a:r>
              <a:rPr lang="cs-CZ" sz="1600" dirty="0" smtClean="0">
                <a:solidFill>
                  <a:srgbClr val="000000"/>
                </a:solidFill>
                <a:latin typeface="Times New Roman" panose="02020603050405020304" pitchFamily="18" charset="0"/>
                <a:ea typeface="Times New Roman" panose="02020603050405020304" pitchFamily="18" charset="0"/>
              </a:rPr>
              <a:t>posune </a:t>
            </a:r>
            <a:r>
              <a:rPr lang="cs-CZ" sz="1600" dirty="0">
                <a:solidFill>
                  <a:srgbClr val="000000"/>
                </a:solidFill>
                <a:latin typeface="Times New Roman" panose="02020603050405020304" pitchFamily="18" charset="0"/>
                <a:ea typeface="Times New Roman" panose="02020603050405020304" pitchFamily="18" charset="0"/>
              </a:rPr>
              <a:t>doprava nahoru </a:t>
            </a:r>
            <a:r>
              <a:rPr lang="cs-CZ" sz="1600" dirty="0" smtClean="0">
                <a:solidFill>
                  <a:srgbClr val="000000"/>
                </a:solidFill>
                <a:latin typeface="Times New Roman" panose="02020603050405020304" pitchFamily="18" charset="0"/>
                <a:ea typeface="Times New Roman" panose="02020603050405020304" pitchFamily="18" charset="0"/>
              </a:rPr>
              <a:t>do </a:t>
            </a:r>
            <a:r>
              <a:rPr lang="cs-CZ" sz="1600" dirty="0">
                <a:solidFill>
                  <a:srgbClr val="000000"/>
                </a:solidFill>
                <a:latin typeface="Times New Roman" panose="02020603050405020304" pitchFamily="18" charset="0"/>
                <a:ea typeface="Times New Roman" panose="02020603050405020304" pitchFamily="18" charset="0"/>
              </a:rPr>
              <a:t>AD</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Při původní cenové úrovni 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vznikne převis agregátní poptávky nad agregátní </a:t>
            </a:r>
            <a:r>
              <a:rPr lang="cs-CZ" sz="1600" dirty="0" smtClean="0">
                <a:solidFill>
                  <a:srgbClr val="000000"/>
                </a:solidFill>
                <a:latin typeface="Times New Roman" panose="02020603050405020304" pitchFamily="18" charset="0"/>
                <a:ea typeface="Times New Roman" panose="02020603050405020304" pitchFamily="18" charset="0"/>
              </a:rPr>
              <a:t>nabídkou. Neexistují </a:t>
            </a:r>
            <a:r>
              <a:rPr lang="cs-CZ" sz="1600" dirty="0">
                <a:solidFill>
                  <a:srgbClr val="000000"/>
                </a:solidFill>
                <a:latin typeface="Times New Roman" panose="02020603050405020304" pitchFamily="18" charset="0"/>
                <a:ea typeface="Times New Roman" panose="02020603050405020304" pitchFamily="18" charset="0"/>
              </a:rPr>
              <a:t>dodatečné zdroje pro vyšší produkci statků a </a:t>
            </a:r>
            <a:r>
              <a:rPr lang="cs-CZ" sz="1600" dirty="0" smtClean="0">
                <a:solidFill>
                  <a:srgbClr val="000000"/>
                </a:solidFill>
                <a:latin typeface="Times New Roman" panose="02020603050405020304" pitchFamily="18" charset="0"/>
                <a:ea typeface="Times New Roman" panose="02020603050405020304" pitchFamily="18" charset="0"/>
              </a:rPr>
              <a:t>služeb, což se promítne </a:t>
            </a:r>
            <a:r>
              <a:rPr lang="cs-CZ" sz="1600" dirty="0">
                <a:solidFill>
                  <a:srgbClr val="000000"/>
                </a:solidFill>
                <a:latin typeface="Times New Roman" panose="02020603050405020304" pitchFamily="18" charset="0"/>
                <a:ea typeface="Times New Roman" panose="02020603050405020304" pitchFamily="18" charset="0"/>
              </a:rPr>
              <a:t>do růstu cenové hladiny z úrovně </a:t>
            </a:r>
            <a:r>
              <a:rPr lang="cs-CZ" sz="1600" dirty="0" smtClean="0">
                <a:solidFill>
                  <a:srgbClr val="000000"/>
                </a:solidFill>
                <a:latin typeface="Times New Roman" panose="02020603050405020304" pitchFamily="18" charset="0"/>
                <a:ea typeface="Times New Roman" panose="02020603050405020304" pitchFamily="18" charset="0"/>
              </a:rPr>
              <a:t>P</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→P</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↑P současně </a:t>
            </a:r>
            <a:r>
              <a:rPr lang="cs-CZ" sz="1600" dirty="0">
                <a:solidFill>
                  <a:srgbClr val="000000"/>
                </a:solidFill>
                <a:latin typeface="Times New Roman" panose="02020603050405020304" pitchFamily="18" charset="0"/>
                <a:ea typeface="Times New Roman" panose="02020603050405020304" pitchFamily="18" charset="0"/>
              </a:rPr>
              <a:t>vyvolá </a:t>
            </a:r>
            <a:r>
              <a:rPr lang="cs-CZ" sz="1600" dirty="0" smtClean="0">
                <a:solidFill>
                  <a:srgbClr val="000000"/>
                </a:solidFill>
                <a:latin typeface="Times New Roman" panose="02020603050405020304" pitchFamily="18" charset="0"/>
                <a:ea typeface="Times New Roman" panose="02020603050405020304" pitchFamily="18" charset="0"/>
              </a:rPr>
              <a:t>↓reálných </a:t>
            </a:r>
            <a:r>
              <a:rPr lang="cs-CZ" sz="1600" dirty="0">
                <a:solidFill>
                  <a:srgbClr val="000000"/>
                </a:solidFill>
                <a:latin typeface="Times New Roman" panose="02020603050405020304" pitchFamily="18" charset="0"/>
                <a:ea typeface="Times New Roman" panose="02020603050405020304" pitchFamily="18" charset="0"/>
              </a:rPr>
              <a:t>peněžních zůstatků </a:t>
            </a:r>
            <a:r>
              <a:rPr lang="cs-CZ" sz="1600" dirty="0" smtClean="0">
                <a:solidFill>
                  <a:srgbClr val="000000"/>
                </a:solidFill>
                <a:latin typeface="Times New Roman" panose="02020603050405020304" pitchFamily="18" charset="0"/>
                <a:ea typeface="Times New Roman" panose="02020603050405020304" pitchFamily="18" charset="0"/>
              </a:rPr>
              <a:t>a ↑i, </a:t>
            </a:r>
            <a:r>
              <a:rPr lang="cs-CZ" sz="1600" dirty="0">
                <a:solidFill>
                  <a:srgbClr val="000000"/>
                </a:solidFill>
                <a:latin typeface="Times New Roman" panose="02020603050405020304" pitchFamily="18" charset="0"/>
                <a:ea typeface="Times New Roman" panose="02020603050405020304" pitchFamily="18" charset="0"/>
              </a:rPr>
              <a:t>které následně vede k vytěsnění soukromých </a:t>
            </a:r>
            <a:r>
              <a:rPr lang="cs-CZ" sz="1600" dirty="0" smtClean="0">
                <a:solidFill>
                  <a:srgbClr val="000000"/>
                </a:solidFill>
                <a:latin typeface="Times New Roman" panose="02020603050405020304" pitchFamily="18" charset="0"/>
                <a:ea typeface="Times New Roman" panose="02020603050405020304" pitchFamily="18" charset="0"/>
              </a:rPr>
              <a:t>A (I a C). Dochází </a:t>
            </a:r>
            <a:r>
              <a:rPr lang="cs-CZ" sz="1600" dirty="0">
                <a:solidFill>
                  <a:srgbClr val="000000"/>
                </a:solidFill>
                <a:latin typeface="Times New Roman" panose="02020603050405020304" pitchFamily="18" charset="0"/>
                <a:ea typeface="Times New Roman" panose="02020603050405020304" pitchFamily="18" charset="0"/>
              </a:rPr>
              <a:t>k úplnému vytěsňovacímu efektu. V bodě E</a:t>
            </a:r>
            <a:r>
              <a:rPr lang="cs-CZ" sz="1600" baseline="-25000" dirty="0">
                <a:solidFill>
                  <a:srgbClr val="000000"/>
                </a:solidFill>
                <a:latin typeface="Times New Roman" panose="02020603050405020304" pitchFamily="18" charset="0"/>
                <a:ea typeface="Times New Roman" panose="02020603050405020304" pitchFamily="18" charset="0"/>
              </a:rPr>
              <a:t>2</a:t>
            </a:r>
            <a:r>
              <a:rPr lang="cs-CZ" sz="1600" dirty="0">
                <a:solidFill>
                  <a:srgbClr val="000000"/>
                </a:solidFill>
                <a:latin typeface="Times New Roman" panose="02020603050405020304" pitchFamily="18" charset="0"/>
                <a:ea typeface="Times New Roman" panose="02020603050405020304" pitchFamily="18" charset="0"/>
              </a:rPr>
              <a:t> je obnovena rovnováha </a:t>
            </a:r>
            <a:r>
              <a:rPr lang="cs-CZ" sz="1600" dirty="0" smtClean="0">
                <a:solidFill>
                  <a:srgbClr val="000000"/>
                </a:solidFill>
                <a:latin typeface="Times New Roman" panose="02020603050405020304" pitchFamily="18" charset="0"/>
                <a:ea typeface="Times New Roman" panose="02020603050405020304" pitchFamily="18" charset="0"/>
              </a:rPr>
              <a:t>s </a:t>
            </a:r>
            <a:r>
              <a:rPr lang="cs-CZ" sz="1600" dirty="0">
                <a:solidFill>
                  <a:srgbClr val="000000"/>
                </a:solidFill>
                <a:latin typeface="Times New Roman" panose="02020603050405020304" pitchFamily="18" charset="0"/>
                <a:ea typeface="Times New Roman" panose="02020603050405020304" pitchFamily="18" charset="0"/>
              </a:rPr>
              <a:t>vyšší úrovní vládních výdajů a nižší úrovní soukromých autonomních </a:t>
            </a:r>
            <a:r>
              <a:rPr lang="cs-CZ" sz="1600" dirty="0" smtClean="0">
                <a:solidFill>
                  <a:srgbClr val="000000"/>
                </a:solidFill>
                <a:latin typeface="Times New Roman" panose="02020603050405020304" pitchFamily="18" charset="0"/>
                <a:ea typeface="Times New Roman" panose="02020603050405020304" pitchFamily="18" charset="0"/>
              </a:rPr>
              <a:t>výdajů </a:t>
            </a:r>
            <a:r>
              <a:rPr lang="cs-CZ" sz="1600" dirty="0">
                <a:solidFill>
                  <a:srgbClr val="000000"/>
                </a:solidFill>
                <a:latin typeface="Times New Roman" panose="02020603050405020304" pitchFamily="18" charset="0"/>
                <a:ea typeface="Times New Roman" panose="02020603050405020304" pitchFamily="18" charset="0"/>
              </a:rPr>
              <a:t>s agregátní nabídkou, ale při vyšší cenové úrovni (P</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Efektem </a:t>
            </a:r>
            <a:r>
              <a:rPr lang="cs-CZ" sz="1600" dirty="0">
                <a:solidFill>
                  <a:srgbClr val="000000"/>
                </a:solidFill>
                <a:latin typeface="Times New Roman" panose="02020603050405020304" pitchFamily="18" charset="0"/>
                <a:ea typeface="Times New Roman" panose="02020603050405020304" pitchFamily="18" charset="0"/>
              </a:rPr>
              <a:t>fiskální </a:t>
            </a:r>
            <a:r>
              <a:rPr lang="cs-CZ" sz="1600" dirty="0" smtClean="0">
                <a:solidFill>
                  <a:srgbClr val="000000"/>
                </a:solidFill>
                <a:latin typeface="Times New Roman" panose="02020603050405020304" pitchFamily="18" charset="0"/>
                <a:ea typeface="Times New Roman" panose="02020603050405020304" pitchFamily="18" charset="0"/>
              </a:rPr>
              <a:t>expanze je, že se Y </a:t>
            </a:r>
            <a:r>
              <a:rPr lang="cs-CZ" sz="1600" dirty="0">
                <a:solidFill>
                  <a:srgbClr val="000000"/>
                </a:solidFill>
                <a:latin typeface="Times New Roman" panose="02020603050405020304" pitchFamily="18" charset="0"/>
                <a:ea typeface="Times New Roman" panose="02020603050405020304" pitchFamily="18" charset="0"/>
              </a:rPr>
              <a:t>ani zaměstnanost nezměnily, </a:t>
            </a:r>
            <a:r>
              <a:rPr lang="cs-CZ" sz="1600" dirty="0" smtClean="0">
                <a:solidFill>
                  <a:srgbClr val="000000"/>
                </a:solidFill>
                <a:latin typeface="Times New Roman" panose="02020603050405020304" pitchFamily="18" charset="0"/>
                <a:ea typeface="Times New Roman" panose="02020603050405020304" pitchFamily="18" charset="0"/>
              </a:rPr>
              <a:t>↑P a i a </a:t>
            </a:r>
            <a:r>
              <a:rPr lang="cs-CZ" sz="1600" dirty="0">
                <a:solidFill>
                  <a:srgbClr val="000000"/>
                </a:solidFill>
                <a:latin typeface="Times New Roman" panose="02020603050405020304" pitchFamily="18" charset="0"/>
                <a:ea typeface="Times New Roman" panose="02020603050405020304" pitchFamily="18" charset="0"/>
              </a:rPr>
              <a:t>došlo k úplnému vytěsňovacímu efektu.</a:t>
            </a:r>
            <a:endParaRPr lang="sk-SK" sz="1600" dirty="0">
              <a:solidFill>
                <a:srgbClr val="000000"/>
              </a:solidFill>
              <a:effectLst/>
              <a:latin typeface="Times New Roman" panose="02020603050405020304" pitchFamily="18" charset="0"/>
              <a:ea typeface="Times New Roman" panose="02020603050405020304" pitchFamily="18" charset="0"/>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3814247" y="2958209"/>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flipV="1">
            <a:off x="2917734" y="3055576"/>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11760"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AS </a:t>
            </a:r>
            <a:endParaRPr lang="cs-CZ" altLang="sk-SK" sz="1600" b="1" dirty="0"/>
          </a:p>
        </p:txBody>
      </p:sp>
      <p:cxnSp>
        <p:nvCxnSpPr>
          <p:cNvPr id="51" name="Přímá spojnice 50"/>
          <p:cNvCxnSpPr/>
          <p:nvPr/>
        </p:nvCxnSpPr>
        <p:spPr>
          <a:xfrm flipH="1">
            <a:off x="1187624"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Text Box 16"/>
          <p:cNvSpPr txBox="1">
            <a:spLocks noChangeArrowheads="1"/>
          </p:cNvSpPr>
          <p:nvPr/>
        </p:nvSpPr>
        <p:spPr bwMode="auto">
          <a:xfrm>
            <a:off x="795323" y="1790932"/>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4" name="Text Box 5"/>
          <p:cNvSpPr txBox="1">
            <a:spLocks noChangeArrowheads="1"/>
          </p:cNvSpPr>
          <p:nvPr/>
        </p:nvSpPr>
        <p:spPr bwMode="auto">
          <a:xfrm>
            <a:off x="2981578" y="2751583"/>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36" name="Text Box 16"/>
          <p:cNvSpPr txBox="1">
            <a:spLocks noChangeArrowheads="1"/>
          </p:cNvSpPr>
          <p:nvPr/>
        </p:nvSpPr>
        <p:spPr bwMode="auto">
          <a:xfrm>
            <a:off x="2480174" y="25380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2428108" y="1785598"/>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spTree>
    <p:extLst>
      <p:ext uri="{BB962C8B-B14F-4D97-AF65-F5344CB8AC3E}">
        <p14:creationId xmlns:p14="http://schemas.microsoft.com/office/powerpoint/2010/main" val="1700770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07504" y="195486"/>
            <a:ext cx="8064896" cy="507703"/>
          </a:xfrm>
        </p:spPr>
        <p:txBody>
          <a:bodyPr/>
          <a:lstStyle/>
          <a:p>
            <a:r>
              <a:rPr lang="cs-CZ" altLang="sk-SK" sz="2600" b="1" dirty="0" smtClean="0"/>
              <a:t>Monetární expanze v modelu AS-AD při klasické AS</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443923" y="184275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952304" y="3517371"/>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695725" y="2165329"/>
            <a:ext cx="0" cy="493126"/>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9" name="Přímá spojnice 8"/>
          <p:cNvCxnSpPr/>
          <p:nvPr/>
        </p:nvCxnSpPr>
        <p:spPr>
          <a:xfrm flipH="1">
            <a:off x="1187624" y="2741257"/>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 Box 6"/>
          <p:cNvSpPr txBox="1">
            <a:spLocks noChangeArrowheads="1"/>
          </p:cNvSpPr>
          <p:nvPr/>
        </p:nvSpPr>
        <p:spPr bwMode="auto">
          <a:xfrm>
            <a:off x="2175188" y="4067460"/>
            <a:ext cx="9566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r>
              <a:rPr lang="cs-CZ" altLang="sk-SK" sz="1600" b="1" dirty="0" smtClean="0"/>
              <a:t> = </a:t>
            </a:r>
            <a:r>
              <a:rPr lang="cs-CZ" altLang="sk-SK" sz="1600" b="1" dirty="0" smtClean="0"/>
              <a:t>Y</a:t>
            </a:r>
            <a:r>
              <a:rPr lang="cs-CZ" altLang="sk-SK" sz="1600" b="1" baseline="-25000" dirty="0" smtClean="0"/>
              <a:t>1</a:t>
            </a:r>
            <a:endParaRPr lang="cs-CZ" altLang="sk-SK" sz="1600" b="1" baseline="-25000" dirty="0"/>
          </a:p>
        </p:txBody>
      </p:sp>
      <p:sp>
        <p:nvSpPr>
          <p:cNvPr id="43" name="Text Box 17"/>
          <p:cNvSpPr txBox="1">
            <a:spLocks noChangeArrowheads="1"/>
          </p:cNvSpPr>
          <p:nvPr/>
        </p:nvSpPr>
        <p:spPr bwMode="auto">
          <a:xfrm>
            <a:off x="4378403" y="913605"/>
            <a:ext cx="4179467"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spcAft>
                <a:spcPts val="600"/>
              </a:spcAft>
            </a:pPr>
            <a:r>
              <a:rPr lang="cs-CZ" altLang="sk-SK" sz="1600" dirty="0" smtClean="0">
                <a:solidFill>
                  <a:srgbClr val="000000"/>
                </a:solidFill>
              </a:rPr>
              <a:t>CB ↑ objem  </a:t>
            </a:r>
            <a:r>
              <a:rPr lang="cs-CZ" sz="1600" dirty="0">
                <a:solidFill>
                  <a:srgbClr val="000000"/>
                </a:solidFill>
                <a:latin typeface="Times New Roman" panose="02020603050405020304" pitchFamily="18" charset="0"/>
                <a:ea typeface="Times New Roman" panose="02020603050405020304" pitchFamily="18" charset="0"/>
              </a:rPr>
              <a:t>nominálních peněžních prostředků z M</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M</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Tato monetární expanze má za následek posun křivky AD</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do AD</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Při původní cenové hladině 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však vznikne převis agregátní poptávky nad agregátní </a:t>
            </a:r>
            <a:r>
              <a:rPr lang="cs-CZ" sz="1600" dirty="0" smtClean="0">
                <a:solidFill>
                  <a:srgbClr val="000000"/>
                </a:solidFill>
                <a:latin typeface="Times New Roman" panose="02020603050405020304" pitchFamily="18" charset="0"/>
                <a:ea typeface="Times New Roman" panose="02020603050405020304" pitchFamily="18" charset="0"/>
              </a:rPr>
              <a:t>nabídkou, </a:t>
            </a:r>
            <a:r>
              <a:rPr lang="cs-CZ" sz="1600" dirty="0">
                <a:solidFill>
                  <a:srgbClr val="000000"/>
                </a:solidFill>
                <a:latin typeface="Times New Roman" panose="02020603050405020304" pitchFamily="18" charset="0"/>
                <a:ea typeface="Times New Roman" panose="02020603050405020304" pitchFamily="18" charset="0"/>
              </a:rPr>
              <a:t>který však firmy nemohou „zaplnit</a:t>
            </a:r>
            <a:r>
              <a:rPr lang="cs-CZ" sz="1600" dirty="0" smtClean="0">
                <a:solidFill>
                  <a:srgbClr val="000000"/>
                </a:solidFill>
                <a:latin typeface="Times New Roman" panose="02020603050405020304" pitchFamily="18" charset="0"/>
                <a:ea typeface="Times New Roman" panose="02020603050405020304" pitchFamily="18" charset="0"/>
              </a:rPr>
              <a:t>“ z </a:t>
            </a:r>
            <a:r>
              <a:rPr lang="cs-CZ" sz="1600" dirty="0">
                <a:solidFill>
                  <a:srgbClr val="000000"/>
                </a:solidFill>
                <a:latin typeface="Times New Roman" panose="02020603050405020304" pitchFamily="18" charset="0"/>
                <a:ea typeface="Times New Roman" panose="02020603050405020304" pitchFamily="18" charset="0"/>
              </a:rPr>
              <a:t>důvodu nedostatku </a:t>
            </a:r>
            <a:r>
              <a:rPr lang="cs-CZ" sz="1600" dirty="0" smtClean="0">
                <a:solidFill>
                  <a:srgbClr val="000000"/>
                </a:solidFill>
                <a:latin typeface="Times New Roman" panose="02020603050405020304" pitchFamily="18" charset="0"/>
                <a:ea typeface="Times New Roman" panose="02020603050405020304" pitchFamily="18" charset="0"/>
              </a:rPr>
              <a:t>zdrojů, </a:t>
            </a:r>
            <a:r>
              <a:rPr lang="cs-CZ" sz="1600" dirty="0">
                <a:solidFill>
                  <a:srgbClr val="000000"/>
                </a:solidFill>
                <a:latin typeface="Times New Roman" panose="02020603050405020304" pitchFamily="18" charset="0"/>
                <a:ea typeface="Times New Roman" panose="02020603050405020304" pitchFamily="18" charset="0"/>
              </a:rPr>
              <a:t>převis agregátní poptávky nad nabídkou vede k růstu cen </a:t>
            </a:r>
            <a:r>
              <a:rPr lang="cs-CZ" sz="1600" dirty="0" smtClean="0">
                <a:solidFill>
                  <a:srgbClr val="000000"/>
                </a:solidFill>
                <a:latin typeface="Times New Roman" panose="02020603050405020304" pitchFamily="18" charset="0"/>
                <a:ea typeface="Times New Roman" panose="02020603050405020304" pitchFamily="18" charset="0"/>
              </a:rPr>
              <a:t>o </a:t>
            </a:r>
            <a:r>
              <a:rPr lang="cs-CZ" sz="1600" dirty="0">
                <a:solidFill>
                  <a:srgbClr val="000000"/>
                </a:solidFill>
                <a:latin typeface="Times New Roman" panose="02020603050405020304" pitchFamily="18" charset="0"/>
                <a:ea typeface="Times New Roman" panose="02020603050405020304" pitchFamily="18" charset="0"/>
              </a:rPr>
              <a:t>stejné </a:t>
            </a:r>
            <a:r>
              <a:rPr lang="cs-CZ" sz="1600" dirty="0" smtClean="0">
                <a:solidFill>
                  <a:srgbClr val="000000"/>
                </a:solidFill>
                <a:latin typeface="Times New Roman" panose="02020603050405020304" pitchFamily="18" charset="0"/>
                <a:ea typeface="Times New Roman" panose="02020603050405020304" pitchFamily="18" charset="0"/>
              </a:rPr>
              <a:t>procento </a:t>
            </a:r>
            <a:r>
              <a:rPr lang="cs-CZ" sz="1600" dirty="0">
                <a:solidFill>
                  <a:srgbClr val="000000"/>
                </a:solidFill>
                <a:latin typeface="Times New Roman" panose="02020603050405020304" pitchFamily="18" charset="0"/>
                <a:ea typeface="Times New Roman" panose="02020603050405020304" pitchFamily="18" charset="0"/>
              </a:rPr>
              <a:t>jako </a:t>
            </a:r>
            <a:r>
              <a:rPr lang="cs-CZ" sz="1600" dirty="0" smtClean="0">
                <a:solidFill>
                  <a:srgbClr val="000000"/>
                </a:solidFill>
                <a:latin typeface="Times New Roman" panose="02020603050405020304" pitchFamily="18" charset="0"/>
                <a:ea typeface="Times New Roman" panose="02020603050405020304" pitchFamily="18" charset="0"/>
              </a:rPr>
              <a:t>↑M, </a:t>
            </a:r>
            <a:r>
              <a:rPr lang="cs-CZ" sz="1600" dirty="0">
                <a:solidFill>
                  <a:srgbClr val="000000"/>
                </a:solidFill>
                <a:latin typeface="Times New Roman" panose="02020603050405020304" pitchFamily="18" charset="0"/>
                <a:ea typeface="Times New Roman" panose="02020603050405020304" pitchFamily="18" charset="0"/>
              </a:rPr>
              <a:t>a to až do okamžiku, kdy se ustálí nová makroekonomická rovnováha (E</a:t>
            </a:r>
            <a:r>
              <a:rPr lang="cs-CZ" sz="1600" baseline="-25000" dirty="0">
                <a:solidFill>
                  <a:srgbClr val="000000"/>
                </a:solidFill>
                <a:latin typeface="Times New Roman" panose="02020603050405020304" pitchFamily="18" charset="0"/>
                <a:ea typeface="Times New Roman" panose="02020603050405020304" pitchFamily="18" charset="0"/>
              </a:rPr>
              <a:t>2</a:t>
            </a:r>
            <a:r>
              <a:rPr lang="cs-CZ" sz="1600" dirty="0">
                <a:solidFill>
                  <a:srgbClr val="000000"/>
                </a:solidFill>
                <a:latin typeface="Times New Roman" panose="02020603050405020304" pitchFamily="18" charset="0"/>
                <a:ea typeface="Times New Roman" panose="02020603050405020304" pitchFamily="18" charset="0"/>
              </a:rPr>
              <a:t>) při plné zaměstnanosti a </a:t>
            </a:r>
            <a:r>
              <a:rPr lang="cs-CZ" sz="1600" dirty="0" smtClean="0">
                <a:solidFill>
                  <a:srgbClr val="000000"/>
                </a:solidFill>
                <a:latin typeface="Times New Roman" panose="02020603050405020304" pitchFamily="18" charset="0"/>
                <a:ea typeface="Times New Roman" panose="02020603050405020304" pitchFamily="18" charset="0"/>
              </a:rPr>
              <a:t>nezměněném Y</a:t>
            </a:r>
            <a:r>
              <a:rPr lang="cs-CZ" sz="1600" dirty="0">
                <a:solidFill>
                  <a:srgbClr val="000000"/>
                </a:solidFill>
                <a:latin typeface="Times New Roman" panose="02020603050405020304" pitchFamily="18" charset="0"/>
                <a:ea typeface="Times New Roman" panose="02020603050405020304" pitchFamily="18" charset="0"/>
              </a:rPr>
              <a:t>*, ale při </a:t>
            </a:r>
            <a:r>
              <a:rPr lang="cs-CZ" sz="1600" dirty="0" smtClean="0">
                <a:solidFill>
                  <a:srgbClr val="000000"/>
                </a:solidFill>
                <a:latin typeface="Times New Roman" panose="02020603050405020304" pitchFamily="18" charset="0"/>
                <a:ea typeface="Times New Roman" panose="02020603050405020304" pitchFamily="18" charset="0"/>
              </a:rPr>
              <a:t>vyšší  P</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smtClean="0">
                <a:solidFill>
                  <a:srgbClr val="000000"/>
                </a:solidFill>
                <a:latin typeface="Times New Roman" panose="02020603050405020304" pitchFamily="18" charset="0"/>
                <a:ea typeface="Times New Roman" panose="02020603050405020304" pitchFamily="18" charset="0"/>
              </a:rPr>
              <a:t>. Zaměstnanost </a:t>
            </a:r>
            <a:r>
              <a:rPr lang="cs-CZ" sz="1600" dirty="0">
                <a:solidFill>
                  <a:srgbClr val="000000"/>
                </a:solidFill>
                <a:latin typeface="Times New Roman" panose="02020603050405020304" pitchFamily="18" charset="0"/>
                <a:ea typeface="Times New Roman" panose="02020603050405020304" pitchFamily="18" charset="0"/>
              </a:rPr>
              <a:t>ani </a:t>
            </a:r>
            <a:r>
              <a:rPr lang="cs-CZ" sz="1600" dirty="0" smtClean="0">
                <a:solidFill>
                  <a:srgbClr val="000000"/>
                </a:solidFill>
                <a:latin typeface="Times New Roman" panose="02020603050405020304" pitchFamily="18" charset="0"/>
                <a:ea typeface="Times New Roman" panose="02020603050405020304" pitchFamily="18" charset="0"/>
              </a:rPr>
              <a:t>Y se nezměnily</a:t>
            </a:r>
            <a:r>
              <a:rPr lang="cs-CZ" sz="1600" dirty="0">
                <a:solidFill>
                  <a:srgbClr val="000000"/>
                </a:solidFill>
                <a:latin typeface="Times New Roman" panose="02020603050405020304" pitchFamily="18" charset="0"/>
                <a:ea typeface="Times New Roman" panose="02020603050405020304" pitchFamily="18" charset="0"/>
              </a:rPr>
              <a:t>, zvýšila se </a:t>
            </a:r>
            <a:r>
              <a:rPr lang="cs-CZ" sz="1600" dirty="0" smtClean="0">
                <a:solidFill>
                  <a:srgbClr val="000000"/>
                </a:solidFill>
                <a:latin typeface="Times New Roman" panose="02020603050405020304" pitchFamily="18" charset="0"/>
                <a:ea typeface="Times New Roman" panose="02020603050405020304" pitchFamily="18" charset="0"/>
              </a:rPr>
              <a:t>P, </a:t>
            </a:r>
            <a:r>
              <a:rPr lang="cs-CZ" sz="1600" dirty="0">
                <a:solidFill>
                  <a:srgbClr val="000000"/>
                </a:solidFill>
                <a:latin typeface="Times New Roman" panose="02020603050405020304" pitchFamily="18" charset="0"/>
                <a:ea typeface="Times New Roman" panose="02020603050405020304" pitchFamily="18" charset="0"/>
              </a:rPr>
              <a:t>reálné peněžní zůstatky a </a:t>
            </a:r>
            <a:r>
              <a:rPr lang="cs-CZ" sz="1600" dirty="0" smtClean="0">
                <a:solidFill>
                  <a:srgbClr val="000000"/>
                </a:solidFill>
                <a:latin typeface="Times New Roman" panose="02020603050405020304" pitchFamily="18" charset="0"/>
                <a:ea typeface="Times New Roman" panose="02020603050405020304" pitchFamily="18" charset="0"/>
              </a:rPr>
              <a:t>i se </a:t>
            </a:r>
            <a:r>
              <a:rPr lang="cs-CZ" sz="1600" dirty="0">
                <a:solidFill>
                  <a:srgbClr val="000000"/>
                </a:solidFill>
                <a:latin typeface="Times New Roman" panose="02020603050405020304" pitchFamily="18" charset="0"/>
                <a:ea typeface="Times New Roman" panose="02020603050405020304" pitchFamily="18" charset="0"/>
              </a:rPr>
              <a:t>nezměnily (tempo růst cen odpovídá tempu růstu nominální zásoby peněz, a jelikož se nezměnily reálné peněžní zůstatky, nedošlo ani ke </a:t>
            </a:r>
            <a:r>
              <a:rPr lang="cs-CZ" sz="1600" dirty="0" smtClean="0">
                <a:solidFill>
                  <a:srgbClr val="000000"/>
                </a:solidFill>
                <a:latin typeface="Times New Roman" panose="02020603050405020304" pitchFamily="18" charset="0"/>
                <a:ea typeface="Times New Roman" panose="02020603050405020304" pitchFamily="18" charset="0"/>
              </a:rPr>
              <a:t>změně i).</a:t>
            </a:r>
            <a:endParaRPr lang="sk-SK" sz="1600" dirty="0">
              <a:solidFill>
                <a:srgbClr val="000000"/>
              </a:solidFill>
              <a:effectLst/>
              <a:latin typeface="Times New Roman" panose="02020603050405020304" pitchFamily="18" charset="0"/>
              <a:ea typeface="Times New Roman" panose="02020603050405020304" pitchFamily="18" charset="0"/>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3814247" y="2958209"/>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flipV="1">
            <a:off x="2917734" y="3055576"/>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11760"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AS </a:t>
            </a:r>
            <a:endParaRPr lang="cs-CZ" altLang="sk-SK" sz="1600" b="1" dirty="0"/>
          </a:p>
        </p:txBody>
      </p:sp>
      <p:cxnSp>
        <p:nvCxnSpPr>
          <p:cNvPr id="51" name="Přímá spojnice 50"/>
          <p:cNvCxnSpPr/>
          <p:nvPr/>
        </p:nvCxnSpPr>
        <p:spPr>
          <a:xfrm flipH="1">
            <a:off x="1187624"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Text Box 16"/>
          <p:cNvSpPr txBox="1">
            <a:spLocks noChangeArrowheads="1"/>
          </p:cNvSpPr>
          <p:nvPr/>
        </p:nvSpPr>
        <p:spPr bwMode="auto">
          <a:xfrm>
            <a:off x="795323" y="1790932"/>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4" name="Text Box 5"/>
          <p:cNvSpPr txBox="1">
            <a:spLocks noChangeArrowheads="1"/>
          </p:cNvSpPr>
          <p:nvPr/>
        </p:nvSpPr>
        <p:spPr bwMode="auto">
          <a:xfrm>
            <a:off x="2981578" y="2751583"/>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36" name="Text Box 16"/>
          <p:cNvSpPr txBox="1">
            <a:spLocks noChangeArrowheads="1"/>
          </p:cNvSpPr>
          <p:nvPr/>
        </p:nvSpPr>
        <p:spPr bwMode="auto">
          <a:xfrm>
            <a:off x="2480174" y="25380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2428108" y="1785598"/>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spTree>
    <p:extLst>
      <p:ext uri="{BB962C8B-B14F-4D97-AF65-F5344CB8AC3E}">
        <p14:creationId xmlns:p14="http://schemas.microsoft.com/office/powerpoint/2010/main" val="2266755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70195"/>
            <a:ext cx="8280920" cy="403244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Keynesiánská </a:t>
            </a:r>
            <a:r>
              <a:rPr lang="cs-CZ" sz="2200" dirty="0">
                <a:solidFill>
                  <a:srgbClr val="000000"/>
                </a:solidFill>
              </a:rPr>
              <a:t>křivka agregátní nabídky je v krátkém období založena na předpokladu produkční mezery s dostatečnou zásobou volného kapitálu a práce, aby nabízená produkce vždy pokryla poptávané množství statků a </a:t>
            </a:r>
            <a:r>
              <a:rPr lang="cs-CZ" sz="2200" dirty="0" smtClean="0">
                <a:solidFill>
                  <a:srgbClr val="000000"/>
                </a:solidFill>
              </a:rPr>
              <a:t>služeb</a:t>
            </a:r>
          </a:p>
          <a:p>
            <a:pPr lvl="0" algn="just">
              <a:spcBef>
                <a:spcPts val="0"/>
              </a:spcBef>
              <a:spcAft>
                <a:spcPts val="600"/>
              </a:spcAft>
              <a:buClr>
                <a:schemeClr val="tx1"/>
              </a:buClr>
              <a:buSzPct val="120000"/>
            </a:pPr>
            <a:r>
              <a:rPr lang="cs-CZ" sz="2200" dirty="0" smtClean="0">
                <a:solidFill>
                  <a:srgbClr val="000000"/>
                </a:solidFill>
              </a:rPr>
              <a:t>V </a:t>
            </a:r>
            <a:r>
              <a:rPr lang="cs-CZ" sz="2200" dirty="0">
                <a:solidFill>
                  <a:srgbClr val="000000"/>
                </a:solidFill>
              </a:rPr>
              <a:t>ekonomice existuje nedobrovolná nezaměstnanost, ceny a mzdy jsou krátkodobě zcela rigidní (tj. průměrné náklady firem se nemění) a nepřizpůsobují se tak změnám v agregátní poptávce.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Keynesiánská </a:t>
            </a:r>
            <a:r>
              <a:rPr lang="cs-CZ" sz="2200" dirty="0">
                <a:solidFill>
                  <a:srgbClr val="000000"/>
                </a:solidFill>
              </a:rPr>
              <a:t>křivka agregátní nabídky je v tomto období fixní, horizontální – vodorovná s osou x, na konstantní úrovni existující cenové hladiny.</a:t>
            </a:r>
            <a:r>
              <a:rPr lang="cs-CZ" sz="2000" dirty="0">
                <a:solidFill>
                  <a:srgbClr val="000000"/>
                </a:solidFill>
              </a:rPr>
              <a:t>	</a:t>
            </a:r>
            <a:endParaRPr lang="cs-CZ" sz="2000" dirty="0" smtClean="0">
              <a:solidFill>
                <a:srgbClr val="000000"/>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Keynesiánská agregátní nabídka (AS)</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388386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07504" y="195486"/>
            <a:ext cx="8064896" cy="507703"/>
          </a:xfrm>
        </p:spPr>
        <p:txBody>
          <a:bodyPr/>
          <a:lstStyle/>
          <a:p>
            <a:r>
              <a:rPr lang="cs-CZ" altLang="sk-SK" sz="2600" b="1" dirty="0" smtClean="0"/>
              <a:t>Fiskální expanze v modelu AS-AD při keynesiánské AS</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331640" y="1779663"/>
            <a:ext cx="1874212" cy="1710060"/>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1308188" y="1478409"/>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29" name="Text Box 6"/>
          <p:cNvSpPr txBox="1">
            <a:spLocks noChangeArrowheads="1"/>
          </p:cNvSpPr>
          <p:nvPr/>
        </p:nvSpPr>
        <p:spPr bwMode="auto">
          <a:xfrm>
            <a:off x="3188594" y="4071434"/>
            <a:ext cx="47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baseline="-25000" dirty="0"/>
          </a:p>
        </p:txBody>
      </p:sp>
      <p:sp>
        <p:nvSpPr>
          <p:cNvPr id="43" name="Text Box 17"/>
          <p:cNvSpPr txBox="1">
            <a:spLocks noChangeArrowheads="1"/>
          </p:cNvSpPr>
          <p:nvPr/>
        </p:nvSpPr>
        <p:spPr bwMode="auto">
          <a:xfrm>
            <a:off x="4769668" y="1151788"/>
            <a:ext cx="3793997"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Aft>
                <a:spcPts val="0"/>
              </a:spcAft>
            </a:pPr>
            <a:r>
              <a:rPr lang="cs-CZ" altLang="sk-SK" sz="1600" dirty="0" smtClean="0">
                <a:solidFill>
                  <a:srgbClr val="000000"/>
                </a:solidFill>
              </a:rPr>
              <a:t>Fiskální </a:t>
            </a:r>
            <a:r>
              <a:rPr lang="cs-CZ" altLang="sk-SK" sz="1600" dirty="0" smtClean="0">
                <a:solidFill>
                  <a:srgbClr val="000000"/>
                </a:solidFill>
              </a:rPr>
              <a:t>autorita ↑ </a:t>
            </a:r>
            <a:r>
              <a:rPr lang="cs-CZ" altLang="sk-SK" sz="1600" dirty="0" smtClean="0">
                <a:solidFill>
                  <a:srgbClr val="000000"/>
                </a:solidFill>
              </a:rPr>
              <a:t>G, což </a:t>
            </a:r>
            <a:r>
              <a:rPr lang="cs-CZ" sz="1600" dirty="0">
                <a:solidFill>
                  <a:srgbClr val="000000"/>
                </a:solidFill>
                <a:latin typeface="Times New Roman" panose="02020603050405020304" pitchFamily="18" charset="0"/>
                <a:ea typeface="Times New Roman" panose="02020603050405020304" pitchFamily="18" charset="0"/>
              </a:rPr>
              <a:t>posune křivku AD</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doprava </a:t>
            </a:r>
            <a:r>
              <a:rPr lang="cs-CZ" sz="1600" dirty="0">
                <a:solidFill>
                  <a:srgbClr val="000000"/>
                </a:solidFill>
                <a:latin typeface="Times New Roman" panose="02020603050405020304" pitchFamily="18" charset="0"/>
                <a:ea typeface="Times New Roman" panose="02020603050405020304" pitchFamily="18" charset="0"/>
              </a:rPr>
              <a:t>do </a:t>
            </a:r>
            <a:r>
              <a:rPr lang="cs-CZ" sz="1600" dirty="0" smtClean="0">
                <a:solidFill>
                  <a:srgbClr val="000000"/>
                </a:solidFill>
                <a:latin typeface="Times New Roman" panose="02020603050405020304" pitchFamily="18" charset="0"/>
                <a:ea typeface="Times New Roman" panose="02020603050405020304" pitchFamily="18" charset="0"/>
              </a:rPr>
              <a:t>AD</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a v ekonomice se ustálí nový bod krátkodobé makroekonomické rovnováhy (E</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Produkce vzrostla z Y</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Y</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(došlo k nulovému vytěsňovacímu efektu, multiplikátor fiskální politiky (γ) je totožný s výdajovým multiplikátorem (α)), cenová hladina se nezměnila a úroková sazba se zvýšila (závěr z modelu IS-LM).</a:t>
            </a:r>
            <a:r>
              <a:rPr lang="sk-SK" sz="1600" dirty="0">
                <a:solidFill>
                  <a:srgbClr val="000000"/>
                </a:solidFill>
              </a:rPr>
              <a:t> </a:t>
            </a:r>
            <a:endParaRPr lang="sk-SK" sz="1600" dirty="0" smtClean="0">
              <a:solidFill>
                <a:srgbClr val="000000"/>
              </a:solidFill>
            </a:endParaRPr>
          </a:p>
          <a:p>
            <a:pPr algn="just">
              <a:spcAft>
                <a:spcPts val="0"/>
              </a:spcAft>
            </a:pPr>
            <a:endParaRPr lang="sk-SK" sz="1600" dirty="0">
              <a:solidFill>
                <a:srgbClr val="000000"/>
              </a:solidFill>
              <a:effectLst/>
              <a:latin typeface="Times New Roman" panose="02020603050405020304" pitchFamily="18" charset="0"/>
              <a:ea typeface="Calibri" panose="020F0502020204030204" pitchFamily="34" charset="0"/>
            </a:endParaRPr>
          </a:p>
        </p:txBody>
      </p:sp>
      <p:sp>
        <p:nvSpPr>
          <p:cNvPr id="44" name="Line 8"/>
          <p:cNvSpPr>
            <a:spLocks noChangeShapeType="1"/>
          </p:cNvSpPr>
          <p:nvPr/>
        </p:nvSpPr>
        <p:spPr bwMode="auto">
          <a:xfrm>
            <a:off x="1944800"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2003485" y="1383033"/>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flipV="1">
            <a:off x="2118241" y="2323128"/>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8" name="Text Box 9"/>
          <p:cNvSpPr txBox="1">
            <a:spLocks noChangeArrowheads="1"/>
          </p:cNvSpPr>
          <p:nvPr/>
        </p:nvSpPr>
        <p:spPr bwMode="auto">
          <a:xfrm>
            <a:off x="3841658" y="2382895"/>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AS </a:t>
            </a:r>
            <a:endParaRPr lang="cs-CZ" altLang="sk-SK" sz="1600" b="1" dirty="0"/>
          </a:p>
        </p:txBody>
      </p:sp>
      <p:sp>
        <p:nvSpPr>
          <p:cNvPr id="54" name="Text Box 5"/>
          <p:cNvSpPr txBox="1">
            <a:spLocks noChangeArrowheads="1"/>
          </p:cNvSpPr>
          <p:nvPr/>
        </p:nvSpPr>
        <p:spPr bwMode="auto">
          <a:xfrm>
            <a:off x="2033588" y="1938071"/>
            <a:ext cx="450068" cy="3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36" name="Text Box 16"/>
          <p:cNvSpPr txBox="1">
            <a:spLocks noChangeArrowheads="1"/>
          </p:cNvSpPr>
          <p:nvPr/>
        </p:nvSpPr>
        <p:spPr bwMode="auto">
          <a:xfrm>
            <a:off x="2396931" y="2435512"/>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3247419" y="241234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cxnSp>
        <p:nvCxnSpPr>
          <p:cNvPr id="3" name="Přímá spojnice 2"/>
          <p:cNvCxnSpPr/>
          <p:nvPr/>
        </p:nvCxnSpPr>
        <p:spPr>
          <a:xfrm>
            <a:off x="1201622" y="2774066"/>
            <a:ext cx="2903783" cy="2947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2483656" y="2803536"/>
            <a:ext cx="0" cy="122506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a:off x="3347864" y="2825097"/>
            <a:ext cx="0" cy="122506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Text Box 6"/>
          <p:cNvSpPr txBox="1">
            <a:spLocks noChangeArrowheads="1"/>
          </p:cNvSpPr>
          <p:nvPr/>
        </p:nvSpPr>
        <p:spPr bwMode="auto">
          <a:xfrm>
            <a:off x="2317326" y="4045467"/>
            <a:ext cx="47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baseline="-25000" dirty="0"/>
          </a:p>
        </p:txBody>
      </p:sp>
    </p:spTree>
    <p:extLst>
      <p:ext uri="{BB962C8B-B14F-4D97-AF65-F5344CB8AC3E}">
        <p14:creationId xmlns:p14="http://schemas.microsoft.com/office/powerpoint/2010/main" val="355047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5496" y="195486"/>
            <a:ext cx="8352928" cy="507703"/>
          </a:xfrm>
        </p:spPr>
        <p:txBody>
          <a:bodyPr/>
          <a:lstStyle/>
          <a:p>
            <a:r>
              <a:rPr lang="cs-CZ" altLang="sk-SK" sz="2600" b="1" dirty="0" smtClean="0"/>
              <a:t>Monetární</a:t>
            </a:r>
            <a:r>
              <a:rPr lang="cs-CZ" altLang="sk-SK" sz="2600" b="1" dirty="0" smtClean="0"/>
              <a:t> expanze v modelu AS-AD při keynesiánské AS</a:t>
            </a:r>
            <a:endParaRPr lang="cs-CZ" altLang="sk-SK" sz="26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11618" y="917106"/>
            <a:ext cx="2961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331640" y="1779663"/>
            <a:ext cx="1874212" cy="1710060"/>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1308188" y="1478409"/>
            <a:ext cx="7043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77185" y="26047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29" name="Text Box 6"/>
          <p:cNvSpPr txBox="1">
            <a:spLocks noChangeArrowheads="1"/>
          </p:cNvSpPr>
          <p:nvPr/>
        </p:nvSpPr>
        <p:spPr bwMode="auto">
          <a:xfrm>
            <a:off x="3188594" y="4071434"/>
            <a:ext cx="47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1</a:t>
            </a:r>
            <a:endParaRPr lang="cs-CZ" altLang="sk-SK" sz="1600" b="1" baseline="-25000" dirty="0"/>
          </a:p>
        </p:txBody>
      </p:sp>
      <p:sp>
        <p:nvSpPr>
          <p:cNvPr id="43" name="Text Box 17"/>
          <p:cNvSpPr txBox="1">
            <a:spLocks noChangeArrowheads="1"/>
          </p:cNvSpPr>
          <p:nvPr/>
        </p:nvSpPr>
        <p:spPr bwMode="auto">
          <a:xfrm>
            <a:off x="4769668" y="1151788"/>
            <a:ext cx="3793997"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spcAft>
                <a:spcPts val="600"/>
              </a:spcAft>
            </a:pPr>
            <a:r>
              <a:rPr lang="cs-CZ" sz="1600" dirty="0">
                <a:solidFill>
                  <a:srgbClr val="000000"/>
                </a:solidFill>
                <a:latin typeface="Times New Roman" panose="02020603050405020304" pitchFamily="18" charset="0"/>
                <a:ea typeface="Times New Roman" panose="02020603050405020304" pitchFamily="18" charset="0"/>
              </a:rPr>
              <a:t>Centrální banka zvýší zásobu nominálních peněz s cílem stimulovat růst produkce a zaměstnanosti. Zvýšení nominální zásoby peněz vede k růstu agregátní poptávky (posunu křivky AD doprava) a následnému růstu produkce (jež se rovná součinu multiplikátoru monetární politiky a přírůstku nabídky reálných peněžních zůstatků, tj. μ . ∆(M/P)), případně i poklesu nezaměstnanosti, to vše při nezměněné cenové hladině a nižší úrokové sazbě. 	</a:t>
            </a:r>
            <a:endParaRPr lang="sk-SK" sz="1600" dirty="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sk-SK" sz="1600" dirty="0">
              <a:solidFill>
                <a:srgbClr val="000000"/>
              </a:solidFill>
              <a:effectLst/>
              <a:latin typeface="Times New Roman" panose="02020603050405020304" pitchFamily="18" charset="0"/>
              <a:ea typeface="Calibri" panose="020F0502020204030204" pitchFamily="34" charset="0"/>
            </a:endParaRPr>
          </a:p>
        </p:txBody>
      </p:sp>
      <p:sp>
        <p:nvSpPr>
          <p:cNvPr id="44" name="Line 8"/>
          <p:cNvSpPr>
            <a:spLocks noChangeShapeType="1"/>
          </p:cNvSpPr>
          <p:nvPr/>
        </p:nvSpPr>
        <p:spPr bwMode="auto">
          <a:xfrm>
            <a:off x="1944800"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2003485" y="1383033"/>
            <a:ext cx="5641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sp>
        <p:nvSpPr>
          <p:cNvPr id="57" name="Line 20"/>
          <p:cNvSpPr>
            <a:spLocks noChangeShapeType="1"/>
          </p:cNvSpPr>
          <p:nvPr/>
        </p:nvSpPr>
        <p:spPr bwMode="auto">
          <a:xfrm flipV="1">
            <a:off x="2118241" y="2323128"/>
            <a:ext cx="535273" cy="7149"/>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8" name="Text Box 9"/>
          <p:cNvSpPr txBox="1">
            <a:spLocks noChangeArrowheads="1"/>
          </p:cNvSpPr>
          <p:nvPr/>
        </p:nvSpPr>
        <p:spPr bwMode="auto">
          <a:xfrm>
            <a:off x="3841658" y="2382895"/>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AS </a:t>
            </a:r>
            <a:endParaRPr lang="cs-CZ" altLang="sk-SK" sz="1600" b="1" dirty="0"/>
          </a:p>
        </p:txBody>
      </p:sp>
      <p:sp>
        <p:nvSpPr>
          <p:cNvPr id="54" name="Text Box 5"/>
          <p:cNvSpPr txBox="1">
            <a:spLocks noChangeArrowheads="1"/>
          </p:cNvSpPr>
          <p:nvPr/>
        </p:nvSpPr>
        <p:spPr bwMode="auto">
          <a:xfrm>
            <a:off x="2033588" y="1938071"/>
            <a:ext cx="450068" cy="3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36" name="Text Box 16"/>
          <p:cNvSpPr txBox="1">
            <a:spLocks noChangeArrowheads="1"/>
          </p:cNvSpPr>
          <p:nvPr/>
        </p:nvSpPr>
        <p:spPr bwMode="auto">
          <a:xfrm>
            <a:off x="2396931" y="2435512"/>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37" name="Text Box 16"/>
          <p:cNvSpPr txBox="1">
            <a:spLocks noChangeArrowheads="1"/>
          </p:cNvSpPr>
          <p:nvPr/>
        </p:nvSpPr>
        <p:spPr bwMode="auto">
          <a:xfrm>
            <a:off x="3247419" y="241234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cxnSp>
        <p:nvCxnSpPr>
          <p:cNvPr id="3" name="Přímá spojnice 2"/>
          <p:cNvCxnSpPr/>
          <p:nvPr/>
        </p:nvCxnSpPr>
        <p:spPr>
          <a:xfrm>
            <a:off x="1201622" y="2774066"/>
            <a:ext cx="2903783" cy="2947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2483656" y="2803536"/>
            <a:ext cx="0" cy="122506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Přímá spojnice 29"/>
          <p:cNvCxnSpPr/>
          <p:nvPr/>
        </p:nvCxnSpPr>
        <p:spPr>
          <a:xfrm>
            <a:off x="3347864" y="2825097"/>
            <a:ext cx="0" cy="122506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Text Box 6"/>
          <p:cNvSpPr txBox="1">
            <a:spLocks noChangeArrowheads="1"/>
          </p:cNvSpPr>
          <p:nvPr/>
        </p:nvSpPr>
        <p:spPr bwMode="auto">
          <a:xfrm>
            <a:off x="2317326" y="4045467"/>
            <a:ext cx="47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baseline="-25000" dirty="0"/>
          </a:p>
        </p:txBody>
      </p:sp>
    </p:spTree>
    <p:extLst>
      <p:ext uri="{BB962C8B-B14F-4D97-AF65-F5344CB8AC3E}">
        <p14:creationId xmlns:p14="http://schemas.microsoft.com/office/powerpoint/2010/main" val="3902649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1500" y="970195"/>
            <a:ext cx="8280920" cy="4032448"/>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Výchozí postulát pro odvození keynesiánské křivky krátkodobé agregátní nabídky je, že nominální mzdy (nominální mzdová sazba je v modelu fixní) a ceny se v krátkém časovém období nepřizpůsobují dostatečně rychle (ceny a převážně mzdy se přizpůsobují rovnováze na trhu v čase velmi pomalu), tj. krátkodobě se trh práce nemůže nacházet v rovnováze, což nevede k zajištění plné zaměstnanosti a vzniká nedobrovolná </a:t>
            </a:r>
            <a:r>
              <a:rPr lang="cs-CZ" sz="2200" dirty="0" smtClean="0">
                <a:solidFill>
                  <a:srgbClr val="000000"/>
                </a:solidFill>
              </a:rPr>
              <a:t>nezaměstnanost</a:t>
            </a: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sz="2700" b="1" dirty="0" smtClean="0"/>
              <a:t>Statický model krátkodobé agregátní nabídky (SRAS)</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0804430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07504" y="195486"/>
            <a:ext cx="7776864" cy="507703"/>
          </a:xfrm>
        </p:spPr>
        <p:txBody>
          <a:bodyPr/>
          <a:lstStyle/>
          <a:p>
            <a:r>
              <a:rPr lang="cs-CZ" altLang="sk-SK" sz="2700" b="1" dirty="0"/>
              <a:t>Statický model krátkodobé </a:t>
            </a:r>
            <a:r>
              <a:rPr lang="cs-CZ" altLang="sk-SK" sz="2700" b="1" dirty="0" smtClean="0"/>
              <a:t>AS </a:t>
            </a:r>
            <a:r>
              <a:rPr lang="cs-CZ" altLang="sk-SK" sz="2700" b="1" dirty="0"/>
              <a:t>(SRAS)- konstrukce</a:t>
            </a:r>
          </a:p>
        </p:txBody>
      </p:sp>
      <p:sp>
        <p:nvSpPr>
          <p:cNvPr id="277507" name="Text Box 3"/>
          <p:cNvSpPr txBox="1">
            <a:spLocks noChangeArrowheads="1"/>
          </p:cNvSpPr>
          <p:nvPr/>
        </p:nvSpPr>
        <p:spPr bwMode="auto">
          <a:xfrm>
            <a:off x="1007567" y="3109144"/>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77508" name="Line 4"/>
          <p:cNvSpPr>
            <a:spLocks noChangeShapeType="1"/>
          </p:cNvSpPr>
          <p:nvPr/>
        </p:nvSpPr>
        <p:spPr bwMode="auto">
          <a:xfrm>
            <a:off x="845642" y="1111275"/>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09" name="Line 5"/>
          <p:cNvSpPr>
            <a:spLocks noChangeShapeType="1"/>
          </p:cNvSpPr>
          <p:nvPr/>
        </p:nvSpPr>
        <p:spPr bwMode="auto">
          <a:xfrm>
            <a:off x="845642" y="2353097"/>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0" name="Line 6"/>
          <p:cNvSpPr>
            <a:spLocks noChangeShapeType="1"/>
          </p:cNvSpPr>
          <p:nvPr/>
        </p:nvSpPr>
        <p:spPr bwMode="auto">
          <a:xfrm>
            <a:off x="4086523" y="1111275"/>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1" name="Line 7"/>
          <p:cNvSpPr>
            <a:spLocks noChangeShapeType="1"/>
          </p:cNvSpPr>
          <p:nvPr/>
        </p:nvSpPr>
        <p:spPr bwMode="auto">
          <a:xfrm>
            <a:off x="4086523" y="2353097"/>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2" name="Line 8"/>
          <p:cNvSpPr>
            <a:spLocks noChangeShapeType="1"/>
          </p:cNvSpPr>
          <p:nvPr/>
        </p:nvSpPr>
        <p:spPr bwMode="auto">
          <a:xfrm>
            <a:off x="845642" y="3109144"/>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3" name="Line 9"/>
          <p:cNvSpPr>
            <a:spLocks noChangeShapeType="1"/>
          </p:cNvSpPr>
          <p:nvPr/>
        </p:nvSpPr>
        <p:spPr bwMode="auto">
          <a:xfrm>
            <a:off x="845642" y="4350966"/>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4" name="Line 10"/>
          <p:cNvSpPr>
            <a:spLocks noChangeShapeType="1"/>
          </p:cNvSpPr>
          <p:nvPr/>
        </p:nvSpPr>
        <p:spPr bwMode="auto">
          <a:xfrm>
            <a:off x="4086523" y="3109144"/>
            <a:ext cx="0" cy="1241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5" name="Line 11"/>
          <p:cNvSpPr>
            <a:spLocks noChangeShapeType="1"/>
          </p:cNvSpPr>
          <p:nvPr/>
        </p:nvSpPr>
        <p:spPr bwMode="auto">
          <a:xfrm>
            <a:off x="4086523" y="4350966"/>
            <a:ext cx="178236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16" name="Text Box 12"/>
          <p:cNvSpPr txBox="1">
            <a:spLocks noChangeArrowheads="1"/>
          </p:cNvSpPr>
          <p:nvPr/>
        </p:nvSpPr>
        <p:spPr bwMode="auto">
          <a:xfrm>
            <a:off x="5814120" y="4350966"/>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7517" name="Text Box 13"/>
          <p:cNvSpPr txBox="1">
            <a:spLocks noChangeArrowheads="1"/>
          </p:cNvSpPr>
          <p:nvPr/>
        </p:nvSpPr>
        <p:spPr bwMode="auto">
          <a:xfrm>
            <a:off x="3761483" y="3055566"/>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P</a:t>
            </a:r>
          </a:p>
        </p:txBody>
      </p:sp>
      <p:sp>
        <p:nvSpPr>
          <p:cNvPr id="277518" name="Text Box 14"/>
          <p:cNvSpPr txBox="1">
            <a:spLocks noChangeArrowheads="1"/>
          </p:cNvSpPr>
          <p:nvPr/>
        </p:nvSpPr>
        <p:spPr bwMode="auto">
          <a:xfrm>
            <a:off x="5712302" y="2310350"/>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t>Y</a:t>
            </a:r>
          </a:p>
        </p:txBody>
      </p:sp>
      <p:sp>
        <p:nvSpPr>
          <p:cNvPr id="277519" name="Text Box 15"/>
          <p:cNvSpPr txBox="1">
            <a:spLocks noChangeArrowheads="1"/>
          </p:cNvSpPr>
          <p:nvPr/>
        </p:nvSpPr>
        <p:spPr bwMode="auto">
          <a:xfrm>
            <a:off x="3800773" y="1026741"/>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7520" name="Text Box 16"/>
          <p:cNvSpPr txBox="1">
            <a:spLocks noChangeArrowheads="1"/>
          </p:cNvSpPr>
          <p:nvPr/>
        </p:nvSpPr>
        <p:spPr bwMode="auto">
          <a:xfrm>
            <a:off x="575370" y="1002929"/>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t>Y</a:t>
            </a:r>
          </a:p>
        </p:txBody>
      </p:sp>
      <p:sp>
        <p:nvSpPr>
          <p:cNvPr id="277521" name="Text Box 17"/>
          <p:cNvSpPr txBox="1">
            <a:spLocks noChangeArrowheads="1"/>
          </p:cNvSpPr>
          <p:nvPr/>
        </p:nvSpPr>
        <p:spPr bwMode="auto">
          <a:xfrm>
            <a:off x="2488870" y="2337033"/>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L</a:t>
            </a:r>
            <a:endParaRPr lang="cs-CZ" altLang="sk-SK" sz="1600" b="1" dirty="0"/>
          </a:p>
        </p:txBody>
      </p:sp>
      <p:sp>
        <p:nvSpPr>
          <p:cNvPr id="277522" name="Text Box 18"/>
          <p:cNvSpPr txBox="1">
            <a:spLocks noChangeArrowheads="1"/>
          </p:cNvSpPr>
          <p:nvPr/>
        </p:nvSpPr>
        <p:spPr bwMode="auto">
          <a:xfrm>
            <a:off x="2519661" y="4350966"/>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t>L</a:t>
            </a:r>
            <a:endParaRPr lang="cs-CZ" altLang="sk-SK" sz="1600" b="1" dirty="0"/>
          </a:p>
        </p:txBody>
      </p:sp>
      <p:sp>
        <p:nvSpPr>
          <p:cNvPr id="277523" name="Text Box 19"/>
          <p:cNvSpPr txBox="1">
            <a:spLocks noChangeArrowheads="1"/>
          </p:cNvSpPr>
          <p:nvPr/>
        </p:nvSpPr>
        <p:spPr bwMode="auto">
          <a:xfrm>
            <a:off x="259260" y="2886289"/>
            <a:ext cx="74771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W/P</a:t>
            </a:r>
          </a:p>
        </p:txBody>
      </p:sp>
      <p:sp>
        <p:nvSpPr>
          <p:cNvPr id="277526" name="Arc 22"/>
          <p:cNvSpPr>
            <a:spLocks/>
          </p:cNvSpPr>
          <p:nvPr/>
        </p:nvSpPr>
        <p:spPr bwMode="auto">
          <a:xfrm rot="10451259" flipV="1">
            <a:off x="836117" y="1744688"/>
            <a:ext cx="1608535" cy="540544"/>
          </a:xfrm>
          <a:custGeom>
            <a:avLst/>
            <a:gdLst>
              <a:gd name="G0" fmla="+- 2234 0 0"/>
              <a:gd name="G1" fmla="+- 21600 0 0"/>
              <a:gd name="G2" fmla="+- 21600 0 0"/>
              <a:gd name="T0" fmla="*/ 0 w 23834"/>
              <a:gd name="T1" fmla="*/ 116 h 21600"/>
              <a:gd name="T2" fmla="*/ 23834 w 23834"/>
              <a:gd name="T3" fmla="*/ 21600 h 21600"/>
              <a:gd name="T4" fmla="*/ 2234 w 23834"/>
              <a:gd name="T5" fmla="*/ 21600 h 21600"/>
            </a:gdLst>
            <a:ahLst/>
            <a:cxnLst>
              <a:cxn ang="0">
                <a:pos x="T0" y="T1"/>
              </a:cxn>
              <a:cxn ang="0">
                <a:pos x="T2" y="T3"/>
              </a:cxn>
              <a:cxn ang="0">
                <a:pos x="T4" y="T5"/>
              </a:cxn>
            </a:cxnLst>
            <a:rect l="0" t="0" r="r" b="b"/>
            <a:pathLst>
              <a:path w="23834" h="21600" fill="none" extrusionOk="0">
                <a:moveTo>
                  <a:pt x="-1" y="115"/>
                </a:moveTo>
                <a:cubicBezTo>
                  <a:pt x="742" y="38"/>
                  <a:pt x="1487" y="0"/>
                  <a:pt x="2234" y="0"/>
                </a:cubicBezTo>
                <a:cubicBezTo>
                  <a:pt x="14163" y="0"/>
                  <a:pt x="23834" y="9670"/>
                  <a:pt x="23834" y="21600"/>
                </a:cubicBezTo>
              </a:path>
              <a:path w="23834" h="21600" stroke="0" extrusionOk="0">
                <a:moveTo>
                  <a:pt x="-1" y="115"/>
                </a:moveTo>
                <a:cubicBezTo>
                  <a:pt x="742" y="38"/>
                  <a:pt x="1487" y="0"/>
                  <a:pt x="2234" y="0"/>
                </a:cubicBezTo>
                <a:cubicBezTo>
                  <a:pt x="14163" y="0"/>
                  <a:pt x="23834" y="9670"/>
                  <a:pt x="23834" y="21600"/>
                </a:cubicBezTo>
                <a:lnTo>
                  <a:pt x="2234" y="21600"/>
                </a:lnTo>
                <a:close/>
              </a:path>
            </a:pathLst>
          </a:custGeom>
          <a:noFill/>
          <a:ln w="38100">
            <a:solidFill>
              <a:srgbClr val="0070C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77527" name="Text Box 23"/>
          <p:cNvSpPr txBox="1">
            <a:spLocks noChangeArrowheads="1"/>
          </p:cNvSpPr>
          <p:nvPr/>
        </p:nvSpPr>
        <p:spPr bwMode="auto">
          <a:xfrm>
            <a:off x="2282364" y="1364824"/>
            <a:ext cx="7572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70C0"/>
                </a:solidFill>
              </a:rPr>
              <a:t>Y(K</a:t>
            </a:r>
            <a:r>
              <a:rPr lang="cs-CZ" altLang="sk-SK" sz="1600" b="1" baseline="-25000" dirty="0">
                <a:solidFill>
                  <a:srgbClr val="0070C0"/>
                </a:solidFill>
              </a:rPr>
              <a:t>0</a:t>
            </a:r>
            <a:r>
              <a:rPr lang="cs-CZ" altLang="sk-SK" sz="1600" b="1" dirty="0">
                <a:solidFill>
                  <a:srgbClr val="0070C0"/>
                </a:solidFill>
              </a:rPr>
              <a:t>)</a:t>
            </a:r>
          </a:p>
        </p:txBody>
      </p:sp>
      <p:sp>
        <p:nvSpPr>
          <p:cNvPr id="277530" name="Line 26"/>
          <p:cNvSpPr>
            <a:spLocks noChangeShapeType="1"/>
          </p:cNvSpPr>
          <p:nvPr/>
        </p:nvSpPr>
        <p:spPr bwMode="auto">
          <a:xfrm>
            <a:off x="1007567" y="3271070"/>
            <a:ext cx="972741" cy="97274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31" name="Text Box 27"/>
          <p:cNvSpPr txBox="1">
            <a:spLocks noChangeArrowheads="1"/>
          </p:cNvSpPr>
          <p:nvPr/>
        </p:nvSpPr>
        <p:spPr bwMode="auto">
          <a:xfrm>
            <a:off x="1956957" y="3957181"/>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7030A0"/>
                </a:solidFill>
              </a:rPr>
              <a:t>D</a:t>
            </a:r>
            <a:r>
              <a:rPr lang="cs-CZ" altLang="sk-SK" sz="1600" b="1" baseline="-25000" dirty="0" smtClean="0">
                <a:solidFill>
                  <a:srgbClr val="7030A0"/>
                </a:solidFill>
              </a:rPr>
              <a:t>L</a:t>
            </a:r>
            <a:endParaRPr lang="cs-CZ" altLang="sk-SK" sz="1600" b="1" baseline="-25000" dirty="0">
              <a:solidFill>
                <a:srgbClr val="7030A0"/>
              </a:solidFill>
            </a:endParaRPr>
          </a:p>
        </p:txBody>
      </p:sp>
      <p:sp>
        <p:nvSpPr>
          <p:cNvPr id="277532" name="Line 28"/>
          <p:cNvSpPr>
            <a:spLocks noChangeShapeType="1"/>
          </p:cNvSpPr>
          <p:nvPr/>
        </p:nvSpPr>
        <p:spPr bwMode="auto">
          <a:xfrm flipV="1">
            <a:off x="4086523" y="1056507"/>
            <a:ext cx="1619250" cy="129659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33" name="Text Box 29"/>
          <p:cNvSpPr txBox="1">
            <a:spLocks noChangeArrowheads="1"/>
          </p:cNvSpPr>
          <p:nvPr/>
        </p:nvSpPr>
        <p:spPr bwMode="auto">
          <a:xfrm>
            <a:off x="5594253" y="972269"/>
            <a:ext cx="5396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a:t>45</a:t>
            </a:r>
            <a:r>
              <a:rPr lang="en-US" altLang="sk-SK" sz="1600" b="1">
                <a:cs typeface="Arial" panose="020B0604020202020204" pitchFamily="34" charset="0"/>
              </a:rPr>
              <a:t>º</a:t>
            </a:r>
          </a:p>
        </p:txBody>
      </p:sp>
      <p:sp>
        <p:nvSpPr>
          <p:cNvPr id="277534" name="Line 30"/>
          <p:cNvSpPr>
            <a:spLocks noChangeShapeType="1"/>
          </p:cNvSpPr>
          <p:nvPr/>
        </p:nvSpPr>
        <p:spPr bwMode="auto">
          <a:xfrm flipV="1">
            <a:off x="1581448" y="3811613"/>
            <a:ext cx="0" cy="53935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35" name="Line 31"/>
          <p:cNvSpPr>
            <a:spLocks noChangeShapeType="1"/>
          </p:cNvSpPr>
          <p:nvPr/>
        </p:nvSpPr>
        <p:spPr bwMode="auto">
          <a:xfrm flipH="1">
            <a:off x="845642" y="3811613"/>
            <a:ext cx="75604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37" name="Text Box 33"/>
          <p:cNvSpPr txBox="1">
            <a:spLocks noChangeArrowheads="1"/>
          </p:cNvSpPr>
          <p:nvPr/>
        </p:nvSpPr>
        <p:spPr bwMode="auto">
          <a:xfrm>
            <a:off x="124591" y="3214842"/>
            <a:ext cx="7762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a:t>
            </a:r>
            <a:r>
              <a:rPr lang="cs-CZ" altLang="sk-SK" sz="1600" b="1" dirty="0" smtClean="0"/>
              <a:t>W/P)</a:t>
            </a:r>
            <a:r>
              <a:rPr lang="cs-CZ" altLang="sk-SK" sz="1600" b="1" baseline="-25000" dirty="0" smtClean="0"/>
              <a:t>0</a:t>
            </a:r>
            <a:endParaRPr lang="cs-CZ" altLang="sk-SK" sz="1600" b="1" dirty="0"/>
          </a:p>
        </p:txBody>
      </p:sp>
      <p:sp>
        <p:nvSpPr>
          <p:cNvPr id="277538" name="Line 34"/>
          <p:cNvSpPr>
            <a:spLocks noChangeShapeType="1"/>
          </p:cNvSpPr>
          <p:nvPr/>
        </p:nvSpPr>
        <p:spPr bwMode="auto">
          <a:xfrm flipV="1">
            <a:off x="1582639" y="1823269"/>
            <a:ext cx="0" cy="199905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39" name="Line 35"/>
          <p:cNvSpPr>
            <a:spLocks noChangeShapeType="1"/>
          </p:cNvSpPr>
          <p:nvPr/>
        </p:nvSpPr>
        <p:spPr bwMode="auto">
          <a:xfrm flipV="1">
            <a:off x="875407" y="1758976"/>
            <a:ext cx="3967163" cy="6786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40" name="Line 36"/>
          <p:cNvSpPr>
            <a:spLocks noChangeShapeType="1"/>
          </p:cNvSpPr>
          <p:nvPr/>
        </p:nvSpPr>
        <p:spPr bwMode="auto">
          <a:xfrm>
            <a:off x="4842570" y="1758976"/>
            <a:ext cx="0" cy="259199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41" name="Text Box 37"/>
          <p:cNvSpPr txBox="1">
            <a:spLocks noChangeArrowheads="1"/>
          </p:cNvSpPr>
          <p:nvPr/>
        </p:nvSpPr>
        <p:spPr bwMode="auto">
          <a:xfrm>
            <a:off x="1125772" y="2310350"/>
            <a:ext cx="539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dirty="0"/>
          </a:p>
        </p:txBody>
      </p:sp>
      <p:sp>
        <p:nvSpPr>
          <p:cNvPr id="277542" name="Text Box 38"/>
          <p:cNvSpPr txBox="1">
            <a:spLocks noChangeArrowheads="1"/>
          </p:cNvSpPr>
          <p:nvPr/>
        </p:nvSpPr>
        <p:spPr bwMode="auto">
          <a:xfrm>
            <a:off x="502692" y="1842626"/>
            <a:ext cx="5584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277544" name="Text Box 40"/>
          <p:cNvSpPr txBox="1">
            <a:spLocks noChangeArrowheads="1"/>
          </p:cNvSpPr>
          <p:nvPr/>
        </p:nvSpPr>
        <p:spPr bwMode="auto">
          <a:xfrm>
            <a:off x="4295112" y="4312569"/>
            <a:ext cx="6685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FF"/>
                </a:solidFill>
              </a:rPr>
              <a:t>Y</a:t>
            </a:r>
            <a:r>
              <a:rPr lang="cs-CZ" altLang="sk-SK" sz="1600" b="1" baseline="-25000" dirty="0" smtClean="0">
                <a:solidFill>
                  <a:srgbClr val="FF00FF"/>
                </a:solidFill>
              </a:rPr>
              <a:t>0</a:t>
            </a:r>
            <a:endParaRPr lang="cs-CZ" altLang="sk-SK" sz="1600" b="1" dirty="0">
              <a:solidFill>
                <a:srgbClr val="FF00FF"/>
              </a:solidFill>
            </a:endParaRPr>
          </a:p>
        </p:txBody>
      </p:sp>
      <p:sp>
        <p:nvSpPr>
          <p:cNvPr id="277549" name="Text Box 45"/>
          <p:cNvSpPr txBox="1">
            <a:spLocks noChangeArrowheads="1"/>
          </p:cNvSpPr>
          <p:nvPr/>
        </p:nvSpPr>
        <p:spPr bwMode="auto">
          <a:xfrm>
            <a:off x="111014" y="3618627"/>
            <a:ext cx="7762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(W/P)</a:t>
            </a:r>
            <a:r>
              <a:rPr lang="cs-CZ" altLang="sk-SK" sz="1600" b="1" baseline="-25000" dirty="0"/>
              <a:t>1</a:t>
            </a:r>
            <a:endParaRPr lang="cs-CZ" altLang="sk-SK" sz="1600" b="1" dirty="0"/>
          </a:p>
        </p:txBody>
      </p:sp>
      <p:sp>
        <p:nvSpPr>
          <p:cNvPr id="277556" name="Text Box 52"/>
          <p:cNvSpPr txBox="1">
            <a:spLocks noChangeArrowheads="1"/>
          </p:cNvSpPr>
          <p:nvPr/>
        </p:nvSpPr>
        <p:spPr bwMode="auto">
          <a:xfrm>
            <a:off x="4405512" y="2319471"/>
            <a:ext cx="5757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277557" name="Text Box 53"/>
          <p:cNvSpPr txBox="1">
            <a:spLocks noChangeArrowheads="1"/>
          </p:cNvSpPr>
          <p:nvPr/>
        </p:nvSpPr>
        <p:spPr bwMode="auto">
          <a:xfrm>
            <a:off x="3758805" y="1757829"/>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0</a:t>
            </a:r>
            <a:endParaRPr lang="cs-CZ" altLang="sk-SK" sz="1600" b="1" dirty="0"/>
          </a:p>
        </p:txBody>
      </p:sp>
      <p:sp>
        <p:nvSpPr>
          <p:cNvPr id="277558" name="Line 54"/>
          <p:cNvSpPr>
            <a:spLocks noChangeShapeType="1"/>
          </p:cNvSpPr>
          <p:nvPr/>
        </p:nvSpPr>
        <p:spPr bwMode="auto">
          <a:xfrm flipH="1">
            <a:off x="4086523" y="3811613"/>
            <a:ext cx="75604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59" name="Text Box 55"/>
          <p:cNvSpPr txBox="1">
            <a:spLocks noChangeArrowheads="1"/>
          </p:cNvSpPr>
          <p:nvPr/>
        </p:nvSpPr>
        <p:spPr bwMode="auto">
          <a:xfrm>
            <a:off x="3720423" y="3911417"/>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FF00FF"/>
                </a:solidFill>
              </a:rPr>
              <a:t>P</a:t>
            </a:r>
            <a:r>
              <a:rPr lang="cs-CZ" altLang="sk-SK" sz="1600" b="1" baseline="-25000" dirty="0" smtClean="0">
                <a:solidFill>
                  <a:srgbClr val="FF00FF"/>
                </a:solidFill>
              </a:rPr>
              <a:t>0</a:t>
            </a:r>
            <a:endParaRPr lang="cs-CZ" altLang="sk-SK" sz="1600" b="1" dirty="0">
              <a:solidFill>
                <a:srgbClr val="FF00FF"/>
              </a:solidFill>
            </a:endParaRPr>
          </a:p>
        </p:txBody>
      </p:sp>
      <p:sp>
        <p:nvSpPr>
          <p:cNvPr id="277560" name="Text Box 56"/>
          <p:cNvSpPr txBox="1">
            <a:spLocks noChangeArrowheads="1"/>
          </p:cNvSpPr>
          <p:nvPr/>
        </p:nvSpPr>
        <p:spPr bwMode="auto">
          <a:xfrm>
            <a:off x="3717710" y="3588163"/>
            <a:ext cx="3786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FF00FF"/>
                </a:solidFill>
              </a:rPr>
              <a:t>P</a:t>
            </a:r>
            <a:r>
              <a:rPr lang="cs-CZ" altLang="sk-SK" sz="1600" b="1" baseline="-25000" dirty="0">
                <a:solidFill>
                  <a:srgbClr val="FF00FF"/>
                </a:solidFill>
              </a:rPr>
              <a:t>1</a:t>
            </a:r>
            <a:endParaRPr lang="cs-CZ" altLang="sk-SK" sz="1600" b="1" dirty="0">
              <a:solidFill>
                <a:srgbClr val="FF00FF"/>
              </a:solidFill>
            </a:endParaRPr>
          </a:p>
        </p:txBody>
      </p:sp>
      <p:sp>
        <p:nvSpPr>
          <p:cNvPr id="277562" name="Line 58"/>
          <p:cNvSpPr>
            <a:spLocks noChangeShapeType="1"/>
          </p:cNvSpPr>
          <p:nvPr/>
        </p:nvSpPr>
        <p:spPr bwMode="auto">
          <a:xfrm flipV="1">
            <a:off x="1169492" y="3432994"/>
            <a:ext cx="0" cy="91797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63" name="Line 59"/>
          <p:cNvSpPr>
            <a:spLocks noChangeShapeType="1"/>
          </p:cNvSpPr>
          <p:nvPr/>
        </p:nvSpPr>
        <p:spPr bwMode="auto">
          <a:xfrm flipH="1">
            <a:off x="845642" y="3432994"/>
            <a:ext cx="32385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64" name="Line 60"/>
          <p:cNvSpPr>
            <a:spLocks noChangeShapeType="1"/>
          </p:cNvSpPr>
          <p:nvPr/>
        </p:nvSpPr>
        <p:spPr bwMode="auto">
          <a:xfrm flipV="1">
            <a:off x="1169492" y="2029247"/>
            <a:ext cx="0" cy="151209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67" name="Text Box 63"/>
          <p:cNvSpPr txBox="1">
            <a:spLocks noChangeArrowheads="1"/>
          </p:cNvSpPr>
          <p:nvPr/>
        </p:nvSpPr>
        <p:spPr bwMode="auto">
          <a:xfrm>
            <a:off x="1565541" y="2319471"/>
            <a:ext cx="5203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277568" name="Line 64"/>
          <p:cNvSpPr>
            <a:spLocks noChangeShapeType="1"/>
          </p:cNvSpPr>
          <p:nvPr/>
        </p:nvSpPr>
        <p:spPr bwMode="auto">
          <a:xfrm>
            <a:off x="845641" y="2029247"/>
            <a:ext cx="3671888"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69" name="Text Box 65"/>
          <p:cNvSpPr txBox="1">
            <a:spLocks noChangeArrowheads="1"/>
          </p:cNvSpPr>
          <p:nvPr/>
        </p:nvSpPr>
        <p:spPr bwMode="auto">
          <a:xfrm>
            <a:off x="3767535" y="1454012"/>
            <a:ext cx="6488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277570" name="Line 66"/>
          <p:cNvSpPr>
            <a:spLocks noChangeShapeType="1"/>
          </p:cNvSpPr>
          <p:nvPr/>
        </p:nvSpPr>
        <p:spPr bwMode="auto">
          <a:xfrm>
            <a:off x="4463951" y="2029247"/>
            <a:ext cx="0" cy="232171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71" name="Text Box 67"/>
          <p:cNvSpPr txBox="1">
            <a:spLocks noChangeArrowheads="1"/>
          </p:cNvSpPr>
          <p:nvPr/>
        </p:nvSpPr>
        <p:spPr bwMode="auto">
          <a:xfrm>
            <a:off x="4809847" y="2337033"/>
            <a:ext cx="5393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277572" name="Text Box 68"/>
          <p:cNvSpPr txBox="1">
            <a:spLocks noChangeArrowheads="1"/>
          </p:cNvSpPr>
          <p:nvPr/>
        </p:nvSpPr>
        <p:spPr bwMode="auto">
          <a:xfrm>
            <a:off x="4693395" y="4329592"/>
            <a:ext cx="54054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FF00FF"/>
                </a:solidFill>
              </a:rPr>
              <a:t>Y</a:t>
            </a:r>
            <a:r>
              <a:rPr lang="cs-CZ" altLang="sk-SK" sz="1600" b="1" baseline="-25000" dirty="0">
                <a:solidFill>
                  <a:srgbClr val="FF00FF"/>
                </a:solidFill>
              </a:rPr>
              <a:t>1</a:t>
            </a:r>
            <a:endParaRPr lang="cs-CZ" altLang="sk-SK" sz="1600" b="1" dirty="0">
              <a:solidFill>
                <a:srgbClr val="FF00FF"/>
              </a:solidFill>
            </a:endParaRPr>
          </a:p>
        </p:txBody>
      </p:sp>
      <p:sp>
        <p:nvSpPr>
          <p:cNvPr id="277573" name="Line 69"/>
          <p:cNvSpPr>
            <a:spLocks noChangeShapeType="1"/>
          </p:cNvSpPr>
          <p:nvPr/>
        </p:nvSpPr>
        <p:spPr bwMode="auto">
          <a:xfrm>
            <a:off x="4086523" y="4081885"/>
            <a:ext cx="37742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74" name="Line 70"/>
          <p:cNvSpPr>
            <a:spLocks noChangeShapeType="1"/>
          </p:cNvSpPr>
          <p:nvPr/>
        </p:nvSpPr>
        <p:spPr bwMode="auto">
          <a:xfrm flipV="1">
            <a:off x="4355604" y="3162722"/>
            <a:ext cx="1296591" cy="1026319"/>
          </a:xfrm>
          <a:prstGeom prst="line">
            <a:avLst/>
          </a:prstGeom>
          <a:noFill/>
          <a:ln w="5715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600"/>
          </a:p>
        </p:txBody>
      </p:sp>
      <p:sp>
        <p:nvSpPr>
          <p:cNvPr id="277575" name="Text Box 71"/>
          <p:cNvSpPr txBox="1">
            <a:spLocks noChangeArrowheads="1"/>
          </p:cNvSpPr>
          <p:nvPr/>
        </p:nvSpPr>
        <p:spPr bwMode="auto">
          <a:xfrm>
            <a:off x="5705773" y="3109145"/>
            <a:ext cx="70246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rgbClr val="FF00FF"/>
                </a:solidFill>
              </a:rPr>
              <a:t>SRAS</a:t>
            </a:r>
            <a:endParaRPr lang="en-US" altLang="sk-SK" sz="1600" b="1">
              <a:solidFill>
                <a:srgbClr val="FF00FF"/>
              </a:solidFill>
              <a:cs typeface="Arial" panose="020B0604020202020204" pitchFamily="34" charset="0"/>
            </a:endParaRPr>
          </a:p>
        </p:txBody>
      </p:sp>
      <p:sp>
        <p:nvSpPr>
          <p:cNvPr id="277576" name="Text Box 72"/>
          <p:cNvSpPr txBox="1">
            <a:spLocks noChangeArrowheads="1"/>
          </p:cNvSpPr>
          <p:nvPr/>
        </p:nvSpPr>
        <p:spPr bwMode="auto">
          <a:xfrm>
            <a:off x="483666" y="1595738"/>
            <a:ext cx="4869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Y</a:t>
            </a:r>
            <a:r>
              <a:rPr lang="cs-CZ" altLang="sk-SK" sz="1600" b="1" baseline="-25000" dirty="0"/>
              <a:t>1</a:t>
            </a:r>
            <a:endParaRPr lang="cs-CZ" altLang="sk-SK" sz="1600" b="1" dirty="0"/>
          </a:p>
        </p:txBody>
      </p:sp>
      <p:sp>
        <p:nvSpPr>
          <p:cNvPr id="56" name="Text Box 37"/>
          <p:cNvSpPr txBox="1">
            <a:spLocks noChangeArrowheads="1"/>
          </p:cNvSpPr>
          <p:nvPr/>
        </p:nvSpPr>
        <p:spPr bwMode="auto">
          <a:xfrm>
            <a:off x="1007567" y="4343613"/>
            <a:ext cx="539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0</a:t>
            </a:r>
            <a:endParaRPr lang="cs-CZ" altLang="sk-SK" sz="1600" b="1" dirty="0"/>
          </a:p>
        </p:txBody>
      </p:sp>
      <p:sp>
        <p:nvSpPr>
          <p:cNvPr id="57" name="Text Box 63"/>
          <p:cNvSpPr txBox="1">
            <a:spLocks noChangeArrowheads="1"/>
          </p:cNvSpPr>
          <p:nvPr/>
        </p:nvSpPr>
        <p:spPr bwMode="auto">
          <a:xfrm>
            <a:off x="1473329" y="4350966"/>
            <a:ext cx="5203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a:t>
            </a:r>
            <a:r>
              <a:rPr lang="cs-CZ" altLang="sk-SK" sz="1600" b="1" baseline="-25000" dirty="0" smtClean="0"/>
              <a:t>1</a:t>
            </a:r>
            <a:endParaRPr lang="cs-CZ" altLang="sk-SK" sz="1600" b="1" dirty="0"/>
          </a:p>
        </p:txBody>
      </p:sp>
      <p:sp>
        <p:nvSpPr>
          <p:cNvPr id="58" name="Text Box 17"/>
          <p:cNvSpPr txBox="1">
            <a:spLocks noChangeArrowheads="1"/>
          </p:cNvSpPr>
          <p:nvPr/>
        </p:nvSpPr>
        <p:spPr bwMode="auto">
          <a:xfrm>
            <a:off x="6196656" y="1406639"/>
            <a:ext cx="274333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b="1" i="1" u="sng" dirty="0" smtClean="0"/>
              <a:t>Křivka krátkodobé AS (SRAS)</a:t>
            </a:r>
            <a:r>
              <a:rPr lang="cs-CZ" altLang="sk-SK" sz="1600" dirty="0">
                <a:solidFill>
                  <a:srgbClr val="000000"/>
                </a:solidFill>
              </a:rPr>
              <a:t> představuje jednotlivé kombinace úrovní cen a produkce, které jsou firmy ochotny vyrábět a nabízet a jež jim současně umožňují maximalizovat </a:t>
            </a:r>
            <a:r>
              <a:rPr lang="cs-CZ" altLang="sk-SK" sz="1600" dirty="0" smtClean="0">
                <a:solidFill>
                  <a:srgbClr val="000000"/>
                </a:solidFill>
              </a:rPr>
              <a:t>zisk.</a:t>
            </a:r>
            <a:endParaRPr lang="cs-CZ" altLang="sk-SK" sz="1600" dirty="0">
              <a:solidFill>
                <a:srgbClr val="000000"/>
              </a:solidFill>
            </a:endParaRPr>
          </a:p>
        </p:txBody>
      </p:sp>
      <p:sp>
        <p:nvSpPr>
          <p:cNvPr id="59" name="Text Box 27"/>
          <p:cNvSpPr txBox="1">
            <a:spLocks noChangeArrowheads="1"/>
          </p:cNvSpPr>
          <p:nvPr/>
        </p:nvSpPr>
        <p:spPr bwMode="auto">
          <a:xfrm>
            <a:off x="1112706" y="3163666"/>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000000"/>
                </a:solidFill>
              </a:rPr>
              <a:t>A</a:t>
            </a:r>
            <a:endParaRPr lang="cs-CZ" altLang="sk-SK" sz="1600" b="1" baseline="-25000" dirty="0">
              <a:solidFill>
                <a:srgbClr val="000000"/>
              </a:solidFill>
            </a:endParaRPr>
          </a:p>
        </p:txBody>
      </p:sp>
      <p:sp>
        <p:nvSpPr>
          <p:cNvPr id="60" name="Text Box 27"/>
          <p:cNvSpPr txBox="1">
            <a:spLocks noChangeArrowheads="1"/>
          </p:cNvSpPr>
          <p:nvPr/>
        </p:nvSpPr>
        <p:spPr bwMode="auto">
          <a:xfrm>
            <a:off x="1583535" y="3595514"/>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000000"/>
                </a:solidFill>
              </a:rPr>
              <a:t>B</a:t>
            </a:r>
            <a:endParaRPr lang="cs-CZ" altLang="sk-SK" sz="1600" b="1" baseline="-25000" dirty="0">
              <a:solidFill>
                <a:srgbClr val="000000"/>
              </a:solidFill>
            </a:endParaRPr>
          </a:p>
        </p:txBody>
      </p:sp>
      <p:sp>
        <p:nvSpPr>
          <p:cNvPr id="61" name="Text Box 27"/>
          <p:cNvSpPr txBox="1">
            <a:spLocks noChangeArrowheads="1"/>
          </p:cNvSpPr>
          <p:nvPr/>
        </p:nvSpPr>
        <p:spPr bwMode="auto">
          <a:xfrm>
            <a:off x="4464031" y="4019764"/>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000000"/>
                </a:solidFill>
              </a:rPr>
              <a:t>A</a:t>
            </a:r>
            <a:endParaRPr lang="cs-CZ" altLang="sk-SK" sz="1600" b="1" baseline="-25000" dirty="0">
              <a:solidFill>
                <a:srgbClr val="000000"/>
              </a:solidFill>
            </a:endParaRPr>
          </a:p>
        </p:txBody>
      </p:sp>
      <p:sp>
        <p:nvSpPr>
          <p:cNvPr id="62" name="Text Box 27"/>
          <p:cNvSpPr txBox="1">
            <a:spLocks noChangeArrowheads="1"/>
          </p:cNvSpPr>
          <p:nvPr/>
        </p:nvSpPr>
        <p:spPr bwMode="auto">
          <a:xfrm>
            <a:off x="4861619" y="3705719"/>
            <a:ext cx="4857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solidFill>
                  <a:srgbClr val="000000"/>
                </a:solidFill>
              </a:rPr>
              <a:t>B</a:t>
            </a:r>
            <a:endParaRPr lang="cs-CZ" altLang="sk-SK" sz="1600" b="1" baseline="-25000" dirty="0">
              <a:solidFill>
                <a:srgbClr val="000000"/>
              </a:solidFill>
            </a:endParaRPr>
          </a:p>
        </p:txBody>
      </p:sp>
    </p:spTree>
    <p:extLst>
      <p:ext uri="{BB962C8B-B14F-4D97-AF65-F5344CB8AC3E}">
        <p14:creationId xmlns:p14="http://schemas.microsoft.com/office/powerpoint/2010/main" val="2476498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703188"/>
            <a:ext cx="8280920" cy="4100809"/>
          </a:xfrm>
          <a:prstGeom prst="rect">
            <a:avLst/>
          </a:prstGeom>
        </p:spPr>
        <p:txBody>
          <a:bodyPr>
            <a:noAutofit/>
          </a:bodyPr>
          <a:lstStyle/>
          <a:p>
            <a:pPr marL="457200" indent="-457200">
              <a:spcBef>
                <a:spcPts val="0"/>
              </a:spcBef>
              <a:spcAft>
                <a:spcPts val="1200"/>
              </a:spcAft>
              <a:buFont typeface="+mj-lt"/>
              <a:buAutoNum type="arabicPeriod"/>
            </a:pPr>
            <a:r>
              <a:rPr lang="cs-CZ" sz="2400" dirty="0" smtClean="0">
                <a:solidFill>
                  <a:srgbClr val="000000"/>
                </a:solidFill>
              </a:rPr>
              <a:t>Agregátní poptávka</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Agregátní nabídka</a:t>
            </a:r>
            <a:endParaRPr lang="cs-CZ" sz="2400" dirty="0" smtClean="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FP a MP za předpokladu klasické křivky AS</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a:solidFill>
                  <a:srgbClr val="000000"/>
                </a:solidFill>
              </a:rPr>
              <a:t>FP a MP za předpokladu </a:t>
            </a:r>
            <a:r>
              <a:rPr lang="cs-CZ" sz="2400" dirty="0" smtClean="0">
                <a:solidFill>
                  <a:srgbClr val="000000"/>
                </a:solidFill>
              </a:rPr>
              <a:t>keynesiánské </a:t>
            </a:r>
            <a:r>
              <a:rPr lang="cs-CZ" sz="2400" dirty="0">
                <a:solidFill>
                  <a:srgbClr val="000000"/>
                </a:solidFill>
              </a:rPr>
              <a:t>křivky AS</a:t>
            </a:r>
          </a:p>
          <a:p>
            <a:pPr marL="457200" lvl="0" indent="-457200">
              <a:spcBef>
                <a:spcPts val="0"/>
              </a:spcBef>
              <a:spcAft>
                <a:spcPts val="1200"/>
              </a:spcAft>
              <a:buFont typeface="+mj-lt"/>
              <a:buAutoNum type="arabicPeriod"/>
            </a:pPr>
            <a:r>
              <a:rPr lang="cs-CZ" sz="2400" dirty="0" smtClean="0">
                <a:solidFill>
                  <a:srgbClr val="000000"/>
                </a:solidFill>
              </a:rPr>
              <a:t>Křivka </a:t>
            </a:r>
            <a:r>
              <a:rPr lang="cs-CZ" sz="2400" dirty="0" smtClean="0">
                <a:solidFill>
                  <a:srgbClr val="000000"/>
                </a:solidFill>
              </a:rPr>
              <a:t>k</a:t>
            </a:r>
            <a:r>
              <a:rPr lang="cs-CZ" sz="2400" dirty="0" smtClean="0">
                <a:solidFill>
                  <a:srgbClr val="000000"/>
                </a:solidFill>
              </a:rPr>
              <a:t>rátkodobé AS</a:t>
            </a:r>
          </a:p>
          <a:p>
            <a:pPr marL="457200" lvl="0" indent="-457200">
              <a:spcBef>
                <a:spcPts val="0"/>
              </a:spcBef>
              <a:spcAft>
                <a:spcPts val="1200"/>
              </a:spcAft>
              <a:buFont typeface="+mj-lt"/>
              <a:buAutoNum type="arabicPeriod"/>
            </a:pPr>
            <a:r>
              <a:rPr lang="cs-CZ" sz="2400" dirty="0" smtClean="0">
                <a:solidFill>
                  <a:srgbClr val="000000"/>
                </a:solidFill>
              </a:rPr>
              <a:t>FP a MP za předpokladu pozitivně skloněné SRAS</a:t>
            </a:r>
          </a:p>
          <a:p>
            <a:pPr marL="457200" lvl="0" indent="-457200">
              <a:spcBef>
                <a:spcPts val="0"/>
              </a:spcBef>
              <a:spcAft>
                <a:spcPts val="1200"/>
              </a:spcAft>
              <a:buFont typeface="+mj-lt"/>
              <a:buAutoNum type="arabicPeriod"/>
            </a:pPr>
            <a:r>
              <a:rPr lang="cs-CZ" sz="2400" dirty="0" smtClean="0">
                <a:solidFill>
                  <a:srgbClr val="000000"/>
                </a:solidFill>
              </a:rPr>
              <a:t>Makroekonomická rovnováha</a:t>
            </a:r>
          </a:p>
          <a:p>
            <a:pPr marL="457200" lvl="0" indent="-457200">
              <a:spcBef>
                <a:spcPts val="0"/>
              </a:spcBef>
              <a:spcAft>
                <a:spcPts val="1200"/>
              </a:spcAft>
              <a:buFont typeface="+mj-lt"/>
              <a:buAutoNum type="arabicPeriod"/>
            </a:pPr>
            <a:r>
              <a:rPr lang="cs-CZ" sz="2400" dirty="0" smtClean="0">
                <a:solidFill>
                  <a:srgbClr val="000000"/>
                </a:solidFill>
              </a:rPr>
              <a:t>Dynamizace modelu AS-AD</a:t>
            </a:r>
            <a:endParaRPr lang="cs-CZ" sz="2400" dirty="0" smtClean="0">
              <a:solidFill>
                <a:srgbClr val="000000"/>
              </a:solidFill>
            </a:endParaRPr>
          </a:p>
          <a:p>
            <a:pPr marL="457200" lvl="0" indent="-457200">
              <a:spcBef>
                <a:spcPts val="0"/>
              </a:spcBef>
              <a:spcAft>
                <a:spcPts val="1200"/>
              </a:spcAft>
              <a:buFont typeface="+mj-lt"/>
              <a:buAutoNum type="arabicPeriod"/>
            </a:pPr>
            <a:endParaRPr lang="cs-CZ" sz="2400" dirty="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6896" y="730383"/>
            <a:ext cx="8280920" cy="4032448"/>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Pozitivní sklon křivky SRAS </a:t>
            </a:r>
            <a:r>
              <a:rPr lang="cs-CZ" sz="2200" dirty="0" smtClean="0">
                <a:solidFill>
                  <a:srgbClr val="000000"/>
                </a:solidFill>
              </a:rPr>
              <a:t>je dán skutečností, že pokud vzroste </a:t>
            </a:r>
            <a:r>
              <a:rPr lang="cs-CZ" sz="2200" dirty="0">
                <a:solidFill>
                  <a:srgbClr val="000000"/>
                </a:solidFill>
              </a:rPr>
              <a:t>cenová úroveň, klesnou reálné mzdy zaměstnancům firem a ty mohou zvýšením objemu produkce zvýšit svůj </a:t>
            </a:r>
            <a:r>
              <a:rPr lang="cs-CZ" sz="2200" dirty="0" smtClean="0">
                <a:solidFill>
                  <a:srgbClr val="000000"/>
                </a:solidFill>
              </a:rPr>
              <a:t>zisk </a:t>
            </a:r>
          </a:p>
          <a:p>
            <a:pPr lvl="0" algn="just">
              <a:spcBef>
                <a:spcPts val="0"/>
              </a:spcBef>
              <a:spcAft>
                <a:spcPts val="600"/>
              </a:spcAft>
              <a:buClr>
                <a:schemeClr val="tx1"/>
              </a:buClr>
              <a:buSzPct val="120000"/>
            </a:pPr>
            <a:r>
              <a:rPr lang="cs-CZ" sz="2200" dirty="0" smtClean="0">
                <a:solidFill>
                  <a:srgbClr val="000000"/>
                </a:solidFill>
              </a:rPr>
              <a:t>Křivka </a:t>
            </a:r>
            <a:r>
              <a:rPr lang="cs-CZ" sz="2200" dirty="0">
                <a:solidFill>
                  <a:srgbClr val="000000"/>
                </a:solidFill>
              </a:rPr>
              <a:t>agregátní poptávky po práci je totožná s křivkou mezního produktu práce (MPL), jejíž negativní sklon vyjadřuje klesající mezní produktivitu práce.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Rostoucí </a:t>
            </a:r>
            <a:r>
              <a:rPr lang="cs-CZ" sz="2200" dirty="0">
                <a:solidFill>
                  <a:srgbClr val="000000"/>
                </a:solidFill>
              </a:rPr>
              <a:t>produkce vyžaduje dodatečnou pracovní sílu, ta je však méně produktivní. Aby vůbec byly firmy ochotny nabízet větší objem produkce, musí reálná mzda poklesnou a z toho důvodu musí cenová hladina vzrůst.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SRAS </a:t>
            </a:r>
            <a:r>
              <a:rPr lang="cs-CZ" sz="2200" dirty="0">
                <a:solidFill>
                  <a:srgbClr val="000000"/>
                </a:solidFill>
              </a:rPr>
              <a:t>je tím strmější, čím větší je pokles produktu každého dodatečného zaměstnance.	</a:t>
            </a: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sz="2700" b="1" dirty="0" smtClean="0"/>
              <a:t>Sklon krátkodobé agregátní nabídky (SRAS)</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34712507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7257" y="828576"/>
            <a:ext cx="8280920" cy="4032448"/>
          </a:xfrm>
          <a:prstGeom prst="rect">
            <a:avLst/>
          </a:prstGeom>
        </p:spPr>
        <p:txBody>
          <a:bodyPr>
            <a:noAutofit/>
          </a:bodyPr>
          <a:lstStyle/>
          <a:p>
            <a:pPr lvl="0" algn="just">
              <a:spcBef>
                <a:spcPts val="0"/>
              </a:spcBef>
              <a:spcAft>
                <a:spcPts val="600"/>
              </a:spcAft>
              <a:buClr>
                <a:schemeClr val="tx1"/>
              </a:buClr>
              <a:buSzPct val="120000"/>
            </a:pPr>
            <a:r>
              <a:rPr lang="cs-CZ" sz="2100" dirty="0">
                <a:solidFill>
                  <a:srgbClr val="000000"/>
                </a:solidFill>
              </a:rPr>
              <a:t>Faktory, jež ovlivňují polohu křivky SRAS, až již směrem doprava či doleva, můžeme odvodit z produkční funkce nebo prostřednictvím změn nominální mzdové sazby, očekávané míry inflace a cen </a:t>
            </a:r>
            <a:r>
              <a:rPr lang="cs-CZ" sz="2100" dirty="0" smtClean="0">
                <a:solidFill>
                  <a:srgbClr val="000000"/>
                </a:solidFill>
              </a:rPr>
              <a:t>vstupů</a:t>
            </a:r>
          </a:p>
          <a:p>
            <a:pPr lvl="0" algn="just">
              <a:spcBef>
                <a:spcPts val="0"/>
              </a:spcBef>
              <a:spcAft>
                <a:spcPts val="600"/>
              </a:spcAft>
              <a:buClr>
                <a:schemeClr val="tx1"/>
              </a:buClr>
              <a:buSzPct val="120000"/>
            </a:pPr>
            <a:r>
              <a:rPr lang="cs-CZ" sz="2100" dirty="0">
                <a:solidFill>
                  <a:srgbClr val="000000"/>
                </a:solidFill>
              </a:rPr>
              <a:t> Křivka SRAS se posune doprava dolů, když:</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vzroste </a:t>
            </a:r>
            <a:r>
              <a:rPr lang="cs-CZ" sz="2100" dirty="0">
                <a:solidFill>
                  <a:srgbClr val="000000"/>
                </a:solidFill>
              </a:rPr>
              <a:t>zásoba kapitálu, materiálu a energie,</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zlepší </a:t>
            </a:r>
            <a:r>
              <a:rPr lang="cs-CZ" sz="2100" dirty="0">
                <a:solidFill>
                  <a:srgbClr val="000000"/>
                </a:solidFill>
              </a:rPr>
              <a:t>se úroveň používané technologie a technologických postupů,</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zvýší </a:t>
            </a:r>
            <a:r>
              <a:rPr lang="cs-CZ" sz="2100" dirty="0">
                <a:solidFill>
                  <a:srgbClr val="000000"/>
                </a:solidFill>
              </a:rPr>
              <a:t>se produktivita práce i kapitálu,</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poklesne </a:t>
            </a:r>
            <a:r>
              <a:rPr lang="cs-CZ" sz="2100" dirty="0">
                <a:solidFill>
                  <a:srgbClr val="000000"/>
                </a:solidFill>
              </a:rPr>
              <a:t>nominální mzda,</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sníží </a:t>
            </a:r>
            <a:r>
              <a:rPr lang="cs-CZ" sz="2100" dirty="0">
                <a:solidFill>
                  <a:srgbClr val="000000"/>
                </a:solidFill>
              </a:rPr>
              <a:t>se očekávaná míra inflace,</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rPr>
              <a:t>sníží </a:t>
            </a:r>
            <a:r>
              <a:rPr lang="cs-CZ" sz="2100" dirty="0">
                <a:solidFill>
                  <a:srgbClr val="000000"/>
                </a:solidFill>
              </a:rPr>
              <a:t>se ceny vstupů (materiálu, surovin, ropy</a:t>
            </a:r>
            <a:r>
              <a:rPr lang="cs-CZ" sz="2100" dirty="0" smtClean="0">
                <a:solidFill>
                  <a:srgbClr val="000000"/>
                </a:solidFill>
              </a:rPr>
              <a:t>…)</a:t>
            </a:r>
            <a:endParaRPr lang="cs-CZ" sz="2100" dirty="0">
              <a:solidFill>
                <a:srgbClr val="000000"/>
              </a:solidFill>
            </a:endParaRPr>
          </a:p>
          <a:p>
            <a:pPr marL="0" lvl="0" indent="0" algn="just">
              <a:spcBef>
                <a:spcPts val="0"/>
              </a:spcBef>
              <a:spcAft>
                <a:spcPts val="600"/>
              </a:spcAft>
              <a:buClr>
                <a:schemeClr val="tx1"/>
              </a:buClr>
              <a:buSzPct val="120000"/>
              <a:buNone/>
            </a:pPr>
            <a:r>
              <a:rPr lang="cs-CZ" sz="2200" dirty="0">
                <a:solidFill>
                  <a:srgbClr val="000000"/>
                </a:solidFill>
              </a:rPr>
              <a:t>	</a:t>
            </a: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sz="2700" b="1" dirty="0" smtClean="0"/>
              <a:t>Poloha</a:t>
            </a:r>
            <a:r>
              <a:rPr lang="cs-CZ" sz="2700" b="1" dirty="0" smtClean="0"/>
              <a:t> krátkodobé agregátní nabídky (SRAS)</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30222265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0999" y="973386"/>
            <a:ext cx="8280920" cy="4032448"/>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Body nalevo od křivky SRAS představují nedostatečnou produkci, kdy firmy mohou zvýšit svůj zisk zvýšením zaměstnanosti a následně pak zvýšením své výroby, protože mezní produkt práce je vyšší než reálná mzda.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V </a:t>
            </a:r>
            <a:r>
              <a:rPr lang="cs-CZ" sz="2200" dirty="0">
                <a:solidFill>
                  <a:srgbClr val="000000"/>
                </a:solidFill>
              </a:rPr>
              <a:t>bodech napravo je situace opačná, firmy vyrábějí příliš mnoho a také zaměstnávají zbytečně velké množství pracovníků, reálná mzda je vyšší než marginální produkt zaměstnaných pracovníků. Růst zisku firmy je podmíněn snížením produkce a zaměstnanosti.	</a:t>
            </a: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sz="2700" b="1" dirty="0" smtClean="0"/>
              <a:t>Body mimo křivku</a:t>
            </a:r>
            <a:r>
              <a:rPr lang="cs-CZ" sz="2700" b="1" dirty="0" smtClean="0"/>
              <a:t> krátkodobé AS (SRAS)</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1449710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79512" y="195531"/>
            <a:ext cx="8532440" cy="507703"/>
          </a:xfrm>
        </p:spPr>
        <p:txBody>
          <a:bodyPr/>
          <a:lstStyle/>
          <a:p>
            <a:r>
              <a:rPr lang="cs-CZ" altLang="sk-SK" sz="2600" b="1" dirty="0" smtClean="0">
                <a:solidFill>
                  <a:srgbClr val="307871"/>
                </a:solidFill>
              </a:rPr>
              <a:t>Krátkodobé účinky FP v modelu AS-AD (expanze)</a:t>
            </a:r>
            <a:r>
              <a:rPr lang="cs-CZ" altLang="sk-SK" sz="2800" b="1" dirty="0" smtClean="0"/>
              <a:t> </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05612" y="907943"/>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254307" y="219052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3324183" y="3609800"/>
            <a:ext cx="13963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a:solidFill>
                  <a:srgbClr val="0066FF"/>
                </a:solidFill>
              </a:rPr>
              <a:t>AD</a:t>
            </a:r>
            <a:r>
              <a:rPr lang="cs-CZ" altLang="sk-SK" sz="1600" b="1" baseline="-25000" dirty="0">
                <a:solidFill>
                  <a:srgbClr val="0066FF"/>
                </a:solidFill>
              </a:rPr>
              <a:t>0</a:t>
            </a:r>
            <a:r>
              <a:rPr lang="cs-CZ" altLang="sk-SK" sz="1600" b="1" dirty="0">
                <a:solidFill>
                  <a:srgbClr val="0066FF"/>
                </a:solidFill>
              </a:rPr>
              <a:t>(A</a:t>
            </a:r>
            <a:r>
              <a:rPr lang="cs-CZ" altLang="sk-SK" sz="1600" b="1" baseline="-25000" dirty="0">
                <a:solidFill>
                  <a:srgbClr val="0066FF"/>
                </a:solidFill>
              </a:rPr>
              <a:t>0</a:t>
            </a:r>
            <a:r>
              <a:rPr lang="cs-CZ" altLang="sk-SK" sz="1600" b="1" dirty="0">
                <a:solidFill>
                  <a:srgbClr val="0066FF"/>
                </a:solidFill>
              </a:rPr>
              <a:t>, M</a:t>
            </a:r>
            <a:r>
              <a:rPr lang="cs-CZ" altLang="sk-SK" sz="1600" b="1" baseline="-25000" dirty="0">
                <a:solidFill>
                  <a:srgbClr val="0066FF"/>
                </a:solidFill>
              </a:rPr>
              <a:t>0</a:t>
            </a:r>
            <a:r>
              <a:rPr lang="cs-CZ" altLang="sk-SK" sz="1600" b="1" dirty="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86254" y="3046711"/>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761710" y="2553585"/>
            <a:ext cx="0" cy="493126"/>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flipV="1">
            <a:off x="2368212" y="4432441"/>
            <a:ext cx="739642" cy="5396"/>
          </a:xfrm>
          <a:prstGeom prst="line">
            <a:avLst/>
          </a:prstGeom>
          <a:noFill/>
          <a:ln w="444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2057839" y="1759949"/>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1187306" y="3228751"/>
            <a:ext cx="2626941" cy="216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134238" y="1399014"/>
            <a:ext cx="17227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a:solidFill>
                  <a:srgbClr val="FF0000"/>
                </a:solidFill>
              </a:rPr>
              <a:t>SRAS</a:t>
            </a:r>
            <a:r>
              <a:rPr lang="cs-CZ" altLang="sk-SK" sz="1600" b="1" baseline="-25000">
                <a:solidFill>
                  <a:srgbClr val="FF0000"/>
                </a:solidFill>
              </a:rPr>
              <a:t>0</a:t>
            </a:r>
            <a:r>
              <a:rPr lang="cs-CZ" altLang="sk-SK" sz="1600" b="1">
                <a:solidFill>
                  <a:srgbClr val="FF0000"/>
                </a:solidFill>
              </a:rPr>
              <a:t>(W</a:t>
            </a:r>
            <a:r>
              <a:rPr lang="cs-CZ" altLang="sk-SK" sz="1600" b="1" baseline="-25000">
                <a:solidFill>
                  <a:srgbClr val="FF0000"/>
                </a:solidFill>
              </a:rPr>
              <a:t>0</a:t>
            </a:r>
            <a:r>
              <a:rPr lang="cs-CZ" altLang="sk-SK" sz="1600" b="1">
                <a:solidFill>
                  <a:srgbClr val="FF0000"/>
                </a:solidFill>
              </a:rPr>
              <a:t>, L</a:t>
            </a:r>
            <a:r>
              <a:rPr lang="cs-CZ" altLang="sk-SK" sz="1600" b="1" baseline="-25000">
                <a:solidFill>
                  <a:srgbClr val="FF0000"/>
                </a:solidFill>
              </a:rPr>
              <a:t>0</a:t>
            </a:r>
            <a:r>
              <a:rPr lang="cs-CZ" altLang="sk-SK" sz="1600" b="1">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175189"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endParaRPr lang="cs-CZ" altLang="sk-SK" sz="1600" b="1" dirty="0"/>
          </a:p>
        </p:txBody>
      </p:sp>
      <p:sp>
        <p:nvSpPr>
          <p:cNvPr id="40" name="Text Box 16"/>
          <p:cNvSpPr txBox="1">
            <a:spLocks noChangeArrowheads="1"/>
          </p:cNvSpPr>
          <p:nvPr/>
        </p:nvSpPr>
        <p:spPr bwMode="auto">
          <a:xfrm>
            <a:off x="2427618" y="3332210"/>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4729011" y="791807"/>
            <a:ext cx="416347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n-GB" altLang="sk-SK" sz="1600" dirty="0" smtClean="0">
                <a:solidFill>
                  <a:srgbClr val="000000"/>
                </a:solidFill>
              </a:rPr>
              <a:t>↑</a:t>
            </a:r>
            <a:r>
              <a:rPr lang="en-GB" altLang="sk-SK" sz="1600" dirty="0" smtClean="0">
                <a:solidFill>
                  <a:srgbClr val="000000"/>
                </a:solidFill>
              </a:rPr>
              <a:t>G → </a:t>
            </a:r>
            <a:r>
              <a:rPr lang="en-GB" altLang="sk-SK" sz="1600" dirty="0" err="1" smtClean="0">
                <a:solidFill>
                  <a:srgbClr val="000000"/>
                </a:solidFill>
              </a:rPr>
              <a:t>posun</a:t>
            </a:r>
            <a:r>
              <a:rPr lang="en-GB" altLang="sk-SK" sz="1600" dirty="0" smtClean="0">
                <a:solidFill>
                  <a:srgbClr val="000000"/>
                </a:solidFill>
              </a:rPr>
              <a:t> </a:t>
            </a:r>
            <a:r>
              <a:rPr lang="cs-CZ" altLang="sk-SK" sz="1600" dirty="0">
                <a:solidFill>
                  <a:srgbClr val="000000"/>
                </a:solidFill>
              </a:rPr>
              <a:t>AD</a:t>
            </a:r>
            <a:r>
              <a:rPr lang="cs-CZ" altLang="sk-SK" sz="1600" baseline="-25000" dirty="0">
                <a:solidFill>
                  <a:srgbClr val="000000"/>
                </a:solidFill>
              </a:rPr>
              <a:t>0</a:t>
            </a:r>
            <a:r>
              <a:rPr lang="cs-CZ" altLang="sk-SK" sz="1600" dirty="0">
                <a:solidFill>
                  <a:srgbClr val="000000"/>
                </a:solidFill>
              </a:rPr>
              <a:t> →AD</a:t>
            </a:r>
            <a:r>
              <a:rPr lang="cs-CZ" altLang="sk-SK" sz="1600" baseline="-25000" dirty="0">
                <a:solidFill>
                  <a:srgbClr val="000000"/>
                </a:solidFill>
              </a:rPr>
              <a:t>1</a:t>
            </a:r>
            <a:r>
              <a:rPr lang="en-GB" altLang="sk-SK" sz="1600" dirty="0" smtClean="0">
                <a:solidFill>
                  <a:srgbClr val="000000"/>
                </a:solidFill>
              </a:rPr>
              <a:t>  </a:t>
            </a:r>
          </a:p>
          <a:p>
            <a:pPr algn="just">
              <a:spcAft>
                <a:spcPts val="600"/>
              </a:spcAft>
            </a:pPr>
            <a:r>
              <a:rPr lang="cs-CZ" sz="1600" dirty="0">
                <a:solidFill>
                  <a:srgbClr val="000000"/>
                </a:solidFill>
                <a:latin typeface="Times New Roman" panose="02020603050405020304" pitchFamily="18" charset="0"/>
                <a:ea typeface="Times New Roman" panose="02020603050405020304" pitchFamily="18" charset="0"/>
              </a:rPr>
              <a:t>Při původní cenové úrovni 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vznikne převis agregátní poptávky AD</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nad agregátní nabídkou v rozsahu E</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 B, zvýší se tlak na čerpání plánovaných zásob i na rozšíření stávající produkce a tlak na růst úrovně cen. Bod B není bodem rovnováhy. </a:t>
            </a:r>
            <a:r>
              <a:rPr lang="cs-CZ" sz="1600" b="1" i="1" u="sng" dirty="0">
                <a:solidFill>
                  <a:srgbClr val="307871"/>
                </a:solidFill>
                <a:latin typeface="Times New Roman" panose="02020603050405020304" pitchFamily="18" charset="0"/>
                <a:ea typeface="Times New Roman" panose="02020603050405020304" pitchFamily="18" charset="0"/>
              </a:rPr>
              <a:t>Bodem krátkodobé rovnováhy je až bod E</a:t>
            </a:r>
            <a:r>
              <a:rPr lang="cs-CZ" sz="1600" b="1" i="1" u="sng" baseline="-25000" dirty="0">
                <a:solidFill>
                  <a:srgbClr val="307871"/>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kde se protne nová křivka AD</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s křivkou SRAS</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při vyšší úrovni cenové hladiny P</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endParaRPr lang="cs-CZ" sz="1600" dirty="0" smtClean="0">
              <a:solidFill>
                <a:srgbClr val="000000"/>
              </a:solidFill>
              <a:latin typeface="Times New Roman" panose="02020603050405020304" pitchFamily="18" charset="0"/>
              <a:ea typeface="Times New Roman" panose="02020603050405020304" pitchFamily="18" charset="0"/>
            </a:endParaRPr>
          </a:p>
          <a:p>
            <a:pPr algn="just"/>
            <a:r>
              <a:rPr lang="cs-CZ" sz="1600" dirty="0" smtClean="0">
                <a:solidFill>
                  <a:srgbClr val="000000"/>
                </a:solidFill>
                <a:latin typeface="Times New Roman" panose="02020603050405020304" pitchFamily="18" charset="0"/>
                <a:ea typeface="Times New Roman" panose="02020603050405020304" pitchFamily="18" charset="0"/>
              </a:rPr>
              <a:t>Krátkodobým </a:t>
            </a:r>
            <a:r>
              <a:rPr lang="cs-CZ" sz="1600" dirty="0">
                <a:solidFill>
                  <a:srgbClr val="000000"/>
                </a:solidFill>
                <a:latin typeface="Times New Roman" panose="02020603050405020304" pitchFamily="18" charset="0"/>
                <a:ea typeface="Times New Roman" panose="02020603050405020304" pitchFamily="18" charset="0"/>
              </a:rPr>
              <a:t>efektem fiskální expanze tak je současné zvýšení jak produkce (z Y* na Y</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tak i cenové úrovně (z 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P</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růst úrokové míry, snížení reálné mzdové sazby a pokles mezní produktivity práce.	</a:t>
            </a:r>
            <a:endParaRPr lang="en-GB" altLang="sk-SK" sz="1600" dirty="0">
              <a:solidFill>
                <a:srgbClr val="000000"/>
              </a:solidFill>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1249114" y="1240343"/>
            <a:ext cx="19867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a:solidFill>
                  <a:srgbClr val="0066FF"/>
                </a:solidFill>
              </a:rPr>
              <a:t>AD</a:t>
            </a:r>
            <a:r>
              <a:rPr lang="cs-CZ" altLang="sk-SK" sz="1600" b="1" baseline="-25000">
                <a:solidFill>
                  <a:srgbClr val="0066FF"/>
                </a:solidFill>
              </a:rPr>
              <a:t>1</a:t>
            </a:r>
            <a:r>
              <a:rPr lang="cs-CZ" altLang="sk-SK" sz="1600" b="1">
                <a:solidFill>
                  <a:srgbClr val="0066FF"/>
                </a:solidFill>
              </a:rPr>
              <a:t>(A</a:t>
            </a:r>
            <a:r>
              <a:rPr lang="cs-CZ" altLang="sk-SK" sz="1600" b="1" baseline="-25000">
                <a:solidFill>
                  <a:srgbClr val="0066FF"/>
                </a:solidFill>
              </a:rPr>
              <a:t>1</a:t>
            </a:r>
            <a:r>
              <a:rPr lang="cs-CZ" altLang="sk-SK" sz="1600" b="1">
                <a:solidFill>
                  <a:srgbClr val="0066FF"/>
                </a:solidFill>
              </a:rPr>
              <a:t> M</a:t>
            </a:r>
            <a:r>
              <a:rPr lang="cs-CZ" altLang="sk-SK" sz="1600" b="1" baseline="-25000">
                <a:solidFill>
                  <a:srgbClr val="0066FF"/>
                </a:solidFill>
              </a:rPr>
              <a:t>0</a:t>
            </a:r>
            <a:r>
              <a:rPr lang="cs-CZ" altLang="sk-SK" sz="1600" b="1">
                <a:solidFill>
                  <a:srgbClr val="0066FF"/>
                </a:solidFill>
              </a:rPr>
              <a:t>) </a:t>
            </a:r>
            <a:endParaRPr lang="cs-CZ" altLang="sk-SK" sz="1600" b="1" dirty="0">
              <a:solidFill>
                <a:srgbClr val="0066FF"/>
              </a:solidFill>
            </a:endParaRPr>
          </a:p>
        </p:txBody>
      </p:sp>
      <p:cxnSp>
        <p:nvCxnSpPr>
          <p:cNvPr id="15" name="Přímá spojnice 14"/>
          <p:cNvCxnSpPr/>
          <p:nvPr/>
        </p:nvCxnSpPr>
        <p:spPr>
          <a:xfrm>
            <a:off x="3081624" y="2635566"/>
            <a:ext cx="17767" cy="143189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a:off x="1203916" y="2604789"/>
            <a:ext cx="190393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Line 20"/>
          <p:cNvSpPr>
            <a:spLocks noChangeShapeType="1"/>
          </p:cNvSpPr>
          <p:nvPr/>
        </p:nvSpPr>
        <p:spPr bwMode="auto">
          <a:xfrm flipV="1">
            <a:off x="2970042" y="3400896"/>
            <a:ext cx="729266" cy="9134"/>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27453"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52" name="Text Box 16"/>
          <p:cNvSpPr txBox="1">
            <a:spLocks noChangeArrowheads="1"/>
          </p:cNvSpPr>
          <p:nvPr/>
        </p:nvSpPr>
        <p:spPr bwMode="auto">
          <a:xfrm>
            <a:off x="777185" y="2197156"/>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4" name="Text Box 5"/>
          <p:cNvSpPr txBox="1">
            <a:spLocks noChangeArrowheads="1"/>
          </p:cNvSpPr>
          <p:nvPr/>
        </p:nvSpPr>
        <p:spPr bwMode="auto">
          <a:xfrm>
            <a:off x="3209100" y="3396314"/>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61" name="Text Box 6"/>
          <p:cNvSpPr txBox="1">
            <a:spLocks noChangeArrowheads="1"/>
          </p:cNvSpPr>
          <p:nvPr/>
        </p:nvSpPr>
        <p:spPr bwMode="auto">
          <a:xfrm>
            <a:off x="2943922"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a:t>1</a:t>
            </a:r>
            <a:endParaRPr lang="cs-CZ" altLang="sk-SK" sz="1600" b="1" dirty="0"/>
          </a:p>
        </p:txBody>
      </p:sp>
      <p:sp>
        <p:nvSpPr>
          <p:cNvPr id="63" name="Text Box 16"/>
          <p:cNvSpPr txBox="1">
            <a:spLocks noChangeArrowheads="1"/>
          </p:cNvSpPr>
          <p:nvPr/>
        </p:nvSpPr>
        <p:spPr bwMode="auto">
          <a:xfrm>
            <a:off x="3153735" y="2417189"/>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sp>
        <p:nvSpPr>
          <p:cNvPr id="42" name="Text Box 16"/>
          <p:cNvSpPr txBox="1">
            <a:spLocks noChangeArrowheads="1"/>
          </p:cNvSpPr>
          <p:nvPr/>
        </p:nvSpPr>
        <p:spPr bwMode="auto">
          <a:xfrm>
            <a:off x="3762924" y="2968713"/>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B</a:t>
            </a:r>
            <a:endParaRPr lang="cs-CZ" altLang="sk-SK" sz="1600" b="1" dirty="0">
              <a:solidFill>
                <a:srgbClr val="000000"/>
              </a:solidFill>
            </a:endParaRPr>
          </a:p>
        </p:txBody>
      </p:sp>
    </p:spTree>
    <p:extLst>
      <p:ext uri="{BB962C8B-B14F-4D97-AF65-F5344CB8AC3E}">
        <p14:creationId xmlns:p14="http://schemas.microsoft.com/office/powerpoint/2010/main" val="363207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76375" y="169223"/>
            <a:ext cx="8352928" cy="507703"/>
          </a:xfrm>
        </p:spPr>
        <p:txBody>
          <a:bodyPr/>
          <a:lstStyle/>
          <a:p>
            <a:r>
              <a:rPr lang="cs-CZ" altLang="sk-SK" sz="2600" b="1" dirty="0" smtClean="0">
                <a:solidFill>
                  <a:srgbClr val="307871"/>
                </a:solidFill>
              </a:rPr>
              <a:t>Dlouhodobé účinky </a:t>
            </a:r>
            <a:r>
              <a:rPr lang="cs-CZ" altLang="sk-SK" sz="2600" b="1" dirty="0">
                <a:solidFill>
                  <a:srgbClr val="307871"/>
                </a:solidFill>
              </a:rPr>
              <a:t>FP v modelu AS-AD (expanze)</a:t>
            </a:r>
            <a:r>
              <a:rPr lang="cs-CZ" altLang="sk-SK" sz="2800" b="1" dirty="0">
                <a:solidFill>
                  <a:srgbClr val="307871"/>
                </a:solidFill>
              </a:rPr>
              <a:t> </a:t>
            </a:r>
            <a:endParaRPr lang="cs-CZ" altLang="sk-SK" sz="2800" b="1" dirty="0"/>
          </a:p>
        </p:txBody>
      </p:sp>
      <p:sp>
        <p:nvSpPr>
          <p:cNvPr id="117764" name="Line 4"/>
          <p:cNvSpPr>
            <a:spLocks noChangeShapeType="1"/>
          </p:cNvSpPr>
          <p:nvPr/>
        </p:nvSpPr>
        <p:spPr bwMode="auto">
          <a:xfrm>
            <a:off x="539552"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539552"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394510"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157540" y="907943"/>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606235" y="219052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676111" y="3609800"/>
            <a:ext cx="1435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(A</a:t>
            </a:r>
            <a:r>
              <a:rPr lang="cs-CZ" altLang="sk-SK" sz="1600" b="1" baseline="-25000" dirty="0" smtClean="0">
                <a:solidFill>
                  <a:srgbClr val="0066FF"/>
                </a:solidFill>
              </a:rPr>
              <a:t>0</a:t>
            </a:r>
            <a:r>
              <a:rPr lang="cs-CZ" altLang="sk-SK" sz="1600" b="1" dirty="0" smtClean="0">
                <a:solidFill>
                  <a:srgbClr val="0066FF"/>
                </a:solidFill>
              </a:rPr>
              <a:t>, M</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1385516"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138182" y="3046711"/>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flipH="1">
            <a:off x="47652" y="1909238"/>
            <a:ext cx="7299" cy="749217"/>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a:off x="1720140" y="4437837"/>
            <a:ext cx="923346" cy="5142"/>
          </a:xfrm>
          <a:prstGeom prst="line">
            <a:avLst/>
          </a:prstGeom>
          <a:noFill/>
          <a:ln w="444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1409767" y="1759949"/>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539234" y="3228751"/>
            <a:ext cx="2626941" cy="216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003516" y="1855762"/>
            <a:ext cx="19797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0</a:t>
            </a:r>
            <a:r>
              <a:rPr lang="cs-CZ" altLang="sk-SK" sz="1600" b="1" dirty="0" smtClean="0">
                <a:solidFill>
                  <a:srgbClr val="FF0000"/>
                </a:solidFill>
              </a:rPr>
              <a:t>(W</a:t>
            </a:r>
            <a:r>
              <a:rPr lang="cs-CZ" altLang="sk-SK" sz="1600" b="1" baseline="-25000" dirty="0" smtClean="0">
                <a:solidFill>
                  <a:srgbClr val="FF0000"/>
                </a:solidFill>
              </a:rPr>
              <a:t>0</a:t>
            </a:r>
            <a:r>
              <a:rPr lang="cs-CZ" altLang="sk-SK" sz="1600" b="1" dirty="0" smtClean="0">
                <a:solidFill>
                  <a:srgbClr val="FF0000"/>
                </a:solidFill>
              </a:rPr>
              <a:t>, L</a:t>
            </a:r>
            <a:r>
              <a:rPr lang="cs-CZ" altLang="sk-SK" sz="1600" b="1" baseline="-25000" dirty="0" smtClean="0">
                <a:solidFill>
                  <a:srgbClr val="FF0000"/>
                </a:solidFill>
              </a:rPr>
              <a:t>0</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1527117"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endParaRPr lang="cs-CZ" altLang="sk-SK" sz="1600" b="1" dirty="0"/>
          </a:p>
        </p:txBody>
      </p:sp>
      <p:sp>
        <p:nvSpPr>
          <p:cNvPr id="40" name="Text Box 16"/>
          <p:cNvSpPr txBox="1">
            <a:spLocks noChangeArrowheads="1"/>
          </p:cNvSpPr>
          <p:nvPr/>
        </p:nvSpPr>
        <p:spPr bwMode="auto">
          <a:xfrm>
            <a:off x="1745893" y="335878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4806815" y="986028"/>
            <a:ext cx="3842264"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dirty="0" smtClean="0">
                <a:solidFill>
                  <a:srgbClr val="000000"/>
                </a:solidFill>
              </a:rPr>
              <a:t>Navážeme na předchozí </a:t>
            </a:r>
            <a:r>
              <a:rPr lang="cs-CZ" altLang="sk-SK" sz="1600" dirty="0" err="1" smtClean="0">
                <a:solidFill>
                  <a:srgbClr val="000000"/>
                </a:solidFill>
              </a:rPr>
              <a:t>slide</a:t>
            </a:r>
            <a:r>
              <a:rPr lang="cs-CZ" altLang="sk-SK" sz="1600" dirty="0" smtClean="0">
                <a:solidFill>
                  <a:srgbClr val="000000"/>
                </a:solidFill>
              </a:rPr>
              <a:t>. </a:t>
            </a:r>
            <a:r>
              <a:rPr lang="cs-CZ" sz="1600" dirty="0" smtClean="0">
                <a:solidFill>
                  <a:srgbClr val="000000"/>
                </a:solidFill>
                <a:latin typeface="Times New Roman" panose="02020603050405020304" pitchFamily="18" charset="0"/>
                <a:ea typeface="Times New Roman" panose="02020603050405020304" pitchFamily="18" charset="0"/>
              </a:rPr>
              <a:t>↑P způsobí ↓ </a:t>
            </a:r>
            <a:r>
              <a:rPr lang="cs-CZ" sz="1600" dirty="0">
                <a:solidFill>
                  <a:srgbClr val="000000"/>
                </a:solidFill>
                <a:latin typeface="Times New Roman" panose="02020603050405020304" pitchFamily="18" charset="0"/>
                <a:ea typeface="Times New Roman" panose="02020603050405020304" pitchFamily="18" charset="0"/>
              </a:rPr>
              <a:t>reálné mzdy. Aby byla zachována původní úroveň reálných mezd, je potřeba, </a:t>
            </a:r>
            <a:r>
              <a:rPr lang="cs-CZ" sz="1600" dirty="0" smtClean="0">
                <a:solidFill>
                  <a:srgbClr val="000000"/>
                </a:solidFill>
                <a:latin typeface="Times New Roman" panose="02020603050405020304" pitchFamily="18" charset="0"/>
                <a:ea typeface="Times New Roman" panose="02020603050405020304" pitchFamily="18" charset="0"/>
              </a:rPr>
              <a:t>aby ↑ </a:t>
            </a:r>
            <a:r>
              <a:rPr lang="cs-CZ" sz="1600" dirty="0">
                <a:solidFill>
                  <a:srgbClr val="000000"/>
                </a:solidFill>
                <a:latin typeface="Times New Roman" panose="02020603050405020304" pitchFamily="18" charset="0"/>
                <a:ea typeface="Times New Roman" panose="02020603050405020304" pitchFamily="18" charset="0"/>
              </a:rPr>
              <a:t>nominální mzdy, ty jsou však v krátkém období vysoce rigidní. Pracovníci po určité době poznají, že se jejich rovnovážná reálná mzdová sazba oproti výchozímu </a:t>
            </a:r>
            <a:r>
              <a:rPr lang="cs-CZ" sz="1600" dirty="0" smtClean="0">
                <a:solidFill>
                  <a:srgbClr val="000000"/>
                </a:solidFill>
                <a:latin typeface="Times New Roman" panose="02020603050405020304" pitchFamily="18" charset="0"/>
                <a:ea typeface="Times New Roman" panose="02020603050405020304" pitchFamily="18" charset="0"/>
              </a:rPr>
              <a:t>období↓, požadují </a:t>
            </a:r>
            <a:r>
              <a:rPr lang="cs-CZ" sz="1600" dirty="0">
                <a:solidFill>
                  <a:srgbClr val="000000"/>
                </a:solidFill>
                <a:latin typeface="Times New Roman" panose="02020603050405020304" pitchFamily="18" charset="0"/>
                <a:ea typeface="Times New Roman" panose="02020603050405020304" pitchFamily="18" charset="0"/>
              </a:rPr>
              <a:t>proto při dalších mzdových jednáních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nominální mzdové sazby (z W</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W</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 ↑výrobních nákladů (SRAS</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 SRAS</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smtClean="0">
                <a:solidFill>
                  <a:srgbClr val="000000"/>
                </a:solidFill>
                <a:latin typeface="Times New Roman" panose="02020603050405020304" pitchFamily="18" charset="0"/>
                <a:ea typeface="Times New Roman" panose="02020603050405020304" pitchFamily="18" charset="0"/>
              </a:rPr>
              <a:t> (nový </a:t>
            </a:r>
            <a:r>
              <a:rPr lang="cs-CZ" sz="1600" dirty="0">
                <a:solidFill>
                  <a:srgbClr val="000000"/>
                </a:solidFill>
                <a:latin typeface="Times New Roman" panose="02020603050405020304" pitchFamily="18" charset="0"/>
                <a:ea typeface="Times New Roman" panose="02020603050405020304" pitchFamily="18" charset="0"/>
              </a:rPr>
              <a:t>bod krátkodobé rovnováhy </a:t>
            </a:r>
            <a:r>
              <a:rPr lang="cs-CZ" sz="1600" dirty="0" smtClean="0">
                <a:solidFill>
                  <a:srgbClr val="000000"/>
                </a:solidFill>
                <a:latin typeface="Times New Roman" panose="02020603050405020304" pitchFamily="18" charset="0"/>
                <a:ea typeface="Times New Roman" panose="02020603050405020304" pitchFamily="18" charset="0"/>
              </a:rPr>
              <a:t>E</a:t>
            </a:r>
            <a:r>
              <a:rPr lang="cs-CZ" sz="1600" baseline="-25000" dirty="0" smtClean="0">
                <a:solidFill>
                  <a:srgbClr val="000000"/>
                </a:solidFill>
                <a:latin typeface="Times New Roman" panose="02020603050405020304" pitchFamily="18" charset="0"/>
                <a:ea typeface="Times New Roman" panose="02020603050405020304" pitchFamily="18" charset="0"/>
              </a:rPr>
              <a:t>2</a:t>
            </a:r>
            <a:r>
              <a:rPr lang="cs-CZ" sz="1600" dirty="0" smtClean="0">
                <a:solidFill>
                  <a:srgbClr val="000000"/>
                </a:solidFill>
                <a:latin typeface="Times New Roman" panose="02020603050405020304" pitchFamily="18" charset="0"/>
                <a:ea typeface="Times New Roman" panose="02020603050405020304" pitchFamily="18" charset="0"/>
              </a:rPr>
              <a:t>) Cenová </a:t>
            </a:r>
            <a:r>
              <a:rPr lang="cs-CZ" sz="1600" dirty="0">
                <a:solidFill>
                  <a:srgbClr val="000000"/>
                </a:solidFill>
                <a:latin typeface="Times New Roman" panose="02020603050405020304" pitchFamily="18" charset="0"/>
                <a:ea typeface="Times New Roman" panose="02020603050405020304" pitchFamily="18" charset="0"/>
              </a:rPr>
              <a:t>hladina se opět zvýšila na úroveň P</a:t>
            </a:r>
            <a:r>
              <a:rPr lang="cs-CZ" sz="1600" baseline="-25000" dirty="0">
                <a:solidFill>
                  <a:srgbClr val="000000"/>
                </a:solidFill>
                <a:latin typeface="Times New Roman" panose="02020603050405020304" pitchFamily="18" charset="0"/>
                <a:ea typeface="Times New Roman" panose="02020603050405020304" pitchFamily="18" charset="0"/>
              </a:rPr>
              <a:t>2</a:t>
            </a:r>
            <a:r>
              <a:rPr lang="cs-CZ" sz="1600" dirty="0">
                <a:solidFill>
                  <a:srgbClr val="000000"/>
                </a:solidFill>
                <a:latin typeface="Times New Roman" panose="02020603050405020304" pitchFamily="18" charset="0"/>
                <a:ea typeface="Times New Roman" panose="02020603050405020304" pitchFamily="18" charset="0"/>
              </a:rPr>
              <a:t>, čímž se opět sníží reálná mzdová sazba (W</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/P</a:t>
            </a:r>
            <a:r>
              <a:rPr lang="cs-CZ" sz="1600" baseline="-25000" dirty="0">
                <a:solidFill>
                  <a:srgbClr val="000000"/>
                </a:solidFill>
                <a:latin typeface="Times New Roman" panose="02020603050405020304" pitchFamily="18" charset="0"/>
                <a:ea typeface="Times New Roman" panose="02020603050405020304" pitchFamily="18" charset="0"/>
              </a:rPr>
              <a:t>2</a:t>
            </a:r>
            <a:r>
              <a:rPr lang="cs-CZ" sz="1600" dirty="0">
                <a:solidFill>
                  <a:srgbClr val="000000"/>
                </a:solidFill>
                <a:latin typeface="Times New Roman" panose="02020603050405020304" pitchFamily="18" charset="0"/>
                <a:ea typeface="Times New Roman" panose="02020603050405020304" pitchFamily="18" charset="0"/>
              </a:rPr>
              <a:t>). </a:t>
            </a:r>
            <a:endParaRPr lang="en-GB" altLang="sk-SK" sz="1600" dirty="0">
              <a:solidFill>
                <a:srgbClr val="000000"/>
              </a:solidFill>
            </a:endParaRPr>
          </a:p>
        </p:txBody>
      </p:sp>
      <p:sp>
        <p:nvSpPr>
          <p:cNvPr id="44" name="Line 8"/>
          <p:cNvSpPr>
            <a:spLocks noChangeShapeType="1"/>
          </p:cNvSpPr>
          <p:nvPr/>
        </p:nvSpPr>
        <p:spPr bwMode="auto">
          <a:xfrm>
            <a:off x="1270282"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563238" y="1196205"/>
            <a:ext cx="12069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(A</a:t>
            </a:r>
            <a:r>
              <a:rPr lang="cs-CZ" altLang="sk-SK" sz="1600" b="1" baseline="-25000" dirty="0" smtClean="0">
                <a:solidFill>
                  <a:srgbClr val="0066FF"/>
                </a:solidFill>
              </a:rPr>
              <a:t>1</a:t>
            </a:r>
            <a:r>
              <a:rPr lang="cs-CZ" altLang="sk-SK" sz="1600" b="1" dirty="0" smtClean="0">
                <a:solidFill>
                  <a:srgbClr val="0066FF"/>
                </a:solidFill>
              </a:rPr>
              <a:t> M</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cxnSp>
        <p:nvCxnSpPr>
          <p:cNvPr id="15" name="Přímá spojnice 14"/>
          <p:cNvCxnSpPr/>
          <p:nvPr/>
        </p:nvCxnSpPr>
        <p:spPr>
          <a:xfrm>
            <a:off x="2195736" y="2407345"/>
            <a:ext cx="26938" cy="16428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a:off x="539234" y="2407345"/>
            <a:ext cx="1639892"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Line 20"/>
          <p:cNvSpPr>
            <a:spLocks noChangeShapeType="1"/>
          </p:cNvSpPr>
          <p:nvPr/>
        </p:nvSpPr>
        <p:spPr bwMode="auto">
          <a:xfrm flipV="1">
            <a:off x="2066933" y="3367323"/>
            <a:ext cx="1009967" cy="1643"/>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1779381"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1763781"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49" name="Text Box 9"/>
          <p:cNvSpPr txBox="1">
            <a:spLocks noChangeArrowheads="1"/>
          </p:cNvSpPr>
          <p:nvPr/>
        </p:nvSpPr>
        <p:spPr bwMode="auto">
          <a:xfrm>
            <a:off x="3251462" y="1241376"/>
            <a:ext cx="15872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FF0000"/>
                </a:solidFill>
              </a:rPr>
              <a:t>SRAS</a:t>
            </a:r>
            <a:r>
              <a:rPr lang="cs-CZ" altLang="sk-SK" sz="1600" b="1" baseline="-25000" dirty="0" smtClean="0">
                <a:solidFill>
                  <a:srgbClr val="FF0000"/>
                </a:solidFill>
              </a:rPr>
              <a:t>1</a:t>
            </a:r>
            <a:r>
              <a:rPr lang="cs-CZ" altLang="sk-SK" sz="1600" b="1" dirty="0" smtClean="0">
                <a:solidFill>
                  <a:srgbClr val="FF0000"/>
                </a:solidFill>
              </a:rPr>
              <a:t>(W</a:t>
            </a:r>
            <a:r>
              <a:rPr lang="cs-CZ" altLang="sk-SK" sz="1600" b="1" baseline="-25000" dirty="0" smtClean="0">
                <a:solidFill>
                  <a:srgbClr val="FF0000"/>
                </a:solidFill>
              </a:rPr>
              <a:t>1</a:t>
            </a:r>
            <a:r>
              <a:rPr lang="cs-CZ" altLang="sk-SK" sz="1600" b="1" dirty="0" smtClean="0">
                <a:solidFill>
                  <a:srgbClr val="FF0000"/>
                </a:solidFill>
              </a:rPr>
              <a:t>, </a:t>
            </a:r>
            <a:r>
              <a:rPr lang="cs-CZ" altLang="sk-SK" sz="1600" b="1" dirty="0">
                <a:solidFill>
                  <a:srgbClr val="FF0000"/>
                </a:solidFill>
              </a:rPr>
              <a:t>L</a:t>
            </a:r>
            <a:r>
              <a:rPr lang="cs-CZ" altLang="sk-SK" sz="1600" b="1" baseline="-25000" dirty="0">
                <a:solidFill>
                  <a:srgbClr val="FF0000"/>
                </a:solidFill>
              </a:rPr>
              <a:t>0</a:t>
            </a:r>
            <a:r>
              <a:rPr lang="cs-CZ" altLang="sk-SK" sz="1600" b="1" dirty="0">
                <a:solidFill>
                  <a:srgbClr val="FF0000"/>
                </a:solidFill>
              </a:rPr>
              <a:t>) </a:t>
            </a:r>
            <a:endParaRPr lang="cs-CZ" altLang="sk-SK" sz="1600" b="1" dirty="0">
              <a:solidFill>
                <a:srgbClr val="FF0000"/>
              </a:solidFill>
            </a:endParaRPr>
          </a:p>
        </p:txBody>
      </p:sp>
      <p:cxnSp>
        <p:nvCxnSpPr>
          <p:cNvPr id="50" name="Přímá spojnice 49"/>
          <p:cNvCxnSpPr/>
          <p:nvPr/>
        </p:nvCxnSpPr>
        <p:spPr>
          <a:xfrm flipV="1">
            <a:off x="771278" y="1226235"/>
            <a:ext cx="1872208" cy="1797011"/>
          </a:xfrm>
          <a:prstGeom prst="line">
            <a:avLst/>
          </a:prstGeom>
          <a:ln w="508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539552"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 Box 16"/>
          <p:cNvSpPr txBox="1">
            <a:spLocks noChangeArrowheads="1"/>
          </p:cNvSpPr>
          <p:nvPr/>
        </p:nvSpPr>
        <p:spPr bwMode="auto">
          <a:xfrm>
            <a:off x="162795" y="24171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3" name="Text Box 16"/>
          <p:cNvSpPr txBox="1">
            <a:spLocks noChangeArrowheads="1"/>
          </p:cNvSpPr>
          <p:nvPr/>
        </p:nvSpPr>
        <p:spPr bwMode="auto">
          <a:xfrm>
            <a:off x="170752" y="1790393"/>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3</a:t>
            </a:r>
            <a:endParaRPr lang="cs-CZ" altLang="sk-SK" sz="1600" b="1" baseline="-25000" dirty="0"/>
          </a:p>
        </p:txBody>
      </p:sp>
      <p:sp>
        <p:nvSpPr>
          <p:cNvPr id="54" name="Text Box 5"/>
          <p:cNvSpPr txBox="1">
            <a:spLocks noChangeArrowheads="1"/>
          </p:cNvSpPr>
          <p:nvPr/>
        </p:nvSpPr>
        <p:spPr bwMode="auto">
          <a:xfrm>
            <a:off x="2502086" y="3344632"/>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55" name="Line 4"/>
          <p:cNvSpPr>
            <a:spLocks noChangeShapeType="1"/>
          </p:cNvSpPr>
          <p:nvPr/>
        </p:nvSpPr>
        <p:spPr bwMode="auto">
          <a:xfrm flipV="1">
            <a:off x="2706153" y="1909238"/>
            <a:ext cx="334583" cy="10669"/>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Text Box 3"/>
          <p:cNvSpPr txBox="1">
            <a:spLocks noChangeArrowheads="1"/>
          </p:cNvSpPr>
          <p:nvPr/>
        </p:nvSpPr>
        <p:spPr bwMode="auto">
          <a:xfrm>
            <a:off x="2864324" y="1589972"/>
            <a:ext cx="375684" cy="42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sz="1600" b="1" i="1" u="none" strike="noStrike" cap="none" normalizeH="0" baseline="0" dirty="0" smtClean="0">
              <a:ln>
                <a:noFill/>
              </a:ln>
              <a:solidFill>
                <a:srgbClr val="A50363"/>
              </a:solidFill>
              <a:effectLst/>
              <a:latin typeface="+mj-lt"/>
            </a:endParaRPr>
          </a:p>
        </p:txBody>
      </p:sp>
      <p:sp>
        <p:nvSpPr>
          <p:cNvPr id="61" name="Text Box 6"/>
          <p:cNvSpPr txBox="1">
            <a:spLocks noChangeArrowheads="1"/>
          </p:cNvSpPr>
          <p:nvPr/>
        </p:nvSpPr>
        <p:spPr bwMode="auto">
          <a:xfrm>
            <a:off x="2381356" y="4034657"/>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a:t>1</a:t>
            </a:r>
            <a:endParaRPr lang="cs-CZ" altLang="sk-SK" sz="1600" b="1" dirty="0"/>
          </a:p>
        </p:txBody>
      </p:sp>
      <p:sp>
        <p:nvSpPr>
          <p:cNvPr id="63" name="Text Box 16"/>
          <p:cNvSpPr txBox="1">
            <a:spLocks noChangeArrowheads="1"/>
          </p:cNvSpPr>
          <p:nvPr/>
        </p:nvSpPr>
        <p:spPr bwMode="auto">
          <a:xfrm>
            <a:off x="2505663" y="2417189"/>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sp>
        <p:nvSpPr>
          <p:cNvPr id="64" name="Text Box 16"/>
          <p:cNvSpPr txBox="1">
            <a:spLocks noChangeArrowheads="1"/>
          </p:cNvSpPr>
          <p:nvPr/>
        </p:nvSpPr>
        <p:spPr bwMode="auto">
          <a:xfrm>
            <a:off x="1993653" y="195487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cxnSp>
        <p:nvCxnSpPr>
          <p:cNvPr id="38" name="Přímá spojnice 37"/>
          <p:cNvCxnSpPr/>
          <p:nvPr/>
        </p:nvCxnSpPr>
        <p:spPr>
          <a:xfrm flipV="1">
            <a:off x="1293967" y="1453354"/>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 Box 16"/>
          <p:cNvSpPr txBox="1">
            <a:spLocks noChangeArrowheads="1"/>
          </p:cNvSpPr>
          <p:nvPr/>
        </p:nvSpPr>
        <p:spPr bwMode="auto">
          <a:xfrm>
            <a:off x="1491830" y="151642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3</a:t>
            </a:r>
            <a:endParaRPr lang="cs-CZ" altLang="sk-SK" sz="1600" b="1" dirty="0">
              <a:solidFill>
                <a:srgbClr val="000000"/>
              </a:solidFill>
            </a:endParaRPr>
          </a:p>
        </p:txBody>
      </p:sp>
      <p:sp>
        <p:nvSpPr>
          <p:cNvPr id="41" name="Text Box 9"/>
          <p:cNvSpPr txBox="1">
            <a:spLocks noChangeArrowheads="1"/>
          </p:cNvSpPr>
          <p:nvPr/>
        </p:nvSpPr>
        <p:spPr bwMode="auto">
          <a:xfrm>
            <a:off x="2605625" y="962008"/>
            <a:ext cx="22206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FF0000"/>
                </a:solidFill>
              </a:rPr>
              <a:t>SRAS</a:t>
            </a:r>
            <a:r>
              <a:rPr lang="cs-CZ" altLang="sk-SK" sz="1600" b="1" baseline="-25000" dirty="0" smtClean="0">
                <a:solidFill>
                  <a:srgbClr val="FF0000"/>
                </a:solidFill>
              </a:rPr>
              <a:t>2</a:t>
            </a:r>
            <a:r>
              <a:rPr lang="cs-CZ" altLang="sk-SK" sz="1600" b="1" dirty="0" smtClean="0">
                <a:solidFill>
                  <a:srgbClr val="FF0000"/>
                </a:solidFill>
              </a:rPr>
              <a:t>(W</a:t>
            </a:r>
            <a:r>
              <a:rPr lang="cs-CZ" altLang="sk-SK" sz="1600" b="1" baseline="-25000" dirty="0" smtClean="0">
                <a:solidFill>
                  <a:srgbClr val="FF0000"/>
                </a:solidFill>
              </a:rPr>
              <a:t>2</a:t>
            </a:r>
            <a:r>
              <a:rPr lang="cs-CZ" altLang="sk-SK" sz="1600" b="1" dirty="0" smtClean="0">
                <a:solidFill>
                  <a:srgbClr val="FF0000"/>
                </a:solidFill>
              </a:rPr>
              <a:t>, </a:t>
            </a:r>
            <a:r>
              <a:rPr lang="cs-CZ" altLang="sk-SK" sz="1600" b="1" dirty="0">
                <a:solidFill>
                  <a:srgbClr val="FF0000"/>
                </a:solidFill>
              </a:rPr>
              <a:t>L</a:t>
            </a:r>
            <a:r>
              <a:rPr lang="cs-CZ" altLang="sk-SK" sz="1600" b="1" baseline="-25000" dirty="0">
                <a:solidFill>
                  <a:srgbClr val="FF0000"/>
                </a:solidFill>
              </a:rPr>
              <a:t>0</a:t>
            </a:r>
            <a:r>
              <a:rPr lang="cs-CZ" altLang="sk-SK" sz="1600" b="1" dirty="0">
                <a:solidFill>
                  <a:srgbClr val="FF0000"/>
                </a:solidFill>
              </a:rPr>
              <a:t>) </a:t>
            </a:r>
            <a:endParaRPr lang="cs-CZ" altLang="sk-SK" sz="1600" b="1" dirty="0">
              <a:solidFill>
                <a:srgbClr val="FF0000"/>
              </a:solidFill>
            </a:endParaRPr>
          </a:p>
        </p:txBody>
      </p:sp>
      <p:cxnSp>
        <p:nvCxnSpPr>
          <p:cNvPr id="10" name="Přímá spojnice 9"/>
          <p:cNvCxnSpPr/>
          <p:nvPr/>
        </p:nvCxnSpPr>
        <p:spPr>
          <a:xfrm>
            <a:off x="2424756" y="2658455"/>
            <a:ext cx="36057" cy="137014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Text Box 6"/>
          <p:cNvSpPr txBox="1">
            <a:spLocks noChangeArrowheads="1"/>
          </p:cNvSpPr>
          <p:nvPr/>
        </p:nvSpPr>
        <p:spPr bwMode="auto">
          <a:xfrm>
            <a:off x="2031409" y="4034657"/>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2</a:t>
            </a:r>
            <a:endParaRPr lang="cs-CZ" altLang="sk-SK" sz="1600" b="1" dirty="0"/>
          </a:p>
        </p:txBody>
      </p:sp>
      <p:sp>
        <p:nvSpPr>
          <p:cNvPr id="56" name="Line 4"/>
          <p:cNvSpPr>
            <a:spLocks noChangeShapeType="1"/>
          </p:cNvSpPr>
          <p:nvPr/>
        </p:nvSpPr>
        <p:spPr bwMode="auto">
          <a:xfrm flipV="1">
            <a:off x="2176995" y="4593700"/>
            <a:ext cx="480553" cy="12994"/>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cxnSp>
        <p:nvCxnSpPr>
          <p:cNvPr id="13" name="Přímá spojnice 12"/>
          <p:cNvCxnSpPr/>
          <p:nvPr/>
        </p:nvCxnSpPr>
        <p:spPr>
          <a:xfrm flipH="1">
            <a:off x="550440" y="2592995"/>
            <a:ext cx="1874316" cy="1880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Text Box 16"/>
          <p:cNvSpPr txBox="1">
            <a:spLocks noChangeArrowheads="1"/>
          </p:cNvSpPr>
          <p:nvPr/>
        </p:nvSpPr>
        <p:spPr bwMode="auto">
          <a:xfrm>
            <a:off x="170752" y="2180048"/>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2</a:t>
            </a:r>
            <a:endParaRPr lang="cs-CZ" altLang="sk-SK" sz="1600" b="1" dirty="0"/>
          </a:p>
        </p:txBody>
      </p:sp>
      <p:sp>
        <p:nvSpPr>
          <p:cNvPr id="59" name="Text Box 16"/>
          <p:cNvSpPr txBox="1">
            <a:spLocks noChangeArrowheads="1"/>
          </p:cNvSpPr>
          <p:nvPr/>
        </p:nvSpPr>
        <p:spPr bwMode="auto">
          <a:xfrm>
            <a:off x="3159388" y="301408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B</a:t>
            </a:r>
            <a:endParaRPr lang="cs-CZ" altLang="sk-SK" sz="1600" b="1" dirty="0">
              <a:solidFill>
                <a:srgbClr val="000000"/>
              </a:solidFill>
            </a:endParaRPr>
          </a:p>
        </p:txBody>
      </p:sp>
      <p:sp>
        <p:nvSpPr>
          <p:cNvPr id="62" name="Line 4"/>
          <p:cNvSpPr>
            <a:spLocks noChangeShapeType="1"/>
          </p:cNvSpPr>
          <p:nvPr/>
        </p:nvSpPr>
        <p:spPr bwMode="auto">
          <a:xfrm flipV="1">
            <a:off x="2367500" y="1616004"/>
            <a:ext cx="519590" cy="7164"/>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383291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6731" y="850371"/>
            <a:ext cx="8280920" cy="4032448"/>
          </a:xfrm>
          <a:prstGeom prst="rect">
            <a:avLst/>
          </a:prstGeom>
        </p:spPr>
        <p:txBody>
          <a:bodyPr>
            <a:noAutofit/>
          </a:bodyPr>
          <a:lstStyle/>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Přizpůsobovací </a:t>
            </a:r>
            <a:r>
              <a:rPr lang="cs-CZ" sz="2100" dirty="0">
                <a:solidFill>
                  <a:srgbClr val="000000"/>
                </a:solidFill>
                <a:latin typeface="Times New Roman" panose="02020603050405020304" pitchFamily="18" charset="0"/>
                <a:ea typeface="Times New Roman" panose="02020603050405020304" pitchFamily="18" charset="0"/>
              </a:rPr>
              <a:t>proces v čase pokračuje až do okamžiku (bodu dlouhodobé i krátkodobé makroekonomické rovnováhy představené bodem E</a:t>
            </a:r>
            <a:r>
              <a:rPr lang="cs-CZ" sz="2100" baseline="-25000" dirty="0">
                <a:solidFill>
                  <a:srgbClr val="000000"/>
                </a:solidFill>
                <a:latin typeface="Times New Roman" panose="02020603050405020304" pitchFamily="18" charset="0"/>
                <a:ea typeface="Times New Roman" panose="02020603050405020304" pitchFamily="18" charset="0"/>
              </a:rPr>
              <a:t>3</a:t>
            </a:r>
            <a:r>
              <a:rPr lang="cs-CZ" sz="2100" dirty="0">
                <a:solidFill>
                  <a:srgbClr val="000000"/>
                </a:solidFill>
                <a:latin typeface="Times New Roman" panose="02020603050405020304" pitchFamily="18" charset="0"/>
                <a:ea typeface="Times New Roman" panose="02020603050405020304" pitchFamily="18" charset="0"/>
              </a:rPr>
              <a:t>, tj. bodu průsečíku křivky AD</a:t>
            </a:r>
            <a:r>
              <a:rPr lang="cs-CZ" sz="2100" baseline="-25000" dirty="0">
                <a:solidFill>
                  <a:srgbClr val="000000"/>
                </a:solidFill>
                <a:latin typeface="Times New Roman" panose="02020603050405020304" pitchFamily="18" charset="0"/>
                <a:ea typeface="Times New Roman" panose="02020603050405020304" pitchFamily="18" charset="0"/>
              </a:rPr>
              <a:t>1</a:t>
            </a:r>
            <a:r>
              <a:rPr lang="cs-CZ" sz="2100" dirty="0">
                <a:solidFill>
                  <a:srgbClr val="000000"/>
                </a:solidFill>
                <a:latin typeface="Times New Roman" panose="02020603050405020304" pitchFamily="18" charset="0"/>
                <a:ea typeface="Times New Roman" panose="02020603050405020304" pitchFamily="18" charset="0"/>
              </a:rPr>
              <a:t> s křivkou </a:t>
            </a:r>
            <a:r>
              <a:rPr lang="cs-CZ" sz="2100" dirty="0" smtClean="0">
                <a:solidFill>
                  <a:srgbClr val="000000"/>
                </a:solidFill>
                <a:latin typeface="Times New Roman" panose="02020603050405020304" pitchFamily="18" charset="0"/>
                <a:ea typeface="Times New Roman" panose="02020603050405020304" pitchFamily="18" charset="0"/>
              </a:rPr>
              <a:t>SRAS</a:t>
            </a:r>
            <a:r>
              <a:rPr lang="cs-CZ" sz="2100" baseline="-25000" dirty="0" smtClean="0">
                <a:solidFill>
                  <a:srgbClr val="000000"/>
                </a:solidFill>
                <a:latin typeface="Times New Roman" panose="02020603050405020304" pitchFamily="18" charset="0"/>
                <a:ea typeface="Times New Roman" panose="02020603050405020304" pitchFamily="18" charset="0"/>
              </a:rPr>
              <a:t>2</a:t>
            </a:r>
            <a:r>
              <a:rPr lang="cs-CZ" sz="2100" dirty="0" smtClean="0">
                <a:solidFill>
                  <a:srgbClr val="000000"/>
                </a:solidFill>
                <a:latin typeface="Times New Roman" panose="02020603050405020304" pitchFamily="18" charset="0"/>
                <a:ea typeface="Times New Roman" panose="02020603050405020304" pitchFamily="18" charset="0"/>
              </a:rPr>
              <a:t>), </a:t>
            </a:r>
            <a:r>
              <a:rPr lang="cs-CZ" sz="2100" dirty="0">
                <a:solidFill>
                  <a:srgbClr val="000000"/>
                </a:solidFill>
                <a:latin typeface="Times New Roman" panose="02020603050405020304" pitchFamily="18" charset="0"/>
                <a:ea typeface="Times New Roman" panose="02020603050405020304" pitchFamily="18" charset="0"/>
              </a:rPr>
              <a:t>kde je reálná mzdová sazba </a:t>
            </a:r>
            <a:r>
              <a:rPr lang="cs-CZ" sz="2100" dirty="0" smtClean="0">
                <a:solidFill>
                  <a:srgbClr val="000000"/>
                </a:solidFill>
                <a:latin typeface="Times New Roman" panose="02020603050405020304" pitchFamily="18" charset="0"/>
                <a:ea typeface="Times New Roman" panose="02020603050405020304" pitchFamily="18" charset="0"/>
              </a:rPr>
              <a:t>W</a:t>
            </a:r>
            <a:r>
              <a:rPr lang="cs-CZ" sz="2100" baseline="-25000" dirty="0" smtClean="0">
                <a:solidFill>
                  <a:srgbClr val="000000"/>
                </a:solidFill>
                <a:latin typeface="Times New Roman" panose="02020603050405020304" pitchFamily="18" charset="0"/>
                <a:ea typeface="Times New Roman" panose="02020603050405020304" pitchFamily="18" charset="0"/>
              </a:rPr>
              <a:t>2</a:t>
            </a:r>
            <a:r>
              <a:rPr lang="cs-CZ" sz="2100" dirty="0" smtClean="0">
                <a:solidFill>
                  <a:srgbClr val="000000"/>
                </a:solidFill>
                <a:latin typeface="Times New Roman" panose="02020603050405020304" pitchFamily="18" charset="0"/>
                <a:ea typeface="Times New Roman" panose="02020603050405020304" pitchFamily="18" charset="0"/>
              </a:rPr>
              <a:t>/P</a:t>
            </a:r>
            <a:r>
              <a:rPr lang="cs-CZ" sz="2100" baseline="-25000" dirty="0" smtClean="0">
                <a:solidFill>
                  <a:srgbClr val="000000"/>
                </a:solidFill>
                <a:latin typeface="Times New Roman" panose="02020603050405020304" pitchFamily="18" charset="0"/>
                <a:ea typeface="Times New Roman" panose="02020603050405020304" pitchFamily="18" charset="0"/>
              </a:rPr>
              <a:t>2</a:t>
            </a:r>
            <a:r>
              <a:rPr lang="cs-CZ" sz="2100" dirty="0" smtClean="0">
                <a:solidFill>
                  <a:srgbClr val="000000"/>
                </a:solidFill>
                <a:latin typeface="Times New Roman" panose="02020603050405020304" pitchFamily="18" charset="0"/>
                <a:ea typeface="Times New Roman" panose="02020603050405020304" pitchFamily="18" charset="0"/>
              </a:rPr>
              <a:t> </a:t>
            </a:r>
            <a:r>
              <a:rPr lang="cs-CZ" sz="2100" dirty="0">
                <a:solidFill>
                  <a:srgbClr val="000000"/>
                </a:solidFill>
                <a:latin typeface="Times New Roman" panose="02020603050405020304" pitchFamily="18" charset="0"/>
                <a:ea typeface="Times New Roman" panose="02020603050405020304" pitchFamily="18" charset="0"/>
              </a:rPr>
              <a:t>totožná s původní reálnou mzdovou sazbou W</a:t>
            </a:r>
            <a:r>
              <a:rPr lang="cs-CZ" sz="2100" baseline="-25000" dirty="0">
                <a:solidFill>
                  <a:srgbClr val="000000"/>
                </a:solidFill>
                <a:latin typeface="Times New Roman" panose="02020603050405020304" pitchFamily="18" charset="0"/>
                <a:ea typeface="Times New Roman" panose="02020603050405020304" pitchFamily="18" charset="0"/>
              </a:rPr>
              <a:t>0</a:t>
            </a:r>
            <a:r>
              <a:rPr lang="cs-CZ" sz="2100" dirty="0">
                <a:solidFill>
                  <a:srgbClr val="000000"/>
                </a:solidFill>
                <a:latin typeface="Times New Roman" panose="02020603050405020304" pitchFamily="18" charset="0"/>
                <a:ea typeface="Times New Roman" panose="02020603050405020304" pitchFamily="18" charset="0"/>
              </a:rPr>
              <a:t>/P</a:t>
            </a:r>
            <a:r>
              <a:rPr lang="cs-CZ" sz="2100" baseline="-25000" dirty="0">
                <a:solidFill>
                  <a:srgbClr val="000000"/>
                </a:solidFill>
                <a:latin typeface="Times New Roman" panose="02020603050405020304" pitchFamily="18" charset="0"/>
                <a:ea typeface="Times New Roman" panose="02020603050405020304" pitchFamily="18" charset="0"/>
              </a:rPr>
              <a:t>0</a:t>
            </a:r>
            <a:r>
              <a:rPr lang="cs-CZ" sz="2100" dirty="0">
                <a:solidFill>
                  <a:srgbClr val="000000"/>
                </a:solidFill>
                <a:latin typeface="Times New Roman" panose="02020603050405020304" pitchFamily="18" charset="0"/>
                <a:ea typeface="Times New Roman" panose="02020603050405020304" pitchFamily="18" charset="0"/>
              </a:rPr>
              <a:t>, vyrobená produkce odpovídá potenciálnímu produktu, jež je současně poptáván, a to při plné zaměstnanosti. </a:t>
            </a:r>
            <a:endParaRPr lang="cs-CZ" sz="21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Firmy </a:t>
            </a:r>
            <a:r>
              <a:rPr lang="cs-CZ" sz="2100" dirty="0">
                <a:solidFill>
                  <a:srgbClr val="000000"/>
                </a:solidFill>
                <a:latin typeface="Times New Roman" panose="02020603050405020304" pitchFamily="18" charset="0"/>
                <a:ea typeface="Times New Roman" panose="02020603050405020304" pitchFamily="18" charset="0"/>
              </a:rPr>
              <a:t>dobrovolně vyrábějí a nabízejí objem produkce Y* a poptávají rozsah zaměstnanosti na úrovni L*. </a:t>
            </a:r>
            <a:endParaRPr lang="cs-CZ" sz="21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Dlouhodobé </a:t>
            </a:r>
            <a:r>
              <a:rPr lang="cs-CZ" sz="2100" dirty="0">
                <a:solidFill>
                  <a:srgbClr val="000000"/>
                </a:solidFill>
                <a:latin typeface="Times New Roman" panose="02020603050405020304" pitchFamily="18" charset="0"/>
                <a:ea typeface="Times New Roman" panose="02020603050405020304" pitchFamily="18" charset="0"/>
              </a:rPr>
              <a:t>a konečné efekty fiskální expanze tedy jsou: nezměněná produkce ani zaměstnanost (úplný vytěsňovací efekt), zvýšená cenová hladina i úrokové sazby (prostřednictvím poklesu reálné peněžní zásoby).</a:t>
            </a:r>
            <a:endParaRPr lang="en-GB" altLang="sk-SK" sz="21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a:solidFill>
                  <a:srgbClr val="307871"/>
                </a:solidFill>
              </a:rPr>
              <a:t>Dlouhodobé účinky FP v modelu AS-AD (expanze)</a:t>
            </a:r>
            <a:r>
              <a:rPr lang="cs-CZ" altLang="sk-SK" sz="2800" b="1" dirty="0">
                <a:solidFill>
                  <a:srgbClr val="307871"/>
                </a:solidFill>
              </a:rPr>
              <a:t> </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35</a:t>
            </a:fld>
            <a:endParaRPr lang="cs-CZ" dirty="0"/>
          </a:p>
        </p:txBody>
      </p:sp>
    </p:spTree>
    <p:extLst>
      <p:ext uri="{BB962C8B-B14F-4D97-AF65-F5344CB8AC3E}">
        <p14:creationId xmlns:p14="http://schemas.microsoft.com/office/powerpoint/2010/main" val="10148954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6979" y="721832"/>
            <a:ext cx="8280920" cy="4370197"/>
          </a:xfrm>
          <a:prstGeom prst="rect">
            <a:avLst/>
          </a:prstGeom>
        </p:spPr>
        <p:txBody>
          <a:bodyPr>
            <a:noAutofit/>
          </a:bodyPr>
          <a:lstStyle/>
          <a:p>
            <a:pPr algn="just">
              <a:spcBef>
                <a:spcPts val="0"/>
              </a:spcBef>
              <a:spcAft>
                <a:spcPts val="600"/>
              </a:spcAft>
              <a:buClr>
                <a:schemeClr val="tx1"/>
              </a:buClr>
              <a:buSzPct val="120000"/>
            </a:pPr>
            <a:r>
              <a:rPr lang="cs-CZ" sz="2100" b="1" dirty="0">
                <a:latin typeface="Times New Roman" panose="02020603050405020304" pitchFamily="18" charset="0"/>
                <a:ea typeface="Times New Roman" panose="02020603050405020304" pitchFamily="18" charset="0"/>
              </a:rPr>
              <a:t>KRÁTKÉ OBDOBÍ:</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Zvýšení úrovně produkce</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Růst cenové hladiny</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Pokles reálné mzdy (W/P)</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Růst úrokové sazby</a:t>
            </a:r>
          </a:p>
          <a:p>
            <a:pPr algn="just">
              <a:spcBef>
                <a:spcPts val="0"/>
              </a:spcBef>
              <a:spcAft>
                <a:spcPts val="600"/>
              </a:spcAft>
              <a:buClr>
                <a:schemeClr val="tx1"/>
              </a:buClr>
              <a:buSzPct val="120000"/>
            </a:pPr>
            <a:r>
              <a:rPr lang="cs-CZ" sz="2100" b="1" dirty="0" smtClean="0">
                <a:latin typeface="Times New Roman" panose="02020603050405020304" pitchFamily="18" charset="0"/>
                <a:ea typeface="Times New Roman" panose="02020603050405020304" pitchFamily="18" charset="0"/>
              </a:rPr>
              <a:t>DLOUHÉ </a:t>
            </a:r>
            <a:r>
              <a:rPr lang="cs-CZ" sz="2100" b="1" dirty="0">
                <a:latin typeface="Times New Roman" panose="02020603050405020304" pitchFamily="18" charset="0"/>
                <a:ea typeface="Times New Roman" panose="02020603050405020304" pitchFamily="18" charset="0"/>
              </a:rPr>
              <a:t>OBDOBÍ:</a:t>
            </a:r>
          </a:p>
          <a:p>
            <a:pPr marL="12525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Výše produkce se nemění</a:t>
            </a:r>
          </a:p>
          <a:p>
            <a:pPr marL="12525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Zaměstnanost se nemění</a:t>
            </a:r>
          </a:p>
          <a:p>
            <a:pPr marL="12525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Cenová hladina se zvýšila</a:t>
            </a:r>
          </a:p>
          <a:p>
            <a:pPr marL="12525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Úroková sazba se zvýšila</a:t>
            </a:r>
          </a:p>
          <a:p>
            <a:pPr marL="1252538" indent="-355600" algn="just">
              <a:spcBef>
                <a:spcPts val="0"/>
              </a:spcBef>
              <a:spcAft>
                <a:spcPts val="600"/>
              </a:spcAft>
              <a:buClr>
                <a:schemeClr val="tx1"/>
              </a:buClr>
              <a:buSzPct val="120000"/>
              <a:buFont typeface="Wingdings" panose="05000000000000000000" pitchFamily="2" charset="2"/>
              <a:buChar char="Ø"/>
            </a:pPr>
            <a:r>
              <a:rPr lang="cs-CZ" sz="2100" dirty="0">
                <a:solidFill>
                  <a:srgbClr val="000000"/>
                </a:solidFill>
                <a:latin typeface="Times New Roman" panose="02020603050405020304" pitchFamily="18" charset="0"/>
                <a:ea typeface="Times New Roman" panose="02020603050405020304" pitchFamily="18" charset="0"/>
              </a:rPr>
              <a:t>Dochází k úplnému vytěsňovacímu efektu</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Účinky fiskální expanze - shrnutí</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36</a:t>
            </a:fld>
            <a:endParaRPr lang="cs-CZ" dirty="0"/>
          </a:p>
        </p:txBody>
      </p:sp>
    </p:spTree>
    <p:extLst>
      <p:ext uri="{BB962C8B-B14F-4D97-AF65-F5344CB8AC3E}">
        <p14:creationId xmlns:p14="http://schemas.microsoft.com/office/powerpoint/2010/main" val="25501786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79512" y="195531"/>
            <a:ext cx="8532440" cy="507703"/>
          </a:xfrm>
        </p:spPr>
        <p:txBody>
          <a:bodyPr/>
          <a:lstStyle/>
          <a:p>
            <a:r>
              <a:rPr lang="cs-CZ" altLang="sk-SK" sz="2600" b="1" dirty="0" smtClean="0">
                <a:solidFill>
                  <a:srgbClr val="307871"/>
                </a:solidFill>
              </a:rPr>
              <a:t>Krátkodobé účinky MP v modelu AS-AD (expanze)</a:t>
            </a:r>
            <a:r>
              <a:rPr lang="cs-CZ" altLang="sk-SK" sz="2800" b="1" dirty="0" smtClean="0"/>
              <a:t> </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805612" y="907943"/>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1254307" y="219052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3324183" y="3609800"/>
            <a:ext cx="13963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a:solidFill>
                  <a:srgbClr val="0066FF"/>
                </a:solidFill>
              </a:rPr>
              <a:t>AD</a:t>
            </a:r>
            <a:r>
              <a:rPr lang="cs-CZ" altLang="sk-SK" sz="1600" b="1" baseline="-25000" dirty="0">
                <a:solidFill>
                  <a:srgbClr val="0066FF"/>
                </a:solidFill>
              </a:rPr>
              <a:t>0</a:t>
            </a:r>
            <a:r>
              <a:rPr lang="cs-CZ" altLang="sk-SK" sz="1600" b="1" dirty="0">
                <a:solidFill>
                  <a:srgbClr val="0066FF"/>
                </a:solidFill>
              </a:rPr>
              <a:t>(A</a:t>
            </a:r>
            <a:r>
              <a:rPr lang="cs-CZ" altLang="sk-SK" sz="1600" b="1" baseline="-25000" dirty="0">
                <a:solidFill>
                  <a:srgbClr val="0066FF"/>
                </a:solidFill>
              </a:rPr>
              <a:t>0</a:t>
            </a:r>
            <a:r>
              <a:rPr lang="cs-CZ" altLang="sk-SK" sz="1600" b="1" dirty="0">
                <a:solidFill>
                  <a:srgbClr val="0066FF"/>
                </a:solidFill>
              </a:rPr>
              <a:t>, M</a:t>
            </a:r>
            <a:r>
              <a:rPr lang="cs-CZ" altLang="sk-SK" sz="1600" b="1" baseline="-25000" dirty="0">
                <a:solidFill>
                  <a:srgbClr val="0066FF"/>
                </a:solidFill>
              </a:rPr>
              <a:t>0</a:t>
            </a:r>
            <a:r>
              <a:rPr lang="cs-CZ" altLang="sk-SK" sz="1600" b="1" dirty="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786254" y="3046711"/>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a:off x="761710" y="2553585"/>
            <a:ext cx="0" cy="493126"/>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flipV="1">
            <a:off x="2368212" y="4432441"/>
            <a:ext cx="739642" cy="5396"/>
          </a:xfrm>
          <a:prstGeom prst="line">
            <a:avLst/>
          </a:prstGeom>
          <a:noFill/>
          <a:ln w="444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2057839" y="1759949"/>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1187306" y="3228751"/>
            <a:ext cx="2626941" cy="216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134238" y="1399014"/>
            <a:ext cx="17227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a:solidFill>
                  <a:srgbClr val="FF0000"/>
                </a:solidFill>
              </a:rPr>
              <a:t>SRAS</a:t>
            </a:r>
            <a:r>
              <a:rPr lang="cs-CZ" altLang="sk-SK" sz="1600" b="1" baseline="-25000">
                <a:solidFill>
                  <a:srgbClr val="FF0000"/>
                </a:solidFill>
              </a:rPr>
              <a:t>0</a:t>
            </a:r>
            <a:r>
              <a:rPr lang="cs-CZ" altLang="sk-SK" sz="1600" b="1">
                <a:solidFill>
                  <a:srgbClr val="FF0000"/>
                </a:solidFill>
              </a:rPr>
              <a:t>(W</a:t>
            </a:r>
            <a:r>
              <a:rPr lang="cs-CZ" altLang="sk-SK" sz="1600" b="1" baseline="-25000">
                <a:solidFill>
                  <a:srgbClr val="FF0000"/>
                </a:solidFill>
              </a:rPr>
              <a:t>0</a:t>
            </a:r>
            <a:r>
              <a:rPr lang="cs-CZ" altLang="sk-SK" sz="1600" b="1">
                <a:solidFill>
                  <a:srgbClr val="FF0000"/>
                </a:solidFill>
              </a:rPr>
              <a:t>, L</a:t>
            </a:r>
            <a:r>
              <a:rPr lang="cs-CZ" altLang="sk-SK" sz="1600" b="1" baseline="-25000">
                <a:solidFill>
                  <a:srgbClr val="FF0000"/>
                </a:solidFill>
              </a:rPr>
              <a:t>0</a:t>
            </a:r>
            <a:r>
              <a:rPr lang="cs-CZ" altLang="sk-SK" sz="1600" b="1">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175189"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endParaRPr lang="cs-CZ" altLang="sk-SK" sz="1600" b="1" dirty="0"/>
          </a:p>
        </p:txBody>
      </p:sp>
      <p:sp>
        <p:nvSpPr>
          <p:cNvPr id="40" name="Text Box 16"/>
          <p:cNvSpPr txBox="1">
            <a:spLocks noChangeArrowheads="1"/>
          </p:cNvSpPr>
          <p:nvPr/>
        </p:nvSpPr>
        <p:spPr bwMode="auto">
          <a:xfrm>
            <a:off x="2427618" y="3332210"/>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4773022" y="1276654"/>
            <a:ext cx="416347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n-GB" altLang="sk-SK" sz="1600" dirty="0" smtClean="0">
                <a:solidFill>
                  <a:schemeClr val="bg2">
                    <a:lumMod val="10000"/>
                  </a:schemeClr>
                </a:solidFill>
              </a:rPr>
              <a:t>↑</a:t>
            </a:r>
            <a:r>
              <a:rPr lang="cs-CZ" altLang="sk-SK" sz="1600" dirty="0" smtClean="0">
                <a:solidFill>
                  <a:schemeClr val="bg2">
                    <a:lumMod val="10000"/>
                  </a:schemeClr>
                </a:solidFill>
              </a:rPr>
              <a:t>zásoby nominálních peněz </a:t>
            </a:r>
            <a:r>
              <a:rPr lang="cs-CZ" sz="1600" dirty="0" smtClean="0">
                <a:solidFill>
                  <a:schemeClr val="bg2">
                    <a:lumMod val="10000"/>
                  </a:schemeClr>
                </a:solidFill>
                <a:latin typeface="Times New Roman" panose="02020603050405020304" pitchFamily="18" charset="0"/>
                <a:ea typeface="Times New Roman" panose="02020603050405020304" pitchFamily="18" charset="0"/>
              </a:rPr>
              <a:t>z </a:t>
            </a:r>
            <a:r>
              <a:rPr lang="cs-CZ" sz="1600" dirty="0">
                <a:solidFill>
                  <a:schemeClr val="bg2">
                    <a:lumMod val="10000"/>
                  </a:schemeClr>
                </a:solidFill>
                <a:latin typeface="Times New Roman" panose="02020603050405020304" pitchFamily="18" charset="0"/>
                <a:ea typeface="Times New Roman" panose="02020603050405020304" pitchFamily="18" charset="0"/>
              </a:rPr>
              <a:t>M</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0</a:t>
            </a:r>
            <a:r>
              <a:rPr lang="cs-CZ" sz="1600" dirty="0">
                <a:solidFill>
                  <a:schemeClr val="bg2">
                    <a:lumMod val="10000"/>
                  </a:schemeClr>
                </a:solidFill>
                <a:latin typeface="Times New Roman" panose="02020603050405020304" pitchFamily="18" charset="0"/>
                <a:ea typeface="Times New Roman" panose="02020603050405020304" pitchFamily="18" charset="0"/>
              </a:rPr>
              <a:t> na M</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1</a:t>
            </a:r>
            <a:r>
              <a:rPr lang="cs-CZ" sz="1600" dirty="0">
                <a:solidFill>
                  <a:schemeClr val="bg2">
                    <a:lumMod val="10000"/>
                  </a:schemeClr>
                </a:solidFill>
                <a:latin typeface="Times New Roman" panose="02020603050405020304" pitchFamily="18" charset="0"/>
                <a:ea typeface="Times New Roman" panose="02020603050405020304" pitchFamily="18" charset="0"/>
              </a:rPr>
              <a:t>, čímž se posune křivka agregátní poptávky nahoru doprava (z AD</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0</a:t>
            </a:r>
            <a:r>
              <a:rPr lang="cs-CZ" sz="1600" dirty="0">
                <a:solidFill>
                  <a:schemeClr val="bg2">
                    <a:lumMod val="10000"/>
                  </a:schemeClr>
                </a:solidFill>
                <a:latin typeface="Times New Roman" panose="02020603050405020304" pitchFamily="18" charset="0"/>
                <a:ea typeface="Times New Roman" panose="02020603050405020304" pitchFamily="18" charset="0"/>
              </a:rPr>
              <a:t> na AD</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1</a:t>
            </a:r>
            <a:r>
              <a:rPr lang="cs-CZ" sz="1600" dirty="0">
                <a:solidFill>
                  <a:schemeClr val="bg2">
                    <a:lumMod val="10000"/>
                  </a:schemeClr>
                </a:solidFill>
                <a:latin typeface="Times New Roman" panose="02020603050405020304" pitchFamily="18" charset="0"/>
                <a:ea typeface="Times New Roman" panose="02020603050405020304" pitchFamily="18" charset="0"/>
              </a:rPr>
              <a:t>), a to při všech cenových úrovních. Převis agregátní poptávky AD</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1</a:t>
            </a:r>
            <a:r>
              <a:rPr lang="cs-CZ" sz="1600" dirty="0">
                <a:solidFill>
                  <a:schemeClr val="bg2">
                    <a:lumMod val="10000"/>
                  </a:schemeClr>
                </a:solidFill>
                <a:latin typeface="Times New Roman" panose="02020603050405020304" pitchFamily="18" charset="0"/>
                <a:ea typeface="Times New Roman" panose="02020603050405020304" pitchFamily="18" charset="0"/>
              </a:rPr>
              <a:t> nad agregátní nabídkou SRAS</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0</a:t>
            </a:r>
            <a:r>
              <a:rPr lang="cs-CZ" sz="1600" dirty="0">
                <a:solidFill>
                  <a:schemeClr val="bg2">
                    <a:lumMod val="10000"/>
                  </a:schemeClr>
                </a:solidFill>
                <a:latin typeface="Times New Roman" panose="02020603050405020304" pitchFamily="18" charset="0"/>
                <a:ea typeface="Times New Roman" panose="02020603050405020304" pitchFamily="18" charset="0"/>
              </a:rPr>
              <a:t> vyvolá neplánované čerpání zásob, tlak na růst objemu produkce, tlak na růst cenové hladiny a její faktické zvýšení. </a:t>
            </a:r>
            <a:r>
              <a:rPr lang="cs-CZ" sz="1600" b="1" i="1" u="sng" dirty="0">
                <a:solidFill>
                  <a:srgbClr val="307871"/>
                </a:solidFill>
                <a:latin typeface="Times New Roman" panose="02020603050405020304" pitchFamily="18" charset="0"/>
                <a:ea typeface="Times New Roman" panose="02020603050405020304" pitchFamily="18" charset="0"/>
              </a:rPr>
              <a:t>Bod E</a:t>
            </a:r>
            <a:r>
              <a:rPr lang="cs-CZ" sz="1600" b="1" i="1" u="sng" baseline="-25000" dirty="0">
                <a:solidFill>
                  <a:srgbClr val="307871"/>
                </a:solidFill>
                <a:latin typeface="Times New Roman" panose="02020603050405020304" pitchFamily="18" charset="0"/>
                <a:ea typeface="Times New Roman" panose="02020603050405020304" pitchFamily="18" charset="0"/>
              </a:rPr>
              <a:t>1</a:t>
            </a:r>
            <a:r>
              <a:rPr lang="cs-CZ" sz="1600" b="1" i="1" u="sng" dirty="0">
                <a:solidFill>
                  <a:srgbClr val="307871"/>
                </a:solidFill>
                <a:latin typeface="Times New Roman" panose="02020603050405020304" pitchFamily="18" charset="0"/>
                <a:ea typeface="Times New Roman" panose="02020603050405020304" pitchFamily="18" charset="0"/>
              </a:rPr>
              <a:t> je bodem krátkodobé rovnováhy,</a:t>
            </a:r>
            <a:r>
              <a:rPr lang="cs-CZ" sz="1600" dirty="0">
                <a:solidFill>
                  <a:schemeClr val="bg2">
                    <a:lumMod val="10000"/>
                  </a:schemeClr>
                </a:solidFill>
                <a:latin typeface="Times New Roman" panose="02020603050405020304" pitchFamily="18" charset="0"/>
                <a:ea typeface="Times New Roman" panose="02020603050405020304" pitchFamily="18" charset="0"/>
              </a:rPr>
              <a:t> kdy je v ekonomice vyroben vyšší objem produkce v rozsahu Y</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1</a:t>
            </a:r>
            <a:r>
              <a:rPr lang="cs-CZ" sz="1600" dirty="0">
                <a:solidFill>
                  <a:schemeClr val="bg2">
                    <a:lumMod val="10000"/>
                  </a:schemeClr>
                </a:solidFill>
                <a:latin typeface="Times New Roman" panose="02020603050405020304" pitchFamily="18" charset="0"/>
                <a:ea typeface="Times New Roman" panose="02020603050405020304" pitchFamily="18" charset="0"/>
              </a:rPr>
              <a:t> při nové – zvýšené - cenové hladině P</a:t>
            </a:r>
            <a:r>
              <a:rPr lang="cs-CZ" sz="1600" baseline="-25000" dirty="0">
                <a:solidFill>
                  <a:schemeClr val="bg2">
                    <a:lumMod val="10000"/>
                  </a:schemeClr>
                </a:solidFill>
                <a:latin typeface="Times New Roman" panose="02020603050405020304" pitchFamily="18" charset="0"/>
                <a:ea typeface="Times New Roman" panose="02020603050405020304" pitchFamily="18" charset="0"/>
              </a:rPr>
              <a:t>1</a:t>
            </a:r>
            <a:r>
              <a:rPr lang="cs-CZ" sz="1600" dirty="0">
                <a:solidFill>
                  <a:schemeClr val="bg2">
                    <a:lumMod val="10000"/>
                  </a:schemeClr>
                </a:solidFill>
                <a:latin typeface="Times New Roman" panose="02020603050405020304" pitchFamily="18" charset="0"/>
                <a:ea typeface="Times New Roman" panose="02020603050405020304" pitchFamily="18" charset="0"/>
              </a:rPr>
              <a:t> a současně snížené reálné mzdě a nižší úrokové sazbě.</a:t>
            </a:r>
            <a:endParaRPr lang="en-GB" altLang="sk-SK" sz="1600" dirty="0">
              <a:solidFill>
                <a:schemeClr val="bg2">
                  <a:lumMod val="10000"/>
                </a:schemeClr>
              </a:solidFill>
            </a:endParaRPr>
          </a:p>
        </p:txBody>
      </p:sp>
      <p:sp>
        <p:nvSpPr>
          <p:cNvPr id="44" name="Line 8"/>
          <p:cNvSpPr>
            <a:spLocks noChangeShapeType="1"/>
          </p:cNvSpPr>
          <p:nvPr/>
        </p:nvSpPr>
        <p:spPr bwMode="auto">
          <a:xfrm>
            <a:off x="1918354"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1136505" y="1233401"/>
            <a:ext cx="19867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(A</a:t>
            </a:r>
            <a:r>
              <a:rPr lang="cs-CZ" altLang="sk-SK" sz="1600" b="1" baseline="-25000" dirty="0" smtClean="0">
                <a:solidFill>
                  <a:srgbClr val="0066FF"/>
                </a:solidFill>
              </a:rPr>
              <a:t>0</a:t>
            </a:r>
            <a:r>
              <a:rPr lang="cs-CZ" altLang="sk-SK" sz="1600" b="1" dirty="0" smtClean="0">
                <a:solidFill>
                  <a:srgbClr val="0066FF"/>
                </a:solidFill>
              </a:rPr>
              <a:t> , M</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cxnSp>
        <p:nvCxnSpPr>
          <p:cNvPr id="15" name="Přímá spojnice 14"/>
          <p:cNvCxnSpPr/>
          <p:nvPr/>
        </p:nvCxnSpPr>
        <p:spPr>
          <a:xfrm>
            <a:off x="3081624" y="2635566"/>
            <a:ext cx="17767" cy="143189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a:off x="1203916" y="2604789"/>
            <a:ext cx="190393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Line 20"/>
          <p:cNvSpPr>
            <a:spLocks noChangeShapeType="1"/>
          </p:cNvSpPr>
          <p:nvPr/>
        </p:nvSpPr>
        <p:spPr bwMode="auto">
          <a:xfrm flipV="1">
            <a:off x="2970042" y="3400896"/>
            <a:ext cx="729266" cy="9134"/>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2427453"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2411853"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52" name="Text Box 16"/>
          <p:cNvSpPr txBox="1">
            <a:spLocks noChangeArrowheads="1"/>
          </p:cNvSpPr>
          <p:nvPr/>
        </p:nvSpPr>
        <p:spPr bwMode="auto">
          <a:xfrm>
            <a:off x="777185" y="2197156"/>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4" name="Text Box 5"/>
          <p:cNvSpPr txBox="1">
            <a:spLocks noChangeArrowheads="1"/>
          </p:cNvSpPr>
          <p:nvPr/>
        </p:nvSpPr>
        <p:spPr bwMode="auto">
          <a:xfrm>
            <a:off x="3209100" y="3396314"/>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61" name="Text Box 6"/>
          <p:cNvSpPr txBox="1">
            <a:spLocks noChangeArrowheads="1"/>
          </p:cNvSpPr>
          <p:nvPr/>
        </p:nvSpPr>
        <p:spPr bwMode="auto">
          <a:xfrm>
            <a:off x="2943922"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a:t>1</a:t>
            </a:r>
            <a:endParaRPr lang="cs-CZ" altLang="sk-SK" sz="1600" b="1" dirty="0"/>
          </a:p>
        </p:txBody>
      </p:sp>
      <p:sp>
        <p:nvSpPr>
          <p:cNvPr id="63" name="Text Box 16"/>
          <p:cNvSpPr txBox="1">
            <a:spLocks noChangeArrowheads="1"/>
          </p:cNvSpPr>
          <p:nvPr/>
        </p:nvSpPr>
        <p:spPr bwMode="auto">
          <a:xfrm>
            <a:off x="3153735" y="2417189"/>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sp>
        <p:nvSpPr>
          <p:cNvPr id="42" name="Text Box 16"/>
          <p:cNvSpPr txBox="1">
            <a:spLocks noChangeArrowheads="1"/>
          </p:cNvSpPr>
          <p:nvPr/>
        </p:nvSpPr>
        <p:spPr bwMode="auto">
          <a:xfrm>
            <a:off x="3762924" y="2968713"/>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B</a:t>
            </a:r>
            <a:endParaRPr lang="cs-CZ" altLang="sk-SK" sz="1600" b="1" dirty="0">
              <a:solidFill>
                <a:srgbClr val="000000"/>
              </a:solidFill>
            </a:endParaRPr>
          </a:p>
        </p:txBody>
      </p:sp>
    </p:spTree>
    <p:extLst>
      <p:ext uri="{BB962C8B-B14F-4D97-AF65-F5344CB8AC3E}">
        <p14:creationId xmlns:p14="http://schemas.microsoft.com/office/powerpoint/2010/main" val="3011900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76375" y="169223"/>
            <a:ext cx="8352928" cy="507703"/>
          </a:xfrm>
        </p:spPr>
        <p:txBody>
          <a:bodyPr/>
          <a:lstStyle/>
          <a:p>
            <a:r>
              <a:rPr lang="cs-CZ" altLang="sk-SK" sz="2600" b="1" dirty="0" smtClean="0">
                <a:solidFill>
                  <a:srgbClr val="307871"/>
                </a:solidFill>
              </a:rPr>
              <a:t>Dlouhodobé účinky </a:t>
            </a:r>
            <a:r>
              <a:rPr lang="cs-CZ" altLang="sk-SK" sz="2600" b="1" dirty="0">
                <a:solidFill>
                  <a:srgbClr val="307871"/>
                </a:solidFill>
              </a:rPr>
              <a:t>FP v modelu AS-AD (expanze)</a:t>
            </a:r>
            <a:r>
              <a:rPr lang="cs-CZ" altLang="sk-SK" sz="2800" b="1" dirty="0">
                <a:solidFill>
                  <a:srgbClr val="307871"/>
                </a:solidFill>
              </a:rPr>
              <a:t> </a:t>
            </a:r>
            <a:endParaRPr lang="cs-CZ" altLang="sk-SK" sz="2800" b="1" dirty="0"/>
          </a:p>
        </p:txBody>
      </p:sp>
      <p:sp>
        <p:nvSpPr>
          <p:cNvPr id="117764" name="Line 4"/>
          <p:cNvSpPr>
            <a:spLocks noChangeShapeType="1"/>
          </p:cNvSpPr>
          <p:nvPr/>
        </p:nvSpPr>
        <p:spPr bwMode="auto">
          <a:xfrm>
            <a:off x="539552"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539552"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3394511" y="4071434"/>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endParaRPr lang="cs-CZ" altLang="sk-SK" sz="1600" b="1" dirty="0"/>
          </a:p>
        </p:txBody>
      </p:sp>
      <p:sp>
        <p:nvSpPr>
          <p:cNvPr id="117767" name="Text Box 7"/>
          <p:cNvSpPr txBox="1">
            <a:spLocks noChangeArrowheads="1"/>
          </p:cNvSpPr>
          <p:nvPr/>
        </p:nvSpPr>
        <p:spPr bwMode="auto">
          <a:xfrm>
            <a:off x="157540" y="907943"/>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endParaRPr lang="cs-CZ" altLang="sk-SK" sz="1600" b="1" dirty="0"/>
          </a:p>
        </p:txBody>
      </p:sp>
      <p:sp>
        <p:nvSpPr>
          <p:cNvPr id="117768" name="Line 8"/>
          <p:cNvSpPr>
            <a:spLocks noChangeShapeType="1"/>
          </p:cNvSpPr>
          <p:nvPr/>
        </p:nvSpPr>
        <p:spPr bwMode="auto">
          <a:xfrm>
            <a:off x="606235" y="2190522"/>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9" name="Text Box 9"/>
          <p:cNvSpPr txBox="1">
            <a:spLocks noChangeArrowheads="1"/>
          </p:cNvSpPr>
          <p:nvPr/>
        </p:nvSpPr>
        <p:spPr bwMode="auto">
          <a:xfrm>
            <a:off x="2676111" y="3609800"/>
            <a:ext cx="1435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66FF"/>
                </a:solidFill>
              </a:rPr>
              <a:t>AD</a:t>
            </a:r>
            <a:r>
              <a:rPr lang="cs-CZ" altLang="sk-SK" sz="1600" b="1" baseline="-25000" dirty="0" smtClean="0">
                <a:solidFill>
                  <a:srgbClr val="0066FF"/>
                </a:solidFill>
              </a:rPr>
              <a:t>0</a:t>
            </a:r>
            <a:r>
              <a:rPr lang="cs-CZ" altLang="sk-SK" sz="1600" b="1" dirty="0" smtClean="0">
                <a:solidFill>
                  <a:srgbClr val="0066FF"/>
                </a:solidFill>
              </a:rPr>
              <a:t>(A</a:t>
            </a:r>
            <a:r>
              <a:rPr lang="cs-CZ" altLang="sk-SK" sz="1600" b="1" baseline="-25000" dirty="0" smtClean="0">
                <a:solidFill>
                  <a:srgbClr val="0066FF"/>
                </a:solidFill>
              </a:rPr>
              <a:t>0</a:t>
            </a:r>
            <a:r>
              <a:rPr lang="cs-CZ" altLang="sk-SK" sz="1600" b="1" dirty="0" smtClean="0">
                <a:solidFill>
                  <a:srgbClr val="0066FF"/>
                </a:solidFill>
              </a:rPr>
              <a:t>, M</a:t>
            </a:r>
            <a:r>
              <a:rPr lang="cs-CZ" altLang="sk-SK" sz="1600" b="1" baseline="-25000" dirty="0" smtClean="0">
                <a:solidFill>
                  <a:srgbClr val="0066FF"/>
                </a:solidFill>
              </a:rPr>
              <a:t>0</a:t>
            </a:r>
            <a:r>
              <a:rPr lang="cs-CZ" altLang="sk-SK" sz="1600" b="1" dirty="0" smtClean="0">
                <a:solidFill>
                  <a:srgbClr val="0066FF"/>
                </a:solidFill>
              </a:rPr>
              <a:t>) </a:t>
            </a:r>
            <a:endParaRPr lang="cs-CZ" altLang="sk-SK" sz="1600" b="1" dirty="0">
              <a:solidFill>
                <a:srgbClr val="0066FF"/>
              </a:solidFill>
            </a:endParaRPr>
          </a:p>
        </p:txBody>
      </p:sp>
      <p:sp>
        <p:nvSpPr>
          <p:cNvPr id="117774" name="Text Box 14"/>
          <p:cNvSpPr txBox="1">
            <a:spLocks noChangeArrowheads="1"/>
          </p:cNvSpPr>
          <p:nvPr/>
        </p:nvSpPr>
        <p:spPr bwMode="auto">
          <a:xfrm>
            <a:off x="1385516"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sp>
        <p:nvSpPr>
          <p:cNvPr id="117776" name="Text Box 16"/>
          <p:cNvSpPr txBox="1">
            <a:spLocks noChangeArrowheads="1"/>
          </p:cNvSpPr>
          <p:nvPr/>
        </p:nvSpPr>
        <p:spPr bwMode="auto">
          <a:xfrm>
            <a:off x="138182" y="3046711"/>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0</a:t>
            </a:r>
            <a:endParaRPr lang="cs-CZ" altLang="sk-SK" sz="1600" b="1" dirty="0"/>
          </a:p>
        </p:txBody>
      </p:sp>
      <p:sp>
        <p:nvSpPr>
          <p:cNvPr id="117779" name="Line 19"/>
          <p:cNvSpPr>
            <a:spLocks noChangeShapeType="1"/>
          </p:cNvSpPr>
          <p:nvPr/>
        </p:nvSpPr>
        <p:spPr bwMode="auto">
          <a:xfrm flipH="1">
            <a:off x="47652" y="1909238"/>
            <a:ext cx="7299" cy="749217"/>
          </a:xfrm>
          <a:prstGeom prst="line">
            <a:avLst/>
          </a:prstGeom>
          <a:noFill/>
          <a:ln w="28575">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80" name="Line 20"/>
          <p:cNvSpPr>
            <a:spLocks noChangeShapeType="1"/>
          </p:cNvSpPr>
          <p:nvPr/>
        </p:nvSpPr>
        <p:spPr bwMode="auto">
          <a:xfrm>
            <a:off x="1720140" y="4437837"/>
            <a:ext cx="923346" cy="5142"/>
          </a:xfrm>
          <a:prstGeom prst="line">
            <a:avLst/>
          </a:prstGeom>
          <a:noFill/>
          <a:ln w="444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3" name="Přímá spojnice 2"/>
          <p:cNvCxnSpPr/>
          <p:nvPr/>
        </p:nvCxnSpPr>
        <p:spPr>
          <a:xfrm flipV="1">
            <a:off x="1409767" y="1759949"/>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flipV="1">
            <a:off x="539234" y="3228751"/>
            <a:ext cx="2626941" cy="216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003516" y="1855762"/>
            <a:ext cx="19797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SRAS</a:t>
            </a:r>
            <a:r>
              <a:rPr lang="cs-CZ" altLang="sk-SK" sz="1600" b="1" baseline="-25000" dirty="0" smtClean="0">
                <a:solidFill>
                  <a:srgbClr val="FF0000"/>
                </a:solidFill>
              </a:rPr>
              <a:t>0</a:t>
            </a:r>
            <a:r>
              <a:rPr lang="cs-CZ" altLang="sk-SK" sz="1600" b="1" dirty="0" smtClean="0">
                <a:solidFill>
                  <a:srgbClr val="FF0000"/>
                </a:solidFill>
              </a:rPr>
              <a:t>(W</a:t>
            </a:r>
            <a:r>
              <a:rPr lang="cs-CZ" altLang="sk-SK" sz="1600" b="1" baseline="-25000" dirty="0" smtClean="0">
                <a:solidFill>
                  <a:srgbClr val="FF0000"/>
                </a:solidFill>
              </a:rPr>
              <a:t>0</a:t>
            </a:r>
            <a:r>
              <a:rPr lang="cs-CZ" altLang="sk-SK" sz="1600" b="1" dirty="0" smtClean="0">
                <a:solidFill>
                  <a:srgbClr val="FF0000"/>
                </a:solidFill>
              </a:rPr>
              <a:t>, L</a:t>
            </a:r>
            <a:r>
              <a:rPr lang="cs-CZ" altLang="sk-SK" sz="1600" b="1" baseline="-25000" dirty="0" smtClean="0">
                <a:solidFill>
                  <a:srgbClr val="FF0000"/>
                </a:solidFill>
              </a:rPr>
              <a:t>0</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1527117" y="4067460"/>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30000" dirty="0" smtClean="0"/>
              <a:t>*</a:t>
            </a:r>
            <a:endParaRPr lang="cs-CZ" altLang="sk-SK" sz="1600" b="1" dirty="0"/>
          </a:p>
        </p:txBody>
      </p:sp>
      <p:sp>
        <p:nvSpPr>
          <p:cNvPr id="40" name="Text Box 16"/>
          <p:cNvSpPr txBox="1">
            <a:spLocks noChangeArrowheads="1"/>
          </p:cNvSpPr>
          <p:nvPr/>
        </p:nvSpPr>
        <p:spPr bwMode="auto">
          <a:xfrm>
            <a:off x="1745893" y="335878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4658032" y="986028"/>
            <a:ext cx="384226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spcAft>
                <a:spcPts val="600"/>
              </a:spcAft>
            </a:pPr>
            <a:r>
              <a:rPr lang="cs-CZ" altLang="sk-SK" sz="1600" dirty="0" smtClean="0">
                <a:solidFill>
                  <a:srgbClr val="000000"/>
                </a:solidFill>
              </a:rPr>
              <a:t>Navážeme na předchozí </a:t>
            </a:r>
            <a:r>
              <a:rPr lang="cs-CZ" altLang="sk-SK" sz="1600" dirty="0" err="1" smtClean="0">
                <a:solidFill>
                  <a:srgbClr val="000000"/>
                </a:solidFill>
              </a:rPr>
              <a:t>slide</a:t>
            </a:r>
            <a:r>
              <a:rPr lang="cs-CZ" altLang="sk-SK" sz="1600" dirty="0" smtClean="0">
                <a:solidFill>
                  <a:srgbClr val="000000"/>
                </a:solidFill>
              </a:rPr>
              <a:t>. </a:t>
            </a:r>
            <a:r>
              <a:rPr lang="cs-CZ" sz="1600" dirty="0">
                <a:solidFill>
                  <a:srgbClr val="000000"/>
                </a:solidFill>
                <a:latin typeface="Times New Roman" panose="02020603050405020304" pitchFamily="18" charset="0"/>
                <a:ea typeface="Times New Roman" panose="02020603050405020304" pitchFamily="18" charset="0"/>
              </a:rPr>
              <a:t>Pracovníkům se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reálné mzdy, jejichž </a:t>
            </a:r>
            <a:r>
              <a:rPr lang="cs-CZ" sz="1600" dirty="0" smtClean="0">
                <a:solidFill>
                  <a:srgbClr val="000000"/>
                </a:solidFill>
                <a:latin typeface="Times New Roman" panose="02020603050405020304" pitchFamily="18" charset="0"/>
                <a:ea typeface="Times New Roman" panose="02020603050405020304" pitchFamily="18" charset="0"/>
              </a:rPr>
              <a:t>↑ na </a:t>
            </a:r>
            <a:r>
              <a:rPr lang="cs-CZ" sz="1600" dirty="0">
                <a:solidFill>
                  <a:srgbClr val="000000"/>
                </a:solidFill>
                <a:latin typeface="Times New Roman" panose="02020603050405020304" pitchFamily="18" charset="0"/>
                <a:ea typeface="Times New Roman" panose="02020603050405020304" pitchFamily="18" charset="0"/>
              </a:rPr>
              <a:t>původní úroveň, tj. na úroveň před monetární expanzi, budou časem požadovat. Následný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nominálních mezd </a:t>
            </a:r>
            <a:r>
              <a:rPr lang="cs-CZ" sz="1600" dirty="0" smtClean="0">
                <a:solidFill>
                  <a:srgbClr val="000000"/>
                </a:solidFill>
                <a:latin typeface="Times New Roman" panose="02020603050405020304" pitchFamily="18" charset="0"/>
                <a:ea typeface="Times New Roman" panose="02020603050405020304" pitchFamily="18" charset="0"/>
              </a:rPr>
              <a:t>→ ↑ </a:t>
            </a:r>
            <a:r>
              <a:rPr lang="cs-CZ" sz="1600" dirty="0">
                <a:solidFill>
                  <a:srgbClr val="000000"/>
                </a:solidFill>
                <a:latin typeface="Times New Roman" panose="02020603050405020304" pitchFamily="18" charset="0"/>
                <a:ea typeface="Times New Roman" panose="02020603050405020304" pitchFamily="18" charset="0"/>
              </a:rPr>
              <a:t>firmám jejich výrobní náklady, které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jejich </a:t>
            </a:r>
            <a:r>
              <a:rPr lang="cs-CZ" sz="1600" dirty="0" smtClean="0">
                <a:solidFill>
                  <a:srgbClr val="000000"/>
                </a:solidFill>
                <a:latin typeface="Times New Roman" panose="02020603050405020304" pitchFamily="18" charset="0"/>
                <a:ea typeface="Times New Roman" panose="02020603050405020304" pitchFamily="18" charset="0"/>
              </a:rPr>
              <a:t>AS </a:t>
            </a:r>
            <a:r>
              <a:rPr lang="cs-CZ" sz="1600" dirty="0">
                <a:solidFill>
                  <a:srgbClr val="000000"/>
                </a:solidFill>
                <a:latin typeface="Times New Roman" panose="02020603050405020304" pitchFamily="18" charset="0"/>
                <a:ea typeface="Times New Roman" panose="02020603050405020304" pitchFamily="18" charset="0"/>
              </a:rPr>
              <a:t>produkce a to až do okamžiku kdy se výchozí rovnovážná reálná mzdová sazba W</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rovná „konečné“ reálné mzdové sazbě </a:t>
            </a:r>
            <a:r>
              <a:rPr lang="cs-CZ" sz="1600" dirty="0" smtClean="0">
                <a:solidFill>
                  <a:srgbClr val="000000"/>
                </a:solidFill>
                <a:latin typeface="Times New Roman" panose="02020603050405020304" pitchFamily="18" charset="0"/>
                <a:ea typeface="Times New Roman" panose="02020603050405020304" pitchFamily="18" charset="0"/>
              </a:rPr>
              <a:t>W</a:t>
            </a:r>
            <a:r>
              <a:rPr lang="cs-CZ" sz="1600" baseline="-25000" dirty="0" smtClean="0">
                <a:solidFill>
                  <a:srgbClr val="000000"/>
                </a:solidFill>
                <a:latin typeface="Times New Roman" panose="02020603050405020304" pitchFamily="18" charset="0"/>
                <a:ea typeface="Times New Roman" panose="02020603050405020304" pitchFamily="18" charset="0"/>
              </a:rPr>
              <a:t>2</a:t>
            </a:r>
            <a:r>
              <a:rPr lang="cs-CZ" sz="1600" dirty="0" smtClean="0">
                <a:solidFill>
                  <a:srgbClr val="000000"/>
                </a:solidFill>
                <a:latin typeface="Times New Roman" panose="02020603050405020304" pitchFamily="18" charset="0"/>
                <a:ea typeface="Times New Roman" panose="02020603050405020304" pitchFamily="18" charset="0"/>
              </a:rPr>
              <a:t>/P</a:t>
            </a:r>
            <a:r>
              <a:rPr lang="cs-CZ" sz="1600" baseline="-25000" dirty="0" smtClean="0">
                <a:solidFill>
                  <a:srgbClr val="000000"/>
                </a:solidFill>
                <a:latin typeface="Times New Roman" panose="02020603050405020304" pitchFamily="18" charset="0"/>
                <a:ea typeface="Times New Roman" panose="02020603050405020304" pitchFamily="18" charset="0"/>
              </a:rPr>
              <a:t>2</a:t>
            </a:r>
            <a:r>
              <a:rPr lang="cs-CZ" sz="1600" dirty="0" smtClean="0">
                <a:solidFill>
                  <a:srgbClr val="000000"/>
                </a:solidFill>
                <a:latin typeface="Times New Roman" panose="02020603050405020304" pitchFamily="18" charset="0"/>
                <a:ea typeface="Times New Roman" panose="02020603050405020304" pitchFamily="18" charset="0"/>
              </a:rPr>
              <a:t>.</a:t>
            </a:r>
            <a:endParaRPr lang="sk-SK" sz="1600" dirty="0">
              <a:solidFill>
                <a:srgbClr val="000000"/>
              </a:solidFill>
              <a:latin typeface="Times New Roman" panose="02020603050405020304" pitchFamily="18" charset="0"/>
              <a:ea typeface="Times New Roman" panose="02020603050405020304" pitchFamily="18" charset="0"/>
            </a:endParaRPr>
          </a:p>
          <a:p>
            <a:pPr algn="just">
              <a:spcBef>
                <a:spcPts val="600"/>
              </a:spcBef>
              <a:spcAft>
                <a:spcPts val="600"/>
              </a:spcAft>
            </a:pPr>
            <a:r>
              <a:rPr lang="cs-CZ" sz="1600" dirty="0">
                <a:solidFill>
                  <a:srgbClr val="000000"/>
                </a:solidFill>
                <a:latin typeface="Times New Roman" panose="02020603050405020304" pitchFamily="18" charset="0"/>
                <a:ea typeface="Times New Roman" panose="02020603050405020304" pitchFamily="18" charset="0"/>
              </a:rPr>
              <a:t>Bodem dlouhodobé rovnováhy je bod E</a:t>
            </a:r>
            <a:r>
              <a:rPr lang="cs-CZ" sz="1600" baseline="-25000" dirty="0">
                <a:solidFill>
                  <a:srgbClr val="000000"/>
                </a:solidFill>
                <a:latin typeface="Times New Roman" panose="02020603050405020304" pitchFamily="18" charset="0"/>
                <a:ea typeface="Times New Roman" panose="02020603050405020304" pitchFamily="18" charset="0"/>
              </a:rPr>
              <a:t>3</a:t>
            </a:r>
            <a:r>
              <a:rPr lang="cs-CZ" sz="1600" dirty="0">
                <a:solidFill>
                  <a:srgbClr val="000000"/>
                </a:solidFill>
                <a:latin typeface="Times New Roman" panose="02020603050405020304" pitchFamily="18" charset="0"/>
                <a:ea typeface="Times New Roman" panose="02020603050405020304" pitchFamily="18" charset="0"/>
              </a:rPr>
              <a:t>, charakterizovaný nezměněnou úrovní produkce (Y*), zaměstnanosti (L*), reálnou mzdovou sazbou a úrokovou </a:t>
            </a:r>
            <a:r>
              <a:rPr lang="cs-CZ" sz="1600" dirty="0" smtClean="0">
                <a:solidFill>
                  <a:srgbClr val="000000"/>
                </a:solidFill>
                <a:latin typeface="Times New Roman" panose="02020603050405020304" pitchFamily="18" charset="0"/>
                <a:ea typeface="Times New Roman" panose="02020603050405020304" pitchFamily="18" charset="0"/>
              </a:rPr>
              <a:t>mírou. </a:t>
            </a:r>
            <a:endParaRPr lang="sk-SK" sz="1600" dirty="0">
              <a:solidFill>
                <a:srgbClr val="000000"/>
              </a:solidFill>
              <a:effectLst/>
              <a:latin typeface="Times New Roman" panose="02020603050405020304" pitchFamily="18" charset="0"/>
              <a:ea typeface="Times New Roman" panose="02020603050405020304" pitchFamily="18" charset="0"/>
            </a:endParaRPr>
          </a:p>
        </p:txBody>
      </p:sp>
      <p:sp>
        <p:nvSpPr>
          <p:cNvPr id="44" name="Line 8"/>
          <p:cNvSpPr>
            <a:spLocks noChangeShapeType="1"/>
          </p:cNvSpPr>
          <p:nvPr/>
        </p:nvSpPr>
        <p:spPr bwMode="auto">
          <a:xfrm>
            <a:off x="1270282" y="1571955"/>
            <a:ext cx="2051136" cy="1817663"/>
          </a:xfrm>
          <a:prstGeom prst="line">
            <a:avLst/>
          </a:prstGeom>
          <a:noFill/>
          <a:ln w="508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563238" y="1196205"/>
            <a:ext cx="12069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0066FF"/>
                </a:solidFill>
              </a:rPr>
              <a:t>AD</a:t>
            </a:r>
            <a:r>
              <a:rPr lang="cs-CZ" altLang="sk-SK" sz="1600" b="1" baseline="-25000" dirty="0" smtClean="0">
                <a:solidFill>
                  <a:srgbClr val="0066FF"/>
                </a:solidFill>
              </a:rPr>
              <a:t>1</a:t>
            </a:r>
            <a:r>
              <a:rPr lang="cs-CZ" altLang="sk-SK" sz="1600" b="1" dirty="0" smtClean="0">
                <a:solidFill>
                  <a:srgbClr val="0066FF"/>
                </a:solidFill>
              </a:rPr>
              <a:t>(A</a:t>
            </a:r>
            <a:r>
              <a:rPr lang="cs-CZ" altLang="sk-SK" sz="1600" b="1" baseline="-25000" dirty="0" smtClean="0">
                <a:solidFill>
                  <a:srgbClr val="0066FF"/>
                </a:solidFill>
              </a:rPr>
              <a:t>0</a:t>
            </a:r>
            <a:r>
              <a:rPr lang="cs-CZ" altLang="sk-SK" sz="1600" b="1" dirty="0" smtClean="0">
                <a:solidFill>
                  <a:srgbClr val="0066FF"/>
                </a:solidFill>
              </a:rPr>
              <a:t>,M</a:t>
            </a:r>
            <a:r>
              <a:rPr lang="cs-CZ" altLang="sk-SK" sz="1600" b="1" baseline="-25000" dirty="0" smtClean="0">
                <a:solidFill>
                  <a:srgbClr val="0066FF"/>
                </a:solidFill>
              </a:rPr>
              <a:t>1</a:t>
            </a:r>
            <a:r>
              <a:rPr lang="cs-CZ" altLang="sk-SK" sz="1600" b="1" dirty="0" smtClean="0">
                <a:solidFill>
                  <a:srgbClr val="0066FF"/>
                </a:solidFill>
              </a:rPr>
              <a:t>) </a:t>
            </a:r>
            <a:endParaRPr lang="cs-CZ" altLang="sk-SK" sz="1600" b="1" dirty="0">
              <a:solidFill>
                <a:srgbClr val="0066FF"/>
              </a:solidFill>
            </a:endParaRPr>
          </a:p>
        </p:txBody>
      </p:sp>
      <p:cxnSp>
        <p:nvCxnSpPr>
          <p:cNvPr id="15" name="Přímá spojnice 14"/>
          <p:cNvCxnSpPr/>
          <p:nvPr/>
        </p:nvCxnSpPr>
        <p:spPr>
          <a:xfrm>
            <a:off x="2195736" y="2407345"/>
            <a:ext cx="26938" cy="16428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a:off x="539234" y="2407345"/>
            <a:ext cx="1639892"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Line 20"/>
          <p:cNvSpPr>
            <a:spLocks noChangeShapeType="1"/>
          </p:cNvSpPr>
          <p:nvPr/>
        </p:nvSpPr>
        <p:spPr bwMode="auto">
          <a:xfrm flipV="1">
            <a:off x="2066933" y="3367323"/>
            <a:ext cx="1009967" cy="1643"/>
          </a:xfrm>
          <a:prstGeom prst="line">
            <a:avLst/>
          </a:prstGeom>
          <a:noFill/>
          <a:ln w="28575">
            <a:solidFill>
              <a:schemeClr val="bg2">
                <a:lumMod val="1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cxnSp>
        <p:nvCxnSpPr>
          <p:cNvPr id="4" name="Přímá spojnice 3"/>
          <p:cNvCxnSpPr/>
          <p:nvPr/>
        </p:nvCxnSpPr>
        <p:spPr>
          <a:xfrm>
            <a:off x="1779381" y="1190330"/>
            <a:ext cx="0" cy="2828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 Box 9"/>
          <p:cNvSpPr txBox="1">
            <a:spLocks noChangeArrowheads="1"/>
          </p:cNvSpPr>
          <p:nvPr/>
        </p:nvSpPr>
        <p:spPr bwMode="auto">
          <a:xfrm>
            <a:off x="1763781" y="1053764"/>
            <a:ext cx="832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LRAS</a:t>
            </a:r>
            <a:r>
              <a:rPr lang="cs-CZ" altLang="sk-SK" sz="1600" b="1" baseline="-25000" dirty="0" smtClean="0"/>
              <a:t>0</a:t>
            </a:r>
            <a:r>
              <a:rPr lang="cs-CZ" altLang="sk-SK" sz="1600" b="1" dirty="0" smtClean="0"/>
              <a:t> </a:t>
            </a:r>
            <a:endParaRPr lang="cs-CZ" altLang="sk-SK" sz="1600" b="1" dirty="0"/>
          </a:p>
        </p:txBody>
      </p:sp>
      <p:sp>
        <p:nvSpPr>
          <p:cNvPr id="49" name="Text Box 9"/>
          <p:cNvSpPr txBox="1">
            <a:spLocks noChangeArrowheads="1"/>
          </p:cNvSpPr>
          <p:nvPr/>
        </p:nvSpPr>
        <p:spPr bwMode="auto">
          <a:xfrm>
            <a:off x="3251462" y="1241376"/>
            <a:ext cx="15872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FF0000"/>
                </a:solidFill>
              </a:rPr>
              <a:t>SRAS</a:t>
            </a:r>
            <a:r>
              <a:rPr lang="cs-CZ" altLang="sk-SK" sz="1600" b="1" baseline="-25000" dirty="0" smtClean="0">
                <a:solidFill>
                  <a:srgbClr val="FF0000"/>
                </a:solidFill>
              </a:rPr>
              <a:t>1</a:t>
            </a:r>
            <a:r>
              <a:rPr lang="cs-CZ" altLang="sk-SK" sz="1600" b="1" dirty="0" smtClean="0">
                <a:solidFill>
                  <a:srgbClr val="FF0000"/>
                </a:solidFill>
              </a:rPr>
              <a:t>(W</a:t>
            </a:r>
            <a:r>
              <a:rPr lang="cs-CZ" altLang="sk-SK" sz="1600" b="1" baseline="-25000" dirty="0" smtClean="0">
                <a:solidFill>
                  <a:srgbClr val="FF0000"/>
                </a:solidFill>
              </a:rPr>
              <a:t>1</a:t>
            </a:r>
            <a:r>
              <a:rPr lang="cs-CZ" altLang="sk-SK" sz="1600" b="1" dirty="0" smtClean="0">
                <a:solidFill>
                  <a:srgbClr val="FF0000"/>
                </a:solidFill>
              </a:rPr>
              <a:t>, </a:t>
            </a:r>
            <a:r>
              <a:rPr lang="cs-CZ" altLang="sk-SK" sz="1600" b="1" dirty="0">
                <a:solidFill>
                  <a:srgbClr val="FF0000"/>
                </a:solidFill>
              </a:rPr>
              <a:t>L</a:t>
            </a:r>
            <a:r>
              <a:rPr lang="cs-CZ" altLang="sk-SK" sz="1600" b="1" baseline="-25000" dirty="0">
                <a:solidFill>
                  <a:srgbClr val="FF0000"/>
                </a:solidFill>
              </a:rPr>
              <a:t>0</a:t>
            </a:r>
            <a:r>
              <a:rPr lang="cs-CZ" altLang="sk-SK" sz="1600" b="1" dirty="0">
                <a:solidFill>
                  <a:srgbClr val="FF0000"/>
                </a:solidFill>
              </a:rPr>
              <a:t>) </a:t>
            </a:r>
            <a:endParaRPr lang="cs-CZ" altLang="sk-SK" sz="1600" b="1" dirty="0">
              <a:solidFill>
                <a:srgbClr val="FF0000"/>
              </a:solidFill>
            </a:endParaRPr>
          </a:p>
        </p:txBody>
      </p:sp>
      <p:cxnSp>
        <p:nvCxnSpPr>
          <p:cNvPr id="50" name="Přímá spojnice 49"/>
          <p:cNvCxnSpPr/>
          <p:nvPr/>
        </p:nvCxnSpPr>
        <p:spPr>
          <a:xfrm flipV="1">
            <a:off x="771278" y="1226235"/>
            <a:ext cx="1872208" cy="1797011"/>
          </a:xfrm>
          <a:prstGeom prst="line">
            <a:avLst/>
          </a:prstGeom>
          <a:ln w="508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539552" y="1995686"/>
            <a:ext cx="122413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 Box 16"/>
          <p:cNvSpPr txBox="1">
            <a:spLocks noChangeArrowheads="1"/>
          </p:cNvSpPr>
          <p:nvPr/>
        </p:nvSpPr>
        <p:spPr bwMode="auto">
          <a:xfrm>
            <a:off x="162795" y="2417189"/>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1</a:t>
            </a:r>
            <a:endParaRPr lang="cs-CZ" altLang="sk-SK" sz="1600" b="1" dirty="0"/>
          </a:p>
        </p:txBody>
      </p:sp>
      <p:sp>
        <p:nvSpPr>
          <p:cNvPr id="53" name="Text Box 16"/>
          <p:cNvSpPr txBox="1">
            <a:spLocks noChangeArrowheads="1"/>
          </p:cNvSpPr>
          <p:nvPr/>
        </p:nvSpPr>
        <p:spPr bwMode="auto">
          <a:xfrm>
            <a:off x="170752" y="1790393"/>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3</a:t>
            </a:r>
            <a:endParaRPr lang="cs-CZ" altLang="sk-SK" sz="1600" b="1" baseline="-25000" dirty="0"/>
          </a:p>
        </p:txBody>
      </p:sp>
      <p:sp>
        <p:nvSpPr>
          <p:cNvPr id="54" name="Text Box 5"/>
          <p:cNvSpPr txBox="1">
            <a:spLocks noChangeArrowheads="1"/>
          </p:cNvSpPr>
          <p:nvPr/>
        </p:nvSpPr>
        <p:spPr bwMode="auto">
          <a:xfrm>
            <a:off x="2502086" y="3344632"/>
            <a:ext cx="450068" cy="355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000000"/>
                </a:solidFill>
                <a:effectLst/>
                <a:ea typeface="Times New Roman" panose="02020603050405020304" pitchFamily="18" charset="0"/>
              </a:rPr>
              <a:t>1</a:t>
            </a:r>
            <a:r>
              <a:rPr kumimoji="0" lang="cs-CZ" altLang="cs-CZ" sz="1600" b="1" i="0" u="none" strike="noStrike" cap="none" normalizeH="0" baseline="0" dirty="0" smtClean="0">
                <a:ln>
                  <a:noFill/>
                </a:ln>
                <a:solidFill>
                  <a:srgbClr val="000000"/>
                </a:solidFill>
                <a:effectLst/>
                <a:ea typeface="Times New Roman" panose="02020603050405020304" pitchFamily="18" charset="0"/>
              </a:rPr>
              <a:t>.</a:t>
            </a:r>
            <a:endParaRPr kumimoji="0" lang="cs-CZ" altLang="cs-CZ" sz="1600" b="1" i="0" u="none" strike="noStrike" cap="none" normalizeH="0" baseline="0" dirty="0" smtClean="0">
              <a:ln>
                <a:noFill/>
              </a:ln>
              <a:solidFill>
                <a:srgbClr val="000000"/>
              </a:solidFill>
              <a:effectLst/>
            </a:endParaRPr>
          </a:p>
        </p:txBody>
      </p:sp>
      <p:sp>
        <p:nvSpPr>
          <p:cNvPr id="55" name="Line 4"/>
          <p:cNvSpPr>
            <a:spLocks noChangeShapeType="1"/>
          </p:cNvSpPr>
          <p:nvPr/>
        </p:nvSpPr>
        <p:spPr bwMode="auto">
          <a:xfrm flipV="1">
            <a:off x="2706153" y="1909238"/>
            <a:ext cx="334583" cy="10669"/>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0" name="Text Box 3"/>
          <p:cNvSpPr txBox="1">
            <a:spLocks noChangeArrowheads="1"/>
          </p:cNvSpPr>
          <p:nvPr/>
        </p:nvSpPr>
        <p:spPr bwMode="auto">
          <a:xfrm>
            <a:off x="2864324" y="1589972"/>
            <a:ext cx="375684" cy="42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1" i="1" u="none" strike="noStrike" cap="none" normalizeH="0" baseline="0" dirty="0" smtClean="0">
                <a:ln>
                  <a:noFill/>
                </a:ln>
                <a:solidFill>
                  <a:srgbClr val="A50363"/>
                </a:solidFill>
                <a:effectLst/>
                <a:latin typeface="+mj-lt"/>
                <a:ea typeface="Times New Roman" panose="02020603050405020304" pitchFamily="18" charset="0"/>
              </a:rPr>
              <a:t>2.</a:t>
            </a:r>
            <a:endParaRPr kumimoji="0" lang="cs-CZ" altLang="cs-CZ" sz="1600" b="1" i="1" u="none" strike="noStrike" cap="none" normalizeH="0" baseline="0" dirty="0" smtClean="0">
              <a:ln>
                <a:noFill/>
              </a:ln>
              <a:solidFill>
                <a:srgbClr val="A50363"/>
              </a:solidFill>
              <a:effectLst/>
              <a:latin typeface="+mj-lt"/>
            </a:endParaRPr>
          </a:p>
        </p:txBody>
      </p:sp>
      <p:sp>
        <p:nvSpPr>
          <p:cNvPr id="61" name="Text Box 6"/>
          <p:cNvSpPr txBox="1">
            <a:spLocks noChangeArrowheads="1"/>
          </p:cNvSpPr>
          <p:nvPr/>
        </p:nvSpPr>
        <p:spPr bwMode="auto">
          <a:xfrm>
            <a:off x="2381356" y="4034657"/>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a:t>1</a:t>
            </a:r>
            <a:endParaRPr lang="cs-CZ" altLang="sk-SK" sz="1600" b="1" dirty="0"/>
          </a:p>
        </p:txBody>
      </p:sp>
      <p:sp>
        <p:nvSpPr>
          <p:cNvPr id="63" name="Text Box 16"/>
          <p:cNvSpPr txBox="1">
            <a:spLocks noChangeArrowheads="1"/>
          </p:cNvSpPr>
          <p:nvPr/>
        </p:nvSpPr>
        <p:spPr bwMode="auto">
          <a:xfrm>
            <a:off x="2505663" y="2417189"/>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1</a:t>
            </a:r>
            <a:endParaRPr lang="cs-CZ" altLang="sk-SK" sz="1600" b="1" dirty="0">
              <a:solidFill>
                <a:srgbClr val="000000"/>
              </a:solidFill>
            </a:endParaRPr>
          </a:p>
        </p:txBody>
      </p:sp>
      <p:sp>
        <p:nvSpPr>
          <p:cNvPr id="64" name="Text Box 16"/>
          <p:cNvSpPr txBox="1">
            <a:spLocks noChangeArrowheads="1"/>
          </p:cNvSpPr>
          <p:nvPr/>
        </p:nvSpPr>
        <p:spPr bwMode="auto">
          <a:xfrm>
            <a:off x="1993653" y="195487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2</a:t>
            </a:r>
            <a:endParaRPr lang="cs-CZ" altLang="sk-SK" sz="1600" b="1" dirty="0">
              <a:solidFill>
                <a:srgbClr val="000000"/>
              </a:solidFill>
            </a:endParaRPr>
          </a:p>
        </p:txBody>
      </p:sp>
      <p:cxnSp>
        <p:nvCxnSpPr>
          <p:cNvPr id="38" name="Přímá spojnice 37"/>
          <p:cNvCxnSpPr/>
          <p:nvPr/>
        </p:nvCxnSpPr>
        <p:spPr>
          <a:xfrm flipV="1">
            <a:off x="1293967" y="1453354"/>
            <a:ext cx="1872208" cy="179701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 Box 16"/>
          <p:cNvSpPr txBox="1">
            <a:spLocks noChangeArrowheads="1"/>
          </p:cNvSpPr>
          <p:nvPr/>
        </p:nvSpPr>
        <p:spPr bwMode="auto">
          <a:xfrm>
            <a:off x="1491830" y="151642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3</a:t>
            </a:r>
            <a:endParaRPr lang="cs-CZ" altLang="sk-SK" sz="1600" b="1" dirty="0">
              <a:solidFill>
                <a:srgbClr val="000000"/>
              </a:solidFill>
            </a:endParaRPr>
          </a:p>
        </p:txBody>
      </p:sp>
      <p:sp>
        <p:nvSpPr>
          <p:cNvPr id="41" name="Text Box 9"/>
          <p:cNvSpPr txBox="1">
            <a:spLocks noChangeArrowheads="1"/>
          </p:cNvSpPr>
          <p:nvPr/>
        </p:nvSpPr>
        <p:spPr bwMode="auto">
          <a:xfrm>
            <a:off x="2605625" y="962008"/>
            <a:ext cx="22206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FF0000"/>
                </a:solidFill>
              </a:rPr>
              <a:t>SRAS</a:t>
            </a:r>
            <a:r>
              <a:rPr lang="cs-CZ" altLang="sk-SK" sz="1600" b="1" baseline="-25000" dirty="0" smtClean="0">
                <a:solidFill>
                  <a:srgbClr val="FF0000"/>
                </a:solidFill>
              </a:rPr>
              <a:t>2</a:t>
            </a:r>
            <a:r>
              <a:rPr lang="cs-CZ" altLang="sk-SK" sz="1600" b="1" dirty="0" smtClean="0">
                <a:solidFill>
                  <a:srgbClr val="FF0000"/>
                </a:solidFill>
              </a:rPr>
              <a:t>(W</a:t>
            </a:r>
            <a:r>
              <a:rPr lang="cs-CZ" altLang="sk-SK" sz="1600" b="1" baseline="-25000" dirty="0" smtClean="0">
                <a:solidFill>
                  <a:srgbClr val="FF0000"/>
                </a:solidFill>
              </a:rPr>
              <a:t>2</a:t>
            </a:r>
            <a:r>
              <a:rPr lang="cs-CZ" altLang="sk-SK" sz="1600" b="1" dirty="0" smtClean="0">
                <a:solidFill>
                  <a:srgbClr val="FF0000"/>
                </a:solidFill>
              </a:rPr>
              <a:t>, </a:t>
            </a:r>
            <a:r>
              <a:rPr lang="cs-CZ" altLang="sk-SK" sz="1600" b="1" dirty="0">
                <a:solidFill>
                  <a:srgbClr val="FF0000"/>
                </a:solidFill>
              </a:rPr>
              <a:t>L</a:t>
            </a:r>
            <a:r>
              <a:rPr lang="cs-CZ" altLang="sk-SK" sz="1600" b="1" baseline="-25000" dirty="0">
                <a:solidFill>
                  <a:srgbClr val="FF0000"/>
                </a:solidFill>
              </a:rPr>
              <a:t>0</a:t>
            </a:r>
            <a:r>
              <a:rPr lang="cs-CZ" altLang="sk-SK" sz="1600" b="1" dirty="0">
                <a:solidFill>
                  <a:srgbClr val="FF0000"/>
                </a:solidFill>
              </a:rPr>
              <a:t>) </a:t>
            </a:r>
            <a:endParaRPr lang="cs-CZ" altLang="sk-SK" sz="1600" b="1" dirty="0">
              <a:solidFill>
                <a:srgbClr val="FF0000"/>
              </a:solidFill>
            </a:endParaRPr>
          </a:p>
        </p:txBody>
      </p:sp>
      <p:cxnSp>
        <p:nvCxnSpPr>
          <p:cNvPr id="10" name="Přímá spojnice 9"/>
          <p:cNvCxnSpPr/>
          <p:nvPr/>
        </p:nvCxnSpPr>
        <p:spPr>
          <a:xfrm>
            <a:off x="2424756" y="2658455"/>
            <a:ext cx="36057" cy="137014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Text Box 6"/>
          <p:cNvSpPr txBox="1">
            <a:spLocks noChangeArrowheads="1"/>
          </p:cNvSpPr>
          <p:nvPr/>
        </p:nvSpPr>
        <p:spPr bwMode="auto">
          <a:xfrm>
            <a:off x="2031409" y="4034657"/>
            <a:ext cx="398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Y</a:t>
            </a:r>
            <a:r>
              <a:rPr lang="cs-CZ" altLang="sk-SK" sz="1600" b="1" baseline="-25000" dirty="0" smtClean="0"/>
              <a:t>2</a:t>
            </a:r>
            <a:endParaRPr lang="cs-CZ" altLang="sk-SK" sz="1600" b="1" dirty="0"/>
          </a:p>
        </p:txBody>
      </p:sp>
      <p:sp>
        <p:nvSpPr>
          <p:cNvPr id="56" name="Line 4"/>
          <p:cNvSpPr>
            <a:spLocks noChangeShapeType="1"/>
          </p:cNvSpPr>
          <p:nvPr/>
        </p:nvSpPr>
        <p:spPr bwMode="auto">
          <a:xfrm flipV="1">
            <a:off x="2176995" y="4593700"/>
            <a:ext cx="480553" cy="12994"/>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cxnSp>
        <p:nvCxnSpPr>
          <p:cNvPr id="13" name="Přímá spojnice 12"/>
          <p:cNvCxnSpPr/>
          <p:nvPr/>
        </p:nvCxnSpPr>
        <p:spPr>
          <a:xfrm flipH="1">
            <a:off x="550440" y="2592995"/>
            <a:ext cx="1874316" cy="1880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Text Box 16"/>
          <p:cNvSpPr txBox="1">
            <a:spLocks noChangeArrowheads="1"/>
          </p:cNvSpPr>
          <p:nvPr/>
        </p:nvSpPr>
        <p:spPr bwMode="auto">
          <a:xfrm>
            <a:off x="170752" y="2180048"/>
            <a:ext cx="4589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P</a:t>
            </a:r>
            <a:r>
              <a:rPr lang="cs-CZ" altLang="sk-SK" sz="1600" b="1" baseline="-25000" dirty="0" smtClean="0"/>
              <a:t>2</a:t>
            </a:r>
            <a:endParaRPr lang="cs-CZ" altLang="sk-SK" sz="1600" b="1" dirty="0"/>
          </a:p>
        </p:txBody>
      </p:sp>
      <p:sp>
        <p:nvSpPr>
          <p:cNvPr id="59" name="Text Box 16"/>
          <p:cNvSpPr txBox="1">
            <a:spLocks noChangeArrowheads="1"/>
          </p:cNvSpPr>
          <p:nvPr/>
        </p:nvSpPr>
        <p:spPr bwMode="auto">
          <a:xfrm>
            <a:off x="3159388" y="301408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rPr>
              <a:t>B</a:t>
            </a:r>
            <a:endParaRPr lang="cs-CZ" altLang="sk-SK" sz="1600" b="1" dirty="0">
              <a:solidFill>
                <a:srgbClr val="000000"/>
              </a:solidFill>
            </a:endParaRPr>
          </a:p>
        </p:txBody>
      </p:sp>
      <p:sp>
        <p:nvSpPr>
          <p:cNvPr id="62" name="Line 4"/>
          <p:cNvSpPr>
            <a:spLocks noChangeShapeType="1"/>
          </p:cNvSpPr>
          <p:nvPr/>
        </p:nvSpPr>
        <p:spPr bwMode="auto">
          <a:xfrm flipV="1">
            <a:off x="2367500" y="1616004"/>
            <a:ext cx="519590" cy="7164"/>
          </a:xfrm>
          <a:prstGeom prst="line">
            <a:avLst/>
          </a:prstGeom>
          <a:noFill/>
          <a:ln w="44450">
            <a:solidFill>
              <a:srgbClr val="A50363"/>
            </a:solidFill>
            <a:round/>
            <a:headEnd type="triangle"/>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843138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35637"/>
            <a:ext cx="8280920" cy="4370197"/>
          </a:xfrm>
          <a:prstGeom prst="rect">
            <a:avLst/>
          </a:prstGeom>
        </p:spPr>
        <p:txBody>
          <a:bodyPr>
            <a:noAutofit/>
          </a:bodyPr>
          <a:lstStyle/>
          <a:p>
            <a:pPr algn="just">
              <a:spcBef>
                <a:spcPts val="0"/>
              </a:spcBef>
              <a:buClr>
                <a:schemeClr val="tx1"/>
              </a:buClr>
              <a:buSzPct val="120000"/>
            </a:pPr>
            <a:r>
              <a:rPr lang="cs-CZ" sz="2000" b="1" dirty="0">
                <a:latin typeface="Times New Roman" panose="02020603050405020304" pitchFamily="18" charset="0"/>
                <a:ea typeface="Times New Roman" panose="02020603050405020304" pitchFamily="18" charset="0"/>
              </a:rPr>
              <a:t>KRÁTKÉ OBDOBÍ:</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Zvýšení úrovně produkce</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Růst cenové hladiny</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Pokles reálné mzdy (W/P)</a:t>
            </a:r>
          </a:p>
          <a:p>
            <a:pPr marL="8969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Pokles úrokové sazby</a:t>
            </a:r>
          </a:p>
          <a:p>
            <a:pPr algn="just">
              <a:spcBef>
                <a:spcPts val="0"/>
              </a:spcBef>
              <a:buClr>
                <a:schemeClr val="tx1"/>
              </a:buClr>
              <a:buSzPct val="120000"/>
            </a:pPr>
            <a:r>
              <a:rPr lang="cs-CZ" sz="2000" b="1" dirty="0" smtClean="0">
                <a:latin typeface="Times New Roman" panose="02020603050405020304" pitchFamily="18" charset="0"/>
                <a:ea typeface="Times New Roman" panose="02020603050405020304" pitchFamily="18" charset="0"/>
              </a:rPr>
              <a:t>DLOUHÉ </a:t>
            </a:r>
            <a:r>
              <a:rPr lang="cs-CZ" sz="2000" b="1" dirty="0">
                <a:latin typeface="Times New Roman" panose="02020603050405020304" pitchFamily="18" charset="0"/>
                <a:ea typeface="Times New Roman" panose="02020603050405020304" pitchFamily="18" charset="0"/>
              </a:rPr>
              <a:t>OBDOBÍ:</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Výše produkce se nemění</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Zaměstnanost se nemění</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Cenová hladina se zvýšila rovnoměrně s růstem MR</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M/P se nezměnilo</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W/P se nezměnilo</a:t>
            </a:r>
          </a:p>
          <a:p>
            <a:pPr marL="1252538" indent="-355600"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Úroková sazba se nezměnila</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Účinky monetární expanze - shrnutí</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39</a:t>
            </a:fld>
            <a:endParaRPr lang="cs-CZ" dirty="0"/>
          </a:p>
        </p:txBody>
      </p:sp>
    </p:spTree>
    <p:extLst>
      <p:ext uri="{BB962C8B-B14F-4D97-AF65-F5344CB8AC3E}">
        <p14:creationId xmlns:p14="http://schemas.microsoft.com/office/powerpoint/2010/main" val="3998932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74881" y="1045394"/>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smtClean="0">
                <a:solidFill>
                  <a:srgbClr val="000000"/>
                </a:solidFill>
              </a:rPr>
              <a:t>Navážeme na model důchod-výdaje a IS-LM ale </a:t>
            </a:r>
            <a:r>
              <a:rPr lang="cs-CZ" sz="2200" dirty="0" smtClean="0">
                <a:solidFill>
                  <a:srgbClr val="FF0000"/>
                </a:solidFill>
              </a:rPr>
              <a:t>OPUSTÍME </a:t>
            </a:r>
            <a:r>
              <a:rPr lang="cs-CZ" sz="2200" dirty="0" smtClean="0">
                <a:solidFill>
                  <a:srgbClr val="000000"/>
                </a:solidFill>
              </a:rPr>
              <a:t>předpoklad fixní cenové hladiny</a:t>
            </a:r>
            <a:endParaRPr lang="cs-CZ" sz="2200" dirty="0" smtClean="0">
              <a:solidFill>
                <a:srgbClr val="000000"/>
              </a:solidFill>
            </a:endParaRPr>
          </a:p>
          <a:p>
            <a:pPr algn="just">
              <a:spcBef>
                <a:spcPts val="0"/>
              </a:spcBef>
              <a:spcAft>
                <a:spcPts val="600"/>
              </a:spcAft>
              <a:buClr>
                <a:schemeClr val="tx1"/>
              </a:buClr>
              <a:buSzPct val="120000"/>
              <a:tabLst>
                <a:tab pos="228600" algn="l"/>
              </a:tabLst>
            </a:pPr>
            <a:r>
              <a:rPr lang="cs-CZ" sz="2200" dirty="0">
                <a:solidFill>
                  <a:srgbClr val="000000"/>
                </a:solidFill>
              </a:rPr>
              <a:t>Model AD-AS umožňuje analýzu vlivu determinantů na změnu rovnovážné produkce a změnu cenové hladiny </a:t>
            </a:r>
            <a:endParaRPr lang="cs-CZ" sz="2200" dirty="0" smtClean="0">
              <a:solidFill>
                <a:srgbClr val="000000"/>
              </a:solidFill>
            </a:endParaRPr>
          </a:p>
          <a:p>
            <a:pPr algn="just">
              <a:spcBef>
                <a:spcPts val="0"/>
              </a:spcBef>
              <a:spcAft>
                <a:spcPts val="600"/>
              </a:spcAft>
              <a:buClr>
                <a:schemeClr val="tx1"/>
              </a:buClr>
              <a:buSzPct val="120000"/>
              <a:tabLst>
                <a:tab pos="228600" algn="l"/>
              </a:tabLst>
            </a:pPr>
            <a:r>
              <a:rPr lang="cs-CZ" sz="2200" dirty="0">
                <a:solidFill>
                  <a:srgbClr val="000000"/>
                </a:solidFill>
              </a:rPr>
              <a:t>Model AS-AD zachycuje interakci křivky agregátní poptávky s křivkou krátkodobé agregátní nabídky a vertikální dlouhodobou agregátní nabídkou, jež určuje výši potenciálního </a:t>
            </a:r>
            <a:r>
              <a:rPr lang="cs-CZ" sz="2200" dirty="0" smtClean="0">
                <a:solidFill>
                  <a:srgbClr val="000000"/>
                </a:solidFill>
              </a:rPr>
              <a:t>produktu</a:t>
            </a:r>
          </a:p>
          <a:p>
            <a:pPr algn="just">
              <a:spcBef>
                <a:spcPts val="0"/>
              </a:spcBef>
              <a:spcAft>
                <a:spcPts val="600"/>
              </a:spcAft>
              <a:buClr>
                <a:schemeClr val="tx1"/>
              </a:buClr>
              <a:buSzPct val="120000"/>
              <a:tabLst>
                <a:tab pos="228600" algn="l"/>
              </a:tabLst>
            </a:pPr>
            <a:r>
              <a:rPr lang="cs-CZ" sz="2200" dirty="0" smtClean="0">
                <a:solidFill>
                  <a:srgbClr val="000000"/>
                </a:solidFill>
              </a:rPr>
              <a:t>Pomocí </a:t>
            </a:r>
            <a:r>
              <a:rPr lang="cs-CZ" sz="2200" dirty="0">
                <a:solidFill>
                  <a:srgbClr val="000000"/>
                </a:solidFill>
              </a:rPr>
              <a:t>modelu AS-AD determinujeme krátkodobou či dlouhodobou rovnováhu v ekonomice v kontextu jednotlivých kombinací reálného domácího produktu a dané cenové </a:t>
            </a:r>
            <a:r>
              <a:rPr lang="cs-CZ" sz="2200" dirty="0" smtClean="0">
                <a:solidFill>
                  <a:srgbClr val="000000"/>
                </a:solidFill>
              </a:rPr>
              <a:t>hladiny</a:t>
            </a:r>
            <a:endParaRPr lang="cs-CZ" sz="2200" dirty="0">
              <a:solidFill>
                <a:srgbClr val="000000"/>
              </a:solidFill>
            </a:endParaRPr>
          </a:p>
          <a:p>
            <a:pPr algn="just">
              <a:spcBef>
                <a:spcPts val="0"/>
              </a:spcBef>
              <a:spcAft>
                <a:spcPts val="600"/>
              </a:spcAft>
              <a:buClr>
                <a:schemeClr val="tx1"/>
              </a:buClr>
              <a:buSzPct val="120000"/>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cs-CZ" sz="2200" dirty="0" smtClean="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Východiska </a:t>
            </a:r>
            <a:r>
              <a:rPr lang="cs-CZ" sz="2800" b="1" dirty="0" smtClean="0"/>
              <a:t>modelu </a:t>
            </a:r>
            <a:r>
              <a:rPr lang="cs-CZ" sz="2800" b="1" dirty="0" smtClean="0"/>
              <a:t>AS-AD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5355" y="771550"/>
            <a:ext cx="8280920" cy="4032448"/>
          </a:xfrm>
          <a:prstGeom prst="rect">
            <a:avLst/>
          </a:prstGeom>
        </p:spPr>
        <p:txBody>
          <a:bodyPr>
            <a:noAutofit/>
          </a:bodyPr>
          <a:lstStyle/>
          <a:p>
            <a:pPr algn="just">
              <a:spcBef>
                <a:spcPts val="0"/>
              </a:spcBef>
              <a:spcAft>
                <a:spcPts val="600"/>
              </a:spcAft>
              <a:buClr>
                <a:schemeClr val="tx1"/>
              </a:buClr>
              <a:buSzPct val="120000"/>
            </a:pPr>
            <a:r>
              <a:rPr lang="cs-CZ" sz="2100" dirty="0">
                <a:solidFill>
                  <a:srgbClr val="000000"/>
                </a:solidFill>
                <a:latin typeface="Times New Roman" panose="02020603050405020304" pitchFamily="18" charset="0"/>
                <a:ea typeface="Times New Roman" panose="02020603050405020304" pitchFamily="18" charset="0"/>
              </a:rPr>
              <a:t>Makroekonomická rovnováha v modelu AS-AD nastává v průsečíku agregátní poptávky a agregátní nabídky, který determinuje rovnovážnou cenovou hladinu a rovnovážný reálný </a:t>
            </a:r>
            <a:r>
              <a:rPr lang="cs-CZ" sz="2100" dirty="0" smtClean="0">
                <a:solidFill>
                  <a:srgbClr val="000000"/>
                </a:solidFill>
                <a:latin typeface="Times New Roman" panose="02020603050405020304" pitchFamily="18" charset="0"/>
                <a:ea typeface="Times New Roman" panose="02020603050405020304" pitchFamily="18" charset="0"/>
              </a:rPr>
              <a:t>produkt</a:t>
            </a:r>
          </a:p>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Existuje pouze </a:t>
            </a:r>
            <a:r>
              <a:rPr lang="cs-CZ" sz="2100" dirty="0">
                <a:solidFill>
                  <a:srgbClr val="000000"/>
                </a:solidFill>
                <a:latin typeface="Times New Roman" panose="02020603050405020304" pitchFamily="18" charset="0"/>
                <a:ea typeface="Times New Roman" panose="02020603050405020304" pitchFamily="18" charset="0"/>
              </a:rPr>
              <a:t>jediná cenová hladina, při které se rovná nabízené množství reálného produktu v ekonomice tomu </a:t>
            </a:r>
            <a:r>
              <a:rPr lang="cs-CZ" sz="2100" dirty="0" smtClean="0">
                <a:solidFill>
                  <a:srgbClr val="000000"/>
                </a:solidFill>
                <a:latin typeface="Times New Roman" panose="02020603050405020304" pitchFamily="18" charset="0"/>
                <a:ea typeface="Times New Roman" panose="02020603050405020304" pitchFamily="18" charset="0"/>
              </a:rPr>
              <a:t>poptávanému</a:t>
            </a:r>
          </a:p>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Makroekonomická </a:t>
            </a:r>
            <a:r>
              <a:rPr lang="cs-CZ" sz="2100" dirty="0">
                <a:solidFill>
                  <a:srgbClr val="000000"/>
                </a:solidFill>
                <a:latin typeface="Times New Roman" panose="02020603050405020304" pitchFamily="18" charset="0"/>
                <a:ea typeface="Times New Roman" panose="02020603050405020304" pitchFamily="18" charset="0"/>
              </a:rPr>
              <a:t>rovnováha může být krátkodobá nebo </a:t>
            </a:r>
            <a:r>
              <a:rPr lang="cs-CZ" sz="2100" dirty="0" smtClean="0">
                <a:solidFill>
                  <a:srgbClr val="000000"/>
                </a:solidFill>
                <a:latin typeface="Times New Roman" panose="02020603050405020304" pitchFamily="18" charset="0"/>
                <a:ea typeface="Times New Roman" panose="02020603050405020304" pitchFamily="18" charset="0"/>
              </a:rPr>
              <a:t>dlouhodobá</a:t>
            </a:r>
            <a:endParaRPr lang="cs-CZ" sz="21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100" dirty="0" smtClean="0">
                <a:solidFill>
                  <a:srgbClr val="000000"/>
                </a:solidFill>
                <a:latin typeface="Times New Roman" panose="02020603050405020304" pitchFamily="18" charset="0"/>
                <a:ea typeface="Times New Roman" panose="02020603050405020304" pitchFamily="18" charset="0"/>
              </a:rPr>
              <a:t>Může nastat:</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latin typeface="Times New Roman" panose="02020603050405020304" pitchFamily="18" charset="0"/>
                <a:ea typeface="Times New Roman" panose="02020603050405020304" pitchFamily="18" charset="0"/>
              </a:rPr>
              <a:t>recesní </a:t>
            </a:r>
            <a:r>
              <a:rPr lang="cs-CZ" sz="2100" dirty="0">
                <a:solidFill>
                  <a:srgbClr val="000000"/>
                </a:solidFill>
                <a:latin typeface="Times New Roman" panose="02020603050405020304" pitchFamily="18" charset="0"/>
                <a:ea typeface="Times New Roman" panose="02020603050405020304" pitchFamily="18" charset="0"/>
              </a:rPr>
              <a:t>neboli deflační </a:t>
            </a:r>
            <a:r>
              <a:rPr lang="cs-CZ" sz="2100" dirty="0" smtClean="0">
                <a:solidFill>
                  <a:srgbClr val="000000"/>
                </a:solidFill>
                <a:latin typeface="Times New Roman" panose="02020603050405020304" pitchFamily="18" charset="0"/>
                <a:ea typeface="Times New Roman" panose="02020603050405020304" pitchFamily="18" charset="0"/>
              </a:rPr>
              <a:t>mezera, </a:t>
            </a:r>
            <a:r>
              <a:rPr lang="cs-CZ" sz="2100" dirty="0">
                <a:solidFill>
                  <a:srgbClr val="000000"/>
                </a:solidFill>
                <a:latin typeface="Times New Roman" panose="02020603050405020304" pitchFamily="18" charset="0"/>
                <a:ea typeface="Times New Roman" panose="02020603050405020304" pitchFamily="18" charset="0"/>
              </a:rPr>
              <a:t>kdy je Y &lt; Y* a u &lt; u*,</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latin typeface="Times New Roman" panose="02020603050405020304" pitchFamily="18" charset="0"/>
                <a:ea typeface="Times New Roman" panose="02020603050405020304" pitchFamily="18" charset="0"/>
              </a:rPr>
              <a:t>expanzivní </a:t>
            </a:r>
            <a:r>
              <a:rPr lang="cs-CZ" sz="2100" dirty="0">
                <a:solidFill>
                  <a:srgbClr val="000000"/>
                </a:solidFill>
                <a:latin typeface="Times New Roman" panose="02020603050405020304" pitchFamily="18" charset="0"/>
                <a:ea typeface="Times New Roman" panose="02020603050405020304" pitchFamily="18" charset="0"/>
              </a:rPr>
              <a:t>(růstovou) neboli inflační </a:t>
            </a:r>
            <a:r>
              <a:rPr lang="cs-CZ" sz="2100" dirty="0" smtClean="0">
                <a:solidFill>
                  <a:srgbClr val="000000"/>
                </a:solidFill>
                <a:latin typeface="Times New Roman" panose="02020603050405020304" pitchFamily="18" charset="0"/>
                <a:ea typeface="Times New Roman" panose="02020603050405020304" pitchFamily="18" charset="0"/>
              </a:rPr>
              <a:t>mezera, </a:t>
            </a:r>
            <a:r>
              <a:rPr lang="cs-CZ" sz="2100" dirty="0">
                <a:solidFill>
                  <a:srgbClr val="000000"/>
                </a:solidFill>
                <a:latin typeface="Times New Roman" panose="02020603050405020304" pitchFamily="18" charset="0"/>
                <a:ea typeface="Times New Roman" panose="02020603050405020304" pitchFamily="18" charset="0"/>
              </a:rPr>
              <a:t>kdy je Y &gt; Y* a u &gt; u*,</a:t>
            </a:r>
          </a:p>
          <a:p>
            <a:pPr marL="896938" indent="-355600" algn="just">
              <a:spcBef>
                <a:spcPts val="0"/>
              </a:spcBef>
              <a:spcAft>
                <a:spcPts val="600"/>
              </a:spcAft>
              <a:buClr>
                <a:schemeClr val="tx1"/>
              </a:buClr>
              <a:buSzPct val="120000"/>
              <a:buFont typeface="Wingdings" panose="05000000000000000000" pitchFamily="2" charset="2"/>
              <a:buChar char="Ø"/>
            </a:pPr>
            <a:r>
              <a:rPr lang="cs-CZ" sz="2100" dirty="0" smtClean="0">
                <a:solidFill>
                  <a:srgbClr val="000000"/>
                </a:solidFill>
                <a:latin typeface="Times New Roman" panose="02020603050405020304" pitchFamily="18" charset="0"/>
                <a:ea typeface="Times New Roman" panose="02020603050405020304" pitchFamily="18" charset="0"/>
              </a:rPr>
              <a:t>Dlouhodobá  </a:t>
            </a:r>
            <a:r>
              <a:rPr lang="cs-CZ" sz="2100" dirty="0">
                <a:solidFill>
                  <a:srgbClr val="000000"/>
                </a:solidFill>
                <a:latin typeface="Times New Roman" panose="02020603050405020304" pitchFamily="18" charset="0"/>
                <a:ea typeface="Times New Roman" panose="02020603050405020304" pitchFamily="18" charset="0"/>
              </a:rPr>
              <a:t>rovnováhu, kde platí, že Y = Y* a u = u*.</a:t>
            </a:r>
          </a:p>
          <a:p>
            <a:pPr algn="just">
              <a:spcBef>
                <a:spcPts val="0"/>
              </a:spcBef>
              <a:spcAft>
                <a:spcPts val="600"/>
              </a:spcAft>
              <a:buClr>
                <a:schemeClr val="tx1"/>
              </a:buClr>
              <a:buSzPct val="120000"/>
            </a:pPr>
            <a:endParaRPr lang="cs-CZ" sz="21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Makroekonomická rovnováha v modelu AS-AD</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40</a:t>
            </a:fld>
            <a:endParaRPr lang="cs-CZ" dirty="0"/>
          </a:p>
        </p:txBody>
      </p:sp>
    </p:spTree>
    <p:extLst>
      <p:ext uri="{BB962C8B-B14F-4D97-AF65-F5344CB8AC3E}">
        <p14:creationId xmlns:p14="http://schemas.microsoft.com/office/powerpoint/2010/main" val="14713426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4720" y="699542"/>
            <a:ext cx="7848873" cy="4032448"/>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Jak jsme si ukázali na předchozích situacích, dochází při posunu křivek AS a AD ke změně cenové hladiny, která je různá, dochází tedy ke změně tempa inflace</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Nabízí se tedy dát na svislou osu modelu místo cenové hladiny procentní změnu cenové hladiny, tj. míru inflace (</a:t>
            </a:r>
            <a:r>
              <a:rPr lang="el-GR" sz="2000" dirty="0" smtClean="0">
                <a:solidFill>
                  <a:srgbClr val="000000"/>
                </a:solidFill>
                <a:latin typeface="Times New Roman" panose="02020603050405020304" pitchFamily="18" charset="0"/>
                <a:ea typeface="Times New Roman" panose="02020603050405020304" pitchFamily="18" charset="0"/>
              </a:rPr>
              <a:t>π</a:t>
            </a:r>
            <a:r>
              <a:rPr lang="cs-CZ" sz="2000" dirty="0" smtClean="0">
                <a:solidFill>
                  <a:srgbClr val="000000"/>
                </a:solidFill>
                <a:latin typeface="Times New Roman" panose="02020603050405020304" pitchFamily="18" charset="0"/>
                <a:ea typeface="Times New Roman" panose="02020603050405020304" pitchFamily="18" charset="0"/>
              </a:rPr>
              <a:t>)</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Stejně tak dochází při posunech křivek ke změně absolutní hodnoty Y (roste, klesá)</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V praxi je ale obvyklejší, že cenová hladina nějakým způsobem roste a zároveň se mění tempo růstu Y – někdy roste rychleji někdy pomaleji</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Dlouhodobě v případě vyspělých ekonomik Y roste stabilně (tempo růstu potenciálního Y)</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Nabízí se tedy dát na vodorovnou osu tempo růstu Y</a:t>
            </a:r>
          </a:p>
          <a:p>
            <a:pPr algn="just">
              <a:spcBef>
                <a:spcPts val="0"/>
              </a:spcBef>
              <a:spcAft>
                <a:spcPts val="600"/>
              </a:spcAft>
              <a:buClr>
                <a:schemeClr val="tx1"/>
              </a:buClr>
              <a:buSzPct val="120000"/>
            </a:pPr>
            <a:endParaRPr lang="cs-CZ" sz="21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Dynamizace modelu AS-AD</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41</a:t>
            </a:fld>
            <a:endParaRPr lang="cs-CZ" dirty="0"/>
          </a:p>
        </p:txBody>
      </p:sp>
    </p:spTree>
    <p:extLst>
      <p:ext uri="{BB962C8B-B14F-4D97-AF65-F5344CB8AC3E}">
        <p14:creationId xmlns:p14="http://schemas.microsoft.com/office/powerpoint/2010/main" val="4842063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4720" y="699542"/>
            <a:ext cx="7848873" cy="4032448"/>
          </a:xfrm>
          <a:prstGeom prst="rect">
            <a:avLst/>
          </a:prstGeom>
        </p:spPr>
        <p:txBody>
          <a:bodyPr>
            <a:noAutofit/>
          </a:bodyPr>
          <a:lstStyle/>
          <a:p>
            <a:pPr marL="0" indent="0" algn="just">
              <a:spcBef>
                <a:spcPts val="0"/>
              </a:spcBef>
              <a:spcAft>
                <a:spcPts val="600"/>
              </a:spcAft>
              <a:buClr>
                <a:schemeClr val="tx1"/>
              </a:buClr>
              <a:buSzPct val="120000"/>
              <a:buNone/>
            </a:pPr>
            <a:r>
              <a:rPr lang="cs-CZ" sz="2000" b="1" i="1" u="sng" dirty="0" smtClean="0">
                <a:latin typeface="Times New Roman" panose="02020603050405020304" pitchFamily="18" charset="0"/>
                <a:ea typeface="Times New Roman" panose="02020603050405020304" pitchFamily="18" charset="0"/>
              </a:rPr>
              <a:t>Můžeme sledovat:</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Co </a:t>
            </a:r>
            <a:r>
              <a:rPr lang="cs-CZ" sz="2000" dirty="0" smtClean="0">
                <a:solidFill>
                  <a:srgbClr val="000000"/>
                </a:solidFill>
                <a:latin typeface="Times New Roman" panose="02020603050405020304" pitchFamily="18" charset="0"/>
                <a:ea typeface="Times New Roman" panose="02020603050405020304" pitchFamily="18" charset="0"/>
              </a:rPr>
              <a:t>se </a:t>
            </a:r>
            <a:r>
              <a:rPr lang="cs-CZ" sz="2000" dirty="0">
                <a:solidFill>
                  <a:srgbClr val="000000"/>
                </a:solidFill>
                <a:latin typeface="Times New Roman" panose="02020603050405020304" pitchFamily="18" charset="0"/>
                <a:ea typeface="Times New Roman" panose="02020603050405020304" pitchFamily="18" charset="0"/>
              </a:rPr>
              <a:t>stane s tempem růstu Y, pokud se změní míra inflace</a:t>
            </a:r>
            <a:r>
              <a:rPr lang="cs-CZ" sz="2000" dirty="0" smtClean="0">
                <a:solidFill>
                  <a:srgbClr val="000000"/>
                </a:solidFill>
                <a:latin typeface="Times New Roman" panose="02020603050405020304" pitchFamily="18" charset="0"/>
                <a:ea typeface="Times New Roman" panose="02020603050405020304" pitchFamily="18" charset="0"/>
              </a:rPr>
              <a:t>?</a:t>
            </a:r>
          </a:p>
          <a:p>
            <a:pPr>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Co </a:t>
            </a:r>
            <a:r>
              <a:rPr lang="cs-CZ" sz="2000" dirty="0">
                <a:solidFill>
                  <a:srgbClr val="000000"/>
                </a:solidFill>
                <a:latin typeface="Times New Roman" panose="02020603050405020304" pitchFamily="18" charset="0"/>
                <a:ea typeface="Times New Roman" panose="02020603050405020304" pitchFamily="18" charset="0"/>
              </a:rPr>
              <a:t>se stane s mírou inflace, pokud se tempo růstu skutečného Y liší od tempa růstu potenciálního Y?</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Zároveň </a:t>
            </a:r>
            <a:r>
              <a:rPr lang="cs-CZ" sz="2000" dirty="0" smtClean="0">
                <a:solidFill>
                  <a:srgbClr val="000000"/>
                </a:solidFill>
                <a:latin typeface="Times New Roman" panose="02020603050405020304" pitchFamily="18" charset="0"/>
                <a:ea typeface="Times New Roman" panose="02020603050405020304" pitchFamily="18" charset="0"/>
              </a:rPr>
              <a:t>zkoumáme</a:t>
            </a:r>
            <a:r>
              <a:rPr lang="cs-CZ" sz="2000" dirty="0">
                <a:solidFill>
                  <a:srgbClr val="000000"/>
                </a:solidFill>
                <a:latin typeface="Times New Roman" panose="02020603050405020304" pitchFamily="18" charset="0"/>
                <a:ea typeface="Times New Roman" panose="02020603050405020304" pitchFamily="18" charset="0"/>
              </a:rPr>
              <a:t>, jak </a:t>
            </a:r>
            <a:r>
              <a:rPr lang="el-GR" sz="2000" dirty="0">
                <a:solidFill>
                  <a:srgbClr val="000000"/>
                </a:solidFill>
                <a:latin typeface="Times New Roman" panose="02020603050405020304" pitchFamily="18" charset="0"/>
                <a:ea typeface="Times New Roman" panose="02020603050405020304" pitchFamily="18" charset="0"/>
              </a:rPr>
              <a:t>π </a:t>
            </a:r>
            <a:r>
              <a:rPr lang="cs-CZ" sz="2000" dirty="0">
                <a:solidFill>
                  <a:srgbClr val="000000"/>
                </a:solidFill>
                <a:latin typeface="Times New Roman" panose="02020603050405020304" pitchFamily="18" charset="0"/>
                <a:ea typeface="Times New Roman" panose="02020603050405020304" pitchFamily="18" charset="0"/>
              </a:rPr>
              <a:t>působí na změnu tempa růstu  a jak působí změna tempa růstu na hodnotu inflace (</a:t>
            </a:r>
            <a:r>
              <a:rPr lang="el-GR" sz="2000" dirty="0">
                <a:solidFill>
                  <a:srgbClr val="000000"/>
                </a:solidFill>
                <a:latin typeface="Times New Roman" panose="02020603050405020304" pitchFamily="18" charset="0"/>
                <a:ea typeface="Times New Roman" panose="02020603050405020304" pitchFamily="18" charset="0"/>
              </a:rPr>
              <a:t>π).</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Praktická zkušenost říká, že se oba ukazatele vzájemně ovlivňují. Jejich vzájemné působení a změny v čase můžeme označit za dynamické (dynamické = něco se mění).</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Zároveň zkoumáme, zda existuje něco jako dlouhodobá rovnováha, tedy zda existuje nějaké stabilní tempo růstu a nějaká stabilní míra inflace. </a:t>
            </a:r>
          </a:p>
          <a:p>
            <a:pPr algn="just">
              <a:spcBef>
                <a:spcPts val="0"/>
              </a:spcBef>
              <a:spcAft>
                <a:spcPts val="600"/>
              </a:spcAft>
              <a:buClr>
                <a:schemeClr val="tx1"/>
              </a:buClr>
              <a:buSzPct val="120000"/>
            </a:pPr>
            <a:endParaRPr lang="cs-CZ" sz="20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100" dirty="0" smtClean="0">
              <a:solidFill>
                <a:srgbClr val="000000"/>
              </a:solidFill>
              <a:latin typeface="Times New Roman" panose="02020603050405020304" pitchFamily="18" charset="0"/>
              <a:ea typeface="Times New Roman" panose="02020603050405020304" pitchFamily="18" charset="0"/>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 čemu je dobrá dynamizace modelu AS-AD</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42</a:t>
            </a:fld>
            <a:endParaRPr lang="cs-CZ" dirty="0"/>
          </a:p>
        </p:txBody>
      </p:sp>
    </p:spTree>
    <p:extLst>
      <p:ext uri="{BB962C8B-B14F-4D97-AF65-F5344CB8AC3E}">
        <p14:creationId xmlns:p14="http://schemas.microsoft.com/office/powerpoint/2010/main" val="15869591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631180"/>
            <a:ext cx="7848873" cy="4244825"/>
          </a:xfrm>
          <a:prstGeom prst="rect">
            <a:avLst/>
          </a:prstGeom>
        </p:spPr>
        <p:txBody>
          <a:bodyPr>
            <a:noAutofit/>
          </a:bodyPr>
          <a:lstStyle/>
          <a:p>
            <a:pPr algn="just">
              <a:spcBef>
                <a:spcPts val="0"/>
              </a:spcBef>
              <a:spcAft>
                <a:spcPts val="600"/>
              </a:spcAft>
              <a:buClr>
                <a:schemeClr val="tx1"/>
              </a:buClr>
              <a:buSzPct val="120000"/>
            </a:pPr>
            <a:r>
              <a:rPr lang="cs-CZ" sz="1900" dirty="0">
                <a:solidFill>
                  <a:srgbClr val="000000"/>
                </a:solidFill>
                <a:latin typeface="Times New Roman" panose="02020603050405020304" pitchFamily="18" charset="0"/>
                <a:ea typeface="Times New Roman" panose="02020603050405020304" pitchFamily="18" charset="0"/>
              </a:rPr>
              <a:t>AD závisí na reálných peněžních zůstatcích.</a:t>
            </a:r>
          </a:p>
          <a:p>
            <a:pPr algn="just">
              <a:spcBef>
                <a:spcPts val="0"/>
              </a:spcBef>
              <a:spcAft>
                <a:spcPts val="600"/>
              </a:spcAft>
              <a:buClr>
                <a:schemeClr val="tx1"/>
              </a:buClr>
              <a:buSzPct val="120000"/>
            </a:pPr>
            <a:r>
              <a:rPr lang="cs-CZ" sz="1900" dirty="0">
                <a:solidFill>
                  <a:srgbClr val="000000"/>
                </a:solidFill>
                <a:latin typeface="Times New Roman" panose="02020603050405020304" pitchFamily="18" charset="0"/>
                <a:ea typeface="Times New Roman" panose="02020603050405020304" pitchFamily="18" charset="0"/>
              </a:rPr>
              <a:t>Pokud roste </a:t>
            </a:r>
            <a:r>
              <a:rPr lang="cs-CZ" sz="1900" dirty="0" smtClean="0">
                <a:solidFill>
                  <a:srgbClr val="000000"/>
                </a:solidFill>
                <a:latin typeface="Times New Roman" panose="02020603050405020304" pitchFamily="18" charset="0"/>
                <a:ea typeface="Times New Roman" panose="02020603050405020304" pitchFamily="18" charset="0"/>
              </a:rPr>
              <a:t>inflace, hodnota </a:t>
            </a:r>
            <a:r>
              <a:rPr lang="cs-CZ" sz="1900" dirty="0">
                <a:solidFill>
                  <a:srgbClr val="000000"/>
                </a:solidFill>
                <a:latin typeface="Times New Roman" panose="02020603050405020304" pitchFamily="18" charset="0"/>
                <a:ea typeface="Times New Roman" panose="02020603050405020304" pitchFamily="18" charset="0"/>
              </a:rPr>
              <a:t>reálných peněžních zůstatků </a:t>
            </a:r>
            <a:r>
              <a:rPr lang="cs-CZ" sz="1900" dirty="0" smtClean="0">
                <a:solidFill>
                  <a:srgbClr val="000000"/>
                </a:solidFill>
                <a:latin typeface="Times New Roman" panose="02020603050405020304" pitchFamily="18" charset="0"/>
                <a:ea typeface="Times New Roman" panose="02020603050405020304" pitchFamily="18" charset="0"/>
              </a:rPr>
              <a:t>klesá a </a:t>
            </a:r>
            <a:r>
              <a:rPr lang="cs-CZ" sz="1900" dirty="0">
                <a:solidFill>
                  <a:srgbClr val="000000"/>
                </a:solidFill>
                <a:latin typeface="Times New Roman" panose="02020603050405020304" pitchFamily="18" charset="0"/>
                <a:ea typeface="Times New Roman" panose="02020603050405020304" pitchFamily="18" charset="0"/>
              </a:rPr>
              <a:t>subjekty poptávají menší množství statků.</a:t>
            </a:r>
          </a:p>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Pokud je přírůstek </a:t>
            </a:r>
            <a:r>
              <a:rPr lang="cs-CZ" sz="1900" dirty="0">
                <a:solidFill>
                  <a:srgbClr val="000000"/>
                </a:solidFill>
                <a:latin typeface="Times New Roman" panose="02020603050405020304" pitchFamily="18" charset="0"/>
                <a:ea typeface="Times New Roman" panose="02020603050405020304" pitchFamily="18" charset="0"/>
              </a:rPr>
              <a:t>reálného Y (toho, co se </a:t>
            </a:r>
            <a:r>
              <a:rPr lang="cs-CZ" sz="1900" dirty="0" smtClean="0">
                <a:solidFill>
                  <a:srgbClr val="000000"/>
                </a:solidFill>
                <a:latin typeface="Times New Roman" panose="02020603050405020304" pitchFamily="18" charset="0"/>
                <a:ea typeface="Times New Roman" panose="02020603050405020304" pitchFamily="18" charset="0"/>
              </a:rPr>
              <a:t>reálně vyprodukuje</a:t>
            </a:r>
            <a:r>
              <a:rPr lang="cs-CZ" sz="1900" dirty="0">
                <a:solidFill>
                  <a:srgbClr val="000000"/>
                </a:solidFill>
                <a:latin typeface="Times New Roman" panose="02020603050405020304" pitchFamily="18" charset="0"/>
                <a:ea typeface="Times New Roman" panose="02020603050405020304" pitchFamily="18" charset="0"/>
              </a:rPr>
              <a:t>) </a:t>
            </a:r>
            <a:r>
              <a:rPr lang="cs-CZ" sz="1900" dirty="0" smtClean="0">
                <a:solidFill>
                  <a:srgbClr val="000000"/>
                </a:solidFill>
                <a:latin typeface="Times New Roman" panose="02020603050405020304" pitchFamily="18" charset="0"/>
                <a:ea typeface="Times New Roman" panose="02020603050405020304" pitchFamily="18" charset="0"/>
              </a:rPr>
              <a:t>každoročně stejný, můžeme dané </a:t>
            </a:r>
            <a:r>
              <a:rPr lang="cs-CZ" sz="1900" dirty="0">
                <a:solidFill>
                  <a:srgbClr val="000000"/>
                </a:solidFill>
                <a:latin typeface="Times New Roman" panose="02020603050405020304" pitchFamily="18" charset="0"/>
                <a:ea typeface="Times New Roman" panose="02020603050405020304" pitchFamily="18" charset="0"/>
              </a:rPr>
              <a:t>tempo </a:t>
            </a:r>
            <a:r>
              <a:rPr lang="cs-CZ" sz="1900" dirty="0" smtClean="0">
                <a:solidFill>
                  <a:srgbClr val="000000"/>
                </a:solidFill>
                <a:latin typeface="Times New Roman" panose="02020603050405020304" pitchFamily="18" charset="0"/>
                <a:ea typeface="Times New Roman" panose="02020603050405020304" pitchFamily="18" charset="0"/>
              </a:rPr>
              <a:t>označit </a:t>
            </a:r>
            <a:r>
              <a:rPr lang="cs-CZ" sz="1900" dirty="0">
                <a:solidFill>
                  <a:srgbClr val="000000"/>
                </a:solidFill>
                <a:latin typeface="Times New Roman" panose="02020603050405020304" pitchFamily="18" charset="0"/>
                <a:ea typeface="Times New Roman" panose="02020603050405020304" pitchFamily="18" charset="0"/>
              </a:rPr>
              <a:t>za tempo potenciálního produktu (Y*g) – pokud dlouhodobě ekonomika roste stejně, lze předpokládat, že potenciální produkt roste stejně jako skutečný produkt. </a:t>
            </a:r>
          </a:p>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Dále předpokládejme, že </a:t>
            </a:r>
            <a:r>
              <a:rPr lang="cs-CZ" sz="1900" dirty="0">
                <a:solidFill>
                  <a:srgbClr val="000000"/>
                </a:solidFill>
                <a:latin typeface="Times New Roman" panose="02020603050405020304" pitchFamily="18" charset="0"/>
                <a:ea typeface="Times New Roman" panose="02020603050405020304" pitchFamily="18" charset="0"/>
              </a:rPr>
              <a:t>inflace bude vyšší než přírůstek Y*g. Co </a:t>
            </a:r>
            <a:r>
              <a:rPr lang="cs-CZ" sz="1900" dirty="0" smtClean="0">
                <a:solidFill>
                  <a:srgbClr val="000000"/>
                </a:solidFill>
                <a:latin typeface="Times New Roman" panose="02020603050405020304" pitchFamily="18" charset="0"/>
                <a:ea typeface="Times New Roman" panose="02020603050405020304" pitchFamily="18" charset="0"/>
              </a:rPr>
              <a:t>se stane? Klesne </a:t>
            </a:r>
            <a:r>
              <a:rPr lang="cs-CZ" sz="1900" dirty="0">
                <a:solidFill>
                  <a:srgbClr val="000000"/>
                </a:solidFill>
                <a:latin typeface="Times New Roman" panose="02020603050405020304" pitchFamily="18" charset="0"/>
                <a:ea typeface="Times New Roman" panose="02020603050405020304" pitchFamily="18" charset="0"/>
              </a:rPr>
              <a:t>kupní síla peněz – subjekty budou poptávat méně. </a:t>
            </a:r>
            <a:endParaRPr lang="cs-CZ" sz="19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Poroste-li </a:t>
            </a:r>
            <a:r>
              <a:rPr lang="cs-CZ" sz="1900" dirty="0">
                <a:solidFill>
                  <a:srgbClr val="000000"/>
                </a:solidFill>
                <a:latin typeface="Times New Roman" panose="02020603050405020304" pitchFamily="18" charset="0"/>
                <a:ea typeface="Times New Roman" panose="02020603050405020304" pitchFamily="18" charset="0"/>
              </a:rPr>
              <a:t>inflace o více než je přírůstek reálného Y, </a:t>
            </a:r>
            <a:r>
              <a:rPr lang="cs-CZ" sz="1900" dirty="0" smtClean="0">
                <a:solidFill>
                  <a:srgbClr val="000000"/>
                </a:solidFill>
                <a:latin typeface="Times New Roman" panose="02020603050405020304" pitchFamily="18" charset="0"/>
                <a:ea typeface="Times New Roman" panose="02020603050405020304" pitchFamily="18" charset="0"/>
              </a:rPr>
              <a:t>tak se daný </a:t>
            </a:r>
            <a:r>
              <a:rPr lang="cs-CZ" sz="1900" dirty="0">
                <a:solidFill>
                  <a:srgbClr val="000000"/>
                </a:solidFill>
                <a:latin typeface="Times New Roman" panose="02020603050405020304" pitchFamily="18" charset="0"/>
                <a:ea typeface="Times New Roman" panose="02020603050405020304" pitchFamily="18" charset="0"/>
              </a:rPr>
              <a:t>růst </a:t>
            </a:r>
            <a:r>
              <a:rPr lang="cs-CZ" sz="1900" dirty="0" smtClean="0">
                <a:solidFill>
                  <a:srgbClr val="000000"/>
                </a:solidFill>
                <a:latin typeface="Times New Roman" panose="02020603050405020304" pitchFamily="18" charset="0"/>
                <a:ea typeface="Times New Roman" panose="02020603050405020304" pitchFamily="18" charset="0"/>
              </a:rPr>
              <a:t>inflace odrazí </a:t>
            </a:r>
            <a:r>
              <a:rPr lang="cs-CZ" sz="1900" dirty="0">
                <a:solidFill>
                  <a:srgbClr val="000000"/>
                </a:solidFill>
                <a:latin typeface="Times New Roman" panose="02020603050405020304" pitchFamily="18" charset="0"/>
                <a:ea typeface="Times New Roman" panose="02020603050405020304" pitchFamily="18" charset="0"/>
              </a:rPr>
              <a:t>v růstu nominálního Y: reálný Y vyjádřený v nominálních cenách poroste, nominální přírůstek tohoto reálného Y bude roven: součinu reálného růstu krát růst cenové </a:t>
            </a:r>
            <a:r>
              <a:rPr lang="cs-CZ" sz="1900" dirty="0" smtClean="0">
                <a:solidFill>
                  <a:srgbClr val="000000"/>
                </a:solidFill>
                <a:latin typeface="Times New Roman" panose="02020603050405020304" pitchFamily="18" charset="0"/>
                <a:ea typeface="Times New Roman" panose="02020603050405020304" pitchFamily="18" charset="0"/>
              </a:rPr>
              <a:t>hladiny. Kupní síla bude klesat.</a:t>
            </a: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Od křivky AD ke křivce DG</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43</a:t>
            </a:fld>
            <a:endParaRPr lang="cs-CZ" dirty="0"/>
          </a:p>
        </p:txBody>
      </p:sp>
    </p:spTree>
    <p:extLst>
      <p:ext uri="{BB962C8B-B14F-4D97-AF65-F5344CB8AC3E}">
        <p14:creationId xmlns:p14="http://schemas.microsoft.com/office/powerpoint/2010/main" val="2526317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631180"/>
            <a:ext cx="7848873" cy="4244825"/>
          </a:xfrm>
          <a:prstGeom prst="rect">
            <a:avLst/>
          </a:prstGeom>
        </p:spPr>
        <p:txBody>
          <a:bodyPr>
            <a:noAutofit/>
          </a:bodyPr>
          <a:lstStyle/>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Je </a:t>
            </a:r>
            <a:r>
              <a:rPr lang="cs-CZ" sz="1900" dirty="0">
                <a:solidFill>
                  <a:srgbClr val="000000"/>
                </a:solidFill>
                <a:latin typeface="Times New Roman" panose="02020603050405020304" pitchFamily="18" charset="0"/>
                <a:ea typeface="Times New Roman" panose="02020603050405020304" pitchFamily="18" charset="0"/>
              </a:rPr>
              <a:t>křivkou dynamické agregátní </a:t>
            </a:r>
            <a:r>
              <a:rPr lang="cs-CZ" sz="1900" dirty="0" smtClean="0">
                <a:solidFill>
                  <a:srgbClr val="000000"/>
                </a:solidFill>
                <a:latin typeface="Times New Roman" panose="02020603050405020304" pitchFamily="18" charset="0"/>
                <a:ea typeface="Times New Roman" panose="02020603050405020304" pitchFamily="18" charset="0"/>
              </a:rPr>
              <a:t>poptávky</a:t>
            </a:r>
          </a:p>
          <a:p>
            <a:pPr algn="just">
              <a:spcBef>
                <a:spcPts val="0"/>
              </a:spcBef>
              <a:spcAft>
                <a:spcPts val="600"/>
              </a:spcAft>
              <a:buClr>
                <a:schemeClr val="tx1"/>
              </a:buClr>
              <a:buSzPct val="120000"/>
            </a:pPr>
            <a:r>
              <a:rPr lang="cs-CZ" sz="1900" dirty="0">
                <a:solidFill>
                  <a:srgbClr val="000000"/>
                </a:solidFill>
                <a:latin typeface="Times New Roman" panose="02020603050405020304" pitchFamily="18" charset="0"/>
                <a:ea typeface="Times New Roman" panose="02020603050405020304" pitchFamily="18" charset="0"/>
              </a:rPr>
              <a:t>Křivka DG vyjadřuje závislost mezi </a:t>
            </a:r>
            <a:r>
              <a:rPr lang="cs-CZ" sz="1900" dirty="0" smtClean="0">
                <a:solidFill>
                  <a:srgbClr val="000000"/>
                </a:solidFill>
                <a:latin typeface="Times New Roman" panose="02020603050405020304" pitchFamily="18" charset="0"/>
                <a:ea typeface="Times New Roman" panose="02020603050405020304" pitchFamily="18" charset="0"/>
              </a:rPr>
              <a:t>hodnotou </a:t>
            </a:r>
            <a:r>
              <a:rPr lang="cs-CZ" sz="1900" dirty="0">
                <a:solidFill>
                  <a:srgbClr val="000000"/>
                </a:solidFill>
                <a:latin typeface="Times New Roman" panose="02020603050405020304" pitchFamily="18" charset="0"/>
                <a:ea typeface="Times New Roman" panose="02020603050405020304" pitchFamily="18" charset="0"/>
              </a:rPr>
              <a:t>reálného poptávaného produktu při daném tempu </a:t>
            </a:r>
            <a:r>
              <a:rPr lang="cs-CZ" sz="1900" dirty="0" err="1">
                <a:solidFill>
                  <a:srgbClr val="000000"/>
                </a:solidFill>
                <a:latin typeface="Times New Roman" panose="02020603050405020304" pitchFamily="18" charset="0"/>
                <a:ea typeface="Times New Roman" panose="02020603050405020304" pitchFamily="18" charset="0"/>
              </a:rPr>
              <a:t>Yg</a:t>
            </a:r>
            <a:r>
              <a:rPr lang="cs-CZ" sz="1900" dirty="0">
                <a:solidFill>
                  <a:srgbClr val="000000"/>
                </a:solidFill>
                <a:latin typeface="Times New Roman" panose="02020603050405020304" pitchFamily="18" charset="0"/>
                <a:ea typeface="Times New Roman" panose="02020603050405020304" pitchFamily="18" charset="0"/>
              </a:rPr>
              <a:t> a při jednotlivých hodnotách inflace, tj. kolik mohou jednotlivé subjekty reálně poptávat při daných hodnotách inflace. </a:t>
            </a:r>
            <a:br>
              <a:rPr lang="cs-CZ" sz="1900" dirty="0">
                <a:solidFill>
                  <a:srgbClr val="000000"/>
                </a:solidFill>
                <a:latin typeface="Times New Roman" panose="02020603050405020304" pitchFamily="18" charset="0"/>
                <a:ea typeface="Times New Roman" panose="02020603050405020304" pitchFamily="18" charset="0"/>
              </a:rPr>
            </a:br>
            <a:r>
              <a:rPr lang="cs-CZ" sz="1900" dirty="0">
                <a:solidFill>
                  <a:srgbClr val="000000"/>
                </a:solidFill>
                <a:latin typeface="Times New Roman" panose="02020603050405020304" pitchFamily="18" charset="0"/>
                <a:ea typeface="Times New Roman" panose="02020603050405020304" pitchFamily="18" charset="0"/>
              </a:rPr>
              <a:t>Daná závislost se vyjadřuje v %.</a:t>
            </a:r>
          </a:p>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Na </a:t>
            </a:r>
            <a:r>
              <a:rPr lang="cs-CZ" sz="1900" dirty="0">
                <a:solidFill>
                  <a:srgbClr val="000000"/>
                </a:solidFill>
                <a:latin typeface="Times New Roman" panose="02020603050405020304" pitchFamily="18" charset="0"/>
                <a:ea typeface="Times New Roman" panose="02020603050405020304" pitchFamily="18" charset="0"/>
              </a:rPr>
              <a:t>svislé ose je změna cenové hladiny (</a:t>
            </a:r>
            <a:r>
              <a:rPr lang="el-GR" sz="1900" dirty="0">
                <a:solidFill>
                  <a:srgbClr val="000000"/>
                </a:solidFill>
                <a:latin typeface="Times New Roman" panose="02020603050405020304" pitchFamily="18" charset="0"/>
                <a:ea typeface="Times New Roman" panose="02020603050405020304" pitchFamily="18" charset="0"/>
              </a:rPr>
              <a:t>π), </a:t>
            </a:r>
            <a:r>
              <a:rPr lang="cs-CZ" sz="1900" dirty="0">
                <a:solidFill>
                  <a:srgbClr val="000000"/>
                </a:solidFill>
                <a:latin typeface="Times New Roman" panose="02020603050405020304" pitchFamily="18" charset="0"/>
                <a:ea typeface="Times New Roman" panose="02020603050405020304" pitchFamily="18" charset="0"/>
              </a:rPr>
              <a:t>na vodorovné tempo růstu produktu (růst Y v %, tj. </a:t>
            </a:r>
            <a:r>
              <a:rPr lang="cs-CZ" sz="1900" dirty="0" err="1">
                <a:solidFill>
                  <a:srgbClr val="000000"/>
                </a:solidFill>
                <a:latin typeface="Times New Roman" panose="02020603050405020304" pitchFamily="18" charset="0"/>
                <a:ea typeface="Times New Roman" panose="02020603050405020304" pitchFamily="18" charset="0"/>
              </a:rPr>
              <a:t>Yg</a:t>
            </a:r>
            <a:r>
              <a:rPr lang="cs-CZ" sz="1900" dirty="0">
                <a:solidFill>
                  <a:srgbClr val="000000"/>
                </a:solidFill>
                <a:latin typeface="Times New Roman" panose="02020603050405020304" pitchFamily="18" charset="0"/>
                <a:ea typeface="Times New Roman" panose="02020603050405020304" pitchFamily="18" charset="0"/>
              </a:rPr>
              <a:t>).</a:t>
            </a:r>
          </a:p>
          <a:p>
            <a:pPr algn="just">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Posun </a:t>
            </a:r>
            <a:r>
              <a:rPr lang="cs-CZ" sz="1900" dirty="0">
                <a:solidFill>
                  <a:srgbClr val="000000"/>
                </a:solidFill>
                <a:latin typeface="Times New Roman" panose="02020603050405020304" pitchFamily="18" charset="0"/>
                <a:ea typeface="Times New Roman" panose="02020603050405020304" pitchFamily="18" charset="0"/>
              </a:rPr>
              <a:t>křivky DG vpravo: tempo růstu produktu se zvyšuje (produkt např. poroste o </a:t>
            </a:r>
            <a:r>
              <a:rPr lang="cs-CZ" sz="1900" dirty="0" smtClean="0">
                <a:solidFill>
                  <a:srgbClr val="000000"/>
                </a:solidFill>
                <a:latin typeface="Times New Roman" panose="02020603050405020304" pitchFamily="18" charset="0"/>
                <a:ea typeface="Times New Roman" panose="02020603050405020304" pitchFamily="18" charset="0"/>
              </a:rPr>
              <a:t>20 </a:t>
            </a:r>
            <a:r>
              <a:rPr lang="cs-CZ" sz="1900" dirty="0">
                <a:solidFill>
                  <a:srgbClr val="000000"/>
                </a:solidFill>
                <a:latin typeface="Times New Roman" panose="02020603050405020304" pitchFamily="18" charset="0"/>
                <a:ea typeface="Times New Roman" panose="02020603050405020304" pitchFamily="18" charset="0"/>
              </a:rPr>
              <a:t>%, nikoliv o 10 %), ať bude inflace jakákoliv budou subjekty poptávat reálně více</a:t>
            </a:r>
            <a:r>
              <a:rPr lang="cs-CZ" sz="1900" dirty="0" smtClean="0">
                <a:solidFill>
                  <a:srgbClr val="000000"/>
                </a:solidFill>
                <a:latin typeface="Times New Roman" panose="02020603050405020304" pitchFamily="18" charset="0"/>
                <a:ea typeface="Times New Roman" panose="02020603050405020304" pitchFamily="18" charset="0"/>
              </a:rPr>
              <a:t>. </a:t>
            </a:r>
          </a:p>
          <a:p>
            <a:pPr>
              <a:spcBef>
                <a:spcPts val="0"/>
              </a:spcBef>
              <a:spcAft>
                <a:spcPts val="600"/>
              </a:spcAft>
              <a:buClr>
                <a:schemeClr val="tx1"/>
              </a:buClr>
              <a:buSzPct val="120000"/>
            </a:pPr>
            <a:r>
              <a:rPr lang="cs-CZ" sz="1900" dirty="0" smtClean="0">
                <a:solidFill>
                  <a:srgbClr val="000000"/>
                </a:solidFill>
                <a:latin typeface="Times New Roman" panose="02020603050405020304" pitchFamily="18" charset="0"/>
                <a:ea typeface="Times New Roman" panose="02020603050405020304" pitchFamily="18" charset="0"/>
              </a:rPr>
              <a:t>Posun </a:t>
            </a:r>
            <a:r>
              <a:rPr lang="cs-CZ" sz="1900" dirty="0">
                <a:solidFill>
                  <a:srgbClr val="000000"/>
                </a:solidFill>
                <a:latin typeface="Times New Roman" panose="02020603050405020304" pitchFamily="18" charset="0"/>
                <a:ea typeface="Times New Roman" panose="02020603050405020304" pitchFamily="18" charset="0"/>
              </a:rPr>
              <a:t>křivky DG vlevo: tempo růstu produktu se snižuje (produkt např. poroste o </a:t>
            </a:r>
            <a:r>
              <a:rPr lang="cs-CZ" sz="1900" dirty="0" smtClean="0">
                <a:solidFill>
                  <a:srgbClr val="000000"/>
                </a:solidFill>
                <a:latin typeface="Times New Roman" panose="02020603050405020304" pitchFamily="18" charset="0"/>
                <a:ea typeface="Times New Roman" panose="02020603050405020304" pitchFamily="18" charset="0"/>
              </a:rPr>
              <a:t>5 </a:t>
            </a:r>
            <a:r>
              <a:rPr lang="cs-CZ" sz="1900" dirty="0">
                <a:solidFill>
                  <a:srgbClr val="000000"/>
                </a:solidFill>
                <a:latin typeface="Times New Roman" panose="02020603050405020304" pitchFamily="18" charset="0"/>
                <a:ea typeface="Times New Roman" panose="02020603050405020304" pitchFamily="18" charset="0"/>
              </a:rPr>
              <a:t>%, nikoliv o 10 %), ať bude inflace jakákoliv budou subjekty poptávat reálně méně. </a:t>
            </a: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Křivka  DG</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44</a:t>
            </a:fld>
            <a:endParaRPr lang="cs-CZ" dirty="0"/>
          </a:p>
        </p:txBody>
      </p:sp>
    </p:spTree>
    <p:extLst>
      <p:ext uri="{BB962C8B-B14F-4D97-AF65-F5344CB8AC3E}">
        <p14:creationId xmlns:p14="http://schemas.microsoft.com/office/powerpoint/2010/main" val="34598157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3" y="631180"/>
            <a:ext cx="4392488" cy="4244825"/>
          </a:xfrm>
          <a:prstGeom prst="rect">
            <a:avLst/>
          </a:prstGeom>
        </p:spPr>
        <p:txBody>
          <a:bodyPr>
            <a:noAutofit/>
          </a:bodyPr>
          <a:lstStyle/>
          <a:p>
            <a:pPr algn="just">
              <a:spcBef>
                <a:spcPts val="0"/>
              </a:spcBef>
              <a:spcAft>
                <a:spcPts val="600"/>
              </a:spcAft>
              <a:buClr>
                <a:schemeClr val="tx1"/>
              </a:buClr>
              <a:buSzPct val="120000"/>
            </a:pPr>
            <a:r>
              <a:rPr lang="cs-CZ" sz="1900" dirty="0">
                <a:solidFill>
                  <a:srgbClr val="000000"/>
                </a:solidFill>
                <a:latin typeface="Times New Roman" panose="02020603050405020304" pitchFamily="18" charset="0"/>
                <a:ea typeface="Times New Roman" panose="02020603050405020304" pitchFamily="18" charset="0"/>
              </a:rPr>
              <a:t>Např</a:t>
            </a:r>
            <a:r>
              <a:rPr lang="cs-CZ" sz="1900" dirty="0" smtClean="0">
                <a:solidFill>
                  <a:srgbClr val="000000"/>
                </a:solidFill>
                <a:latin typeface="Times New Roman" panose="02020603050405020304" pitchFamily="18" charset="0"/>
                <a:ea typeface="Times New Roman" panose="02020603050405020304" pitchFamily="18" charset="0"/>
              </a:rPr>
              <a:t>.</a:t>
            </a:r>
          </a:p>
          <a:p>
            <a:pPr marL="896938" indent="-355600">
              <a:spcBef>
                <a:spcPts val="0"/>
              </a:spcBef>
              <a:spcAft>
                <a:spcPts val="600"/>
              </a:spcAft>
              <a:buClr>
                <a:schemeClr val="tx1"/>
              </a:buClr>
              <a:buSzPct val="120000"/>
              <a:buFont typeface="Wingdings" panose="05000000000000000000" pitchFamily="2" charset="2"/>
              <a:buChar char="Ø"/>
            </a:pPr>
            <a:r>
              <a:rPr lang="cs-CZ" sz="1900" dirty="0" smtClean="0">
                <a:solidFill>
                  <a:srgbClr val="000000"/>
                </a:solidFill>
                <a:latin typeface="Times New Roman" panose="02020603050405020304" pitchFamily="18" charset="0"/>
                <a:ea typeface="Times New Roman" panose="02020603050405020304" pitchFamily="18" charset="0"/>
              </a:rPr>
              <a:t>pokud </a:t>
            </a:r>
            <a:r>
              <a:rPr lang="cs-CZ" sz="1900" dirty="0">
                <a:solidFill>
                  <a:srgbClr val="000000"/>
                </a:solidFill>
                <a:latin typeface="Times New Roman" panose="02020603050405020304" pitchFamily="18" charset="0"/>
                <a:ea typeface="Times New Roman" panose="02020603050405020304" pitchFamily="18" charset="0"/>
              </a:rPr>
              <a:t>je tempo růstu </a:t>
            </a:r>
            <a:r>
              <a:rPr lang="cs-CZ" sz="1900" dirty="0" err="1">
                <a:solidFill>
                  <a:srgbClr val="000000"/>
                </a:solidFill>
                <a:latin typeface="Times New Roman" panose="02020603050405020304" pitchFamily="18" charset="0"/>
                <a:ea typeface="Times New Roman" panose="02020603050405020304" pitchFamily="18" charset="0"/>
              </a:rPr>
              <a:t>Yg</a:t>
            </a:r>
            <a:r>
              <a:rPr lang="cs-CZ" sz="1900" dirty="0">
                <a:solidFill>
                  <a:srgbClr val="000000"/>
                </a:solidFill>
                <a:latin typeface="Times New Roman" panose="02020603050405020304" pitchFamily="18" charset="0"/>
                <a:ea typeface="Times New Roman" panose="02020603050405020304" pitchFamily="18" charset="0"/>
              </a:rPr>
              <a:t> 10 % a míra inflace je též 10 %, mohou subjekty poptávat celý vyprodukovaný produkt</a:t>
            </a:r>
            <a:r>
              <a:rPr lang="cs-CZ" sz="1900" dirty="0" smtClean="0">
                <a:solidFill>
                  <a:srgbClr val="000000"/>
                </a:solidFill>
                <a:latin typeface="Times New Roman" panose="02020603050405020304" pitchFamily="18" charset="0"/>
                <a:ea typeface="Times New Roman" panose="02020603050405020304" pitchFamily="18" charset="0"/>
              </a:rPr>
              <a:t>.</a:t>
            </a:r>
          </a:p>
          <a:p>
            <a:pPr marL="896938" indent="-355600">
              <a:spcBef>
                <a:spcPts val="0"/>
              </a:spcBef>
              <a:spcAft>
                <a:spcPts val="600"/>
              </a:spcAft>
              <a:buClr>
                <a:schemeClr val="tx1"/>
              </a:buClr>
              <a:buSzPct val="120000"/>
              <a:buFont typeface="Wingdings" panose="05000000000000000000" pitchFamily="2" charset="2"/>
              <a:buChar char="Ø"/>
            </a:pPr>
            <a:r>
              <a:rPr lang="cs-CZ" sz="1900" dirty="0" smtClean="0">
                <a:solidFill>
                  <a:srgbClr val="000000"/>
                </a:solidFill>
                <a:latin typeface="Times New Roman" panose="02020603050405020304" pitchFamily="18" charset="0"/>
                <a:ea typeface="Times New Roman" panose="02020603050405020304" pitchFamily="18" charset="0"/>
              </a:rPr>
              <a:t>pokud </a:t>
            </a:r>
            <a:r>
              <a:rPr lang="cs-CZ" sz="1900" dirty="0">
                <a:solidFill>
                  <a:srgbClr val="000000"/>
                </a:solidFill>
                <a:latin typeface="Times New Roman" panose="02020603050405020304" pitchFamily="18" charset="0"/>
                <a:ea typeface="Times New Roman" panose="02020603050405020304" pitchFamily="18" charset="0"/>
              </a:rPr>
              <a:t>je tempo růstu </a:t>
            </a:r>
            <a:r>
              <a:rPr lang="cs-CZ" sz="1900" dirty="0" err="1">
                <a:solidFill>
                  <a:srgbClr val="000000"/>
                </a:solidFill>
                <a:latin typeface="Times New Roman" panose="02020603050405020304" pitchFamily="18" charset="0"/>
                <a:ea typeface="Times New Roman" panose="02020603050405020304" pitchFamily="18" charset="0"/>
              </a:rPr>
              <a:t>Yg</a:t>
            </a:r>
            <a:r>
              <a:rPr lang="cs-CZ" sz="1900" dirty="0">
                <a:solidFill>
                  <a:srgbClr val="000000"/>
                </a:solidFill>
                <a:latin typeface="Times New Roman" panose="02020603050405020304" pitchFamily="18" charset="0"/>
                <a:ea typeface="Times New Roman" panose="02020603050405020304" pitchFamily="18" charset="0"/>
              </a:rPr>
              <a:t> 10 % a míra inflace je 15 %, mohou subjekty poptávat 95 % celého vyprodukovaného  produktu</a:t>
            </a:r>
            <a:r>
              <a:rPr lang="cs-CZ" sz="1900" dirty="0" smtClean="0">
                <a:solidFill>
                  <a:srgbClr val="000000"/>
                </a:solidFill>
                <a:latin typeface="Times New Roman" panose="02020603050405020304" pitchFamily="18" charset="0"/>
                <a:ea typeface="Times New Roman" panose="02020603050405020304" pitchFamily="18" charset="0"/>
              </a:rPr>
              <a:t>.</a:t>
            </a:r>
          </a:p>
          <a:p>
            <a:pPr marL="896938" indent="-355600">
              <a:spcBef>
                <a:spcPts val="0"/>
              </a:spcBef>
              <a:spcAft>
                <a:spcPts val="600"/>
              </a:spcAft>
              <a:buClr>
                <a:schemeClr val="tx1"/>
              </a:buClr>
              <a:buSzPct val="120000"/>
              <a:buFont typeface="Wingdings" panose="05000000000000000000" pitchFamily="2" charset="2"/>
              <a:buChar char="Ø"/>
            </a:pPr>
            <a:r>
              <a:rPr lang="cs-CZ" sz="1900" dirty="0" smtClean="0">
                <a:solidFill>
                  <a:srgbClr val="000000"/>
                </a:solidFill>
                <a:latin typeface="Times New Roman" panose="02020603050405020304" pitchFamily="18" charset="0"/>
                <a:ea typeface="Times New Roman" panose="02020603050405020304" pitchFamily="18" charset="0"/>
              </a:rPr>
              <a:t>pokud </a:t>
            </a:r>
            <a:r>
              <a:rPr lang="cs-CZ" sz="1900" dirty="0">
                <a:solidFill>
                  <a:srgbClr val="000000"/>
                </a:solidFill>
                <a:latin typeface="Times New Roman" panose="02020603050405020304" pitchFamily="18" charset="0"/>
                <a:ea typeface="Times New Roman" panose="02020603050405020304" pitchFamily="18" charset="0"/>
              </a:rPr>
              <a:t>je tempo růstu </a:t>
            </a:r>
            <a:r>
              <a:rPr lang="cs-CZ" sz="1900" dirty="0" err="1">
                <a:solidFill>
                  <a:srgbClr val="000000"/>
                </a:solidFill>
                <a:latin typeface="Times New Roman" panose="02020603050405020304" pitchFamily="18" charset="0"/>
                <a:ea typeface="Times New Roman" panose="02020603050405020304" pitchFamily="18" charset="0"/>
              </a:rPr>
              <a:t>Yg</a:t>
            </a:r>
            <a:r>
              <a:rPr lang="cs-CZ" sz="1900" dirty="0">
                <a:solidFill>
                  <a:srgbClr val="000000"/>
                </a:solidFill>
                <a:latin typeface="Times New Roman" panose="02020603050405020304" pitchFamily="18" charset="0"/>
                <a:ea typeface="Times New Roman" panose="02020603050405020304" pitchFamily="18" charset="0"/>
              </a:rPr>
              <a:t> 10 % a míra inflace je 5 %, mohou subjekty poptávat 105 % celého vyprodukovaného  produktu</a:t>
            </a:r>
          </a:p>
          <a:p>
            <a:pPr algn="just">
              <a:spcBef>
                <a:spcPts val="0"/>
              </a:spcBef>
              <a:spcAft>
                <a:spcPts val="600"/>
              </a:spcAft>
              <a:buClr>
                <a:schemeClr val="tx1"/>
              </a:buClr>
              <a:buSzPct val="120000"/>
            </a:pPr>
            <a:endParaRPr lang="cs-CZ" sz="1900" dirty="0" smtClean="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Křivka  DG</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45</a:t>
            </a:fld>
            <a:endParaRPr lang="cs-CZ" dirty="0"/>
          </a:p>
        </p:txBody>
      </p:sp>
      <p:sp>
        <p:nvSpPr>
          <p:cNvPr id="7" name="Zástupný symbol pro obsah 2"/>
          <p:cNvSpPr txBox="1">
            <a:spLocks/>
          </p:cNvSpPr>
          <p:nvPr/>
        </p:nvSpPr>
        <p:spPr>
          <a:xfrm>
            <a:off x="4499992" y="728226"/>
            <a:ext cx="3672408" cy="40037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600"/>
              </a:spcAft>
              <a:buClr>
                <a:schemeClr val="tx1"/>
              </a:buClr>
              <a:buSzPct val="120000"/>
              <a:buNone/>
            </a:pPr>
            <a:endParaRPr lang="cs-CZ" sz="1900" dirty="0" smtClean="0">
              <a:solidFill>
                <a:srgbClr val="000000"/>
              </a:solidFill>
              <a:latin typeface="Times New Roman" panose="02020603050405020304" pitchFamily="18" charset="0"/>
              <a:ea typeface="Times New Roman" panose="02020603050405020304" pitchFamily="18" charset="0"/>
            </a:endParaRPr>
          </a:p>
        </p:txBody>
      </p:sp>
      <p:cxnSp>
        <p:nvCxnSpPr>
          <p:cNvPr id="9" name="Přímá spojnice 8"/>
          <p:cNvCxnSpPr/>
          <p:nvPr/>
        </p:nvCxnSpPr>
        <p:spPr>
          <a:xfrm>
            <a:off x="5148064" y="4155926"/>
            <a:ext cx="252028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flipV="1">
            <a:off x="5148064" y="1419622"/>
            <a:ext cx="0" cy="27363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5436096" y="2139702"/>
            <a:ext cx="1944216" cy="136815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5148064" y="2931790"/>
            <a:ext cx="144016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6588224" y="2931790"/>
            <a:ext cx="0" cy="1224136"/>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 Box 6"/>
          <p:cNvSpPr txBox="1">
            <a:spLocks noChangeArrowheads="1"/>
          </p:cNvSpPr>
          <p:nvPr/>
        </p:nvSpPr>
        <p:spPr bwMode="auto">
          <a:xfrm>
            <a:off x="5541098" y="1873380"/>
            <a:ext cx="16231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FF0000"/>
                </a:solidFill>
              </a:rPr>
              <a:t>DG (</a:t>
            </a:r>
            <a:r>
              <a:rPr lang="cs-CZ" altLang="sk-SK" sz="1600" b="1" dirty="0" err="1" smtClean="0">
                <a:solidFill>
                  <a:srgbClr val="FF0000"/>
                </a:solidFill>
              </a:rPr>
              <a:t>Yg</a:t>
            </a:r>
            <a:r>
              <a:rPr lang="cs-CZ" altLang="sk-SK" sz="1600" b="1" dirty="0" smtClean="0">
                <a:solidFill>
                  <a:srgbClr val="FF0000"/>
                </a:solidFill>
              </a:rPr>
              <a:t> = 10%)</a:t>
            </a:r>
            <a:endParaRPr lang="cs-CZ" altLang="sk-SK" sz="1600" b="1" dirty="0">
              <a:solidFill>
                <a:srgbClr val="FF0000"/>
              </a:solidFill>
            </a:endParaRPr>
          </a:p>
        </p:txBody>
      </p:sp>
      <p:sp>
        <p:nvSpPr>
          <p:cNvPr id="19" name="Text Box 6"/>
          <p:cNvSpPr txBox="1">
            <a:spLocks noChangeArrowheads="1"/>
          </p:cNvSpPr>
          <p:nvPr/>
        </p:nvSpPr>
        <p:spPr bwMode="auto">
          <a:xfrm>
            <a:off x="7451317" y="4175843"/>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err="1" smtClean="0"/>
              <a:t>Yg</a:t>
            </a:r>
            <a:endParaRPr lang="cs-CZ" altLang="sk-SK" sz="1600" b="1" dirty="0"/>
          </a:p>
        </p:txBody>
      </p:sp>
      <p:sp>
        <p:nvSpPr>
          <p:cNvPr id="20" name="Text Box 6"/>
          <p:cNvSpPr txBox="1">
            <a:spLocks noChangeArrowheads="1"/>
          </p:cNvSpPr>
          <p:nvPr/>
        </p:nvSpPr>
        <p:spPr bwMode="auto">
          <a:xfrm>
            <a:off x="4788024" y="1379422"/>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t>π</a:t>
            </a:r>
            <a:endParaRPr lang="cs-CZ" altLang="sk-SK" sz="1600" b="1" dirty="0"/>
          </a:p>
        </p:txBody>
      </p:sp>
      <p:sp>
        <p:nvSpPr>
          <p:cNvPr id="21" name="Text Box 6"/>
          <p:cNvSpPr txBox="1">
            <a:spLocks noChangeArrowheads="1"/>
          </p:cNvSpPr>
          <p:nvPr/>
        </p:nvSpPr>
        <p:spPr bwMode="auto">
          <a:xfrm>
            <a:off x="4765736" y="2767674"/>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10</a:t>
            </a:r>
            <a:endParaRPr lang="cs-CZ" altLang="sk-SK" sz="1600" b="1" dirty="0"/>
          </a:p>
        </p:txBody>
      </p:sp>
      <p:sp>
        <p:nvSpPr>
          <p:cNvPr id="22" name="Text Box 6"/>
          <p:cNvSpPr txBox="1">
            <a:spLocks noChangeArrowheads="1"/>
          </p:cNvSpPr>
          <p:nvPr/>
        </p:nvSpPr>
        <p:spPr bwMode="auto">
          <a:xfrm>
            <a:off x="6228184" y="4175843"/>
            <a:ext cx="7920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100%</a:t>
            </a:r>
            <a:endParaRPr lang="cs-CZ" altLang="sk-SK" sz="1600" b="1" dirty="0"/>
          </a:p>
        </p:txBody>
      </p:sp>
    </p:spTree>
    <p:extLst>
      <p:ext uri="{BB962C8B-B14F-4D97-AF65-F5344CB8AC3E}">
        <p14:creationId xmlns:p14="http://schemas.microsoft.com/office/powerpoint/2010/main" val="12642132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131590"/>
            <a:ext cx="7848873" cy="3744415"/>
          </a:xfrm>
          <a:prstGeom prst="rect">
            <a:avLst/>
          </a:prstGeom>
        </p:spPr>
        <p:txBody>
          <a:bodyPr>
            <a:noAutofit/>
          </a:bodyPr>
          <a:lstStyle/>
          <a:p>
            <a:pPr algn="just">
              <a:spcBef>
                <a:spcPts val="0"/>
              </a:spcBef>
              <a:spcAft>
                <a:spcPts val="1200"/>
              </a:spcAft>
              <a:buClr>
                <a:schemeClr val="tx1"/>
              </a:buClr>
              <a:buSzPct val="120000"/>
            </a:pPr>
            <a:r>
              <a:rPr lang="cs-CZ" sz="2400" dirty="0" smtClean="0">
                <a:solidFill>
                  <a:srgbClr val="000000"/>
                </a:solidFill>
                <a:latin typeface="Times New Roman" panose="02020603050405020304" pitchFamily="18" charset="0"/>
                <a:ea typeface="Times New Roman" panose="02020603050405020304" pitchFamily="18" charset="0"/>
              </a:rPr>
              <a:t>Pokud </a:t>
            </a:r>
            <a:r>
              <a:rPr lang="cs-CZ" sz="2400" dirty="0">
                <a:solidFill>
                  <a:srgbClr val="000000"/>
                </a:solidFill>
                <a:latin typeface="Times New Roman" panose="02020603050405020304" pitchFamily="18" charset="0"/>
                <a:ea typeface="Times New Roman" panose="02020603050405020304" pitchFamily="18" charset="0"/>
              </a:rPr>
              <a:t>ekonomika roste určitým tempem růstu a inflace roste rychleji, v důsledku poklesu kupní síly peněz mohou subjekty poptávat méně, poptávají tedy méně než 100 % daného přírůstku.</a:t>
            </a:r>
          </a:p>
          <a:p>
            <a:pPr algn="just">
              <a:spcBef>
                <a:spcPts val="0"/>
              </a:spcBef>
              <a:spcAft>
                <a:spcPts val="1200"/>
              </a:spcAft>
              <a:buClr>
                <a:schemeClr val="tx1"/>
              </a:buClr>
              <a:buSzPct val="120000"/>
            </a:pPr>
            <a:r>
              <a:rPr lang="cs-CZ" sz="2400" dirty="0">
                <a:solidFill>
                  <a:srgbClr val="000000"/>
                </a:solidFill>
                <a:latin typeface="Times New Roman" panose="02020603050405020304" pitchFamily="18" charset="0"/>
                <a:ea typeface="Times New Roman" panose="02020603050405020304" pitchFamily="18" charset="0"/>
              </a:rPr>
              <a:t>Naopak pokud inflace roste pomaleji než dané tempo růstu HDP, kupní síla peněz roste rychleji a lidé mohou poptávat více než 100 % daného přírůstku.</a:t>
            </a: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Křivka  DG</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46</a:t>
            </a:fld>
            <a:endParaRPr lang="cs-CZ" dirty="0"/>
          </a:p>
        </p:txBody>
      </p:sp>
    </p:spTree>
    <p:extLst>
      <p:ext uri="{BB962C8B-B14F-4D97-AF65-F5344CB8AC3E}">
        <p14:creationId xmlns:p14="http://schemas.microsoft.com/office/powerpoint/2010/main" val="21609932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43558"/>
            <a:ext cx="7848873" cy="4032447"/>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Pokud je reálný produkt vyšší než potenciální, dochází k růstu cen</a:t>
            </a:r>
          </a:p>
          <a:p>
            <a:pPr>
              <a:spcBef>
                <a:spcPts val="0"/>
              </a:spcBef>
              <a:spcAft>
                <a:spcPts val="600"/>
              </a:spcAft>
              <a:buClr>
                <a:schemeClr val="tx1"/>
              </a:buClr>
              <a:buSzPct val="120000"/>
            </a:pPr>
            <a:r>
              <a:rPr lang="cs-CZ" sz="2000" dirty="0">
                <a:solidFill>
                  <a:srgbClr val="000000"/>
                </a:solidFill>
                <a:latin typeface="Times New Roman" panose="02020603050405020304" pitchFamily="18" charset="0"/>
                <a:ea typeface="Times New Roman" panose="02020603050405020304" pitchFamily="18" charset="0"/>
              </a:rPr>
              <a:t>Předpokládejme, že Y* roste v jednotlivých obdobích stejným tempem (Y*g). </a:t>
            </a:r>
            <a:endParaRPr lang="cs-CZ" sz="2000" dirty="0" smtClean="0">
              <a:solidFill>
                <a:srgbClr val="000000"/>
              </a:solidFill>
              <a:latin typeface="Times New Roman" panose="02020603050405020304" pitchFamily="18" charset="0"/>
              <a:ea typeface="Times New Roman" panose="02020603050405020304" pitchFamily="18" charset="0"/>
            </a:endParaRPr>
          </a:p>
          <a:p>
            <a:pPr>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Pokud </a:t>
            </a:r>
            <a:r>
              <a:rPr lang="cs-CZ" sz="2000" dirty="0">
                <a:solidFill>
                  <a:srgbClr val="000000"/>
                </a:solidFill>
                <a:latin typeface="Times New Roman" panose="02020603050405020304" pitchFamily="18" charset="0"/>
                <a:ea typeface="Times New Roman" panose="02020603050405020304" pitchFamily="18" charset="0"/>
              </a:rPr>
              <a:t>bude tempo růstu Y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větší než Y*g bude inflace růst, bude-li 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menší než Y*g, bude inflace klesat</a:t>
            </a:r>
            <a:r>
              <a:rPr lang="cs-CZ" sz="2000" dirty="0" smtClean="0">
                <a:solidFill>
                  <a:srgbClr val="000000"/>
                </a:solidFill>
                <a:latin typeface="Times New Roman" panose="02020603050405020304" pitchFamily="18" charset="0"/>
                <a:ea typeface="Times New Roman" panose="02020603050405020304" pitchFamily="18" charset="0"/>
              </a:rPr>
              <a:t>.</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V </a:t>
            </a:r>
            <a:r>
              <a:rPr lang="cs-CZ" sz="2000" dirty="0">
                <a:solidFill>
                  <a:srgbClr val="000000"/>
                </a:solidFill>
                <a:latin typeface="Times New Roman" panose="02020603050405020304" pitchFamily="18" charset="0"/>
                <a:ea typeface="Times New Roman" panose="02020603050405020304" pitchFamily="18" charset="0"/>
              </a:rPr>
              <a:t>prvním případě bude nezaměstnanost klesat pod hodnotu přirozené míry nezaměstnanosti (u*), ve druhém případě bude hodnota nezaměstnanosti nad přirozenou mírou.</a:t>
            </a:r>
          </a:p>
          <a:p>
            <a:pPr algn="just">
              <a:spcBef>
                <a:spcPts val="0"/>
              </a:spcBef>
              <a:spcAft>
                <a:spcPts val="600"/>
              </a:spcAft>
              <a:buClr>
                <a:schemeClr val="tx1"/>
              </a:buClr>
              <a:buSzPct val="120000"/>
            </a:pPr>
            <a:r>
              <a:rPr lang="cs-CZ" sz="2000" dirty="0">
                <a:solidFill>
                  <a:srgbClr val="000000"/>
                </a:solidFill>
                <a:latin typeface="Times New Roman" panose="02020603050405020304" pitchFamily="18" charset="0"/>
                <a:ea typeface="Times New Roman" panose="02020603050405020304" pitchFamily="18" charset="0"/>
              </a:rPr>
              <a:t>Celkovou hodnotu </a:t>
            </a:r>
            <a:r>
              <a:rPr lang="cs-CZ" sz="2000" dirty="0" smtClean="0">
                <a:solidFill>
                  <a:srgbClr val="000000"/>
                </a:solidFill>
                <a:latin typeface="Times New Roman" panose="02020603050405020304" pitchFamily="18" charset="0"/>
                <a:ea typeface="Times New Roman" panose="02020603050405020304" pitchFamily="18" charset="0"/>
              </a:rPr>
              <a:t>inflace </a:t>
            </a:r>
            <a:r>
              <a:rPr lang="cs-CZ" sz="2000" dirty="0">
                <a:solidFill>
                  <a:srgbClr val="000000"/>
                </a:solidFill>
                <a:latin typeface="Times New Roman" panose="02020603050405020304" pitchFamily="18" charset="0"/>
                <a:ea typeface="Times New Roman" panose="02020603050405020304" pitchFamily="18" charset="0"/>
              </a:rPr>
              <a:t>ještě dále ovlivňuje očekávaná inflace a příspěvek negativního nabídkového šoku</a:t>
            </a:r>
            <a:r>
              <a:rPr lang="cs-CZ" sz="2200" dirty="0">
                <a:solidFill>
                  <a:srgbClr val="000000"/>
                </a:solidFill>
                <a:latin typeface="Times New Roman" panose="02020603050405020304" pitchFamily="18" charset="0"/>
                <a:ea typeface="Times New Roman" panose="02020603050405020304" pitchFamily="18" charset="0"/>
              </a:rPr>
              <a:t>. </a:t>
            </a: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Od křivky AS ke křivce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47</a:t>
            </a:fld>
            <a:endParaRPr lang="cs-CZ" dirty="0"/>
          </a:p>
        </p:txBody>
      </p:sp>
    </p:spTree>
    <p:extLst>
      <p:ext uri="{BB962C8B-B14F-4D97-AF65-F5344CB8AC3E}">
        <p14:creationId xmlns:p14="http://schemas.microsoft.com/office/powerpoint/2010/main" val="6244031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43558"/>
            <a:ext cx="7848873" cy="4032447"/>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Je křivkou dynamické AS</a:t>
            </a:r>
          </a:p>
          <a:p>
            <a:pPr algn="just">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Na </a:t>
            </a:r>
            <a:r>
              <a:rPr lang="cs-CZ" sz="2200" dirty="0" smtClean="0">
                <a:solidFill>
                  <a:srgbClr val="000000"/>
                </a:solidFill>
                <a:latin typeface="Times New Roman" panose="02020603050405020304" pitchFamily="18" charset="0"/>
                <a:ea typeface="Times New Roman" panose="02020603050405020304" pitchFamily="18" charset="0"/>
              </a:rPr>
              <a:t>vodorovnou osu nanášíme </a:t>
            </a:r>
            <a:r>
              <a:rPr lang="cs-CZ" sz="2200" dirty="0">
                <a:solidFill>
                  <a:srgbClr val="000000"/>
                </a:solidFill>
                <a:latin typeface="Times New Roman" panose="02020603050405020304" pitchFamily="18" charset="0"/>
                <a:ea typeface="Times New Roman" panose="02020603050405020304" pitchFamily="18" charset="0"/>
              </a:rPr>
              <a:t>tempo růstu </a:t>
            </a:r>
            <a:r>
              <a:rPr lang="cs-CZ" sz="2200" dirty="0" smtClean="0">
                <a:solidFill>
                  <a:srgbClr val="000000"/>
                </a:solidFill>
                <a:latin typeface="Times New Roman" panose="02020603050405020304" pitchFamily="18" charset="0"/>
                <a:ea typeface="Times New Roman" panose="02020603050405020304" pitchFamily="18" charset="0"/>
              </a:rPr>
              <a:t>(Y), </a:t>
            </a:r>
            <a:r>
              <a:rPr lang="cs-CZ" sz="2200" dirty="0">
                <a:solidFill>
                  <a:srgbClr val="000000"/>
                </a:solidFill>
                <a:latin typeface="Times New Roman" panose="02020603050405020304" pitchFamily="18" charset="0"/>
                <a:ea typeface="Times New Roman" panose="02020603050405020304" pitchFamily="18" charset="0"/>
              </a:rPr>
              <a:t>tj. </a:t>
            </a:r>
            <a:r>
              <a:rPr lang="cs-CZ" sz="2200" dirty="0" err="1">
                <a:solidFill>
                  <a:srgbClr val="000000"/>
                </a:solidFill>
                <a:latin typeface="Times New Roman" panose="02020603050405020304" pitchFamily="18" charset="0"/>
                <a:ea typeface="Times New Roman" panose="02020603050405020304" pitchFamily="18" charset="0"/>
              </a:rPr>
              <a:t>Yg</a:t>
            </a:r>
            <a:r>
              <a:rPr lang="cs-CZ" sz="2200" dirty="0">
                <a:solidFill>
                  <a:srgbClr val="000000"/>
                </a:solidFill>
                <a:latin typeface="Times New Roman" panose="02020603050405020304" pitchFamily="18" charset="0"/>
                <a:ea typeface="Times New Roman" panose="02020603050405020304" pitchFamily="18" charset="0"/>
              </a:rPr>
              <a:t>. </a:t>
            </a:r>
            <a:endParaRPr lang="cs-CZ" sz="22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Na svislou osu nanášíme  inflaci (</a:t>
            </a:r>
            <a:r>
              <a:rPr lang="el-GR" sz="2200" dirty="0" smtClean="0">
                <a:solidFill>
                  <a:srgbClr val="000000"/>
                </a:solidFill>
                <a:latin typeface="Times New Roman" panose="02020603050405020304" pitchFamily="18" charset="0"/>
                <a:ea typeface="Times New Roman" panose="02020603050405020304" pitchFamily="18" charset="0"/>
              </a:rPr>
              <a:t>π</a:t>
            </a:r>
            <a:r>
              <a:rPr lang="cs-CZ" sz="2200" dirty="0" smtClean="0">
                <a:solidFill>
                  <a:srgbClr val="000000"/>
                </a:solidFill>
                <a:latin typeface="Times New Roman" panose="02020603050405020304" pitchFamily="18" charset="0"/>
                <a:ea typeface="Times New Roman" panose="02020603050405020304" pitchFamily="18" charset="0"/>
              </a:rPr>
              <a:t>)</a:t>
            </a:r>
            <a:endParaRPr lang="el-GR"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Křivka </a:t>
            </a:r>
            <a:r>
              <a:rPr lang="cs-CZ" sz="2200" dirty="0">
                <a:solidFill>
                  <a:srgbClr val="000000"/>
                </a:solidFill>
                <a:latin typeface="Times New Roman" panose="02020603050405020304" pitchFamily="18" charset="0"/>
                <a:ea typeface="Times New Roman" panose="02020603050405020304" pitchFamily="18" charset="0"/>
              </a:rPr>
              <a:t>SP vyjadřuje závislost mezi podílem </a:t>
            </a:r>
            <a:r>
              <a:rPr lang="cs-CZ" sz="2200" dirty="0" err="1">
                <a:solidFill>
                  <a:srgbClr val="000000"/>
                </a:solidFill>
                <a:latin typeface="Times New Roman" panose="02020603050405020304" pitchFamily="18" charset="0"/>
                <a:ea typeface="Times New Roman" panose="02020603050405020304" pitchFamily="18" charset="0"/>
              </a:rPr>
              <a:t>Yg</a:t>
            </a:r>
            <a:r>
              <a:rPr lang="cs-CZ" sz="2200" dirty="0">
                <a:solidFill>
                  <a:srgbClr val="000000"/>
                </a:solidFill>
                <a:latin typeface="Times New Roman" panose="02020603050405020304" pitchFamily="18" charset="0"/>
                <a:ea typeface="Times New Roman" panose="02020603050405020304" pitchFamily="18" charset="0"/>
              </a:rPr>
              <a:t>/Y*g a hodnotou inflace. </a:t>
            </a:r>
          </a:p>
          <a:p>
            <a:pPr>
              <a:spcBef>
                <a:spcPts val="0"/>
              </a:spcBef>
              <a:spcAft>
                <a:spcPts val="600"/>
              </a:spcAft>
              <a:buClr>
                <a:schemeClr val="tx1"/>
              </a:buClr>
              <a:buSzPct val="120000"/>
            </a:pPr>
            <a:r>
              <a:rPr lang="cs-CZ" sz="2200" dirty="0">
                <a:solidFill>
                  <a:srgbClr val="000000"/>
                </a:solidFill>
                <a:latin typeface="Times New Roman" panose="02020603050405020304" pitchFamily="18" charset="0"/>
                <a:ea typeface="Times New Roman" panose="02020603050405020304" pitchFamily="18" charset="0"/>
              </a:rPr>
              <a:t>Každá křivka SP vychází z daného tempa růstu potenciálního </a:t>
            </a:r>
            <a:r>
              <a:rPr lang="cs-CZ" sz="2200" dirty="0" smtClean="0">
                <a:solidFill>
                  <a:srgbClr val="000000"/>
                </a:solidFill>
                <a:latin typeface="Times New Roman" panose="02020603050405020304" pitchFamily="18" charset="0"/>
                <a:ea typeface="Times New Roman" panose="02020603050405020304" pitchFamily="18" charset="0"/>
              </a:rPr>
              <a:t>produktu Y*g.</a:t>
            </a:r>
          </a:p>
          <a:p>
            <a:pPr algn="just">
              <a:spcBef>
                <a:spcPts val="0"/>
              </a:spcBef>
              <a:spcAft>
                <a:spcPts val="600"/>
              </a:spcAft>
              <a:buClr>
                <a:schemeClr val="tx1"/>
              </a:buClr>
              <a:buSzPct val="120000"/>
            </a:pPr>
            <a:r>
              <a:rPr lang="cs-CZ" sz="2200" dirty="0" smtClean="0">
                <a:solidFill>
                  <a:srgbClr val="000000"/>
                </a:solidFill>
                <a:latin typeface="Times New Roman" panose="02020603050405020304" pitchFamily="18" charset="0"/>
                <a:ea typeface="Times New Roman" panose="02020603050405020304" pitchFamily="18" charset="0"/>
              </a:rPr>
              <a:t>Pokud </a:t>
            </a:r>
            <a:r>
              <a:rPr lang="cs-CZ" sz="2200" dirty="0">
                <a:solidFill>
                  <a:srgbClr val="000000"/>
                </a:solidFill>
                <a:latin typeface="Times New Roman" panose="02020603050405020304" pitchFamily="18" charset="0"/>
                <a:ea typeface="Times New Roman" panose="02020603050405020304" pitchFamily="18" charset="0"/>
              </a:rPr>
              <a:t>se tempo růstu Y*g zvýší, křivka SP se posune doprava dolů – pro jakoukoliv hodnotu </a:t>
            </a:r>
            <a:r>
              <a:rPr lang="cs-CZ" sz="2200" dirty="0" err="1">
                <a:solidFill>
                  <a:srgbClr val="000000"/>
                </a:solidFill>
                <a:latin typeface="Times New Roman" panose="02020603050405020304" pitchFamily="18" charset="0"/>
                <a:ea typeface="Times New Roman" panose="02020603050405020304" pitchFamily="18" charset="0"/>
              </a:rPr>
              <a:t>Yg</a:t>
            </a:r>
            <a:r>
              <a:rPr lang="cs-CZ" sz="2200" dirty="0">
                <a:solidFill>
                  <a:srgbClr val="000000"/>
                </a:solidFill>
                <a:latin typeface="Times New Roman" panose="02020603050405020304" pitchFamily="18" charset="0"/>
                <a:ea typeface="Times New Roman" panose="02020603050405020304" pitchFamily="18" charset="0"/>
              </a:rPr>
              <a:t> bude tempo růstu potenciálního produktu Y*g vyšší a inflace se musí snižovat.</a:t>
            </a:r>
            <a:br>
              <a:rPr lang="cs-CZ" sz="2200" dirty="0">
                <a:solidFill>
                  <a:srgbClr val="000000"/>
                </a:solidFill>
                <a:latin typeface="Times New Roman" panose="02020603050405020304" pitchFamily="18" charset="0"/>
                <a:ea typeface="Times New Roman" panose="02020603050405020304" pitchFamily="18" charset="0"/>
              </a:rPr>
            </a:b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Křivka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48</a:t>
            </a:fld>
            <a:endParaRPr lang="cs-CZ" dirty="0"/>
          </a:p>
        </p:txBody>
      </p:sp>
    </p:spTree>
    <p:extLst>
      <p:ext uri="{BB962C8B-B14F-4D97-AF65-F5344CB8AC3E}">
        <p14:creationId xmlns:p14="http://schemas.microsoft.com/office/powerpoint/2010/main" val="13623899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69624" y="1275606"/>
            <a:ext cx="4084949" cy="4244825"/>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Pro dané tempo Y*g platí:</a:t>
            </a:r>
          </a:p>
          <a:p>
            <a:pPr marL="896938" indent="-355600">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pokud </a:t>
            </a:r>
            <a:r>
              <a:rPr lang="cs-CZ" sz="2000" dirty="0">
                <a:solidFill>
                  <a:srgbClr val="000000"/>
                </a:solidFill>
                <a:latin typeface="Times New Roman" panose="02020603050405020304" pitchFamily="18" charset="0"/>
                <a:ea typeface="Times New Roman" panose="02020603050405020304" pitchFamily="18" charset="0"/>
              </a:rPr>
              <a:t>je </a:t>
            </a:r>
            <a:r>
              <a:rPr lang="cs-CZ" sz="2000" dirty="0" smtClean="0">
                <a:solidFill>
                  <a:srgbClr val="000000"/>
                </a:solidFill>
                <a:latin typeface="Times New Roman" panose="02020603050405020304" pitchFamily="18" charset="0"/>
                <a:ea typeface="Times New Roman" panose="02020603050405020304" pitchFamily="18" charset="0"/>
              </a:rPr>
              <a:t>skutečné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vyšší než Y*g, inflace </a:t>
            </a:r>
            <a:r>
              <a:rPr lang="cs-CZ" sz="2000" dirty="0" smtClean="0">
                <a:solidFill>
                  <a:srgbClr val="000000"/>
                </a:solidFill>
                <a:latin typeface="Times New Roman" panose="02020603050405020304" pitchFamily="18" charset="0"/>
                <a:ea typeface="Times New Roman" panose="02020603050405020304" pitchFamily="18" charset="0"/>
              </a:rPr>
              <a:t>roste</a:t>
            </a:r>
          </a:p>
          <a:p>
            <a:pPr marL="896938" indent="-355600">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Pokud je </a:t>
            </a:r>
            <a:r>
              <a:rPr lang="cs-CZ" sz="2000" dirty="0">
                <a:solidFill>
                  <a:srgbClr val="000000"/>
                </a:solidFill>
                <a:latin typeface="Times New Roman" panose="02020603050405020304" pitchFamily="18" charset="0"/>
                <a:ea typeface="Times New Roman" panose="02020603050405020304" pitchFamily="18" charset="0"/>
              </a:rPr>
              <a:t>skutečné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nižší než Y*g, inflace </a:t>
            </a:r>
            <a:r>
              <a:rPr lang="cs-CZ" sz="2000" dirty="0" smtClean="0">
                <a:solidFill>
                  <a:srgbClr val="000000"/>
                </a:solidFill>
                <a:latin typeface="Times New Roman" panose="02020603050405020304" pitchFamily="18" charset="0"/>
                <a:ea typeface="Times New Roman" panose="02020603050405020304" pitchFamily="18" charset="0"/>
              </a:rPr>
              <a:t>klesá</a:t>
            </a:r>
            <a:endParaRPr lang="cs-CZ" sz="20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smtClean="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Křivka  DG</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49</a:t>
            </a:fld>
            <a:endParaRPr lang="cs-CZ" dirty="0"/>
          </a:p>
        </p:txBody>
      </p:sp>
      <p:sp>
        <p:nvSpPr>
          <p:cNvPr id="7" name="Zástupný symbol pro obsah 2"/>
          <p:cNvSpPr txBox="1">
            <a:spLocks/>
          </p:cNvSpPr>
          <p:nvPr/>
        </p:nvSpPr>
        <p:spPr>
          <a:xfrm>
            <a:off x="4499992" y="728226"/>
            <a:ext cx="3672408" cy="40037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600"/>
              </a:spcAft>
              <a:buClr>
                <a:schemeClr val="tx1"/>
              </a:buClr>
              <a:buSzPct val="120000"/>
              <a:buNone/>
            </a:pPr>
            <a:endParaRPr lang="cs-CZ" sz="1900" dirty="0" smtClean="0">
              <a:solidFill>
                <a:srgbClr val="000000"/>
              </a:solidFill>
              <a:latin typeface="Times New Roman" panose="02020603050405020304" pitchFamily="18" charset="0"/>
              <a:ea typeface="Times New Roman" panose="02020603050405020304" pitchFamily="18" charset="0"/>
            </a:endParaRPr>
          </a:p>
        </p:txBody>
      </p:sp>
      <p:cxnSp>
        <p:nvCxnSpPr>
          <p:cNvPr id="9" name="Přímá spojnice 8"/>
          <p:cNvCxnSpPr/>
          <p:nvPr/>
        </p:nvCxnSpPr>
        <p:spPr>
          <a:xfrm>
            <a:off x="5148064" y="4155926"/>
            <a:ext cx="252028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flipV="1">
            <a:off x="5148064" y="1419622"/>
            <a:ext cx="0" cy="273630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6588224" y="2931790"/>
            <a:ext cx="0" cy="1224136"/>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 Box 6"/>
          <p:cNvSpPr txBox="1">
            <a:spLocks noChangeArrowheads="1"/>
          </p:cNvSpPr>
          <p:nvPr/>
        </p:nvSpPr>
        <p:spPr bwMode="auto">
          <a:xfrm>
            <a:off x="5848637" y="1850932"/>
            <a:ext cx="16231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70C0"/>
                </a:solidFill>
              </a:rPr>
              <a:t>SP (Y*g = 10%)</a:t>
            </a:r>
            <a:endParaRPr lang="cs-CZ" altLang="sk-SK" sz="1600" b="1" dirty="0">
              <a:solidFill>
                <a:srgbClr val="0070C0"/>
              </a:solidFill>
            </a:endParaRPr>
          </a:p>
        </p:txBody>
      </p:sp>
      <p:sp>
        <p:nvSpPr>
          <p:cNvPr id="19" name="Text Box 6"/>
          <p:cNvSpPr txBox="1">
            <a:spLocks noChangeArrowheads="1"/>
          </p:cNvSpPr>
          <p:nvPr/>
        </p:nvSpPr>
        <p:spPr bwMode="auto">
          <a:xfrm>
            <a:off x="7451317" y="4175843"/>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err="1" smtClean="0"/>
              <a:t>Yg</a:t>
            </a:r>
            <a:endParaRPr lang="cs-CZ" altLang="sk-SK" sz="1600" b="1" dirty="0"/>
          </a:p>
        </p:txBody>
      </p:sp>
      <p:sp>
        <p:nvSpPr>
          <p:cNvPr id="20" name="Text Box 6"/>
          <p:cNvSpPr txBox="1">
            <a:spLocks noChangeArrowheads="1"/>
          </p:cNvSpPr>
          <p:nvPr/>
        </p:nvSpPr>
        <p:spPr bwMode="auto">
          <a:xfrm>
            <a:off x="4788024" y="1379422"/>
            <a:ext cx="4340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t>π</a:t>
            </a:r>
            <a:endParaRPr lang="cs-CZ" altLang="sk-SK" sz="1600" b="1" dirty="0"/>
          </a:p>
        </p:txBody>
      </p:sp>
      <p:sp>
        <p:nvSpPr>
          <p:cNvPr id="22" name="Text Box 6"/>
          <p:cNvSpPr txBox="1">
            <a:spLocks noChangeArrowheads="1"/>
          </p:cNvSpPr>
          <p:nvPr/>
        </p:nvSpPr>
        <p:spPr bwMode="auto">
          <a:xfrm>
            <a:off x="6228184" y="4175843"/>
            <a:ext cx="7920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100%</a:t>
            </a:r>
            <a:endParaRPr lang="cs-CZ" altLang="sk-SK" sz="1600" b="1" dirty="0"/>
          </a:p>
        </p:txBody>
      </p:sp>
      <p:cxnSp>
        <p:nvCxnSpPr>
          <p:cNvPr id="5" name="Přímá spojnice 4"/>
          <p:cNvCxnSpPr/>
          <p:nvPr/>
        </p:nvCxnSpPr>
        <p:spPr>
          <a:xfrm flipV="1">
            <a:off x="5436096" y="2211934"/>
            <a:ext cx="2015221" cy="158395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1412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3188"/>
            <a:ext cx="8280920" cy="4172817"/>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100" dirty="0">
                <a:solidFill>
                  <a:srgbClr val="000000"/>
                </a:solidFill>
              </a:rPr>
              <a:t>skutečný produkt je pod úrovní produktu potenciálního</a:t>
            </a:r>
          </a:p>
          <a:p>
            <a:pPr algn="just">
              <a:spcBef>
                <a:spcPts val="0"/>
              </a:spcBef>
              <a:spcAft>
                <a:spcPts val="600"/>
              </a:spcAft>
              <a:buClr>
                <a:schemeClr val="tx1"/>
              </a:buClr>
              <a:buSzPct val="120000"/>
              <a:tabLst>
                <a:tab pos="228600" algn="l"/>
              </a:tabLst>
            </a:pPr>
            <a:r>
              <a:rPr lang="cs-CZ" sz="2100" dirty="0">
                <a:solidFill>
                  <a:srgbClr val="000000"/>
                </a:solidFill>
              </a:rPr>
              <a:t>zásoba kapitálu je dostatečná pro výrobu poptávané produkce</a:t>
            </a:r>
          </a:p>
          <a:p>
            <a:pPr algn="just">
              <a:spcBef>
                <a:spcPts val="0"/>
              </a:spcBef>
              <a:spcAft>
                <a:spcPts val="600"/>
              </a:spcAft>
              <a:buClr>
                <a:schemeClr val="tx1"/>
              </a:buClr>
              <a:buSzPct val="120000"/>
              <a:tabLst>
                <a:tab pos="228600" algn="l"/>
              </a:tabLst>
            </a:pPr>
            <a:r>
              <a:rPr lang="cs-CZ" sz="2100" dirty="0">
                <a:solidFill>
                  <a:srgbClr val="000000"/>
                </a:solidFill>
              </a:rPr>
              <a:t>nabídka práce je dostatečná pro výrobu požadované produkce</a:t>
            </a:r>
          </a:p>
          <a:p>
            <a:pPr algn="just">
              <a:spcBef>
                <a:spcPts val="0"/>
              </a:spcBef>
              <a:spcAft>
                <a:spcPts val="600"/>
              </a:spcAft>
              <a:buClr>
                <a:schemeClr val="tx1"/>
              </a:buClr>
              <a:buSzPct val="120000"/>
              <a:tabLst>
                <a:tab pos="228600" algn="l"/>
              </a:tabLst>
            </a:pPr>
            <a:r>
              <a:rPr lang="cs-CZ" sz="2100" dirty="0">
                <a:solidFill>
                  <a:srgbClr val="000000"/>
                </a:solidFill>
              </a:rPr>
              <a:t>centrální banka kontroluje nabídku nominálních peněz</a:t>
            </a:r>
          </a:p>
          <a:p>
            <a:pPr algn="just">
              <a:spcBef>
                <a:spcPts val="0"/>
              </a:spcBef>
              <a:spcAft>
                <a:spcPts val="600"/>
              </a:spcAft>
              <a:buClr>
                <a:schemeClr val="tx1"/>
              </a:buClr>
              <a:buSzPct val="120000"/>
              <a:tabLst>
                <a:tab pos="228600" algn="l"/>
              </a:tabLst>
            </a:pPr>
            <a:r>
              <a:rPr lang="cs-CZ" sz="2100" dirty="0">
                <a:solidFill>
                  <a:srgbClr val="000000"/>
                </a:solidFill>
              </a:rPr>
              <a:t>ekonomika je uzavřená, neexistuje zahraniční </a:t>
            </a:r>
            <a:r>
              <a:rPr lang="cs-CZ" sz="2100" dirty="0" smtClean="0">
                <a:solidFill>
                  <a:srgbClr val="000000"/>
                </a:solidFill>
              </a:rPr>
              <a:t>obchod</a:t>
            </a:r>
          </a:p>
          <a:p>
            <a:pPr algn="just">
              <a:spcBef>
                <a:spcPts val="0"/>
              </a:spcBef>
              <a:spcAft>
                <a:spcPts val="600"/>
              </a:spcAft>
              <a:buClr>
                <a:schemeClr val="tx1"/>
              </a:buClr>
              <a:buSzPct val="120000"/>
              <a:tabLst>
                <a:tab pos="228600" algn="l"/>
              </a:tabLst>
            </a:pPr>
            <a:r>
              <a:rPr lang="cs-CZ" sz="2100" dirty="0" smtClean="0">
                <a:solidFill>
                  <a:srgbClr val="000000"/>
                </a:solidFill>
              </a:rPr>
              <a:t>základními kategoriemi jsou </a:t>
            </a:r>
            <a:r>
              <a:rPr lang="cs-CZ" sz="2100" dirty="0">
                <a:solidFill>
                  <a:srgbClr val="000000"/>
                </a:solidFill>
              </a:rPr>
              <a:t>agregátní poptávka (AD) a agregátní nabídka (AS), </a:t>
            </a:r>
            <a:r>
              <a:rPr lang="cs-CZ" sz="2100" dirty="0" smtClean="0">
                <a:solidFill>
                  <a:srgbClr val="000000"/>
                </a:solidFill>
              </a:rPr>
              <a:t>kdy AS rozdělíme z </a:t>
            </a:r>
            <a:r>
              <a:rPr lang="cs-CZ" sz="2100" dirty="0">
                <a:solidFill>
                  <a:srgbClr val="000000"/>
                </a:solidFill>
              </a:rPr>
              <a:t>časového hlediska na krátkodobou agregátní nabídku (SRAS) a dlouhodobou agregátní nabídku (LRAS</a:t>
            </a:r>
            <a:r>
              <a:rPr lang="cs-CZ" sz="2100" dirty="0" smtClean="0">
                <a:solidFill>
                  <a:srgbClr val="000000"/>
                </a:solidFill>
              </a:rPr>
              <a:t>)</a:t>
            </a:r>
          </a:p>
          <a:p>
            <a:pPr algn="just">
              <a:spcBef>
                <a:spcPts val="0"/>
              </a:spcBef>
              <a:spcAft>
                <a:spcPts val="600"/>
              </a:spcAft>
              <a:buClr>
                <a:schemeClr val="tx1"/>
              </a:buClr>
              <a:buSzPct val="120000"/>
              <a:tabLst>
                <a:tab pos="228600" algn="l"/>
              </a:tabLst>
            </a:pPr>
            <a:r>
              <a:rPr lang="cs-CZ" sz="2100" dirty="0" smtClean="0">
                <a:solidFill>
                  <a:srgbClr val="000000"/>
                </a:solidFill>
              </a:rPr>
              <a:t> </a:t>
            </a:r>
            <a:r>
              <a:rPr lang="cs-CZ" sz="2100" dirty="0">
                <a:solidFill>
                  <a:srgbClr val="000000"/>
                </a:solidFill>
              </a:rPr>
              <a:t>Průsečík křivek AD a SRAS determinují krátkodobou makroekonomickou rovnováhu (ES), naproti tomu průsečík křivek AD a LRAS představuje bod dlouhodobé makroekonomické rovnováhy (EL).</a:t>
            </a:r>
            <a:r>
              <a:rPr lang="cs-CZ" sz="2200" dirty="0">
                <a:solidFill>
                  <a:srgbClr val="000000"/>
                </a:solidFill>
              </a:rPr>
              <a:t>	</a:t>
            </a:r>
            <a:endParaRPr lang="cs-CZ" sz="2300" dirty="0" smtClean="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1200"/>
              </a:spcAft>
              <a:buClr>
                <a:schemeClr val="tx1"/>
              </a:buClr>
              <a:buSzPct val="120000"/>
            </a:pPr>
            <a:endParaRPr lang="cs-CZ" sz="2000" dirty="0" smtClean="0">
              <a:solidFill>
                <a:srgbClr val="000000"/>
              </a:solidFill>
            </a:endParaRPr>
          </a:p>
          <a:p>
            <a:pPr marL="0" lvl="0" indent="0" algn="just">
              <a:spcAft>
                <a:spcPts val="1200"/>
              </a:spcAf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Předpoklady modelu</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13564064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45427" y="704901"/>
            <a:ext cx="7848873" cy="4032447"/>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Nastává v bodě, kde se křivky protínají, jen v tomto bodě platí:</a:t>
            </a:r>
          </a:p>
          <a:p>
            <a:pPr marL="896938" indent="-355600">
              <a:spcBef>
                <a:spcPts val="0"/>
              </a:spcBef>
              <a:spcAft>
                <a:spcPts val="600"/>
              </a:spcAft>
              <a:buClr>
                <a:schemeClr val="tx1"/>
              </a:buClr>
              <a:buSzPct val="120000"/>
              <a:buFont typeface="Wingdings" panose="05000000000000000000" pitchFamily="2" charset="2"/>
              <a:buChar char="Ø"/>
            </a:pPr>
            <a:r>
              <a:rPr lang="cs-CZ" sz="2000" dirty="0" err="1" smtClean="0">
                <a:solidFill>
                  <a:srgbClr val="000000"/>
                </a:solidFill>
                <a:latin typeface="Times New Roman" panose="02020603050405020304" pitchFamily="18" charset="0"/>
                <a:ea typeface="Times New Roman" panose="02020603050405020304" pitchFamily="18" charset="0"/>
              </a:rPr>
              <a:t>Yg</a:t>
            </a:r>
            <a:r>
              <a:rPr lang="cs-CZ" sz="2000" dirty="0" smtClean="0">
                <a:solidFill>
                  <a:srgbClr val="000000"/>
                </a:solidFill>
                <a:latin typeface="Times New Roman" panose="02020603050405020304" pitchFamily="18" charset="0"/>
                <a:ea typeface="Times New Roman" panose="02020603050405020304" pitchFamily="18" charset="0"/>
              </a:rPr>
              <a:t>/Y*g = 1 (respektive v % 100)</a:t>
            </a:r>
          </a:p>
          <a:p>
            <a:pPr marL="896938" indent="-355600">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míra inflace je rovna dlouhodobému tempu růstu </a:t>
            </a:r>
            <a:r>
              <a:rPr lang="cs-CZ" sz="2000" dirty="0" err="1" smtClean="0">
                <a:solidFill>
                  <a:srgbClr val="000000"/>
                </a:solidFill>
                <a:latin typeface="Times New Roman" panose="02020603050405020304" pitchFamily="18" charset="0"/>
                <a:ea typeface="Times New Roman" panose="02020603050405020304" pitchFamily="18" charset="0"/>
              </a:rPr>
              <a:t>Yg</a:t>
            </a:r>
            <a:r>
              <a:rPr lang="cs-CZ" sz="2000" dirty="0" smtClean="0">
                <a:solidFill>
                  <a:srgbClr val="000000"/>
                </a:solidFill>
                <a:latin typeface="Times New Roman" panose="02020603050405020304" pitchFamily="18" charset="0"/>
                <a:ea typeface="Times New Roman" panose="02020603050405020304" pitchFamily="18" charset="0"/>
              </a:rPr>
              <a:t> (toto tempo si můžeme označit jako Y*g a hodnotu inflace při daném tempu π</a:t>
            </a:r>
            <a:r>
              <a:rPr lang="cs-CZ" sz="2000" baseline="-25000" dirty="0" smtClean="0">
                <a:solidFill>
                  <a:srgbClr val="000000"/>
                </a:solidFill>
                <a:latin typeface="Times New Roman" panose="02020603050405020304" pitchFamily="18" charset="0"/>
                <a:ea typeface="Times New Roman" panose="02020603050405020304" pitchFamily="18" charset="0"/>
              </a:rPr>
              <a:t>0</a:t>
            </a:r>
            <a:r>
              <a:rPr lang="cs-CZ" sz="2000" dirty="0" smtClean="0">
                <a:solidFill>
                  <a:srgbClr val="000000"/>
                </a:solidFill>
                <a:latin typeface="Times New Roman" panose="02020603050405020304" pitchFamily="18" charset="0"/>
                <a:ea typeface="Times New Roman" panose="02020603050405020304" pitchFamily="18" charset="0"/>
              </a:rPr>
              <a:t>)</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Dlouhodobě musí být tempo růstu nominálního </a:t>
            </a:r>
            <a:r>
              <a:rPr lang="cs-CZ" sz="2000" dirty="0" err="1" smtClean="0">
                <a:solidFill>
                  <a:srgbClr val="000000"/>
                </a:solidFill>
                <a:latin typeface="Times New Roman" panose="02020603050405020304" pitchFamily="18" charset="0"/>
                <a:ea typeface="Times New Roman" panose="02020603050405020304" pitchFamily="18" charset="0"/>
              </a:rPr>
              <a:t>Yg</a:t>
            </a:r>
            <a:r>
              <a:rPr lang="cs-CZ" sz="2000" dirty="0" smtClean="0">
                <a:solidFill>
                  <a:srgbClr val="000000"/>
                </a:solidFill>
                <a:latin typeface="Times New Roman" panose="02020603050405020304" pitchFamily="18" charset="0"/>
                <a:ea typeface="Times New Roman" panose="02020603050405020304" pitchFamily="18" charset="0"/>
              </a:rPr>
              <a:t> stejné jako tempo inflace</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Pokud je tempo růstu </a:t>
            </a:r>
            <a:r>
              <a:rPr lang="cs-CZ" sz="2000" dirty="0" err="1" smtClean="0">
                <a:solidFill>
                  <a:srgbClr val="000000"/>
                </a:solidFill>
                <a:latin typeface="Times New Roman" panose="02020603050405020304" pitchFamily="18" charset="0"/>
                <a:ea typeface="Times New Roman" panose="02020603050405020304" pitchFamily="18" charset="0"/>
              </a:rPr>
              <a:t>Yg</a:t>
            </a:r>
            <a:r>
              <a:rPr lang="cs-CZ" sz="2000" dirty="0" smtClean="0">
                <a:solidFill>
                  <a:srgbClr val="000000"/>
                </a:solidFill>
                <a:latin typeface="Times New Roman" panose="02020603050405020304" pitchFamily="18" charset="0"/>
                <a:ea typeface="Times New Roman" panose="02020603050405020304" pitchFamily="18" charset="0"/>
              </a:rPr>
              <a:t> nižší jak míra inflace: tak subjekty v důsledku poklesu kupní síly peněz reálně poptávají méně (a firmy produkují méně), důsledkem je snižování cen a pokles míry inflace</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Pokud je tempo růstu </a:t>
            </a:r>
            <a:r>
              <a:rPr lang="cs-CZ" sz="2000" dirty="0" err="1" smtClean="0">
                <a:solidFill>
                  <a:srgbClr val="000000"/>
                </a:solidFill>
                <a:latin typeface="Times New Roman" panose="02020603050405020304" pitchFamily="18" charset="0"/>
                <a:ea typeface="Times New Roman" panose="02020603050405020304" pitchFamily="18" charset="0"/>
              </a:rPr>
              <a:t>Yg</a:t>
            </a:r>
            <a:r>
              <a:rPr lang="cs-CZ" sz="2000" dirty="0" smtClean="0">
                <a:solidFill>
                  <a:srgbClr val="000000"/>
                </a:solidFill>
                <a:latin typeface="Times New Roman" panose="02020603050405020304" pitchFamily="18" charset="0"/>
                <a:ea typeface="Times New Roman" panose="02020603050405020304" pitchFamily="18" charset="0"/>
              </a:rPr>
              <a:t> vyšší jak míra inflace: tak subjekty v důsledku růstu kupní síly peněz reálně poptávají více, důsledkem je růst cen a růst míry inflace</a:t>
            </a:r>
          </a:p>
          <a:p>
            <a:pPr marL="541338" indent="0">
              <a:spcBef>
                <a:spcPts val="0"/>
              </a:spcBef>
              <a:spcAft>
                <a:spcPts val="600"/>
              </a:spcAft>
              <a:buClr>
                <a:schemeClr val="tx1"/>
              </a:buClr>
              <a:buSzPct val="120000"/>
              <a:buNone/>
            </a:pPr>
            <a:endParaRPr lang="el-GR" sz="2000" dirty="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endParaRPr lang="cs-CZ" sz="2000" dirty="0" smtClean="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200" dirty="0">
                <a:solidFill>
                  <a:srgbClr val="000000"/>
                </a:solidFill>
                <a:latin typeface="Times New Roman" panose="02020603050405020304" pitchFamily="18" charset="0"/>
                <a:ea typeface="Times New Roman" panose="02020603050405020304" pitchFamily="18" charset="0"/>
              </a:rPr>
              <a:t/>
            </a:r>
            <a:br>
              <a:rPr lang="cs-CZ" sz="2200" dirty="0">
                <a:solidFill>
                  <a:srgbClr val="000000"/>
                </a:solidFill>
                <a:latin typeface="Times New Roman" panose="02020603050405020304" pitchFamily="18" charset="0"/>
                <a:ea typeface="Times New Roman" panose="02020603050405020304" pitchFamily="18" charset="0"/>
              </a:rPr>
            </a:b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Dlouhodobá rovnováha DG a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50</a:t>
            </a:fld>
            <a:endParaRPr lang="cs-CZ" dirty="0"/>
          </a:p>
        </p:txBody>
      </p:sp>
    </p:spTree>
    <p:extLst>
      <p:ext uri="{BB962C8B-B14F-4D97-AF65-F5344CB8AC3E}">
        <p14:creationId xmlns:p14="http://schemas.microsoft.com/office/powerpoint/2010/main" val="6735748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45427" y="704901"/>
            <a:ext cx="7848873" cy="4032447"/>
          </a:xfrm>
          <a:prstGeom prst="rect">
            <a:avLst/>
          </a:prstGeom>
        </p:spPr>
        <p:txBody>
          <a:bodyPr>
            <a:noAutofit/>
          </a:bodyPr>
          <a:lstStyle/>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Krátkodobá nerovnováha </a:t>
            </a:r>
            <a:r>
              <a:rPr lang="cs-CZ" sz="2000" dirty="0">
                <a:solidFill>
                  <a:srgbClr val="000000"/>
                </a:solidFill>
                <a:latin typeface="Times New Roman" panose="02020603050405020304" pitchFamily="18" charset="0"/>
                <a:ea typeface="Times New Roman" panose="02020603050405020304" pitchFamily="18" charset="0"/>
              </a:rPr>
              <a:t>je možná - krátkodobě může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růst rychleji, než Y*g – krátkodobě lze pracovat delší než běžnou pracovní dobu, </a:t>
            </a:r>
            <a:r>
              <a:rPr lang="cs-CZ" sz="2000" dirty="0" smtClean="0">
                <a:solidFill>
                  <a:srgbClr val="000000"/>
                </a:solidFill>
                <a:latin typeface="Times New Roman" panose="02020603050405020304" pitchFamily="18" charset="0"/>
                <a:ea typeface="Times New Roman" panose="02020603050405020304" pitchFamily="18" charset="0"/>
              </a:rPr>
              <a:t>využívat více stroje apod. </a:t>
            </a: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Dlouhodobě </a:t>
            </a:r>
            <a:r>
              <a:rPr lang="cs-CZ" sz="2000" dirty="0">
                <a:solidFill>
                  <a:srgbClr val="000000"/>
                </a:solidFill>
                <a:latin typeface="Times New Roman" panose="02020603050405020304" pitchFamily="18" charset="0"/>
                <a:ea typeface="Times New Roman" panose="02020603050405020304" pitchFamily="18" charset="0"/>
              </a:rPr>
              <a:t>to ovšem není možné. </a:t>
            </a:r>
            <a:endParaRPr lang="cs-CZ" sz="2000" dirty="0" smtClean="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r>
              <a:rPr lang="cs-CZ" sz="2000" dirty="0" smtClean="0">
                <a:solidFill>
                  <a:srgbClr val="000000"/>
                </a:solidFill>
                <a:latin typeface="Times New Roman" panose="02020603050405020304" pitchFamily="18" charset="0"/>
                <a:ea typeface="Times New Roman" panose="02020603050405020304" pitchFamily="18" charset="0"/>
              </a:rPr>
              <a:t>Dané </a:t>
            </a:r>
            <a:r>
              <a:rPr lang="cs-CZ" sz="2000" dirty="0">
                <a:solidFill>
                  <a:srgbClr val="000000"/>
                </a:solidFill>
                <a:latin typeface="Times New Roman" panose="02020603050405020304" pitchFamily="18" charset="0"/>
                <a:ea typeface="Times New Roman" panose="02020603050405020304" pitchFamily="18" charset="0"/>
              </a:rPr>
              <a:t>krátkodobé překročení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nad Y*g vede k tomu, že majitelé VF chtějí vyšší ceny za své VF (např. vyšší mzdy). Růst cen VF se promítá v růstu cen produkce. Děje-li se tak na agregátní úrovni roste </a:t>
            </a:r>
            <a:r>
              <a:rPr lang="cs-CZ" sz="2000" dirty="0" smtClean="0">
                <a:solidFill>
                  <a:srgbClr val="000000"/>
                </a:solidFill>
                <a:latin typeface="Times New Roman" panose="02020603050405020304" pitchFamily="18" charset="0"/>
                <a:ea typeface="Times New Roman" panose="02020603050405020304" pitchFamily="18" charset="0"/>
              </a:rPr>
              <a:t>cenová hladina. Firmy </a:t>
            </a:r>
            <a:r>
              <a:rPr lang="cs-CZ" sz="2000" dirty="0">
                <a:solidFill>
                  <a:srgbClr val="000000"/>
                </a:solidFill>
                <a:latin typeface="Times New Roman" panose="02020603050405020304" pitchFamily="18" charset="0"/>
                <a:ea typeface="Times New Roman" panose="02020603050405020304" pitchFamily="18" charset="0"/>
              </a:rPr>
              <a:t>zjišťují, že se reálně nic nezměnilo a produkci omezují: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se vrací na úrovni Y*g.</a:t>
            </a:r>
          </a:p>
          <a:p>
            <a:pPr algn="just">
              <a:spcBef>
                <a:spcPts val="0"/>
              </a:spcBef>
              <a:spcAft>
                <a:spcPts val="600"/>
              </a:spcAft>
              <a:buClr>
                <a:schemeClr val="tx1"/>
              </a:buClr>
              <a:buSzPct val="120000"/>
            </a:pPr>
            <a:r>
              <a:rPr lang="cs-CZ" sz="2000" dirty="0">
                <a:solidFill>
                  <a:srgbClr val="000000"/>
                </a:solidFill>
                <a:latin typeface="Times New Roman" panose="02020603050405020304" pitchFamily="18" charset="0"/>
                <a:ea typeface="Times New Roman" panose="02020603050405020304" pitchFamily="18" charset="0"/>
              </a:rPr>
              <a:t>Změna Y*g je možná jen tehdy, pokud se mění reálné VF – např. díky inovacím, investicím apod., kdy roste produktivita jednotlivých VF. </a:t>
            </a:r>
          </a:p>
          <a:p>
            <a:pPr algn="just">
              <a:spcBef>
                <a:spcPts val="0"/>
              </a:spcBef>
              <a:spcAft>
                <a:spcPts val="600"/>
              </a:spcAft>
              <a:buClr>
                <a:schemeClr val="tx1"/>
              </a:buClr>
              <a:buSzPct val="120000"/>
            </a:pPr>
            <a:endParaRPr lang="cs-CZ" sz="2000" dirty="0" smtClean="0">
              <a:solidFill>
                <a:srgbClr val="000000"/>
              </a:solidFill>
              <a:latin typeface="Times New Roman" panose="02020603050405020304" pitchFamily="18" charset="0"/>
              <a:ea typeface="Times New Roman" panose="02020603050405020304" pitchFamily="18" charset="0"/>
            </a:endParaRPr>
          </a:p>
          <a:p>
            <a:pPr marL="541338" indent="0">
              <a:spcBef>
                <a:spcPts val="0"/>
              </a:spcBef>
              <a:spcAft>
                <a:spcPts val="600"/>
              </a:spcAft>
              <a:buClr>
                <a:schemeClr val="tx1"/>
              </a:buClr>
              <a:buSzPct val="120000"/>
              <a:buNone/>
            </a:pPr>
            <a:endParaRPr lang="el-GR" sz="2000" dirty="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endParaRPr lang="cs-CZ" sz="2000" dirty="0" smtClean="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200" dirty="0">
                <a:solidFill>
                  <a:srgbClr val="000000"/>
                </a:solidFill>
                <a:latin typeface="Times New Roman" panose="02020603050405020304" pitchFamily="18" charset="0"/>
                <a:ea typeface="Times New Roman" panose="02020603050405020304" pitchFamily="18" charset="0"/>
              </a:rPr>
              <a:t/>
            </a:r>
            <a:br>
              <a:rPr lang="cs-CZ" sz="2200" dirty="0">
                <a:solidFill>
                  <a:srgbClr val="000000"/>
                </a:solidFill>
                <a:latin typeface="Times New Roman" panose="02020603050405020304" pitchFamily="18" charset="0"/>
                <a:ea typeface="Times New Roman" panose="02020603050405020304" pitchFamily="18" charset="0"/>
              </a:rPr>
            </a:b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Rovnováha DG a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51</a:t>
            </a:fld>
            <a:endParaRPr lang="cs-CZ" dirty="0"/>
          </a:p>
        </p:txBody>
      </p:sp>
    </p:spTree>
    <p:extLst>
      <p:ext uri="{BB962C8B-B14F-4D97-AF65-F5344CB8AC3E}">
        <p14:creationId xmlns:p14="http://schemas.microsoft.com/office/powerpoint/2010/main" val="37543837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79512" y="195531"/>
            <a:ext cx="8532440" cy="507703"/>
          </a:xfrm>
        </p:spPr>
        <p:txBody>
          <a:bodyPr/>
          <a:lstStyle/>
          <a:p>
            <a:r>
              <a:rPr lang="cs-CZ" altLang="sk-SK" sz="2600" b="1" dirty="0" smtClean="0">
                <a:solidFill>
                  <a:srgbClr val="307871"/>
                </a:solidFill>
              </a:rPr>
              <a:t>Rovnováha DG a SP</a:t>
            </a:r>
            <a:endParaRPr lang="cs-CZ" altLang="sk-SK" sz="2800" b="1" dirty="0"/>
          </a:p>
        </p:txBody>
      </p:sp>
      <p:sp>
        <p:nvSpPr>
          <p:cNvPr id="117764" name="Line 4"/>
          <p:cNvSpPr>
            <a:spLocks noChangeShapeType="1"/>
          </p:cNvSpPr>
          <p:nvPr/>
        </p:nvSpPr>
        <p:spPr bwMode="auto">
          <a:xfrm>
            <a:off x="1187624" y="94029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5" name="Line 5"/>
          <p:cNvSpPr>
            <a:spLocks noChangeShapeType="1"/>
          </p:cNvSpPr>
          <p:nvPr/>
        </p:nvSpPr>
        <p:spPr bwMode="auto">
          <a:xfrm>
            <a:off x="1187624" y="4028597"/>
            <a:ext cx="3070216" cy="2156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117766" name="Text Box 6"/>
          <p:cNvSpPr txBox="1">
            <a:spLocks noChangeArrowheads="1"/>
          </p:cNvSpPr>
          <p:nvPr/>
        </p:nvSpPr>
        <p:spPr bwMode="auto">
          <a:xfrm>
            <a:off x="4042582" y="4071434"/>
            <a:ext cx="105832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err="1" smtClean="0"/>
              <a:t>Yg</a:t>
            </a:r>
            <a:endParaRPr lang="cs-CZ" altLang="sk-SK" sz="1600" b="1" dirty="0"/>
          </a:p>
        </p:txBody>
      </p:sp>
      <p:sp>
        <p:nvSpPr>
          <p:cNvPr id="117767" name="Text Box 7"/>
          <p:cNvSpPr txBox="1">
            <a:spLocks noChangeArrowheads="1"/>
          </p:cNvSpPr>
          <p:nvPr/>
        </p:nvSpPr>
        <p:spPr bwMode="auto">
          <a:xfrm>
            <a:off x="892875" y="866056"/>
            <a:ext cx="4122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π</a:t>
            </a:r>
            <a:endParaRPr lang="cs-CZ" altLang="sk-SK" sz="1600" b="1" dirty="0"/>
          </a:p>
        </p:txBody>
      </p:sp>
      <p:sp>
        <p:nvSpPr>
          <p:cNvPr id="117774" name="Text Box 14"/>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350"/>
          </a:p>
        </p:txBody>
      </p:sp>
      <p:cxnSp>
        <p:nvCxnSpPr>
          <p:cNvPr id="3" name="Přímá spojnice 2"/>
          <p:cNvCxnSpPr/>
          <p:nvPr/>
        </p:nvCxnSpPr>
        <p:spPr>
          <a:xfrm flipV="1">
            <a:off x="1668268" y="1599278"/>
            <a:ext cx="1872208" cy="1797011"/>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
        <p:nvSpPr>
          <p:cNvPr id="28" name="Text Box 9"/>
          <p:cNvSpPr txBox="1">
            <a:spLocks noChangeArrowheads="1"/>
          </p:cNvSpPr>
          <p:nvPr/>
        </p:nvSpPr>
        <p:spPr bwMode="auto">
          <a:xfrm>
            <a:off x="3168364" y="1240338"/>
            <a:ext cx="5680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0070C0"/>
                </a:solidFill>
              </a:rPr>
              <a:t>SP</a:t>
            </a:r>
            <a:r>
              <a:rPr lang="cs-CZ" altLang="sk-SK" sz="1600" b="1" dirty="0" smtClean="0">
                <a:solidFill>
                  <a:srgbClr val="FF0000"/>
                </a:solidFill>
              </a:rPr>
              <a:t> </a:t>
            </a:r>
            <a:endParaRPr lang="cs-CZ" altLang="sk-SK" sz="1600" b="1" dirty="0">
              <a:solidFill>
                <a:srgbClr val="FF0000"/>
              </a:solidFill>
            </a:endParaRPr>
          </a:p>
        </p:txBody>
      </p:sp>
      <p:sp>
        <p:nvSpPr>
          <p:cNvPr id="29" name="Text Box 6"/>
          <p:cNvSpPr txBox="1">
            <a:spLocks noChangeArrowheads="1"/>
          </p:cNvSpPr>
          <p:nvPr/>
        </p:nvSpPr>
        <p:spPr bwMode="auto">
          <a:xfrm>
            <a:off x="2175188" y="4067460"/>
            <a:ext cx="59661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100</a:t>
            </a:r>
            <a:endParaRPr lang="cs-CZ" altLang="sk-SK" sz="1600" b="1" dirty="0"/>
          </a:p>
        </p:txBody>
      </p:sp>
      <p:sp>
        <p:nvSpPr>
          <p:cNvPr id="40" name="Text Box 16"/>
          <p:cNvSpPr txBox="1">
            <a:spLocks noChangeArrowheads="1"/>
          </p:cNvSpPr>
          <p:nvPr/>
        </p:nvSpPr>
        <p:spPr bwMode="auto">
          <a:xfrm>
            <a:off x="2402229" y="2705948"/>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0000"/>
                </a:solidFill>
              </a:rPr>
              <a:t>E</a:t>
            </a:r>
            <a:r>
              <a:rPr lang="cs-CZ" altLang="sk-SK" sz="1600" b="1" baseline="-25000" dirty="0" smtClean="0">
                <a:solidFill>
                  <a:srgbClr val="000000"/>
                </a:solidFill>
              </a:rPr>
              <a:t>0</a:t>
            </a:r>
            <a:endParaRPr lang="cs-CZ" altLang="sk-SK" sz="1600" b="1" dirty="0">
              <a:solidFill>
                <a:srgbClr val="000000"/>
              </a:solidFill>
            </a:endParaRPr>
          </a:p>
        </p:txBody>
      </p:sp>
      <p:sp>
        <p:nvSpPr>
          <p:cNvPr id="43" name="Text Box 17"/>
          <p:cNvSpPr txBox="1">
            <a:spLocks noChangeArrowheads="1"/>
          </p:cNvSpPr>
          <p:nvPr/>
        </p:nvSpPr>
        <p:spPr bwMode="auto">
          <a:xfrm>
            <a:off x="5100911" y="1409615"/>
            <a:ext cx="347138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altLang="sk-SK" sz="1600" dirty="0" smtClean="0">
                <a:solidFill>
                  <a:schemeClr val="bg2">
                    <a:lumMod val="10000"/>
                  </a:schemeClr>
                </a:solidFill>
              </a:rPr>
              <a:t>Krátkodobě se mohou DG a SP protnout mimo bod dlouhodobé rovnováhy E</a:t>
            </a:r>
            <a:r>
              <a:rPr lang="cs-CZ" altLang="sk-SK" sz="1600" baseline="-25000" dirty="0" smtClean="0">
                <a:solidFill>
                  <a:schemeClr val="bg2">
                    <a:lumMod val="10000"/>
                  </a:schemeClr>
                </a:solidFill>
              </a:rPr>
              <a:t>0</a:t>
            </a:r>
            <a:r>
              <a:rPr lang="cs-CZ" altLang="sk-SK" sz="1600" dirty="0" smtClean="0">
                <a:solidFill>
                  <a:schemeClr val="bg2">
                    <a:lumMod val="10000"/>
                  </a:schemeClr>
                </a:solidFill>
              </a:rPr>
              <a:t>. </a:t>
            </a:r>
            <a:r>
              <a:rPr lang="cs-CZ" altLang="sk-SK" sz="1600" dirty="0" smtClean="0">
                <a:solidFill>
                  <a:schemeClr val="bg2">
                    <a:lumMod val="10000"/>
                  </a:schemeClr>
                </a:solidFill>
              </a:rPr>
              <a:t>Důvodem je, že se tempo růstu skutečného produktu (</a:t>
            </a:r>
            <a:r>
              <a:rPr lang="cs-CZ" altLang="sk-SK" sz="1600" dirty="0" err="1" smtClean="0">
                <a:solidFill>
                  <a:schemeClr val="bg2">
                    <a:lumMod val="10000"/>
                  </a:schemeClr>
                </a:solidFill>
              </a:rPr>
              <a:t>Yg</a:t>
            </a:r>
            <a:r>
              <a:rPr lang="cs-CZ" altLang="sk-SK" sz="1600" dirty="0" smtClean="0">
                <a:solidFill>
                  <a:schemeClr val="bg2">
                    <a:lumMod val="10000"/>
                  </a:schemeClr>
                </a:solidFill>
              </a:rPr>
              <a:t>) respektive potenciálu (Y*g) může v čase měnit. </a:t>
            </a:r>
          </a:p>
          <a:p>
            <a:pPr algn="just"/>
            <a:r>
              <a:rPr lang="cs-CZ" altLang="sk-SK" sz="1600" dirty="0" smtClean="0">
                <a:solidFill>
                  <a:schemeClr val="bg2">
                    <a:lumMod val="10000"/>
                  </a:schemeClr>
                </a:solidFill>
              </a:rPr>
              <a:t>Jedná se o krátkodobou rovnováhu</a:t>
            </a:r>
            <a:endParaRPr lang="en-GB" altLang="sk-SK" sz="1600" dirty="0">
              <a:solidFill>
                <a:schemeClr val="bg2">
                  <a:lumMod val="10000"/>
                </a:schemeClr>
              </a:solidFill>
            </a:endParaRPr>
          </a:p>
        </p:txBody>
      </p:sp>
      <p:sp>
        <p:nvSpPr>
          <p:cNvPr id="44" name="Line 8"/>
          <p:cNvSpPr>
            <a:spLocks noChangeShapeType="1"/>
          </p:cNvSpPr>
          <p:nvPr/>
        </p:nvSpPr>
        <p:spPr bwMode="auto">
          <a:xfrm>
            <a:off x="1305139" y="1622621"/>
            <a:ext cx="2051136" cy="1817663"/>
          </a:xfrm>
          <a:prstGeom prst="line">
            <a:avLst/>
          </a:prstGeom>
          <a:noFill/>
          <a:ln w="508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k-SK" sz="1350"/>
          </a:p>
        </p:txBody>
      </p:sp>
      <p:sp>
        <p:nvSpPr>
          <p:cNvPr id="45" name="Text Box 9"/>
          <p:cNvSpPr txBox="1">
            <a:spLocks noChangeArrowheads="1"/>
          </p:cNvSpPr>
          <p:nvPr/>
        </p:nvSpPr>
        <p:spPr bwMode="auto">
          <a:xfrm>
            <a:off x="1136505" y="1233401"/>
            <a:ext cx="19867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spcBef>
                <a:spcPct val="50000"/>
              </a:spcBef>
            </a:pPr>
            <a:r>
              <a:rPr lang="cs-CZ" altLang="sk-SK" sz="1600" b="1" dirty="0" smtClean="0">
                <a:solidFill>
                  <a:srgbClr val="FF0000"/>
                </a:solidFill>
              </a:rPr>
              <a:t>DG</a:t>
            </a:r>
            <a:r>
              <a:rPr lang="cs-CZ" altLang="sk-SK" sz="1600" b="1" dirty="0" smtClean="0">
                <a:solidFill>
                  <a:srgbClr val="0066FF"/>
                </a:solidFill>
              </a:rPr>
              <a:t> </a:t>
            </a:r>
            <a:endParaRPr lang="cs-CZ" altLang="sk-SK" sz="1600" b="1" dirty="0">
              <a:solidFill>
                <a:srgbClr val="0066FF"/>
              </a:solidFill>
            </a:endParaRPr>
          </a:p>
        </p:txBody>
      </p:sp>
      <p:cxnSp>
        <p:nvCxnSpPr>
          <p:cNvPr id="15" name="Přímá spojnice 14"/>
          <p:cNvCxnSpPr/>
          <p:nvPr/>
        </p:nvCxnSpPr>
        <p:spPr>
          <a:xfrm>
            <a:off x="2416720" y="1163019"/>
            <a:ext cx="12807" cy="290444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flipV="1">
            <a:off x="1203916" y="2604789"/>
            <a:ext cx="2936036" cy="3077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 Box 16"/>
          <p:cNvSpPr txBox="1">
            <a:spLocks noChangeArrowheads="1"/>
          </p:cNvSpPr>
          <p:nvPr/>
        </p:nvSpPr>
        <p:spPr bwMode="auto">
          <a:xfrm>
            <a:off x="306852" y="2251294"/>
            <a:ext cx="9088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sk-SK" sz="1600" b="1" dirty="0" smtClean="0"/>
              <a:t>π</a:t>
            </a:r>
            <a:r>
              <a:rPr lang="cs-CZ" altLang="sk-SK" sz="1600" b="1" baseline="-25000" dirty="0" smtClean="0"/>
              <a:t>0</a:t>
            </a:r>
            <a:r>
              <a:rPr lang="cs-CZ" altLang="sk-SK" sz="1600" b="1" dirty="0" smtClean="0"/>
              <a:t>=Y*g</a:t>
            </a:r>
            <a:endParaRPr lang="cs-CZ" altLang="sk-SK" sz="1600" b="1" dirty="0"/>
          </a:p>
        </p:txBody>
      </p:sp>
      <p:sp>
        <p:nvSpPr>
          <p:cNvPr id="42" name="Text Box 16"/>
          <p:cNvSpPr txBox="1">
            <a:spLocks noChangeArrowheads="1"/>
          </p:cNvSpPr>
          <p:nvPr/>
        </p:nvSpPr>
        <p:spPr bwMode="auto">
          <a:xfrm>
            <a:off x="3364112" y="1936853"/>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t>B</a:t>
            </a:r>
            <a:endParaRPr lang="cs-CZ" altLang="sk-SK" sz="1600" b="1" dirty="0"/>
          </a:p>
        </p:txBody>
      </p:sp>
      <p:sp>
        <p:nvSpPr>
          <p:cNvPr id="33" name="Text Box 16"/>
          <p:cNvSpPr txBox="1">
            <a:spLocks noChangeArrowheads="1"/>
          </p:cNvSpPr>
          <p:nvPr/>
        </p:nvSpPr>
        <p:spPr bwMode="auto">
          <a:xfrm>
            <a:off x="1730878" y="1546372"/>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A</a:t>
            </a:r>
            <a:endParaRPr lang="cs-CZ" altLang="sk-SK" sz="1600" b="1" dirty="0"/>
          </a:p>
        </p:txBody>
      </p:sp>
      <p:sp>
        <p:nvSpPr>
          <p:cNvPr id="34" name="Text Box 16"/>
          <p:cNvSpPr txBox="1">
            <a:spLocks noChangeArrowheads="1"/>
          </p:cNvSpPr>
          <p:nvPr/>
        </p:nvSpPr>
        <p:spPr bwMode="auto">
          <a:xfrm>
            <a:off x="2821954" y="3360427"/>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C</a:t>
            </a:r>
            <a:endParaRPr lang="cs-CZ" altLang="sk-SK" sz="1600" b="1" dirty="0"/>
          </a:p>
        </p:txBody>
      </p:sp>
      <p:sp>
        <p:nvSpPr>
          <p:cNvPr id="35" name="Text Box 16"/>
          <p:cNvSpPr txBox="1">
            <a:spLocks noChangeArrowheads="1"/>
          </p:cNvSpPr>
          <p:nvPr/>
        </p:nvSpPr>
        <p:spPr bwMode="auto">
          <a:xfrm>
            <a:off x="1405329" y="2770855"/>
            <a:ext cx="4311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t>D</a:t>
            </a:r>
            <a:endParaRPr lang="cs-CZ" altLang="sk-SK" sz="1600" b="1" dirty="0"/>
          </a:p>
        </p:txBody>
      </p:sp>
    </p:spTree>
    <p:extLst>
      <p:ext uri="{BB962C8B-B14F-4D97-AF65-F5344CB8AC3E}">
        <p14:creationId xmlns:p14="http://schemas.microsoft.com/office/powerpoint/2010/main" val="1486974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45427" y="704901"/>
            <a:ext cx="7848873" cy="4032447"/>
          </a:xfrm>
          <a:prstGeom prst="rect">
            <a:avLst/>
          </a:prstGeom>
        </p:spPr>
        <p:txBody>
          <a:bodyPr>
            <a:noAutofit/>
          </a:bodyPr>
          <a:lstStyle/>
          <a:p>
            <a:pPr marL="0" indent="0" algn="just">
              <a:spcBef>
                <a:spcPts val="0"/>
              </a:spcBef>
              <a:spcAft>
                <a:spcPts val="600"/>
              </a:spcAft>
              <a:buClr>
                <a:schemeClr val="tx1"/>
              </a:buClr>
              <a:buSzPct val="120000"/>
              <a:buNone/>
            </a:pPr>
            <a:r>
              <a:rPr lang="cs-CZ" sz="2000" b="1" i="1" u="sng" dirty="0" smtClean="0">
                <a:latin typeface="Times New Roman" panose="02020603050405020304" pitchFamily="18" charset="0"/>
                <a:ea typeface="Times New Roman" panose="02020603050405020304" pitchFamily="18" charset="0"/>
              </a:rPr>
              <a:t>Bod A</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inflace </a:t>
            </a:r>
            <a:r>
              <a:rPr lang="cs-CZ" sz="2000" dirty="0">
                <a:solidFill>
                  <a:srgbClr val="000000"/>
                </a:solidFill>
                <a:latin typeface="Times New Roman" panose="02020603050405020304" pitchFamily="18" charset="0"/>
                <a:ea typeface="Times New Roman" panose="02020603050405020304" pitchFamily="18" charset="0"/>
              </a:rPr>
              <a:t>vyšší než </a:t>
            </a:r>
            <a:r>
              <a:rPr lang="el-GR" sz="2000" dirty="0">
                <a:solidFill>
                  <a:srgbClr val="000000"/>
                </a:solidFill>
                <a:latin typeface="Times New Roman" panose="02020603050405020304" pitchFamily="18" charset="0"/>
                <a:ea typeface="Times New Roman" panose="02020603050405020304" pitchFamily="18" charset="0"/>
              </a:rPr>
              <a:t>π</a:t>
            </a:r>
            <a:r>
              <a:rPr lang="el-GR" sz="2000" baseline="-25000" dirty="0">
                <a:solidFill>
                  <a:srgbClr val="000000"/>
                </a:solidFill>
                <a:latin typeface="Times New Roman" panose="02020603050405020304" pitchFamily="18" charset="0"/>
                <a:ea typeface="Times New Roman" panose="02020603050405020304" pitchFamily="18" charset="0"/>
              </a:rPr>
              <a:t>0</a:t>
            </a:r>
            <a:r>
              <a:rPr lang="el-GR" sz="2000" dirty="0">
                <a:solidFill>
                  <a:srgbClr val="000000"/>
                </a:solidFill>
                <a:latin typeface="Times New Roman" panose="02020603050405020304" pitchFamily="18" charset="0"/>
                <a:ea typeface="Times New Roman" panose="02020603050405020304" pitchFamily="18" charset="0"/>
              </a:rPr>
              <a:t>, </a:t>
            </a:r>
            <a:r>
              <a:rPr lang="cs-CZ" sz="2000" dirty="0">
                <a:solidFill>
                  <a:srgbClr val="000000"/>
                </a:solidFill>
                <a:latin typeface="Times New Roman" panose="02020603050405020304" pitchFamily="18" charset="0"/>
                <a:ea typeface="Times New Roman" panose="02020603050405020304" pitchFamily="18" charset="0"/>
              </a:rPr>
              <a:t>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nižší než </a:t>
            </a:r>
            <a:r>
              <a:rPr lang="cs-CZ" sz="2000" dirty="0" smtClean="0">
                <a:solidFill>
                  <a:srgbClr val="000000"/>
                </a:solidFill>
                <a:latin typeface="Times New Roman" panose="02020603050405020304" pitchFamily="18" charset="0"/>
                <a:ea typeface="Times New Roman" panose="02020603050405020304" pitchFamily="18" charset="0"/>
              </a:rPr>
              <a:t>Y*g</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vyšší </a:t>
            </a:r>
            <a:r>
              <a:rPr lang="cs-CZ" sz="2000" dirty="0">
                <a:solidFill>
                  <a:srgbClr val="000000"/>
                </a:solidFill>
                <a:latin typeface="Times New Roman" panose="02020603050405020304" pitchFamily="18" charset="0"/>
                <a:ea typeface="Times New Roman" panose="02020603050405020304" pitchFamily="18" charset="0"/>
              </a:rPr>
              <a:t>inflace snižuje reálnou poptávku a produkci firem, nižší 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zároveň vede k poklesu </a:t>
            </a:r>
            <a:r>
              <a:rPr lang="cs-CZ" sz="2000" dirty="0" smtClean="0">
                <a:solidFill>
                  <a:srgbClr val="000000"/>
                </a:solidFill>
                <a:latin typeface="Times New Roman" panose="02020603050405020304" pitchFamily="18" charset="0"/>
                <a:ea typeface="Times New Roman" panose="02020603050405020304" pitchFamily="18" charset="0"/>
              </a:rPr>
              <a:t>inflace</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v </a:t>
            </a:r>
            <a:r>
              <a:rPr lang="cs-CZ" sz="2000" dirty="0">
                <a:solidFill>
                  <a:srgbClr val="000000"/>
                </a:solidFill>
                <a:latin typeface="Times New Roman" panose="02020603050405020304" pitchFamily="18" charset="0"/>
                <a:ea typeface="Times New Roman" panose="02020603050405020304" pitchFamily="18" charset="0"/>
              </a:rPr>
              <a:t>okamžiku kdy inflace poklesne pod </a:t>
            </a:r>
            <a:r>
              <a:rPr lang="el-GR" sz="2000" dirty="0">
                <a:solidFill>
                  <a:srgbClr val="000000"/>
                </a:solidFill>
                <a:latin typeface="Times New Roman" panose="02020603050405020304" pitchFamily="18" charset="0"/>
                <a:ea typeface="Times New Roman" panose="02020603050405020304" pitchFamily="18" charset="0"/>
              </a:rPr>
              <a:t>π</a:t>
            </a:r>
            <a:r>
              <a:rPr lang="el-GR" sz="2000" baseline="-25000" dirty="0">
                <a:solidFill>
                  <a:srgbClr val="000000"/>
                </a:solidFill>
                <a:latin typeface="Times New Roman" panose="02020603050405020304" pitchFamily="18" charset="0"/>
                <a:ea typeface="Times New Roman" panose="02020603050405020304" pitchFamily="18" charset="0"/>
              </a:rPr>
              <a:t>0 </a:t>
            </a:r>
            <a:r>
              <a:rPr lang="cs-CZ" sz="2000" dirty="0">
                <a:solidFill>
                  <a:srgbClr val="000000"/>
                </a:solidFill>
                <a:latin typeface="Times New Roman" panose="02020603050405020304" pitchFamily="18" charset="0"/>
                <a:ea typeface="Times New Roman" panose="02020603050405020304" pitchFamily="18" charset="0"/>
              </a:rPr>
              <a:t>začne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růst a poroste až do okamžiku, kdy bude rovno </a:t>
            </a:r>
            <a:r>
              <a:rPr lang="cs-CZ" sz="2000" dirty="0" err="1" smtClean="0">
                <a:solidFill>
                  <a:srgbClr val="000000"/>
                </a:solidFill>
                <a:latin typeface="Times New Roman" panose="02020603050405020304" pitchFamily="18" charset="0"/>
                <a:ea typeface="Times New Roman" panose="02020603050405020304" pitchFamily="18" charset="0"/>
              </a:rPr>
              <a:t>Yg</a:t>
            </a:r>
            <a:endParaRPr lang="cs-CZ" sz="2000" dirty="0" smtClean="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000" b="1" i="1" u="sng" dirty="0">
                <a:latin typeface="Times New Roman" panose="02020603050405020304" pitchFamily="18" charset="0"/>
                <a:ea typeface="Times New Roman" panose="02020603050405020304" pitchFamily="18" charset="0"/>
              </a:rPr>
              <a:t>Bod B</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inflace </a:t>
            </a:r>
            <a:r>
              <a:rPr lang="cs-CZ" sz="2000" dirty="0">
                <a:solidFill>
                  <a:srgbClr val="000000"/>
                </a:solidFill>
                <a:latin typeface="Times New Roman" panose="02020603050405020304" pitchFamily="18" charset="0"/>
                <a:ea typeface="Times New Roman" panose="02020603050405020304" pitchFamily="18" charset="0"/>
              </a:rPr>
              <a:t>vyšší než </a:t>
            </a:r>
            <a:r>
              <a:rPr lang="el-GR" sz="2000" dirty="0">
                <a:solidFill>
                  <a:srgbClr val="000000"/>
                </a:solidFill>
                <a:latin typeface="Times New Roman" panose="02020603050405020304" pitchFamily="18" charset="0"/>
                <a:ea typeface="Times New Roman" panose="02020603050405020304" pitchFamily="18" charset="0"/>
              </a:rPr>
              <a:t>π</a:t>
            </a:r>
            <a:r>
              <a:rPr lang="el-GR" sz="2000" baseline="-25000" dirty="0">
                <a:solidFill>
                  <a:srgbClr val="000000"/>
                </a:solidFill>
                <a:latin typeface="Times New Roman" panose="02020603050405020304" pitchFamily="18" charset="0"/>
                <a:ea typeface="Times New Roman" panose="02020603050405020304" pitchFamily="18" charset="0"/>
              </a:rPr>
              <a:t>0</a:t>
            </a:r>
            <a:r>
              <a:rPr lang="el-GR" sz="2000" dirty="0">
                <a:solidFill>
                  <a:srgbClr val="000000"/>
                </a:solidFill>
                <a:latin typeface="Times New Roman" panose="02020603050405020304" pitchFamily="18" charset="0"/>
                <a:ea typeface="Times New Roman" panose="02020603050405020304" pitchFamily="18" charset="0"/>
              </a:rPr>
              <a:t>, </a:t>
            </a:r>
            <a:r>
              <a:rPr lang="cs-CZ" sz="2000" dirty="0">
                <a:solidFill>
                  <a:srgbClr val="000000"/>
                </a:solidFill>
                <a:latin typeface="Times New Roman" panose="02020603050405020304" pitchFamily="18" charset="0"/>
                <a:ea typeface="Times New Roman" panose="02020603050405020304" pitchFamily="18" charset="0"/>
              </a:rPr>
              <a:t>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vyšší než </a:t>
            </a:r>
            <a:r>
              <a:rPr lang="cs-CZ" sz="2000" dirty="0" smtClean="0">
                <a:solidFill>
                  <a:srgbClr val="000000"/>
                </a:solidFill>
                <a:latin typeface="Times New Roman" panose="02020603050405020304" pitchFamily="18" charset="0"/>
                <a:ea typeface="Times New Roman" panose="02020603050405020304" pitchFamily="18" charset="0"/>
              </a:rPr>
              <a:t>Y*g</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vyšší </a:t>
            </a:r>
            <a:r>
              <a:rPr lang="cs-CZ" sz="2000" dirty="0">
                <a:solidFill>
                  <a:srgbClr val="000000"/>
                </a:solidFill>
                <a:latin typeface="Times New Roman" panose="02020603050405020304" pitchFamily="18" charset="0"/>
                <a:ea typeface="Times New Roman" panose="02020603050405020304" pitchFamily="18" charset="0"/>
              </a:rPr>
              <a:t>inflace snižuje reálnou poptávku a produkci </a:t>
            </a:r>
            <a:r>
              <a:rPr lang="cs-CZ" sz="2000" dirty="0" smtClean="0">
                <a:solidFill>
                  <a:srgbClr val="000000"/>
                </a:solidFill>
                <a:latin typeface="Times New Roman" panose="02020603050405020304" pitchFamily="18" charset="0"/>
                <a:ea typeface="Times New Roman" panose="02020603050405020304" pitchFamily="18" charset="0"/>
              </a:rPr>
              <a:t>firem</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tempo </a:t>
            </a:r>
            <a:r>
              <a:rPr lang="cs-CZ" sz="2000" dirty="0">
                <a:solidFill>
                  <a:srgbClr val="000000"/>
                </a:solidFill>
                <a:latin typeface="Times New Roman" panose="02020603050405020304" pitchFamily="18" charset="0"/>
                <a:ea typeface="Times New Roman" panose="02020603050405020304" pitchFamily="18" charset="0"/>
              </a:rPr>
              <a:t>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klesá - což snižuje i inflaci, a to až do okamžiku, kdy se 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rovná tempu růstu Y*g a Y*g rovná </a:t>
            </a:r>
            <a:r>
              <a:rPr lang="cs-CZ" sz="2000" dirty="0" smtClean="0">
                <a:solidFill>
                  <a:srgbClr val="000000"/>
                </a:solidFill>
                <a:latin typeface="Times New Roman" panose="02020603050405020304" pitchFamily="18" charset="0"/>
                <a:ea typeface="Times New Roman" panose="02020603050405020304" pitchFamily="18" charset="0"/>
              </a:rPr>
              <a:t>inflaci</a:t>
            </a:r>
            <a:endParaRPr lang="cs-CZ" sz="20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000" dirty="0" smtClean="0">
              <a:solidFill>
                <a:srgbClr val="000000"/>
              </a:solidFill>
              <a:latin typeface="Times New Roman" panose="02020603050405020304" pitchFamily="18" charset="0"/>
              <a:ea typeface="Times New Roman" panose="02020603050405020304" pitchFamily="18" charset="0"/>
            </a:endParaRPr>
          </a:p>
          <a:p>
            <a:pPr marL="541338" indent="0">
              <a:spcBef>
                <a:spcPts val="0"/>
              </a:spcBef>
              <a:spcAft>
                <a:spcPts val="600"/>
              </a:spcAft>
              <a:buClr>
                <a:schemeClr val="tx1"/>
              </a:buClr>
              <a:buSzPct val="120000"/>
              <a:buNone/>
            </a:pPr>
            <a:endParaRPr lang="el-GR" sz="2000" dirty="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endParaRPr lang="cs-CZ" sz="2000" dirty="0" smtClean="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200" dirty="0">
                <a:solidFill>
                  <a:srgbClr val="000000"/>
                </a:solidFill>
                <a:latin typeface="Times New Roman" panose="02020603050405020304" pitchFamily="18" charset="0"/>
                <a:ea typeface="Times New Roman" panose="02020603050405020304" pitchFamily="18" charset="0"/>
              </a:rPr>
              <a:t/>
            </a:r>
            <a:br>
              <a:rPr lang="cs-CZ" sz="2200" dirty="0">
                <a:solidFill>
                  <a:srgbClr val="000000"/>
                </a:solidFill>
                <a:latin typeface="Times New Roman" panose="02020603050405020304" pitchFamily="18" charset="0"/>
                <a:ea typeface="Times New Roman" panose="02020603050405020304" pitchFamily="18" charset="0"/>
              </a:rPr>
            </a:b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Krátkodobá rovnováha DG a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53</a:t>
            </a:fld>
            <a:endParaRPr lang="cs-CZ" dirty="0"/>
          </a:p>
        </p:txBody>
      </p:sp>
    </p:spTree>
    <p:extLst>
      <p:ext uri="{BB962C8B-B14F-4D97-AF65-F5344CB8AC3E}">
        <p14:creationId xmlns:p14="http://schemas.microsoft.com/office/powerpoint/2010/main" val="17744009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45427" y="704901"/>
            <a:ext cx="7848873" cy="4032447"/>
          </a:xfrm>
          <a:prstGeom prst="rect">
            <a:avLst/>
          </a:prstGeom>
        </p:spPr>
        <p:txBody>
          <a:bodyPr>
            <a:noAutofit/>
          </a:bodyPr>
          <a:lstStyle/>
          <a:p>
            <a:pPr marL="0" indent="0" algn="just">
              <a:spcBef>
                <a:spcPts val="0"/>
              </a:spcBef>
              <a:spcAft>
                <a:spcPts val="600"/>
              </a:spcAft>
              <a:buClr>
                <a:schemeClr val="tx1"/>
              </a:buClr>
              <a:buSzPct val="120000"/>
              <a:buNone/>
            </a:pPr>
            <a:r>
              <a:rPr lang="cs-CZ" sz="2000" b="1" i="1" u="sng" dirty="0" smtClean="0">
                <a:latin typeface="Times New Roman" panose="02020603050405020304" pitchFamily="18" charset="0"/>
                <a:ea typeface="Times New Roman" panose="02020603050405020304" pitchFamily="18" charset="0"/>
              </a:rPr>
              <a:t>Bod C</a:t>
            </a: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inflace nižší než </a:t>
            </a:r>
            <a:r>
              <a:rPr lang="el-GR" sz="2000" dirty="0">
                <a:solidFill>
                  <a:srgbClr val="000000"/>
                </a:solidFill>
                <a:latin typeface="Times New Roman" panose="02020603050405020304" pitchFamily="18" charset="0"/>
                <a:ea typeface="Times New Roman" panose="02020603050405020304" pitchFamily="18" charset="0"/>
              </a:rPr>
              <a:t>π</a:t>
            </a:r>
            <a:r>
              <a:rPr lang="el-GR" sz="2000" baseline="-25000" dirty="0">
                <a:solidFill>
                  <a:srgbClr val="000000"/>
                </a:solidFill>
                <a:latin typeface="Times New Roman" panose="02020603050405020304" pitchFamily="18" charset="0"/>
                <a:ea typeface="Times New Roman" panose="02020603050405020304" pitchFamily="18" charset="0"/>
              </a:rPr>
              <a:t>0</a:t>
            </a:r>
            <a:r>
              <a:rPr lang="el-GR" sz="2000" dirty="0">
                <a:solidFill>
                  <a:srgbClr val="000000"/>
                </a:solidFill>
                <a:latin typeface="Times New Roman" panose="02020603050405020304" pitchFamily="18" charset="0"/>
                <a:ea typeface="Times New Roman" panose="02020603050405020304" pitchFamily="18" charset="0"/>
              </a:rPr>
              <a:t>, </a:t>
            </a:r>
            <a:r>
              <a:rPr lang="cs-CZ" sz="2000" dirty="0">
                <a:solidFill>
                  <a:srgbClr val="000000"/>
                </a:solidFill>
                <a:latin typeface="Times New Roman" panose="02020603050405020304" pitchFamily="18" charset="0"/>
                <a:ea typeface="Times New Roman" panose="02020603050405020304" pitchFamily="18" charset="0"/>
              </a:rPr>
              <a:t>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vyšší než </a:t>
            </a:r>
            <a:r>
              <a:rPr lang="cs-CZ" sz="2000" dirty="0" smtClean="0">
                <a:solidFill>
                  <a:srgbClr val="000000"/>
                </a:solidFill>
                <a:latin typeface="Times New Roman" panose="02020603050405020304" pitchFamily="18" charset="0"/>
                <a:ea typeface="Times New Roman" panose="02020603050405020304" pitchFamily="18" charset="0"/>
              </a:rPr>
              <a:t>Y*g</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vyšší </a:t>
            </a:r>
            <a:r>
              <a:rPr lang="cs-CZ" sz="2000" dirty="0">
                <a:solidFill>
                  <a:srgbClr val="000000"/>
                </a:solidFill>
                <a:latin typeface="Times New Roman" panose="02020603050405020304" pitchFamily="18" charset="0"/>
                <a:ea typeface="Times New Roman" panose="02020603050405020304" pitchFamily="18" charset="0"/>
              </a:rPr>
              <a:t>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než Y*g vede k růstu </a:t>
            </a:r>
            <a:r>
              <a:rPr lang="cs-CZ" sz="2000" dirty="0" smtClean="0">
                <a:solidFill>
                  <a:srgbClr val="000000"/>
                </a:solidFill>
                <a:latin typeface="Times New Roman" panose="02020603050405020304" pitchFamily="18" charset="0"/>
                <a:ea typeface="Times New Roman" panose="02020603050405020304" pitchFamily="18" charset="0"/>
              </a:rPr>
              <a:t>inflace</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tato </a:t>
            </a:r>
            <a:r>
              <a:rPr lang="cs-CZ" sz="2000" dirty="0">
                <a:solidFill>
                  <a:srgbClr val="000000"/>
                </a:solidFill>
                <a:latin typeface="Times New Roman" panose="02020603050405020304" pitchFamily="18" charset="0"/>
                <a:ea typeface="Times New Roman" panose="02020603050405020304" pitchFamily="18" charset="0"/>
              </a:rPr>
              <a:t>vyšší inflace snižuje zároveň poptávku subjektů a tempo růstu na úroveň </a:t>
            </a:r>
            <a:r>
              <a:rPr lang="cs-CZ" sz="2000" dirty="0" smtClean="0">
                <a:solidFill>
                  <a:srgbClr val="000000"/>
                </a:solidFill>
                <a:latin typeface="Times New Roman" panose="02020603050405020304" pitchFamily="18" charset="0"/>
                <a:ea typeface="Times New Roman" panose="02020603050405020304" pitchFamily="18" charset="0"/>
              </a:rPr>
              <a:t>Y*g</a:t>
            </a:r>
            <a:endParaRPr lang="cs-CZ" sz="2000" dirty="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000" b="1" i="1" u="sng" dirty="0" smtClean="0">
                <a:latin typeface="Times New Roman" panose="02020603050405020304" pitchFamily="18" charset="0"/>
                <a:ea typeface="Times New Roman" panose="02020603050405020304" pitchFamily="18" charset="0"/>
              </a:rPr>
              <a:t>Bod D</a:t>
            </a:r>
            <a:endParaRPr lang="cs-CZ" sz="2000" b="1" i="1" u="sng" dirty="0">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latin typeface="Times New Roman" panose="02020603050405020304" pitchFamily="18" charset="0"/>
                <a:ea typeface="Times New Roman" panose="02020603050405020304" pitchFamily="18" charset="0"/>
              </a:rPr>
              <a:t>inflace nižší než </a:t>
            </a:r>
            <a:r>
              <a:rPr lang="el-GR" sz="2000" dirty="0">
                <a:solidFill>
                  <a:srgbClr val="000000"/>
                </a:solidFill>
                <a:latin typeface="Times New Roman" panose="02020603050405020304" pitchFamily="18" charset="0"/>
                <a:ea typeface="Times New Roman" panose="02020603050405020304" pitchFamily="18" charset="0"/>
              </a:rPr>
              <a:t>π</a:t>
            </a:r>
            <a:r>
              <a:rPr lang="el-GR" sz="2000" baseline="-25000" dirty="0">
                <a:solidFill>
                  <a:srgbClr val="000000"/>
                </a:solidFill>
                <a:latin typeface="Times New Roman" panose="02020603050405020304" pitchFamily="18" charset="0"/>
                <a:ea typeface="Times New Roman" panose="02020603050405020304" pitchFamily="18" charset="0"/>
              </a:rPr>
              <a:t>0</a:t>
            </a:r>
            <a:r>
              <a:rPr lang="el-GR" sz="2000" dirty="0">
                <a:solidFill>
                  <a:srgbClr val="000000"/>
                </a:solidFill>
                <a:latin typeface="Times New Roman" panose="02020603050405020304" pitchFamily="18" charset="0"/>
                <a:ea typeface="Times New Roman" panose="02020603050405020304" pitchFamily="18" charset="0"/>
              </a:rPr>
              <a:t>, </a:t>
            </a:r>
            <a:r>
              <a:rPr lang="cs-CZ" sz="2000" dirty="0">
                <a:solidFill>
                  <a:srgbClr val="000000"/>
                </a:solidFill>
                <a:latin typeface="Times New Roman" panose="02020603050405020304" pitchFamily="18" charset="0"/>
                <a:ea typeface="Times New Roman" panose="02020603050405020304" pitchFamily="18" charset="0"/>
              </a:rPr>
              <a:t>tempo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nižší než </a:t>
            </a:r>
            <a:r>
              <a:rPr lang="cs-CZ" sz="2000" dirty="0" smtClean="0">
                <a:solidFill>
                  <a:srgbClr val="000000"/>
                </a:solidFill>
                <a:latin typeface="Times New Roman" panose="02020603050405020304" pitchFamily="18" charset="0"/>
                <a:ea typeface="Times New Roman" panose="02020603050405020304" pitchFamily="18" charset="0"/>
              </a:rPr>
              <a:t>Y*g</a:t>
            </a:r>
          </a:p>
          <a:p>
            <a:pPr algn="just">
              <a:spcBef>
                <a:spcPts val="0"/>
              </a:spcBef>
              <a:spcAft>
                <a:spcPts val="600"/>
              </a:spcAft>
              <a:buClr>
                <a:schemeClr val="tx1"/>
              </a:buClr>
              <a:buSzPct val="120000"/>
              <a:buFont typeface="Wingdings" panose="05000000000000000000" pitchFamily="2" charset="2"/>
              <a:buChar char="Ø"/>
            </a:pPr>
            <a:r>
              <a:rPr lang="cs-CZ" sz="2000" dirty="0" smtClean="0">
                <a:solidFill>
                  <a:srgbClr val="000000"/>
                </a:solidFill>
                <a:latin typeface="Times New Roman" panose="02020603050405020304" pitchFamily="18" charset="0"/>
                <a:ea typeface="Times New Roman" panose="02020603050405020304" pitchFamily="18" charset="0"/>
              </a:rPr>
              <a:t>nižší </a:t>
            </a:r>
            <a:r>
              <a:rPr lang="cs-CZ" sz="2000" dirty="0">
                <a:solidFill>
                  <a:srgbClr val="000000"/>
                </a:solidFill>
                <a:latin typeface="Times New Roman" panose="02020603050405020304" pitchFamily="18" charset="0"/>
                <a:ea typeface="Times New Roman" panose="02020603050405020304" pitchFamily="18" charset="0"/>
              </a:rPr>
              <a:t>inflace vede k vyšší poptávce, větší produkci a většímu tempu růstu </a:t>
            </a:r>
            <a:r>
              <a:rPr lang="cs-CZ" sz="2000" dirty="0" err="1">
                <a:solidFill>
                  <a:srgbClr val="000000"/>
                </a:solidFill>
                <a:latin typeface="Times New Roman" panose="02020603050405020304" pitchFamily="18" charset="0"/>
                <a:ea typeface="Times New Roman" panose="02020603050405020304" pitchFamily="18" charset="0"/>
              </a:rPr>
              <a:t>Yg</a:t>
            </a:r>
            <a:r>
              <a:rPr lang="cs-CZ" sz="2000" dirty="0">
                <a:solidFill>
                  <a:srgbClr val="000000"/>
                </a:solidFill>
                <a:latin typeface="Times New Roman" panose="02020603050405020304" pitchFamily="18" charset="0"/>
                <a:ea typeface="Times New Roman" panose="02020603050405020304" pitchFamily="18" charset="0"/>
              </a:rPr>
              <a:t>. Y roste do situace, kdy Y*g = </a:t>
            </a:r>
            <a:r>
              <a:rPr lang="el-GR" sz="2000" dirty="0">
                <a:solidFill>
                  <a:srgbClr val="000000"/>
                </a:solidFill>
                <a:latin typeface="Times New Roman" panose="02020603050405020304" pitchFamily="18" charset="0"/>
                <a:ea typeface="Times New Roman" panose="02020603050405020304" pitchFamily="18" charset="0"/>
              </a:rPr>
              <a:t>π, </a:t>
            </a:r>
            <a:r>
              <a:rPr lang="cs-CZ" sz="2000" dirty="0">
                <a:solidFill>
                  <a:srgbClr val="000000"/>
                </a:solidFill>
                <a:latin typeface="Times New Roman" panose="02020603050405020304" pitchFamily="18" charset="0"/>
                <a:ea typeface="Times New Roman" panose="02020603050405020304" pitchFamily="18" charset="0"/>
              </a:rPr>
              <a:t>až v tomto bodě nemá důvod </a:t>
            </a:r>
            <a:r>
              <a:rPr lang="cs-CZ" sz="2000" dirty="0" smtClean="0">
                <a:solidFill>
                  <a:srgbClr val="000000"/>
                </a:solidFill>
                <a:latin typeface="Times New Roman" panose="02020603050405020304" pitchFamily="18" charset="0"/>
                <a:ea typeface="Times New Roman" panose="02020603050405020304" pitchFamily="18" charset="0"/>
              </a:rPr>
              <a:t>růst</a:t>
            </a:r>
            <a:endParaRPr lang="cs-CZ" sz="20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000" dirty="0" smtClean="0">
              <a:solidFill>
                <a:srgbClr val="000000"/>
              </a:solidFill>
              <a:latin typeface="Times New Roman" panose="02020603050405020304" pitchFamily="18" charset="0"/>
              <a:ea typeface="Times New Roman" panose="02020603050405020304" pitchFamily="18" charset="0"/>
            </a:endParaRPr>
          </a:p>
          <a:p>
            <a:pPr marL="541338" indent="0">
              <a:spcBef>
                <a:spcPts val="0"/>
              </a:spcBef>
              <a:spcAft>
                <a:spcPts val="600"/>
              </a:spcAft>
              <a:buClr>
                <a:schemeClr val="tx1"/>
              </a:buClr>
              <a:buSzPct val="120000"/>
              <a:buNone/>
            </a:pPr>
            <a:endParaRPr lang="el-GR" sz="2000" dirty="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endParaRPr lang="cs-CZ" sz="2000" dirty="0" smtClean="0">
              <a:solidFill>
                <a:srgbClr val="000000"/>
              </a:solidFill>
              <a:latin typeface="Times New Roman" panose="02020603050405020304" pitchFamily="18" charset="0"/>
              <a:ea typeface="Times New Roman" panose="02020603050405020304" pitchFamily="18" charset="0"/>
            </a:endParaRPr>
          </a:p>
          <a:p>
            <a:pPr marL="0" indent="0" algn="just">
              <a:spcBef>
                <a:spcPts val="0"/>
              </a:spcBef>
              <a:spcAft>
                <a:spcPts val="600"/>
              </a:spcAft>
              <a:buClr>
                <a:schemeClr val="tx1"/>
              </a:buClr>
              <a:buSzPct val="120000"/>
              <a:buNone/>
            </a:pPr>
            <a:r>
              <a:rPr lang="cs-CZ" sz="2200" dirty="0">
                <a:solidFill>
                  <a:srgbClr val="000000"/>
                </a:solidFill>
                <a:latin typeface="Times New Roman" panose="02020603050405020304" pitchFamily="18" charset="0"/>
                <a:ea typeface="Times New Roman" panose="02020603050405020304" pitchFamily="18" charset="0"/>
              </a:rPr>
              <a:t/>
            </a:r>
            <a:br>
              <a:rPr lang="cs-CZ" sz="2200" dirty="0">
                <a:solidFill>
                  <a:srgbClr val="000000"/>
                </a:solidFill>
                <a:latin typeface="Times New Roman" panose="02020603050405020304" pitchFamily="18" charset="0"/>
                <a:ea typeface="Times New Roman" panose="02020603050405020304" pitchFamily="18" charset="0"/>
              </a:rPr>
            </a:b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2200" dirty="0">
              <a:solidFill>
                <a:srgbClr val="000000"/>
              </a:solidFill>
              <a:latin typeface="Times New Roman" panose="02020603050405020304" pitchFamily="18" charset="0"/>
              <a:ea typeface="Times New Roman" panose="02020603050405020304" pitchFamily="18" charset="0"/>
            </a:endParaRPr>
          </a:p>
          <a:p>
            <a:pPr algn="just">
              <a:spcBef>
                <a:spcPts val="0"/>
              </a:spcBef>
              <a:spcAft>
                <a:spcPts val="600"/>
              </a:spcAft>
              <a:buClr>
                <a:schemeClr val="tx1"/>
              </a:buClr>
              <a:buSzPct val="120000"/>
            </a:pPr>
            <a:endParaRPr lang="cs-CZ" sz="1900" dirty="0">
              <a:solidFill>
                <a:srgbClr val="000000"/>
              </a:solidFill>
              <a:latin typeface="Times New Roman" panose="02020603050405020304" pitchFamily="18" charset="0"/>
              <a:ea typeface="Times New Roman" panose="02020603050405020304" pitchFamily="18" charset="0"/>
            </a:endParaRPr>
          </a:p>
        </p:txBody>
      </p:sp>
      <p:sp>
        <p:nvSpPr>
          <p:cNvPr id="6" name="Nadpis 5"/>
          <p:cNvSpPr>
            <a:spLocks noGrp="1"/>
          </p:cNvSpPr>
          <p:nvPr>
            <p:ph type="title"/>
          </p:nvPr>
        </p:nvSpPr>
        <p:spPr>
          <a:xfrm>
            <a:off x="251520" y="123478"/>
            <a:ext cx="8100900" cy="507703"/>
          </a:xfrm>
        </p:spPr>
        <p:txBody>
          <a:bodyPr/>
          <a:lstStyle/>
          <a:p>
            <a:r>
              <a:rPr lang="cs-CZ" altLang="sk-SK" sz="2600" b="1" dirty="0" smtClean="0">
                <a:solidFill>
                  <a:srgbClr val="307871"/>
                </a:solidFill>
              </a:rPr>
              <a:t>Krátkodobá rovnováha DG a SP</a:t>
            </a:r>
            <a:endParaRPr lang="cs-CZ" sz="27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54</a:t>
            </a:fld>
            <a:endParaRPr lang="cs-CZ" dirty="0"/>
          </a:p>
        </p:txBody>
      </p:sp>
    </p:spTree>
    <p:extLst>
      <p:ext uri="{BB962C8B-B14F-4D97-AF65-F5344CB8AC3E}">
        <p14:creationId xmlns:p14="http://schemas.microsoft.com/office/powerpoint/2010/main" val="10995147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55</a:t>
            </a:fld>
            <a:endParaRPr lang="cs-CZ" dirty="0"/>
          </a:p>
        </p:txBody>
      </p:sp>
    </p:spTree>
    <p:extLst>
      <p:ext uri="{BB962C8B-B14F-4D97-AF65-F5344CB8AC3E}">
        <p14:creationId xmlns:p14="http://schemas.microsoft.com/office/powerpoint/2010/main" val="1430584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56</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4683" y="866775"/>
            <a:ext cx="8280920" cy="4032448"/>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vyjadřuje </a:t>
            </a:r>
            <a:r>
              <a:rPr lang="cs-CZ" sz="2200" dirty="0">
                <a:solidFill>
                  <a:srgbClr val="000000"/>
                </a:solidFill>
              </a:rPr>
              <a:t>kombinace celkového množství reálného produktu, které chtějí domácnosti (C), firmy (I), vláda (G) a zahraniční sektor (NX) koupit – poptávat a úrovně cenové hladiny, při kterých jsou současně trh zboží a služeb a trh peněz (aktiv) v </a:t>
            </a:r>
            <a:r>
              <a:rPr lang="cs-CZ" sz="2200" dirty="0" smtClean="0">
                <a:solidFill>
                  <a:srgbClr val="000000"/>
                </a:solidFill>
              </a:rPr>
              <a:t>rovnováze</a:t>
            </a:r>
            <a:endParaRPr lang="cs-CZ" sz="2200" dirty="0">
              <a:solidFill>
                <a:srgbClr val="000000"/>
              </a:solidFill>
            </a:endParaRPr>
          </a:p>
          <a:p>
            <a:pPr lvl="0" algn="just">
              <a:spcBef>
                <a:spcPts val="0"/>
              </a:spcBef>
              <a:spcAft>
                <a:spcPts val="600"/>
              </a:spcAft>
              <a:buClr>
                <a:schemeClr val="tx1"/>
              </a:buClr>
              <a:buSzPct val="120000"/>
            </a:pPr>
            <a:r>
              <a:rPr lang="cs-CZ" sz="2200" dirty="0">
                <a:solidFill>
                  <a:srgbClr val="000000"/>
                </a:solidFill>
              </a:rPr>
              <a:t>představuje kombinace reálných domácích produktů a cenových hladin, při nichž jsou v rovnováze jak trhy zboží a služeb, tak trhy peněz a finančních </a:t>
            </a:r>
            <a:r>
              <a:rPr lang="cs-CZ" sz="2200" dirty="0" smtClean="0">
                <a:solidFill>
                  <a:srgbClr val="000000"/>
                </a:solidFill>
              </a:rPr>
              <a:t>aktiv</a:t>
            </a:r>
          </a:p>
          <a:p>
            <a:pPr lvl="0" algn="just">
              <a:spcBef>
                <a:spcPts val="0"/>
              </a:spcBef>
              <a:spcAft>
                <a:spcPts val="600"/>
              </a:spcAft>
              <a:buClr>
                <a:schemeClr val="tx1"/>
              </a:buClr>
              <a:buSzPct val="120000"/>
            </a:pPr>
            <a:r>
              <a:rPr lang="cs-CZ" sz="2200" dirty="0">
                <a:solidFill>
                  <a:srgbClr val="000000"/>
                </a:solidFill>
              </a:rPr>
              <a:t>Východiskem pro grafické odvození křivky agregátní poptávky je stav všeobecné rovnováhy, tj. situace, kdy je dosaženo současně rovnováhy na trhu statků a služeb a trhu aktiv (</a:t>
            </a:r>
            <a:r>
              <a:rPr lang="cs-CZ" sz="2200" dirty="0" err="1">
                <a:solidFill>
                  <a:srgbClr val="000000"/>
                </a:solidFill>
              </a:rPr>
              <a:t>průsečik</a:t>
            </a:r>
            <a:r>
              <a:rPr lang="cs-CZ" sz="2200" dirty="0">
                <a:solidFill>
                  <a:srgbClr val="000000"/>
                </a:solidFill>
              </a:rPr>
              <a:t> křivek IS a LM)</a:t>
            </a:r>
            <a:endParaRPr lang="cs-CZ" sz="2200" dirty="0" smtClean="0">
              <a:solidFill>
                <a:srgbClr val="000000"/>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Agregátní poptávka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230750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290972" y="102068"/>
            <a:ext cx="6984776" cy="507703"/>
          </a:xfrm>
        </p:spPr>
        <p:txBody>
          <a:bodyPr/>
          <a:lstStyle/>
          <a:p>
            <a:r>
              <a:rPr lang="cs-CZ" altLang="sk-SK" sz="2800" b="1" dirty="0" smtClean="0"/>
              <a:t>Grafická konstrukce křivky AD</a:t>
            </a:r>
            <a:endParaRPr lang="cs-CZ" altLang="sk-SK" sz="2800" b="1" dirty="0"/>
          </a:p>
        </p:txBody>
      </p:sp>
      <p:sp>
        <p:nvSpPr>
          <p:cNvPr id="251912" name="Text Box 8"/>
          <p:cNvSpPr txBox="1">
            <a:spLocks noChangeArrowheads="1"/>
          </p:cNvSpPr>
          <p:nvPr/>
        </p:nvSpPr>
        <p:spPr bwMode="auto">
          <a:xfrm>
            <a:off x="-126652" y="3057674"/>
            <a:ext cx="5405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k-SK" altLang="sk-SK" sz="1600"/>
          </a:p>
        </p:txBody>
      </p:sp>
      <p:sp>
        <p:nvSpPr>
          <p:cNvPr id="251952" name="Line 48"/>
          <p:cNvSpPr>
            <a:spLocks noChangeShapeType="1"/>
          </p:cNvSpPr>
          <p:nvPr/>
        </p:nvSpPr>
        <p:spPr bwMode="auto">
          <a:xfrm>
            <a:off x="1097310" y="768102"/>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3" name="Line 49"/>
          <p:cNvSpPr>
            <a:spLocks noChangeShapeType="1"/>
          </p:cNvSpPr>
          <p:nvPr/>
        </p:nvSpPr>
        <p:spPr bwMode="auto">
          <a:xfrm>
            <a:off x="1097310" y="2768352"/>
            <a:ext cx="0" cy="16573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4" name="Line 50"/>
          <p:cNvSpPr>
            <a:spLocks noChangeShapeType="1"/>
          </p:cNvSpPr>
          <p:nvPr/>
        </p:nvSpPr>
        <p:spPr bwMode="auto">
          <a:xfrm>
            <a:off x="1097310" y="2425452"/>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5" name="Line 51"/>
          <p:cNvSpPr>
            <a:spLocks noChangeShapeType="1"/>
          </p:cNvSpPr>
          <p:nvPr/>
        </p:nvSpPr>
        <p:spPr bwMode="auto">
          <a:xfrm>
            <a:off x="1097310" y="4425702"/>
            <a:ext cx="24574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6" name="Line 52"/>
          <p:cNvSpPr>
            <a:spLocks noChangeShapeType="1"/>
          </p:cNvSpPr>
          <p:nvPr/>
        </p:nvSpPr>
        <p:spPr bwMode="auto">
          <a:xfrm>
            <a:off x="1383060" y="996702"/>
            <a:ext cx="2000250" cy="108585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7" name="Line 53"/>
          <p:cNvSpPr>
            <a:spLocks noChangeShapeType="1"/>
          </p:cNvSpPr>
          <p:nvPr/>
        </p:nvSpPr>
        <p:spPr bwMode="auto">
          <a:xfrm flipV="1">
            <a:off x="1325910" y="825252"/>
            <a:ext cx="1257300" cy="1085850"/>
          </a:xfrm>
          <a:prstGeom prst="line">
            <a:avLst/>
          </a:prstGeom>
          <a:noFill/>
          <a:ln w="38100">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8" name="Line 54"/>
          <p:cNvSpPr>
            <a:spLocks noChangeShapeType="1"/>
          </p:cNvSpPr>
          <p:nvPr/>
        </p:nvSpPr>
        <p:spPr bwMode="auto">
          <a:xfrm flipV="1">
            <a:off x="1940273" y="1097906"/>
            <a:ext cx="1257300" cy="1085850"/>
          </a:xfrm>
          <a:prstGeom prst="line">
            <a:avLst/>
          </a:prstGeom>
          <a:noFill/>
          <a:ln w="38100">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59" name="Line 55"/>
          <p:cNvSpPr>
            <a:spLocks noChangeShapeType="1"/>
          </p:cNvSpPr>
          <p:nvPr/>
        </p:nvSpPr>
        <p:spPr bwMode="auto">
          <a:xfrm flipH="1">
            <a:off x="1097310" y="1339602"/>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0" name="Line 56"/>
          <p:cNvSpPr>
            <a:spLocks noChangeShapeType="1"/>
          </p:cNvSpPr>
          <p:nvPr/>
        </p:nvSpPr>
        <p:spPr bwMode="auto">
          <a:xfrm>
            <a:off x="2011710" y="1339602"/>
            <a:ext cx="0" cy="3086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1" name="Line 57"/>
          <p:cNvSpPr>
            <a:spLocks noChangeShapeType="1"/>
          </p:cNvSpPr>
          <p:nvPr/>
        </p:nvSpPr>
        <p:spPr bwMode="auto">
          <a:xfrm flipH="1">
            <a:off x="1097310" y="1625352"/>
            <a:ext cx="14859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2" name="Line 58"/>
          <p:cNvSpPr>
            <a:spLocks noChangeShapeType="1"/>
          </p:cNvSpPr>
          <p:nvPr/>
        </p:nvSpPr>
        <p:spPr bwMode="auto">
          <a:xfrm>
            <a:off x="2597498" y="1665833"/>
            <a:ext cx="0" cy="28003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3" name="Line 59"/>
          <p:cNvSpPr>
            <a:spLocks noChangeShapeType="1"/>
          </p:cNvSpPr>
          <p:nvPr/>
        </p:nvSpPr>
        <p:spPr bwMode="auto">
          <a:xfrm>
            <a:off x="1097310" y="3282702"/>
            <a:ext cx="9144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4" name="Line 60"/>
          <p:cNvSpPr>
            <a:spLocks noChangeShapeType="1"/>
          </p:cNvSpPr>
          <p:nvPr/>
        </p:nvSpPr>
        <p:spPr bwMode="auto">
          <a:xfrm>
            <a:off x="1097310" y="3911352"/>
            <a:ext cx="1485900"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5" name="Line 61"/>
          <p:cNvSpPr>
            <a:spLocks noChangeShapeType="1"/>
          </p:cNvSpPr>
          <p:nvPr/>
        </p:nvSpPr>
        <p:spPr bwMode="auto">
          <a:xfrm>
            <a:off x="1549747" y="2835027"/>
            <a:ext cx="1433513" cy="1419225"/>
          </a:xfrm>
          <a:prstGeom prst="line">
            <a:avLst/>
          </a:prstGeom>
          <a:noFill/>
          <a:ln w="381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66" name="Text Box 62"/>
          <p:cNvSpPr txBox="1">
            <a:spLocks noChangeArrowheads="1"/>
          </p:cNvSpPr>
          <p:nvPr/>
        </p:nvSpPr>
        <p:spPr bwMode="auto">
          <a:xfrm>
            <a:off x="3297585" y="2425451"/>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latin typeface="Times New Roman" panose="02020603050405020304" pitchFamily="18" charset="0"/>
              </a:rPr>
              <a:t>Y</a:t>
            </a:r>
            <a:endParaRPr lang="cs-CZ" altLang="sk-SK" sz="1600" dirty="0">
              <a:latin typeface="Times New Roman" panose="02020603050405020304" pitchFamily="18" charset="0"/>
            </a:endParaRPr>
          </a:p>
        </p:txBody>
      </p:sp>
      <p:sp>
        <p:nvSpPr>
          <p:cNvPr id="251967" name="Text Box 63"/>
          <p:cNvSpPr txBox="1">
            <a:spLocks noChangeArrowheads="1"/>
          </p:cNvSpPr>
          <p:nvPr/>
        </p:nvSpPr>
        <p:spPr bwMode="auto">
          <a:xfrm>
            <a:off x="3297585" y="4425702"/>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latin typeface="Times New Roman" panose="02020603050405020304" pitchFamily="18" charset="0"/>
              </a:rPr>
              <a:t>Y</a:t>
            </a:r>
            <a:endParaRPr lang="cs-CZ" altLang="sk-SK" sz="1600" dirty="0">
              <a:latin typeface="Times New Roman" panose="02020603050405020304" pitchFamily="18" charset="0"/>
            </a:endParaRPr>
          </a:p>
        </p:txBody>
      </p:sp>
      <p:sp>
        <p:nvSpPr>
          <p:cNvPr id="251968" name="Text Box 64"/>
          <p:cNvSpPr txBox="1">
            <a:spLocks noChangeArrowheads="1"/>
          </p:cNvSpPr>
          <p:nvPr/>
        </p:nvSpPr>
        <p:spPr bwMode="auto">
          <a:xfrm>
            <a:off x="1954560" y="2399785"/>
            <a:ext cx="4729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1</a:t>
            </a:r>
            <a:endParaRPr lang="cs-CZ" altLang="sk-SK" sz="1600" dirty="0">
              <a:latin typeface="Times New Roman" panose="02020603050405020304" pitchFamily="18" charset="0"/>
            </a:endParaRPr>
          </a:p>
        </p:txBody>
      </p:sp>
      <p:sp>
        <p:nvSpPr>
          <p:cNvPr id="251969" name="Text Box 65"/>
          <p:cNvSpPr txBox="1">
            <a:spLocks noChangeArrowheads="1"/>
          </p:cNvSpPr>
          <p:nvPr/>
        </p:nvSpPr>
        <p:spPr bwMode="auto">
          <a:xfrm>
            <a:off x="1840260" y="4416213"/>
            <a:ext cx="4857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Y</a:t>
            </a:r>
            <a:r>
              <a:rPr lang="cs-CZ" altLang="sk-SK" sz="1600" b="1" baseline="-25000" dirty="0">
                <a:latin typeface="Times New Roman" panose="02020603050405020304" pitchFamily="18" charset="0"/>
              </a:rPr>
              <a:t>1</a:t>
            </a:r>
            <a:endParaRPr lang="cs-CZ" altLang="sk-SK" sz="1600" dirty="0">
              <a:latin typeface="Times New Roman" panose="02020603050405020304" pitchFamily="18" charset="0"/>
            </a:endParaRPr>
          </a:p>
        </p:txBody>
      </p:sp>
      <p:sp>
        <p:nvSpPr>
          <p:cNvPr id="251970" name="Text Box 66"/>
          <p:cNvSpPr txBox="1">
            <a:spLocks noChangeArrowheads="1"/>
          </p:cNvSpPr>
          <p:nvPr/>
        </p:nvSpPr>
        <p:spPr bwMode="auto">
          <a:xfrm>
            <a:off x="2578446" y="2406402"/>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0</a:t>
            </a:r>
            <a:endParaRPr lang="cs-CZ" altLang="sk-SK" sz="1600" dirty="0">
              <a:latin typeface="Times New Roman" panose="02020603050405020304" pitchFamily="18" charset="0"/>
            </a:endParaRPr>
          </a:p>
        </p:txBody>
      </p:sp>
      <p:sp>
        <p:nvSpPr>
          <p:cNvPr id="251971" name="Text Box 67"/>
          <p:cNvSpPr txBox="1">
            <a:spLocks noChangeArrowheads="1"/>
          </p:cNvSpPr>
          <p:nvPr/>
        </p:nvSpPr>
        <p:spPr bwMode="auto">
          <a:xfrm>
            <a:off x="2411760" y="4421714"/>
            <a:ext cx="5667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Y</a:t>
            </a:r>
            <a:r>
              <a:rPr lang="cs-CZ" altLang="sk-SK" sz="1600" b="1" baseline="-25000" dirty="0" smtClean="0">
                <a:latin typeface="Times New Roman" panose="02020603050405020304" pitchFamily="18" charset="0"/>
              </a:rPr>
              <a:t>0</a:t>
            </a:r>
            <a:endParaRPr lang="cs-CZ" altLang="sk-SK" sz="1600" dirty="0">
              <a:latin typeface="Times New Roman" panose="02020603050405020304" pitchFamily="18" charset="0"/>
            </a:endParaRPr>
          </a:p>
        </p:txBody>
      </p:sp>
      <p:sp>
        <p:nvSpPr>
          <p:cNvPr id="251972" name="Text Box 68"/>
          <p:cNvSpPr txBox="1">
            <a:spLocks noChangeArrowheads="1"/>
          </p:cNvSpPr>
          <p:nvPr/>
        </p:nvSpPr>
        <p:spPr bwMode="auto">
          <a:xfrm>
            <a:off x="2718043" y="1456075"/>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51973" name="Text Box 69"/>
          <p:cNvSpPr txBox="1">
            <a:spLocks noChangeArrowheads="1"/>
          </p:cNvSpPr>
          <p:nvPr/>
        </p:nvSpPr>
        <p:spPr bwMode="auto">
          <a:xfrm>
            <a:off x="1778508" y="928629"/>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51974" name="Text Box 70"/>
          <p:cNvSpPr txBox="1">
            <a:spLocks noChangeArrowheads="1"/>
          </p:cNvSpPr>
          <p:nvPr/>
        </p:nvSpPr>
        <p:spPr bwMode="auto">
          <a:xfrm>
            <a:off x="2637980" y="3625602"/>
            <a:ext cx="4071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0</a:t>
            </a:r>
            <a:endParaRPr lang="cs-CZ" altLang="sk-SK" sz="1600" dirty="0">
              <a:solidFill>
                <a:srgbClr val="000000"/>
              </a:solidFill>
              <a:latin typeface="Times New Roman" panose="02020603050405020304" pitchFamily="18" charset="0"/>
            </a:endParaRPr>
          </a:p>
        </p:txBody>
      </p:sp>
      <p:sp>
        <p:nvSpPr>
          <p:cNvPr id="251975" name="Text Box 71"/>
          <p:cNvSpPr txBox="1">
            <a:spLocks noChangeArrowheads="1"/>
          </p:cNvSpPr>
          <p:nvPr/>
        </p:nvSpPr>
        <p:spPr bwMode="auto">
          <a:xfrm>
            <a:off x="2000682" y="3054102"/>
            <a:ext cx="457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dirty="0">
                <a:solidFill>
                  <a:srgbClr val="000000"/>
                </a:solidFill>
                <a:latin typeface="Times New Roman" panose="02020603050405020304" pitchFamily="18" charset="0"/>
              </a:rPr>
              <a:t>E</a:t>
            </a:r>
            <a:r>
              <a:rPr lang="cs-CZ" altLang="sk-SK" sz="1600" b="1" baseline="-25000" dirty="0">
                <a:solidFill>
                  <a:srgbClr val="000000"/>
                </a:solidFill>
                <a:latin typeface="Times New Roman" panose="02020603050405020304" pitchFamily="18" charset="0"/>
              </a:rPr>
              <a:t>1</a:t>
            </a:r>
            <a:endParaRPr lang="cs-CZ" altLang="sk-SK" sz="1600" dirty="0">
              <a:solidFill>
                <a:srgbClr val="000000"/>
              </a:solidFill>
              <a:latin typeface="Times New Roman" panose="02020603050405020304" pitchFamily="18" charset="0"/>
            </a:endParaRPr>
          </a:p>
        </p:txBody>
      </p:sp>
      <p:sp>
        <p:nvSpPr>
          <p:cNvPr id="251976" name="Text Box 72"/>
          <p:cNvSpPr txBox="1">
            <a:spLocks noChangeArrowheads="1"/>
          </p:cNvSpPr>
          <p:nvPr/>
        </p:nvSpPr>
        <p:spPr bwMode="auto">
          <a:xfrm>
            <a:off x="702372" y="1125635"/>
            <a:ext cx="3809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i</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51977" name="Text Box 73"/>
          <p:cNvSpPr txBox="1">
            <a:spLocks noChangeArrowheads="1"/>
          </p:cNvSpPr>
          <p:nvPr/>
        </p:nvSpPr>
        <p:spPr bwMode="auto">
          <a:xfrm>
            <a:off x="708232" y="1485638"/>
            <a:ext cx="4000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i</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51978" name="Text Box 74"/>
          <p:cNvSpPr txBox="1">
            <a:spLocks noChangeArrowheads="1"/>
          </p:cNvSpPr>
          <p:nvPr/>
        </p:nvSpPr>
        <p:spPr bwMode="auto">
          <a:xfrm>
            <a:off x="682667" y="3072527"/>
            <a:ext cx="5125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latin typeface="Times New Roman" panose="02020603050405020304" pitchFamily="18" charset="0"/>
              </a:rPr>
              <a:t>P</a:t>
            </a:r>
            <a:r>
              <a:rPr lang="cs-CZ" altLang="sk-SK" sz="1600" b="1" baseline="-25000" dirty="0">
                <a:latin typeface="Times New Roman" panose="02020603050405020304" pitchFamily="18" charset="0"/>
              </a:rPr>
              <a:t>1</a:t>
            </a:r>
            <a:endParaRPr lang="cs-CZ" altLang="sk-SK" sz="1600" b="1" dirty="0">
              <a:latin typeface="Times New Roman" panose="02020603050405020304" pitchFamily="18" charset="0"/>
            </a:endParaRPr>
          </a:p>
        </p:txBody>
      </p:sp>
      <p:sp>
        <p:nvSpPr>
          <p:cNvPr id="251979" name="Text Box 75"/>
          <p:cNvSpPr txBox="1">
            <a:spLocks noChangeArrowheads="1"/>
          </p:cNvSpPr>
          <p:nvPr/>
        </p:nvSpPr>
        <p:spPr bwMode="auto">
          <a:xfrm>
            <a:off x="706786" y="3713637"/>
            <a:ext cx="48577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latin typeface="Times New Roman" panose="02020603050405020304" pitchFamily="18" charset="0"/>
              </a:rPr>
              <a:t>P</a:t>
            </a:r>
            <a:r>
              <a:rPr lang="cs-CZ" altLang="sk-SK" sz="1600" b="1" baseline="-25000" dirty="0" smtClean="0">
                <a:latin typeface="Times New Roman" panose="02020603050405020304" pitchFamily="18" charset="0"/>
              </a:rPr>
              <a:t>0</a:t>
            </a:r>
            <a:endParaRPr lang="cs-CZ" altLang="sk-SK" sz="1600" b="1" dirty="0">
              <a:latin typeface="Times New Roman" panose="02020603050405020304" pitchFamily="18" charset="0"/>
            </a:endParaRPr>
          </a:p>
        </p:txBody>
      </p:sp>
      <p:sp>
        <p:nvSpPr>
          <p:cNvPr id="251980" name="Text Box 76"/>
          <p:cNvSpPr txBox="1">
            <a:spLocks noChangeArrowheads="1"/>
          </p:cNvSpPr>
          <p:nvPr/>
        </p:nvSpPr>
        <p:spPr bwMode="auto">
          <a:xfrm>
            <a:off x="754410" y="2596902"/>
            <a:ext cx="3429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P</a:t>
            </a:r>
          </a:p>
        </p:txBody>
      </p:sp>
      <p:sp>
        <p:nvSpPr>
          <p:cNvPr id="251981" name="Text Box 77"/>
          <p:cNvSpPr txBox="1">
            <a:spLocks noChangeArrowheads="1"/>
          </p:cNvSpPr>
          <p:nvPr/>
        </p:nvSpPr>
        <p:spPr bwMode="auto">
          <a:xfrm>
            <a:off x="754410" y="653802"/>
            <a:ext cx="2857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latin typeface="Times New Roman" panose="02020603050405020304" pitchFamily="18" charset="0"/>
              </a:rPr>
              <a:t>i</a:t>
            </a:r>
          </a:p>
        </p:txBody>
      </p:sp>
      <p:sp>
        <p:nvSpPr>
          <p:cNvPr id="251982" name="Line 78"/>
          <p:cNvSpPr>
            <a:spLocks noChangeShapeType="1"/>
          </p:cNvSpPr>
          <p:nvPr/>
        </p:nvSpPr>
        <p:spPr bwMode="auto">
          <a:xfrm>
            <a:off x="640110" y="1282451"/>
            <a:ext cx="0" cy="383381"/>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83" name="Line 79"/>
          <p:cNvSpPr>
            <a:spLocks noChangeShapeType="1"/>
          </p:cNvSpPr>
          <p:nvPr/>
        </p:nvSpPr>
        <p:spPr bwMode="auto">
          <a:xfrm>
            <a:off x="582960" y="3339852"/>
            <a:ext cx="0" cy="457200"/>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251984" name="Text Box 80"/>
          <p:cNvSpPr txBox="1">
            <a:spLocks noChangeArrowheads="1"/>
          </p:cNvSpPr>
          <p:nvPr/>
        </p:nvSpPr>
        <p:spPr bwMode="auto">
          <a:xfrm>
            <a:off x="2568923" y="768102"/>
            <a:ext cx="5857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a:solidFill>
                  <a:srgbClr val="0070C0"/>
                </a:solidFill>
                <a:latin typeface="Times New Roman" panose="02020603050405020304" pitchFamily="18" charset="0"/>
              </a:rPr>
              <a:t>LM</a:t>
            </a:r>
            <a:r>
              <a:rPr lang="cs-CZ" altLang="sk-SK" sz="1600" b="1" baseline="-25000" dirty="0">
                <a:solidFill>
                  <a:srgbClr val="0070C0"/>
                </a:solidFill>
                <a:latin typeface="Times New Roman" panose="02020603050405020304" pitchFamily="18" charset="0"/>
              </a:rPr>
              <a:t>1</a:t>
            </a:r>
            <a:endParaRPr lang="cs-CZ" altLang="sk-SK" sz="1600" dirty="0">
              <a:solidFill>
                <a:srgbClr val="0070C0"/>
              </a:solidFill>
              <a:latin typeface="Times New Roman" panose="02020603050405020304" pitchFamily="18" charset="0"/>
            </a:endParaRPr>
          </a:p>
        </p:txBody>
      </p:sp>
      <p:sp>
        <p:nvSpPr>
          <p:cNvPr id="251985" name="Text Box 81"/>
          <p:cNvSpPr txBox="1">
            <a:spLocks noChangeArrowheads="1"/>
          </p:cNvSpPr>
          <p:nvPr/>
        </p:nvSpPr>
        <p:spPr bwMode="auto">
          <a:xfrm>
            <a:off x="3211859" y="1111002"/>
            <a:ext cx="7286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sk-SK" sz="1600" b="1" dirty="0" smtClean="0">
                <a:solidFill>
                  <a:srgbClr val="0070C0"/>
                </a:solidFill>
                <a:latin typeface="Times New Roman" panose="02020603050405020304" pitchFamily="18" charset="0"/>
              </a:rPr>
              <a:t>LM</a:t>
            </a:r>
            <a:r>
              <a:rPr lang="cs-CZ" altLang="sk-SK" sz="1600" b="1" baseline="-25000" dirty="0" smtClean="0">
                <a:solidFill>
                  <a:srgbClr val="0070C0"/>
                </a:solidFill>
                <a:latin typeface="Times New Roman" panose="02020603050405020304" pitchFamily="18" charset="0"/>
              </a:rPr>
              <a:t>0</a:t>
            </a:r>
            <a:endParaRPr lang="cs-CZ" altLang="sk-SK" sz="1600" dirty="0">
              <a:solidFill>
                <a:srgbClr val="0070C0"/>
              </a:solidFill>
              <a:latin typeface="Times New Roman" panose="02020603050405020304" pitchFamily="18" charset="0"/>
            </a:endParaRPr>
          </a:p>
        </p:txBody>
      </p:sp>
      <p:sp>
        <p:nvSpPr>
          <p:cNvPr id="251986" name="Text Box 82"/>
          <p:cNvSpPr txBox="1">
            <a:spLocks noChangeArrowheads="1"/>
          </p:cNvSpPr>
          <p:nvPr/>
        </p:nvSpPr>
        <p:spPr bwMode="auto">
          <a:xfrm>
            <a:off x="3383310" y="1968252"/>
            <a:ext cx="4000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chemeClr val="accent2"/>
                </a:solidFill>
                <a:latin typeface="Times New Roman" panose="02020603050405020304" pitchFamily="18" charset="0"/>
              </a:rPr>
              <a:t>IS</a:t>
            </a:r>
            <a:endParaRPr lang="cs-CZ" altLang="sk-SK" sz="1600">
              <a:solidFill>
                <a:schemeClr val="accent2"/>
              </a:solidFill>
              <a:latin typeface="Times New Roman" panose="02020603050405020304" pitchFamily="18" charset="0"/>
            </a:endParaRPr>
          </a:p>
        </p:txBody>
      </p:sp>
      <p:sp>
        <p:nvSpPr>
          <p:cNvPr id="251987" name="Text Box 83"/>
          <p:cNvSpPr txBox="1">
            <a:spLocks noChangeArrowheads="1"/>
          </p:cNvSpPr>
          <p:nvPr/>
        </p:nvSpPr>
        <p:spPr bwMode="auto">
          <a:xfrm>
            <a:off x="3040410" y="4025652"/>
            <a:ext cx="5143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sk-SK" sz="1600" b="1">
                <a:solidFill>
                  <a:srgbClr val="FF00FF"/>
                </a:solidFill>
                <a:latin typeface="Times New Roman" panose="02020603050405020304" pitchFamily="18" charset="0"/>
              </a:rPr>
              <a:t>AD</a:t>
            </a:r>
            <a:endParaRPr lang="cs-CZ" altLang="sk-SK" sz="1600">
              <a:solidFill>
                <a:schemeClr val="accent2"/>
              </a:solidFill>
              <a:latin typeface="Times New Roman" panose="02020603050405020304" pitchFamily="18" charset="0"/>
            </a:endParaRPr>
          </a:p>
        </p:txBody>
      </p:sp>
      <p:sp>
        <p:nvSpPr>
          <p:cNvPr id="251988" name="Line 84"/>
          <p:cNvSpPr>
            <a:spLocks noChangeShapeType="1"/>
          </p:cNvSpPr>
          <p:nvPr/>
        </p:nvSpPr>
        <p:spPr bwMode="auto">
          <a:xfrm>
            <a:off x="2297460" y="1168152"/>
            <a:ext cx="571500" cy="0"/>
          </a:xfrm>
          <a:prstGeom prst="line">
            <a:avLst/>
          </a:prstGeom>
          <a:noFill/>
          <a:ln w="31750">
            <a:solidFill>
              <a:srgbClr val="FF0000"/>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k-SK" sz="1600"/>
          </a:p>
        </p:txBody>
      </p:sp>
      <p:sp>
        <p:nvSpPr>
          <p:cNvPr id="42" name="Text Box 17"/>
          <p:cNvSpPr txBox="1">
            <a:spLocks noChangeArrowheads="1"/>
          </p:cNvSpPr>
          <p:nvPr/>
        </p:nvSpPr>
        <p:spPr bwMode="auto">
          <a:xfrm>
            <a:off x="4121494" y="768102"/>
            <a:ext cx="4410945" cy="410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s-CZ" sz="1600" dirty="0" smtClean="0">
                <a:solidFill>
                  <a:srgbClr val="000000"/>
                </a:solidFill>
                <a:latin typeface="Times New Roman" panose="02020603050405020304" pitchFamily="18" charset="0"/>
                <a:ea typeface="Times New Roman" panose="02020603050405020304" pitchFamily="18" charset="0"/>
              </a:rPr>
              <a:t>Začneme </a:t>
            </a:r>
            <a:r>
              <a:rPr lang="cs-CZ" sz="1600" dirty="0">
                <a:solidFill>
                  <a:srgbClr val="000000"/>
                </a:solidFill>
                <a:latin typeface="Times New Roman" panose="02020603050405020304" pitchFamily="18" charset="0"/>
                <a:ea typeface="Times New Roman" panose="02020603050405020304" pitchFamily="18" charset="0"/>
              </a:rPr>
              <a:t>v bodě E</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který představuje současnou rovnováhu na trhu zboží a služeb a na trhu peněz při </a:t>
            </a:r>
            <a:r>
              <a:rPr lang="cs-CZ" sz="1600" dirty="0" smtClean="0">
                <a:solidFill>
                  <a:srgbClr val="000000"/>
                </a:solidFill>
                <a:latin typeface="Times New Roman" panose="02020603050405020304" pitchFamily="18" charset="0"/>
                <a:ea typeface="Times New Roman" panose="02020603050405020304" pitchFamily="18" charset="0"/>
              </a:rPr>
              <a:t>konstantní P</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a rovnovážné i</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a rovnovážnémY</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Pokud </a:t>
            </a:r>
            <a:r>
              <a:rPr lang="cs-CZ" sz="1600" dirty="0">
                <a:solidFill>
                  <a:srgbClr val="000000"/>
                </a:solidFill>
                <a:latin typeface="Times New Roman" panose="02020603050405020304" pitchFamily="18" charset="0"/>
                <a:ea typeface="Times New Roman" panose="02020603050405020304" pitchFamily="18" charset="0"/>
              </a:rPr>
              <a:t>se cenová úroveň zvýší </a:t>
            </a:r>
            <a:r>
              <a:rPr lang="cs-CZ" sz="1600" dirty="0" smtClean="0">
                <a:solidFill>
                  <a:srgbClr val="000000"/>
                </a:solidFill>
                <a:latin typeface="Times New Roman" panose="02020603050405020304" pitchFamily="18" charset="0"/>
                <a:ea typeface="Times New Roman" panose="02020603050405020304" pitchFamily="18" charset="0"/>
              </a:rPr>
              <a:t>na P</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smtClean="0">
                <a:solidFill>
                  <a:srgbClr val="000000"/>
                </a:solidFill>
                <a:latin typeface="Times New Roman" panose="02020603050405020304" pitchFamily="18" charset="0"/>
                <a:ea typeface="Times New Roman" panose="02020603050405020304" pitchFamily="18" charset="0"/>
              </a:rPr>
              <a:t>, ↑ </a:t>
            </a:r>
            <a:r>
              <a:rPr lang="cs-CZ" sz="1600" dirty="0">
                <a:solidFill>
                  <a:srgbClr val="000000"/>
                </a:solidFill>
                <a:latin typeface="Times New Roman" panose="02020603050405020304" pitchFamily="18" charset="0"/>
                <a:ea typeface="Times New Roman" panose="02020603050405020304" pitchFamily="18" charset="0"/>
              </a:rPr>
              <a:t>cenové hladiny při neměnné nominální zásobě peněz povede k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reálných peněžních zůstatků z (M/P</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(M/P</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což se projeví posunem křivky LM</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doleva nahoru do polohy LM</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endParaRPr lang="sk-SK" sz="1600" dirty="0">
              <a:solidFill>
                <a:srgbClr val="000000"/>
              </a:solidFill>
              <a:latin typeface="Times New Roman" panose="02020603050405020304" pitchFamily="18" charset="0"/>
              <a:ea typeface="Times New Roman" panose="02020603050405020304" pitchFamily="18" charset="0"/>
            </a:endParaRPr>
          </a:p>
          <a:p>
            <a:pPr algn="just">
              <a:spcBef>
                <a:spcPts val="600"/>
              </a:spcBef>
            </a:pP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reálných peněžních zůstatků vyvolá při dané konstantní poptávce po penězích (L)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úrokových sazeb (z i</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na i</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úrokově citlivých komponent agregátní poptávky (převážně </a:t>
            </a:r>
            <a:r>
              <a:rPr lang="cs-CZ" sz="1600" dirty="0" smtClean="0">
                <a:solidFill>
                  <a:srgbClr val="000000"/>
                </a:solidFill>
                <a:latin typeface="Times New Roman" panose="02020603050405020304" pitchFamily="18" charset="0"/>
                <a:ea typeface="Times New Roman" panose="02020603050405020304" pitchFamily="18" charset="0"/>
              </a:rPr>
              <a:t>I, </a:t>
            </a:r>
            <a:r>
              <a:rPr lang="cs-CZ" sz="1600" dirty="0">
                <a:solidFill>
                  <a:srgbClr val="000000"/>
                </a:solidFill>
                <a:latin typeface="Times New Roman" panose="02020603050405020304" pitchFamily="18" charset="0"/>
                <a:ea typeface="Times New Roman" panose="02020603050405020304" pitchFamily="18" charset="0"/>
              </a:rPr>
              <a:t>ale i </a:t>
            </a:r>
            <a:r>
              <a:rPr lang="cs-CZ" sz="1600" dirty="0" smtClean="0">
                <a:solidFill>
                  <a:srgbClr val="000000"/>
                </a:solidFill>
                <a:latin typeface="Times New Roman" panose="02020603050405020304" pitchFamily="18" charset="0"/>
                <a:ea typeface="Times New Roman" panose="02020603050405020304" pitchFamily="18" charset="0"/>
              </a:rPr>
              <a:t>C), </a:t>
            </a:r>
            <a:r>
              <a:rPr lang="cs-CZ" sz="1600" dirty="0">
                <a:solidFill>
                  <a:srgbClr val="000000"/>
                </a:solidFill>
                <a:latin typeface="Times New Roman" panose="02020603050405020304" pitchFamily="18" charset="0"/>
                <a:ea typeface="Times New Roman" panose="02020603050405020304" pitchFamily="18" charset="0"/>
              </a:rPr>
              <a:t>které omezí </a:t>
            </a:r>
            <a:r>
              <a:rPr lang="cs-CZ" sz="1600" dirty="0" smtClean="0">
                <a:solidFill>
                  <a:srgbClr val="000000"/>
                </a:solidFill>
                <a:latin typeface="Times New Roman" panose="02020603050405020304" pitchFamily="18" charset="0"/>
                <a:ea typeface="Times New Roman" panose="02020603050405020304" pitchFamily="18" charset="0"/>
              </a:rPr>
              <a:t>AE a důsledkem je</a:t>
            </a:r>
            <a:r>
              <a:rPr lang="cs-CZ" sz="1600" dirty="0">
                <a:solidFill>
                  <a:srgbClr val="000000"/>
                </a:solidFill>
                <a:latin typeface="Times New Roman" panose="02020603050405020304" pitchFamily="18" charset="0"/>
                <a:ea typeface="Times New Roman" panose="02020603050405020304" pitchFamily="18" charset="0"/>
              </a:rPr>
              <a:t>, že v ekonomice </a:t>
            </a:r>
            <a:r>
              <a:rPr lang="cs-CZ" sz="1600" dirty="0" smtClean="0">
                <a:solidFill>
                  <a:srgbClr val="000000"/>
                </a:solidFill>
                <a:latin typeface="Times New Roman" panose="02020603050405020304" pitchFamily="18" charset="0"/>
                <a:ea typeface="Times New Roman" panose="02020603050405020304" pitchFamily="18" charset="0"/>
              </a:rPr>
              <a:t>↓Y (Y</a:t>
            </a:r>
            <a:r>
              <a:rPr lang="cs-CZ" sz="1600" baseline="-25000" dirty="0" smtClean="0">
                <a:solidFill>
                  <a:srgbClr val="000000"/>
                </a:solidFill>
                <a:latin typeface="Times New Roman" panose="02020603050405020304" pitchFamily="18" charset="0"/>
                <a:ea typeface="Times New Roman" panose="02020603050405020304" pitchFamily="18" charset="0"/>
              </a:rPr>
              <a:t>0</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na Y</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Nová simultánní rovnováha pro oba trhy je v bodě </a:t>
            </a:r>
            <a:r>
              <a:rPr lang="cs-CZ" sz="1600" dirty="0" smtClean="0">
                <a:solidFill>
                  <a:srgbClr val="000000"/>
                </a:solidFill>
                <a:latin typeface="Times New Roman" panose="02020603050405020304" pitchFamily="18" charset="0"/>
                <a:ea typeface="Times New Roman" panose="02020603050405020304" pitchFamily="18" charset="0"/>
              </a:rPr>
              <a:t>E</a:t>
            </a:r>
            <a:r>
              <a:rPr lang="cs-CZ" sz="1600" baseline="-25000" dirty="0" smtClean="0">
                <a:solidFill>
                  <a:srgbClr val="000000"/>
                </a:solidFill>
                <a:latin typeface="Times New Roman" panose="02020603050405020304" pitchFamily="18" charset="0"/>
                <a:ea typeface="Times New Roman" panose="02020603050405020304" pitchFamily="18" charset="0"/>
              </a:rPr>
              <a:t>1</a:t>
            </a:r>
            <a:r>
              <a:rPr lang="cs-CZ" sz="1600" dirty="0" smtClean="0">
                <a:solidFill>
                  <a:srgbClr val="000000"/>
                </a:solidFill>
                <a:latin typeface="Times New Roman" panose="02020603050405020304" pitchFamily="18" charset="0"/>
                <a:ea typeface="Times New Roman" panose="02020603050405020304" pitchFamily="18" charset="0"/>
              </a:rPr>
              <a:t>. Spojením </a:t>
            </a:r>
            <a:r>
              <a:rPr lang="cs-CZ" sz="1600" dirty="0">
                <a:solidFill>
                  <a:srgbClr val="000000"/>
                </a:solidFill>
                <a:latin typeface="Times New Roman" panose="02020603050405020304" pitchFamily="18" charset="0"/>
                <a:ea typeface="Times New Roman" panose="02020603050405020304" pitchFamily="18" charset="0"/>
              </a:rPr>
              <a:t>bodů rovnováhy E</a:t>
            </a:r>
            <a:r>
              <a:rPr lang="cs-CZ" sz="1600" baseline="-25000" dirty="0">
                <a:solidFill>
                  <a:srgbClr val="000000"/>
                </a:solidFill>
                <a:latin typeface="Times New Roman" panose="02020603050405020304" pitchFamily="18" charset="0"/>
                <a:ea typeface="Times New Roman" panose="02020603050405020304" pitchFamily="18" charset="0"/>
              </a:rPr>
              <a:t>0</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a </a:t>
            </a:r>
            <a:r>
              <a:rPr lang="cs-CZ" sz="1600" dirty="0">
                <a:solidFill>
                  <a:srgbClr val="000000"/>
                </a:solidFill>
                <a:latin typeface="Times New Roman" panose="02020603050405020304" pitchFamily="18" charset="0"/>
                <a:ea typeface="Times New Roman" panose="02020603050405020304" pitchFamily="18" charset="0"/>
              </a:rPr>
              <a:t>E</a:t>
            </a:r>
            <a:r>
              <a:rPr lang="cs-CZ" sz="1600" baseline="-25000" dirty="0">
                <a:solidFill>
                  <a:srgbClr val="000000"/>
                </a:solidFill>
                <a:latin typeface="Times New Roman" panose="02020603050405020304" pitchFamily="18" charset="0"/>
                <a:ea typeface="Times New Roman" panose="02020603050405020304" pitchFamily="18" charset="0"/>
              </a:rPr>
              <a:t>1</a:t>
            </a:r>
            <a:r>
              <a:rPr lang="cs-CZ" sz="1600" dirty="0">
                <a:solidFill>
                  <a:srgbClr val="000000"/>
                </a:solidFill>
                <a:latin typeface="Times New Roman" panose="02020603050405020304" pitchFamily="18" charset="0"/>
                <a:ea typeface="Times New Roman" panose="02020603050405020304" pitchFamily="18" charset="0"/>
              </a:rPr>
              <a:t> </a:t>
            </a:r>
            <a:r>
              <a:rPr lang="cs-CZ" sz="1600" dirty="0" smtClean="0">
                <a:solidFill>
                  <a:srgbClr val="000000"/>
                </a:solidFill>
                <a:latin typeface="Times New Roman" panose="02020603050405020304" pitchFamily="18" charset="0"/>
                <a:ea typeface="Times New Roman" panose="02020603050405020304" pitchFamily="18" charset="0"/>
              </a:rPr>
              <a:t> </a:t>
            </a:r>
            <a:r>
              <a:rPr lang="cs-CZ" sz="1600" dirty="0">
                <a:solidFill>
                  <a:srgbClr val="000000"/>
                </a:solidFill>
                <a:latin typeface="Times New Roman" panose="02020603050405020304" pitchFamily="18" charset="0"/>
                <a:ea typeface="Times New Roman" panose="02020603050405020304" pitchFamily="18" charset="0"/>
              </a:rPr>
              <a:t>dostaneme </a:t>
            </a:r>
            <a:r>
              <a:rPr lang="cs-CZ" sz="1600" dirty="0" smtClean="0">
                <a:solidFill>
                  <a:srgbClr val="000000"/>
                </a:solidFill>
                <a:latin typeface="Times New Roman" panose="02020603050405020304" pitchFamily="18" charset="0"/>
                <a:ea typeface="Times New Roman" panose="02020603050405020304" pitchFamily="18" charset="0"/>
              </a:rPr>
              <a:t>křivku agregátní </a:t>
            </a:r>
            <a:r>
              <a:rPr lang="cs-CZ" sz="1600" dirty="0">
                <a:solidFill>
                  <a:srgbClr val="000000"/>
                </a:solidFill>
                <a:latin typeface="Times New Roman" panose="02020603050405020304" pitchFamily="18" charset="0"/>
                <a:ea typeface="Times New Roman" panose="02020603050405020304" pitchFamily="18" charset="0"/>
              </a:rPr>
              <a:t>poptávky.</a:t>
            </a:r>
            <a:endParaRPr lang="sk-SK" sz="16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56200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1088" y="704900"/>
            <a:ext cx="8280920" cy="4300934"/>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každý bod na AD je současně bodem střetu křivky IS a křivky LM, který determinuje rovnovážnou úroveň produkce pro danou úroveň zásoby nominálních peněz (M), při daném objemu autonomních výdajů (A) a dané cenové hladině (P</a:t>
            </a:r>
            <a:r>
              <a:rPr lang="cs-CZ" sz="2200" dirty="0" smtClean="0">
                <a:solidFill>
                  <a:srgbClr val="000000"/>
                </a:solidFill>
              </a:rPr>
              <a:t>):</a:t>
            </a:r>
          </a:p>
          <a:p>
            <a:pPr marL="0" lvl="0" indent="0" algn="ctr">
              <a:spcBef>
                <a:spcPts val="0"/>
              </a:spcBef>
              <a:spcAft>
                <a:spcPts val="600"/>
              </a:spcAft>
              <a:buClr>
                <a:schemeClr val="tx1"/>
              </a:buClr>
              <a:buSzPct val="120000"/>
              <a:buNone/>
            </a:pPr>
            <a:r>
              <a:rPr lang="cs-CZ" sz="2000" b="1" dirty="0">
                <a:latin typeface="Times New Roman" panose="02020603050405020304" pitchFamily="18" charset="0"/>
                <a:ea typeface="Times New Roman" panose="02020603050405020304" pitchFamily="18" charset="0"/>
              </a:rPr>
              <a:t>Y = γ . A + γ . b/h . (M/P) → Y = γ . A + μ . (M/P</a:t>
            </a:r>
            <a:r>
              <a:rPr lang="cs-CZ" sz="2000" b="1" dirty="0" smtClean="0">
                <a:latin typeface="Times New Roman" panose="02020603050405020304" pitchFamily="18" charset="0"/>
                <a:ea typeface="Times New Roman" panose="02020603050405020304" pitchFamily="18" charset="0"/>
              </a:rPr>
              <a:t>)</a:t>
            </a:r>
          </a:p>
          <a:p>
            <a:pPr algn="just">
              <a:spcBef>
                <a:spcPts val="0"/>
              </a:spcBef>
              <a:spcAft>
                <a:spcPts val="600"/>
              </a:spcAft>
              <a:buClr>
                <a:schemeClr val="tx1"/>
              </a:buClr>
              <a:buSzPct val="120000"/>
            </a:pPr>
            <a:r>
              <a:rPr lang="cs-CZ" sz="2200" dirty="0" smtClean="0">
                <a:solidFill>
                  <a:srgbClr val="000000"/>
                </a:solidFill>
              </a:rPr>
              <a:t>kde </a:t>
            </a:r>
            <a:r>
              <a:rPr lang="el-GR" sz="2200" dirty="0">
                <a:solidFill>
                  <a:srgbClr val="000000"/>
                </a:solidFill>
              </a:rPr>
              <a:t>γ </a:t>
            </a:r>
            <a:r>
              <a:rPr lang="cs-CZ" sz="2200" dirty="0">
                <a:solidFill>
                  <a:srgbClr val="000000"/>
                </a:solidFill>
              </a:rPr>
              <a:t>je multiplikátor fiskální politiky a </a:t>
            </a:r>
            <a:r>
              <a:rPr lang="el-GR" sz="2200" dirty="0">
                <a:solidFill>
                  <a:srgbClr val="000000"/>
                </a:solidFill>
              </a:rPr>
              <a:t>μ </a:t>
            </a:r>
            <a:r>
              <a:rPr lang="cs-CZ" sz="2200" dirty="0">
                <a:solidFill>
                  <a:srgbClr val="000000"/>
                </a:solidFill>
              </a:rPr>
              <a:t>je multiplikátor monetární politiky. </a:t>
            </a:r>
            <a:r>
              <a:rPr lang="cs-CZ" sz="2200" dirty="0">
                <a:solidFill>
                  <a:srgbClr val="000000"/>
                </a:solidFill>
              </a:rPr>
              <a:t>Jelikož je křivka AD konstruována pro jednotlivé úrovně cenové hladiny, pak úpravou již získáme formální rovnici křivky AD:</a:t>
            </a:r>
            <a:r>
              <a:rPr lang="cs-CZ" sz="2000" b="1" dirty="0">
                <a:solidFill>
                  <a:srgbClr val="000000"/>
                </a:solidFill>
              </a:rPr>
              <a:t>	</a:t>
            </a:r>
            <a:endParaRPr lang="cs-CZ" sz="2000" b="1" dirty="0" smtClean="0">
              <a:solidFill>
                <a:srgbClr val="000000"/>
              </a:solidFill>
            </a:endParaRPr>
          </a:p>
          <a:p>
            <a:pPr marL="0" indent="0" algn="ctr">
              <a:spcBef>
                <a:spcPts val="0"/>
              </a:spcBef>
              <a:spcAft>
                <a:spcPts val="600"/>
              </a:spcAft>
              <a:buClr>
                <a:schemeClr val="tx1"/>
              </a:buClr>
              <a:buSzPct val="120000"/>
              <a:buNone/>
            </a:pPr>
            <a:r>
              <a:rPr lang="cs-CZ" sz="2000" b="1" dirty="0">
                <a:latin typeface="Times New Roman" panose="02020603050405020304" pitchFamily="18" charset="0"/>
                <a:ea typeface="Times New Roman" panose="02020603050405020304" pitchFamily="18" charset="0"/>
              </a:rPr>
              <a:t>P = μ . M / (Y- γ . A)</a:t>
            </a:r>
            <a:endParaRPr lang="cs-CZ" sz="2000" b="1" dirty="0">
              <a:solidFill>
                <a:srgbClr val="000000"/>
              </a:solidFill>
            </a:endParaRPr>
          </a:p>
          <a:p>
            <a:pPr lvl="0" algn="just">
              <a:spcBef>
                <a:spcPts val="0"/>
              </a:spcBef>
              <a:spcAft>
                <a:spcPts val="600"/>
              </a:spcAft>
              <a:buClr>
                <a:schemeClr val="tx1"/>
              </a:buClr>
              <a:buSzPct val="120000"/>
            </a:pPr>
            <a:r>
              <a:rPr lang="cs-CZ" sz="2000" dirty="0">
                <a:solidFill>
                  <a:srgbClr val="000000"/>
                </a:solidFill>
              </a:rPr>
              <a:t>křivka AD je vždy konstruována pro danou úroveň zásoby nominálních peněz (M) a autonomních výdajů (A)</a:t>
            </a: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Křivka agregátní poptávky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1348854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35658"/>
            <a:ext cx="8280920" cy="4300934"/>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Křivka AD má negativní sklon, protože, čím vyšší je úroveň cen, tím nižší jsou reálné peněžní zůstatky a tím nižší je rovnovážná úroveň agregátních výdajů a </a:t>
            </a:r>
            <a:r>
              <a:rPr lang="cs-CZ" sz="2200" dirty="0" smtClean="0">
                <a:solidFill>
                  <a:srgbClr val="000000"/>
                </a:solidFill>
              </a:rPr>
              <a:t>produkce </a:t>
            </a:r>
          </a:p>
          <a:p>
            <a:pPr lvl="0" algn="just">
              <a:spcBef>
                <a:spcPts val="0"/>
              </a:spcBef>
              <a:spcAft>
                <a:spcPts val="600"/>
              </a:spcAft>
              <a:buClr>
                <a:schemeClr val="tx1"/>
              </a:buClr>
              <a:buSzPct val="120000"/>
            </a:pPr>
            <a:r>
              <a:rPr lang="cs-CZ" sz="2200" dirty="0" smtClean="0">
                <a:solidFill>
                  <a:srgbClr val="000000"/>
                </a:solidFill>
              </a:rPr>
              <a:t>Poroste-li </a:t>
            </a:r>
            <a:r>
              <a:rPr lang="cs-CZ" sz="2200" dirty="0">
                <a:solidFill>
                  <a:srgbClr val="000000"/>
                </a:solidFill>
              </a:rPr>
              <a:t>cena všeho zboží a služeb, budou lidé poptávat něco jiného, nějaké </a:t>
            </a:r>
            <a:r>
              <a:rPr lang="cs-CZ" sz="2200" dirty="0" smtClean="0">
                <a:solidFill>
                  <a:srgbClr val="000000"/>
                </a:solidFill>
              </a:rPr>
              <a:t>substituty (</a:t>
            </a:r>
            <a:r>
              <a:rPr lang="cs-CZ" sz="2200" dirty="0">
                <a:solidFill>
                  <a:srgbClr val="000000"/>
                </a:solidFill>
              </a:rPr>
              <a:t>tři kategorie - peníze a finanční aktiva, zboží a služby nakupované v budoucnosti nebo statky a služby nakupované v </a:t>
            </a:r>
            <a:r>
              <a:rPr lang="cs-CZ" sz="2200" dirty="0" smtClean="0">
                <a:solidFill>
                  <a:srgbClr val="000000"/>
                </a:solidFill>
              </a:rPr>
              <a:t>zahraničí) → tři efekty, </a:t>
            </a:r>
            <a:r>
              <a:rPr lang="cs-CZ" sz="2200" dirty="0">
                <a:solidFill>
                  <a:srgbClr val="000000"/>
                </a:solidFill>
              </a:rPr>
              <a:t>které vysvětlují klesající tvar křivky </a:t>
            </a:r>
            <a:r>
              <a:rPr lang="cs-CZ" sz="2200" dirty="0" smtClean="0">
                <a:solidFill>
                  <a:srgbClr val="000000"/>
                </a:solidFill>
              </a:rPr>
              <a:t>AD:</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smtClean="0">
                <a:solidFill>
                  <a:srgbClr val="000000"/>
                </a:solidFill>
              </a:rPr>
              <a:t>Efekt reálných peněžních zůstatků</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smtClean="0">
                <a:solidFill>
                  <a:srgbClr val="000000"/>
                </a:solidFill>
              </a:rPr>
              <a:t>Efekt reálné úrokové míry</a:t>
            </a:r>
          </a:p>
          <a:p>
            <a:pPr marL="896938" lvl="0" indent="-355600" algn="just">
              <a:spcBef>
                <a:spcPts val="0"/>
              </a:spcBef>
              <a:spcAft>
                <a:spcPts val="600"/>
              </a:spcAft>
              <a:buClr>
                <a:schemeClr val="tx1"/>
              </a:buClr>
              <a:buSzPct val="120000"/>
              <a:buFont typeface="Wingdings" panose="05000000000000000000" pitchFamily="2" charset="2"/>
              <a:buChar char="Ø"/>
            </a:pPr>
            <a:r>
              <a:rPr lang="cs-CZ" sz="2200" dirty="0" smtClean="0">
                <a:solidFill>
                  <a:srgbClr val="000000"/>
                </a:solidFill>
              </a:rPr>
              <a:t>Efekt mezinárodního obchodu</a:t>
            </a: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123478"/>
            <a:ext cx="7416824" cy="507703"/>
          </a:xfrm>
        </p:spPr>
        <p:txBody>
          <a:bodyPr/>
          <a:lstStyle/>
          <a:p>
            <a:r>
              <a:rPr lang="cs-CZ" sz="2800" b="1" dirty="0" smtClean="0"/>
              <a:t>Sklon křivky AD</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545087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6931</TotalTime>
  <Words>4704</Words>
  <Application>Microsoft Office PowerPoint</Application>
  <PresentationFormat>Předvádění na obrazovce (16:9)</PresentationFormat>
  <Paragraphs>740</Paragraphs>
  <Slides>56</Slides>
  <Notes>35</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56</vt:i4>
      </vt:variant>
    </vt:vector>
  </HeadingPairs>
  <TitlesOfParts>
    <vt:vector size="62" baseType="lpstr">
      <vt:lpstr>Arial</vt:lpstr>
      <vt:lpstr>Calibri</vt:lpstr>
      <vt:lpstr>Times New Roman</vt:lpstr>
      <vt:lpstr>Wingdings</vt:lpstr>
      <vt:lpstr>SLU</vt:lpstr>
      <vt:lpstr>1_SLU</vt:lpstr>
      <vt:lpstr>Název prezentace</vt:lpstr>
      <vt:lpstr> MODEL  AS-AD</vt:lpstr>
      <vt:lpstr>Obsah prezentace</vt:lpstr>
      <vt:lpstr>Východiska modelu AS-AD</vt:lpstr>
      <vt:lpstr>Předpoklady modelu</vt:lpstr>
      <vt:lpstr>Agregátní poptávka (AD)</vt:lpstr>
      <vt:lpstr>Grafická konstrukce křivky AD</vt:lpstr>
      <vt:lpstr>Křivka agregátní poptávky (AD)</vt:lpstr>
      <vt:lpstr>Sklon křivky AD</vt:lpstr>
      <vt:lpstr>Sklon křivky AD</vt:lpstr>
      <vt:lpstr>Sklon křivky AD</vt:lpstr>
      <vt:lpstr>Deflační neschopnost (impotence) ekonomiky </vt:lpstr>
      <vt:lpstr>Past likvidity </vt:lpstr>
      <vt:lpstr>Poloha křivky AD</vt:lpstr>
      <vt:lpstr>Body mimo křivku AD</vt:lpstr>
      <vt:lpstr>Vliv FP (expanze) na polohu křivky AD </vt:lpstr>
      <vt:lpstr>Vliv MP (expanze) na polohu křivky AD </vt:lpstr>
      <vt:lpstr>Agregátní nabídka (AS)</vt:lpstr>
      <vt:lpstr>Třístupňová křivka AS</vt:lpstr>
      <vt:lpstr>Třístupňová křivka AS</vt:lpstr>
      <vt:lpstr>Východiska konstrukce AS</vt:lpstr>
      <vt:lpstr>Klasická (dlouhodobá) křivka AS - konstrukce</vt:lpstr>
      <vt:lpstr>Fiskální expanze v modelu AS-AD při klasické AS</vt:lpstr>
      <vt:lpstr>Monetární expanze v modelu AS-AD při klasické AS</vt:lpstr>
      <vt:lpstr>Keynesiánská agregátní nabídka (AS)</vt:lpstr>
      <vt:lpstr>Fiskální expanze v modelu AS-AD při keynesiánské AS</vt:lpstr>
      <vt:lpstr>Monetární expanze v modelu AS-AD při keynesiánské AS</vt:lpstr>
      <vt:lpstr>Statický model krátkodobé agregátní nabídky (SRAS)</vt:lpstr>
      <vt:lpstr>Statický model krátkodobé AS (SRAS)- konstrukce</vt:lpstr>
      <vt:lpstr>Sklon krátkodobé agregátní nabídky (SRAS)</vt:lpstr>
      <vt:lpstr>Poloha krátkodobé agregátní nabídky (SRAS)</vt:lpstr>
      <vt:lpstr>Body mimo křivku krátkodobé AS (SRAS)</vt:lpstr>
      <vt:lpstr>Krátkodobé účinky FP v modelu AS-AD (expanze) </vt:lpstr>
      <vt:lpstr>Dlouhodobé účinky FP v modelu AS-AD (expanze) </vt:lpstr>
      <vt:lpstr>Dlouhodobé účinky FP v modelu AS-AD (expanze) </vt:lpstr>
      <vt:lpstr>Účinky fiskální expanze - shrnutí</vt:lpstr>
      <vt:lpstr>Krátkodobé účinky MP v modelu AS-AD (expanze) </vt:lpstr>
      <vt:lpstr>Dlouhodobé účinky FP v modelu AS-AD (expanze) </vt:lpstr>
      <vt:lpstr>Účinky monetární expanze - shrnutí</vt:lpstr>
      <vt:lpstr>Makroekonomická rovnováha v modelu AS-AD</vt:lpstr>
      <vt:lpstr>Dynamizace modelu AS-AD</vt:lpstr>
      <vt:lpstr>K čemu je dobrá dynamizace modelu AS-AD</vt:lpstr>
      <vt:lpstr>Od křivky AD ke křivce DG</vt:lpstr>
      <vt:lpstr>Křivka  DG</vt:lpstr>
      <vt:lpstr>Křivka  DG</vt:lpstr>
      <vt:lpstr>Křivka  DG</vt:lpstr>
      <vt:lpstr>Od křivky AS ke křivce SP</vt:lpstr>
      <vt:lpstr>Křivka SP</vt:lpstr>
      <vt:lpstr>Křivka  DG</vt:lpstr>
      <vt:lpstr>Dlouhodobá rovnováha DG a SP</vt:lpstr>
      <vt:lpstr>Rovnováha DG a SP</vt:lpstr>
      <vt:lpstr>Rovnováha DG a SP</vt:lpstr>
      <vt:lpstr>Krátkodobá rovnováha DG a SP</vt:lpstr>
      <vt:lpstr>Krátkodobá rovnováha DG a SP</vt:lpstr>
      <vt:lpstr>Zdroje</vt:lpstr>
      <vt:lpstr>  Děkuji za pozornost a přeji hezký 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Používateľ systému Windows</cp:lastModifiedBy>
  <cp:revision>769</cp:revision>
  <dcterms:created xsi:type="dcterms:W3CDTF">2016-07-06T15:42:34Z</dcterms:created>
  <dcterms:modified xsi:type="dcterms:W3CDTF">2018-04-30T03:10:49Z</dcterms:modified>
</cp:coreProperties>
</file>