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FC45-7BD5-451D-8A76-F9ABACBE3DA3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F8984-0760-4290-9F45-4235930F54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22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4FF7-EA3C-4AA2-AA83-7A19C5C48448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3C180-5C55-4142-82FE-733ED3A79F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69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85E3-F09A-4CB2-9EAC-718D2239DD7A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6196A-D0D8-4045-96CD-ADB49720D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322A-4CC4-4C22-AA97-4C57582D36EA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2749-677C-4E30-A40D-22CD5099F7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10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C6FE-64BC-4756-9853-22F6D08794AD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DBE39-E6B4-4CE9-B4F2-C3579F4CED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039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9AA5-A733-497A-A129-111052869E96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C53-63E4-400F-9CED-D1C2D0A610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4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519F-0248-49E6-9099-D1DE2EC606DE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C596-1FCE-487A-B55C-62D7B8E52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9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8913-DE37-47A9-92E2-D94959DAC42E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0D0A-A232-4A94-ADDD-38E735FEA1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1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E4F6-ED37-48EA-B15B-7E2A8EB41C6B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7CC21-A717-42AF-8731-81FF89FC4E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58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6A59-F0D9-4726-A62E-8BC9C7354EE9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2C9D-BBBE-4D43-85DA-A1DB277832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71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F4C9-79C6-4857-A8B1-618B27427C05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90E2-4A4C-455B-B29A-48204026D5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0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20EFD-D987-4CF6-A20F-77A8280B4AD7}" type="datetimeFigureOut">
              <a:rPr lang="cs-CZ"/>
              <a:pPr>
                <a:defRPr/>
              </a:pPr>
              <a:t>11.03.2018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9BC249-83E0-4C7D-9E72-5A085CAD821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tx1"/>
                </a:solidFill>
              </a:rPr>
              <a:t>Přednáška č. 4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</a:t>
            </a:r>
            <a:r>
              <a:rPr lang="cs-CZ" sz="3200" dirty="0">
                <a:latin typeface="+mn-lt"/>
                <a:cs typeface="+mn-cs"/>
              </a:rPr>
              <a:t>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E-commerce systém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smtClean="0"/>
              <a:t>E-commerce systém</a:t>
            </a:r>
          </a:p>
          <a:p>
            <a:pPr eaLnBrk="1" hangingPunct="1"/>
            <a:r>
              <a:rPr lang="cs-CZ" altLang="cs-CZ" smtClean="0"/>
              <a:t>Cíle e-commerce systému</a:t>
            </a:r>
          </a:p>
          <a:p>
            <a:pPr eaLnBrk="1" hangingPunct="1"/>
            <a:r>
              <a:rPr lang="cs-CZ" altLang="cs-CZ" smtClean="0"/>
              <a:t>Části e-commerce systému</a:t>
            </a:r>
          </a:p>
          <a:p>
            <a:pPr eaLnBrk="1" hangingPunct="1"/>
            <a:r>
              <a:rPr lang="cs-CZ" altLang="cs-CZ" smtClean="0"/>
              <a:t>Komunikační rozhraní</a:t>
            </a:r>
          </a:p>
          <a:p>
            <a:pPr eaLnBrk="1" hangingPunct="1"/>
            <a:r>
              <a:rPr lang="cs-CZ" altLang="cs-CZ" smtClean="0"/>
              <a:t>Komunikace zákazník </a:t>
            </a:r>
            <a:r>
              <a:rPr lang="en-US" altLang="cs-CZ" smtClean="0"/>
              <a:t>&amp;</a:t>
            </a:r>
            <a:r>
              <a:rPr lang="cs-CZ" altLang="cs-CZ" smtClean="0"/>
              <a:t> IS</a:t>
            </a:r>
          </a:p>
          <a:p>
            <a:pPr eaLnBrk="1" hangingPunct="1"/>
            <a:r>
              <a:rPr lang="cs-CZ" altLang="cs-CZ" smtClean="0"/>
              <a:t>Komunikace prodejce </a:t>
            </a:r>
            <a:r>
              <a:rPr lang="en-US" altLang="cs-CZ" smtClean="0"/>
              <a:t>&amp;</a:t>
            </a:r>
            <a:r>
              <a:rPr lang="cs-CZ" altLang="cs-CZ" smtClean="0"/>
              <a:t> kooperující dodavatel</a:t>
            </a:r>
          </a:p>
          <a:p>
            <a:pPr eaLnBrk="1" hangingPunct="1"/>
            <a:r>
              <a:rPr lang="cs-CZ" altLang="cs-CZ" smtClean="0"/>
              <a:t>CRM</a:t>
            </a:r>
          </a:p>
          <a:p>
            <a:pPr eaLnBrk="1" hangingPunct="1"/>
            <a:r>
              <a:rPr lang="cs-CZ" altLang="cs-CZ" smtClean="0"/>
              <a:t>Úkoly CRM</a:t>
            </a:r>
          </a:p>
          <a:p>
            <a:pPr eaLnBrk="1" hangingPunct="1"/>
            <a:r>
              <a:rPr lang="cs-CZ" altLang="cs-CZ" smtClean="0"/>
              <a:t>ERP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IS/IT – efektivita e-business*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16832"/>
            <a:ext cx="5688632" cy="374284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57200" y="6309320"/>
            <a:ext cx="857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*http://docplayer.cz/2329639-Implementace-crm-systemu-v-podniku-pripadova-studie.html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IS/IT – efektivita e-business*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" y="6309320"/>
            <a:ext cx="857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*https://www.kicero.cz/nakupni-cykly/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9" y="1706712"/>
            <a:ext cx="8973802" cy="37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Fáze nákupního cyklu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488" cy="5043488"/>
          </a:xfrm>
        </p:spPr>
        <p:txBody>
          <a:bodyPr/>
          <a:lstStyle/>
          <a:p>
            <a:r>
              <a:rPr lang="cs-CZ" b="1" dirty="0" smtClean="0"/>
              <a:t>Potenciální </a:t>
            </a:r>
            <a:r>
              <a:rPr lang="cs-CZ" b="1" dirty="0"/>
              <a:t>zákazník o produktu neví</a:t>
            </a:r>
            <a:r>
              <a:rPr lang="cs-CZ" dirty="0"/>
              <a:t> – ještě si neuvědomil svojí potřebu</a:t>
            </a:r>
          </a:p>
          <a:p>
            <a:r>
              <a:rPr lang="cs-CZ" b="1" dirty="0"/>
              <a:t>Uvědomění si potřeby</a:t>
            </a:r>
            <a:r>
              <a:rPr lang="cs-CZ" dirty="0"/>
              <a:t> – již zjistil, co potřebuje a vyhledává informace</a:t>
            </a:r>
          </a:p>
          <a:p>
            <a:r>
              <a:rPr lang="cs-CZ" b="1" dirty="0"/>
              <a:t>Zjišťování informací</a:t>
            </a:r>
            <a:r>
              <a:rPr lang="cs-CZ" dirty="0"/>
              <a:t> – získává všeobecné informace o produktech z dané oblasti</a:t>
            </a:r>
          </a:p>
          <a:p>
            <a:r>
              <a:rPr lang="cs-CZ" b="1" dirty="0" smtClean="0"/>
              <a:t>Učení se o produktu</a:t>
            </a:r>
            <a:r>
              <a:rPr lang="cs-CZ" dirty="0" smtClean="0"/>
              <a:t> – zjišťuje detailní informace o produktu, který si vybral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76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Fáze nákupního cyklu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488" cy="5043488"/>
          </a:xfrm>
        </p:spPr>
        <p:txBody>
          <a:bodyPr/>
          <a:lstStyle/>
          <a:p>
            <a:r>
              <a:rPr lang="cs-CZ" b="1" dirty="0"/>
              <a:t>Výběr před nákupem</a:t>
            </a:r>
            <a:r>
              <a:rPr lang="cs-CZ" dirty="0"/>
              <a:t> – rozhoduje se mezi několika finálními produkty a kde nakoupí</a:t>
            </a:r>
          </a:p>
          <a:p>
            <a:r>
              <a:rPr lang="cs-CZ" b="1" dirty="0"/>
              <a:t>Finální nákup</a:t>
            </a:r>
            <a:r>
              <a:rPr lang="cs-CZ" dirty="0"/>
              <a:t> – provádí objednávku, nakupuje </a:t>
            </a:r>
          </a:p>
          <a:p>
            <a:r>
              <a:rPr lang="cs-CZ" b="1" dirty="0"/>
              <a:t>Opakovaný nákup</a:t>
            </a:r>
            <a:r>
              <a:rPr lang="cs-CZ" dirty="0"/>
              <a:t> – zákazník je s produktem spokojen</a:t>
            </a:r>
            <a:r>
              <a:rPr lang="cs-CZ" dirty="0" smtClean="0"/>
              <a:t>, nakupuje </a:t>
            </a:r>
            <a:r>
              <a:rPr lang="cs-CZ" dirty="0"/>
              <a:t>dále a doporučuje dále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64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IS/IT – efektivita e-business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5124" name="Object 1"/>
          <p:cNvGraphicFramePr>
            <a:graphicFrameLocks noChangeAspect="1"/>
          </p:cNvGraphicFramePr>
          <p:nvPr/>
        </p:nvGraphicFramePr>
        <p:xfrm>
          <a:off x="142875" y="2143125"/>
          <a:ext cx="8526463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Visio" r:id="rId3" imgW="7798564" imgH="3076031" progId="Visio.Drawing.11">
                  <p:embed/>
                </p:oleObj>
              </mc:Choice>
              <mc:Fallback>
                <p:oleObj name="Visio" r:id="rId3" imgW="7798564" imgH="3076031" progId="Visio.Drawing.11">
                  <p:embed/>
                  <p:pic>
                    <p:nvPicPr>
                      <p:cNvPr id="512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143125"/>
                        <a:ext cx="8526463" cy="335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928688" y="214313"/>
          <a:ext cx="7215187" cy="646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Visio" r:id="rId3" imgW="6534319" imgH="5862697" progId="Visio.Drawing.11">
                  <p:embed/>
                </p:oleObj>
              </mc:Choice>
              <mc:Fallback>
                <p:oleObj name="Visio" r:id="rId3" imgW="6534319" imgH="5862697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14313"/>
                        <a:ext cx="7215187" cy="646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81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Motiv sady Office</vt:lpstr>
      <vt:lpstr>Visio</vt:lpstr>
      <vt:lpstr>Podnikání na internetu</vt:lpstr>
      <vt:lpstr>E-commerce systém</vt:lpstr>
      <vt:lpstr>IS/IT – efektivita e-business*</vt:lpstr>
      <vt:lpstr>IS/IT – efektivita e-business*</vt:lpstr>
      <vt:lpstr>Fáze nákupního cyklu</vt:lpstr>
      <vt:lpstr>Fáze nákupního cyklu</vt:lpstr>
      <vt:lpstr>IS/IT – efektivita e-business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50</cp:revision>
  <dcterms:created xsi:type="dcterms:W3CDTF">2009-09-17T16:58:41Z</dcterms:created>
  <dcterms:modified xsi:type="dcterms:W3CDTF">2018-03-11T06:56:31Z</dcterms:modified>
</cp:coreProperties>
</file>