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riqueta" panose="020B0604020202020204" charset="-18"/>
      <p:regular r:id="rId15"/>
      <p:bold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VcB7xdXn3VNwtKOAx/UnTr2Tc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DD0A4D-02D5-4D3E-AFB3-B90CE4F7FADC}">
  <a:tblStyle styleId="{9FDD0A4D-02D5-4D3E-AFB3-B90CE4F7FA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DDE926-157A-4519-8E32-F173FE5ED917}" styleName="Table_1">
    <a:wholeTbl>
      <a:tcTxStyle b="off" i="off">
        <a:font>
          <a:latin typeface="Times New Roman"/>
          <a:ea typeface="Times New Roman"/>
          <a:cs typeface="Times New Roman"/>
        </a:font>
        <a:srgbClr val="307871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BEB"/>
          </a:solidFill>
        </a:fill>
      </a:tcStyle>
    </a:wholeTbl>
    <a:band1H>
      <a:tcTxStyle/>
      <a:tcStyle>
        <a:tcBdr/>
        <a:fill>
          <a:solidFill>
            <a:srgbClr val="CCD5D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5D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/>
        <a:fill>
          <a:solidFill>
            <a:srgbClr val="30787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/>
        <a:fill>
          <a:solidFill>
            <a:srgbClr val="30787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30787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30787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8c8208b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28c8208b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28c8208b11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a176d73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a176d734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12a176d734a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0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4" name="Google Shape;14;p10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10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lfprovsechny.cz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webgolf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018879596.s5.eshop-rychle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15533" y="267444"/>
            <a:ext cx="5616600" cy="460860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cs-CZ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E-shop s golfovými potřebami</a:t>
            </a:r>
            <a:endParaRPr sz="4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cs-CZ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golf4you.cz</a:t>
            </a:r>
            <a:endParaRPr sz="4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 txBox="1">
            <a:spLocks noGrp="1"/>
          </p:cNvSpPr>
          <p:nvPr>
            <p:ph type="subTitle" idx="1"/>
          </p:nvPr>
        </p:nvSpPr>
        <p:spPr>
          <a:xfrm>
            <a:off x="1763688" y="3939902"/>
            <a:ext cx="38884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cs-CZ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Podnikání na internetu </a:t>
            </a:r>
            <a:endParaRPr sz="1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6956050" y="3939901"/>
            <a:ext cx="20163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spcBef>
                <a:spcPts val="180"/>
              </a:spcBef>
              <a:spcAft>
                <a:spcPts val="0"/>
              </a:spcAft>
              <a:buClr>
                <a:srgbClr val="307871"/>
              </a:buClr>
              <a:buSzPts val="900"/>
              <a:buFont typeface="Arial"/>
              <a:buNone/>
            </a:pPr>
            <a:r>
              <a:rPr lang="cs-CZ" sz="11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Kristýna Walachová</a:t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180"/>
              </a:spcBef>
              <a:spcAft>
                <a:spcPts val="0"/>
              </a:spcAft>
              <a:buClr>
                <a:srgbClr val="307871"/>
              </a:buClr>
              <a:buSzPts val="900"/>
              <a:buFont typeface="Arial"/>
              <a:buNone/>
            </a:pPr>
            <a:r>
              <a:rPr lang="cs-CZ" sz="11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12.5.2022</a:t>
            </a:r>
            <a:endParaRPr sz="110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/>
        </p:nvSpPr>
        <p:spPr>
          <a:xfrm>
            <a:off x="395536" y="1275606"/>
            <a:ext cx="576064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Arial"/>
              <a:buNone/>
            </a:pPr>
            <a:endParaRPr sz="160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 sz="2500"/>
              <a:t>Obsah</a:t>
            </a:r>
            <a:endParaRPr sz="2500"/>
          </a:p>
        </p:txBody>
      </p:sp>
      <p:sp>
        <p:nvSpPr>
          <p:cNvPr id="35" name="Google Shape;35;p2"/>
          <p:cNvSpPr txBox="1"/>
          <p:nvPr/>
        </p:nvSpPr>
        <p:spPr>
          <a:xfrm>
            <a:off x="2699792" y="4731990"/>
            <a:ext cx="3744416" cy="20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 pro doplňující informace, poznámky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07871"/>
              </a:solidFill>
              <a:latin typeface="Enriqueta"/>
              <a:ea typeface="Enriqueta"/>
              <a:cs typeface="Enriqueta"/>
              <a:sym typeface="Enriqueta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532200" y="972200"/>
            <a:ext cx="6643200" cy="19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Podnikatelský záměr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Cílové skupiny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Konkurence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Swot analýza 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Kalkulace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e-shop, závěr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251450" y="783000"/>
            <a:ext cx="3456300" cy="4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Krátkodobý záměr: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vytvoření přehledného e-shopu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• získání okruhu zákazníků, kteří budou opakovaně nakupovat přes e-shop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Vybudovat si pozici na trhu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Dlouhodobý cíl: 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Spolupracovat s golfovými resorty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cs-CZ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Spolupráce s organizatory golfových turnajů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388075" y="322300"/>
            <a:ext cx="31833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</a:pPr>
            <a:r>
              <a:rPr lang="cs-CZ" sz="2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Podnikatelský záměr</a:t>
            </a:r>
            <a:endParaRPr sz="22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" name="Google Shape;4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637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400" y="872925"/>
            <a:ext cx="3804974" cy="380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251520" y="4410432"/>
            <a:ext cx="2520280" cy="20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07871"/>
              </a:solidFill>
              <a:latin typeface="Enriqueta"/>
              <a:ea typeface="Enriqueta"/>
              <a:cs typeface="Enriqueta"/>
              <a:sym typeface="Enriqueta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251544" y="987575"/>
            <a:ext cx="3589200" cy="30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925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30787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Hráči golfu registrovaní v klubech (přes 50 tisíc v ČR)</a:t>
            </a:r>
            <a:endParaRPr sz="1900" b="1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Rekreační hráči golfu</a:t>
            </a:r>
            <a:endParaRPr sz="1900" b="1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900"/>
              <a:buFont typeface="Times New Roman"/>
              <a:buChar char="●"/>
            </a:pPr>
            <a:r>
              <a:rPr lang="cs-CZ" sz="1900" b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Přátele a rodina někoho kdo golf hraje</a:t>
            </a:r>
            <a:endParaRPr sz="1900" b="1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00"/>
              </a:spcBef>
              <a:spcAft>
                <a:spcPts val="0"/>
              </a:spcAft>
              <a:buClr>
                <a:srgbClr val="307871"/>
              </a:buClr>
              <a:buSzPts val="1000"/>
              <a:buFont typeface="Arial"/>
              <a:buNone/>
            </a:pPr>
            <a:endParaRPr sz="1900" b="1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Cílové skupiny </a:t>
            </a:r>
            <a:endParaRPr/>
          </a:p>
        </p:txBody>
      </p:sp>
      <p:pic>
        <p:nvPicPr>
          <p:cNvPr id="53" name="Google Shape;5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725" y="1128075"/>
            <a:ext cx="4733923" cy="315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8c8208b11_0_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600" cy="50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Konkurence</a:t>
            </a:r>
            <a:endParaRPr/>
          </a:p>
        </p:txBody>
      </p:sp>
      <p:sp>
        <p:nvSpPr>
          <p:cNvPr id="60" name="Google Shape;60;g128c8208b11_0_1"/>
          <p:cNvSpPr txBox="1"/>
          <p:nvPr/>
        </p:nvSpPr>
        <p:spPr>
          <a:xfrm>
            <a:off x="743100" y="1078100"/>
            <a:ext cx="5460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cs-CZ" sz="19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https://www.golfprovsechny.cz/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cs-CZ" sz="19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https://www.webgolf.cz/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●"/>
            </a:pPr>
            <a:r>
              <a:rPr lang="cs-CZ" sz="1900" b="1">
                <a:latin typeface="Times New Roman"/>
                <a:ea typeface="Times New Roman"/>
                <a:cs typeface="Times New Roman"/>
                <a:sym typeface="Times New Roman"/>
              </a:rPr>
              <a:t>https://www.bestgolf.cz/</a:t>
            </a:r>
            <a:endParaRPr sz="19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g128c8208b11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9598" y="3495650"/>
            <a:ext cx="5118830" cy="10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28c8208b11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98113" y="2380405"/>
            <a:ext cx="3378653" cy="8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28c8208b11_0_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875" y="2380401"/>
            <a:ext cx="3748751" cy="8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2699792" y="4731990"/>
            <a:ext cx="3744416" cy="20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800"/>
              <a:buFont typeface="Arial"/>
              <a:buNone/>
            </a:pPr>
            <a:r>
              <a:rPr lang="cs-CZ"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 pro doplňující informace, poznámky</a:t>
            </a:r>
            <a:endParaRPr/>
          </a:p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07871"/>
              </a:solidFill>
              <a:latin typeface="Enriqueta"/>
              <a:ea typeface="Enriqueta"/>
              <a:cs typeface="Enriqueta"/>
              <a:sym typeface="Enriqueta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826478" y="3962875"/>
            <a:ext cx="2088232" cy="48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060"/>
              </a:solidFill>
              <a:latin typeface="Enriqueta"/>
              <a:ea typeface="Enriqueta"/>
              <a:cs typeface="Enriqueta"/>
              <a:sym typeface="Enriqueta"/>
            </a:endParaRPr>
          </a:p>
        </p:txBody>
      </p: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SWOT analýza</a:t>
            </a:r>
            <a:endParaRPr/>
          </a:p>
        </p:txBody>
      </p:sp>
      <p:graphicFrame>
        <p:nvGraphicFramePr>
          <p:cNvPr id="71" name="Google Shape;71;p4"/>
          <p:cNvGraphicFramePr/>
          <p:nvPr/>
        </p:nvGraphicFramePr>
        <p:xfrm>
          <a:off x="770562" y="767842"/>
          <a:ext cx="6105700" cy="3938000"/>
        </p:xfrm>
        <a:graphic>
          <a:graphicData uri="http://schemas.openxmlformats.org/drawingml/2006/table">
            <a:tbl>
              <a:tblPr>
                <a:noFill/>
                <a:tableStyleId>{9FDD0A4D-02D5-4D3E-AFB3-B90CE4F7FADC}</a:tableStyleId>
              </a:tblPr>
              <a:tblGrid>
                <a:gridCol w="304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u="none" strike="noStrike" cap="none"/>
                        <a:t>S – silné stránky podniku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Char char="•"/>
                      </a:pPr>
                      <a:r>
                        <a:rPr lang="cs-CZ" sz="1800"/>
                        <a:t> atraktivita sportu </a:t>
                      </a:r>
                      <a:endParaRPr sz="18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•"/>
                      </a:pPr>
                      <a:r>
                        <a:rPr lang="cs-CZ" sz="1800"/>
                        <a:t>znalost odvětví</a:t>
                      </a:r>
                      <a:endParaRPr sz="18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•"/>
                      </a:pPr>
                      <a:r>
                        <a:rPr lang="cs-CZ" sz="1800"/>
                        <a:t>relativně malá konkurence</a:t>
                      </a:r>
                      <a:endParaRPr sz="1800"/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W – slabé stránky podniku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  začínající podnik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  nejistota úspěchu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  finanční zdroje </a:t>
                      </a:r>
                      <a:endParaRPr sz="16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•"/>
                      </a:pPr>
                      <a:r>
                        <a:rPr lang="cs-CZ" sz="1600"/>
                        <a:t> nedostatečná propagace</a:t>
                      </a:r>
                      <a:endParaRPr sz="16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600"/>
                        <a:t> 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 – příležitosti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 rostoucí poptávka</a:t>
                      </a:r>
                      <a:endParaRPr sz="16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Vzestup trendů hrát golf</a:t>
                      </a:r>
                      <a:endParaRPr sz="16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Arial"/>
                        <a:buChar char="•"/>
                      </a:pPr>
                      <a:r>
                        <a:rPr lang="cs-CZ" sz="1600"/>
                        <a:t>možnost rozšíření sortimentu</a:t>
                      </a:r>
                      <a:endParaRPr sz="160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•"/>
                      </a:pPr>
                      <a:r>
                        <a:rPr lang="cs-CZ" sz="1600"/>
                        <a:t>růst nákupu přes internet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T – hrozby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Arial"/>
                        <a:buChar char="•"/>
                      </a:pPr>
                      <a:r>
                        <a:rPr lang="cs-CZ" sz="1600"/>
                        <a:t>inflace</a:t>
                      </a:r>
                      <a:endParaRPr sz="1600"/>
                    </a:p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•"/>
                      </a:pPr>
                      <a:r>
                        <a:rPr lang="cs-CZ" sz="1600"/>
                        <a:t>vstup nové konkurence</a:t>
                      </a:r>
                      <a:endParaRPr sz="1600"/>
                    </a:p>
                    <a:p>
                      <a:pPr marL="285750" marR="0" lvl="0" indent="-273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Char char="•"/>
                      </a:pPr>
                      <a:r>
                        <a:rPr lang="cs-CZ" sz="1600"/>
                        <a:t>bazary</a:t>
                      </a:r>
                      <a:endParaRPr sz="1600"/>
                    </a:p>
                    <a:p>
                      <a:pPr marL="4572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0787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a176d734a_0_1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600" cy="50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8" name="Google Shape;78;g12a176d734a_0_11"/>
          <p:cNvGraphicFramePr/>
          <p:nvPr/>
        </p:nvGraphicFramePr>
        <p:xfrm>
          <a:off x="251532" y="249133"/>
          <a:ext cx="8195650" cy="4645225"/>
        </p:xfrm>
        <a:graphic>
          <a:graphicData uri="http://schemas.openxmlformats.org/drawingml/2006/table">
            <a:tbl>
              <a:tblPr firstRow="1" bandRow="1">
                <a:noFill/>
                <a:tableStyleId>{81DDE926-157A-4519-8E32-F173FE5ED917}</a:tableStyleId>
              </a:tblPr>
              <a:tblGrid>
                <a:gridCol w="15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lt1"/>
                          </a:solidFill>
                        </a:rPr>
                        <a:t>Pesimistická varianta (prodej 30% zásob)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Reálná varianta(prodej 60% zásob)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Optimistická varianta( prodej 100% zásob)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 Nákup zboží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-64 305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-128 610</a:t>
                      </a:r>
                      <a:endParaRPr sz="21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-214 350kč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Prodej zboží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/>
                        <a:t>153 973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307 946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 513 243kč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Nájem+energie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/>
                        <a:t>- 18 000</a:t>
                      </a:r>
                      <a:endParaRPr sz="17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</a:rPr>
                        <a:t>- 18 000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700">
                          <a:solidFill>
                            <a:schemeClr val="dk1"/>
                          </a:solidFill>
                        </a:rPr>
                        <a:t>- 18 000</a:t>
                      </a:r>
                      <a:endParaRPr sz="17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500"/>
                        <a:t>Vstupní náklady</a:t>
                      </a:r>
                      <a:endParaRPr sz="1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-"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-"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-"/>
                      </a:pPr>
                      <a:r>
                        <a:rPr lang="cs-CZ" sz="1800">
                          <a:solidFill>
                            <a:schemeClr val="dk1"/>
                          </a:solidFill>
                        </a:rPr>
                        <a:t>7000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Zisk</a:t>
                      </a:r>
                      <a:endParaRPr sz="2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64 668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    154 336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/>
                        <a:t>    273 893</a:t>
                      </a:r>
                      <a:endParaRPr sz="18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cs-CZ"/>
              <a:t>Nástroj pro tvorbu e-shopu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84" name="Google Shape;84;p7"/>
          <p:cNvSpPr txBox="1"/>
          <p:nvPr/>
        </p:nvSpPr>
        <p:spPr>
          <a:xfrm>
            <a:off x="523750" y="980350"/>
            <a:ext cx="5640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eshop-rychle.cz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Tarif STARTUP- 390kč  a tarif BUSINESS- 790Kč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cs-CZ" sz="2000">
                <a:latin typeface="Times New Roman"/>
                <a:ea typeface="Times New Roman"/>
                <a:cs typeface="Times New Roman"/>
                <a:sym typeface="Times New Roman"/>
              </a:rPr>
              <a:t>zdarma po určitou dobu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https://1018879596.s5.eshop-rychle.cz/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9750" y="2981300"/>
            <a:ext cx="28575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307ee03-a50b-4cf7-a6e6-a5665c5f8281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Předvádění na obrazovce (16:9)</PresentationFormat>
  <Paragraphs>85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Arial</vt:lpstr>
      <vt:lpstr>Times New Roman</vt:lpstr>
      <vt:lpstr>Enriqueta</vt:lpstr>
      <vt:lpstr>SLU</vt:lpstr>
      <vt:lpstr>E-shop s golfovými potřebami golf4you.cz</vt:lpstr>
      <vt:lpstr>Obsah</vt:lpstr>
      <vt:lpstr>Prezentace aplikace PowerPoint</vt:lpstr>
      <vt:lpstr>Cílové skupiny </vt:lpstr>
      <vt:lpstr>Konkurence</vt:lpstr>
      <vt:lpstr>SWOT analýza</vt:lpstr>
      <vt:lpstr>Prezentace aplikace PowerPoint</vt:lpstr>
      <vt:lpstr>Nástroj pro tvorbu e-shopu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E-shop s golfovými potřebami golf4you.cz</dc:title>
  <dc:creator>Václav Minařík</dc:creator>
  <cp:lastModifiedBy>student</cp:lastModifiedBy>
  <cp:revision>1</cp:revision>
  <dcterms:created xsi:type="dcterms:W3CDTF">2016-07-06T15:42:34Z</dcterms:created>
  <dcterms:modified xsi:type="dcterms:W3CDTF">2023-03-14T10:25:55Z</dcterms:modified>
</cp:coreProperties>
</file>