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7" r:id="rId4"/>
    <p:sldId id="259" r:id="rId5"/>
    <p:sldId id="261" r:id="rId6"/>
    <p:sldId id="263" r:id="rId7"/>
    <p:sldId id="265" r:id="rId8"/>
    <p:sldId id="269" r:id="rId9"/>
    <p:sldId id="258" r:id="rId10"/>
    <p:sldId id="267" r:id="rId11"/>
    <p:sldId id="266" r:id="rId12"/>
    <p:sldId id="270" r:id="rId13"/>
    <p:sldId id="271" r:id="rId14"/>
    <p:sldId id="268" r:id="rId15"/>
  </p:sldIdLst>
  <p:sldSz cx="9144000" cy="5143500" type="screen16x9"/>
  <p:notesSz cx="6858000" cy="9144000"/>
  <p:custDataLst>
    <p:tags r:id="rId1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E3A"/>
    <a:srgbClr val="9F2B2B"/>
    <a:srgbClr val="000000"/>
    <a:srgbClr val="307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1B56C-0651-2448-8731-950ACA1A5C02}" v="5" dt="2022-05-17T18:17:52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13"/>
  </p:normalViewPr>
  <p:slideViewPr>
    <p:cSldViewPr>
      <p:cViewPr varScale="1">
        <p:scale>
          <a:sx n="95" d="100"/>
          <a:sy n="95" d="100"/>
        </p:scale>
        <p:origin x="44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14.03.2023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516257.myshopte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KNIHKUPECTVÍ –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Dospělí čtenáři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Podnikatelský záměr založení a tvorby e-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shopu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využitím konkrétního nástroje 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6516216" y="4011910"/>
            <a:ext cx="2304256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Nicole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Grendzioková</a:t>
            </a: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Celková kalkulace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7066"/>
              </p:ext>
            </p:extLst>
          </p:nvPr>
        </p:nvGraphicFramePr>
        <p:xfrm>
          <a:off x="323528" y="1203598"/>
          <a:ext cx="3456384" cy="28083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650">
                <a:tc>
                  <a:txBody>
                    <a:bodyPr/>
                    <a:lstStyle/>
                    <a:p>
                      <a:r>
                        <a:rPr lang="cs-CZ" dirty="0"/>
                        <a:t>Položka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50">
                <a:tc>
                  <a:txBody>
                    <a:bodyPr/>
                    <a:lstStyle/>
                    <a:p>
                      <a:r>
                        <a:rPr lang="cs-CZ" sz="1400" dirty="0"/>
                        <a:t>Živnostenský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181">
                <a:tc>
                  <a:txBody>
                    <a:bodyPr/>
                    <a:lstStyle/>
                    <a:p>
                      <a:r>
                        <a:rPr lang="cs-CZ" sz="1400" dirty="0"/>
                        <a:t>Výpis z trestního rejstříku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181">
                <a:tc>
                  <a:txBody>
                    <a:bodyPr/>
                    <a:lstStyle/>
                    <a:p>
                      <a:r>
                        <a:rPr lang="cs-CZ" sz="1400" dirty="0"/>
                        <a:t>Tarif</a:t>
                      </a:r>
                      <a:r>
                        <a:rPr lang="cs-CZ" sz="1400" baseline="0" dirty="0"/>
                        <a:t> BASIC od </a:t>
                      </a:r>
                      <a:r>
                        <a:rPr lang="cs-CZ" sz="1400" baseline="0" dirty="0" err="1"/>
                        <a:t>shoptet.cz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4080</a:t>
                      </a:r>
                      <a:r>
                        <a:rPr lang="cs-CZ" sz="1400" baseline="0" dirty="0"/>
                        <a:t> Kč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650">
                <a:tc>
                  <a:txBody>
                    <a:bodyPr/>
                    <a:lstStyle/>
                    <a:p>
                      <a:r>
                        <a:rPr lang="cs-CZ" sz="1400" dirty="0"/>
                        <a:t>Celkem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5180 Kč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899592" y="771550"/>
            <a:ext cx="176202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dirty="0"/>
              <a:t>Vstupní náklady 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348464"/>
              </p:ext>
            </p:extLst>
          </p:nvPr>
        </p:nvGraphicFramePr>
        <p:xfrm>
          <a:off x="4211960" y="1203598"/>
          <a:ext cx="4032448" cy="3139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076">
                <a:tc>
                  <a:txBody>
                    <a:bodyPr/>
                    <a:lstStyle/>
                    <a:p>
                      <a:r>
                        <a:rPr lang="cs-CZ" sz="1400" dirty="0"/>
                        <a:t>Položka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Tarif</a:t>
                      </a:r>
                      <a:r>
                        <a:rPr lang="cs-CZ" sz="1400" baseline="0" dirty="0"/>
                        <a:t> BASIC od </a:t>
                      </a:r>
                      <a:r>
                        <a:rPr lang="cs-CZ" sz="1400" baseline="0" dirty="0" err="1"/>
                        <a:t>shoptet.cz</a:t>
                      </a:r>
                      <a:endParaRPr lang="cs-CZ" sz="1400" dirty="0"/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4080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76">
                <a:tc>
                  <a:txBody>
                    <a:bodyPr/>
                    <a:lstStyle/>
                    <a:p>
                      <a:r>
                        <a:rPr lang="cs-CZ" sz="1600" dirty="0"/>
                        <a:t>Pronájem skladu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60 000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76">
                <a:tc>
                  <a:txBody>
                    <a:bodyPr/>
                    <a:lstStyle/>
                    <a:p>
                      <a:r>
                        <a:rPr lang="cs-CZ" sz="1600" dirty="0"/>
                        <a:t>Doprava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</a:t>
                      </a:r>
                      <a:r>
                        <a:rPr lang="cs-CZ" baseline="0" dirty="0"/>
                        <a:t> 000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76">
                <a:tc>
                  <a:txBody>
                    <a:bodyPr/>
                    <a:lstStyle/>
                    <a:p>
                      <a:r>
                        <a:rPr lang="cs-CZ" sz="1600" dirty="0"/>
                        <a:t>Propagace</a:t>
                      </a:r>
                      <a:r>
                        <a:rPr lang="cs-CZ" sz="1600" baseline="0" dirty="0"/>
                        <a:t> a reklama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60 000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76">
                <a:tc>
                  <a:txBody>
                    <a:bodyPr/>
                    <a:lstStyle/>
                    <a:p>
                      <a:r>
                        <a:rPr lang="cs-CZ" sz="1600" baseline="0" dirty="0"/>
                        <a:t>Mobilní tarif a internet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</a:t>
                      </a:r>
                      <a:r>
                        <a:rPr lang="cs-CZ" baseline="0" dirty="0"/>
                        <a:t> 000 Kč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76">
                <a:tc>
                  <a:txBody>
                    <a:bodyPr/>
                    <a:lstStyle/>
                    <a:p>
                      <a:r>
                        <a:rPr lang="cs-CZ" sz="1600" baseline="0" dirty="0"/>
                        <a:t>Celkem za 1 rok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151 080</a:t>
                      </a:r>
                      <a:r>
                        <a:rPr lang="cs-CZ" baseline="0" dirty="0"/>
                        <a:t>Kč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148064" y="77155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Provozní náklady 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Náklady na prodané zboží </a:t>
            </a:r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7F77639D-0FC9-4909-8346-0F71A295F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31794"/>
              </p:ext>
            </p:extLst>
          </p:nvPr>
        </p:nvGraphicFramePr>
        <p:xfrm>
          <a:off x="1187624" y="1779270"/>
          <a:ext cx="6768752" cy="15849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val="2453637771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416232047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562383381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236782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100" dirty="0"/>
                        <a:t>Průměrná cena za 1 ks nakoupeného zboží je 250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Pesimistická varianta</a:t>
                      </a:r>
                    </a:p>
                    <a:p>
                      <a:r>
                        <a:rPr lang="cs-CZ" sz="1000" dirty="0"/>
                        <a:t>(nákup 200</a:t>
                      </a:r>
                      <a:r>
                        <a:rPr lang="cs-CZ" sz="1000" baseline="0" dirty="0"/>
                        <a:t> </a:t>
                      </a:r>
                      <a:r>
                        <a:rPr lang="cs-CZ" sz="1000" dirty="0"/>
                        <a:t>ks zboží měsíčně)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Realistická varianta </a:t>
                      </a:r>
                    </a:p>
                    <a:p>
                      <a:r>
                        <a:rPr lang="cs-CZ" sz="1000" dirty="0"/>
                        <a:t>(nákup 500</a:t>
                      </a:r>
                      <a:r>
                        <a:rPr lang="cs-CZ" sz="1000" baseline="0" dirty="0"/>
                        <a:t> </a:t>
                      </a:r>
                      <a:r>
                        <a:rPr lang="cs-CZ" sz="1000" dirty="0"/>
                        <a:t>ks zboží měsíčně)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Optimistická varianta </a:t>
                      </a:r>
                    </a:p>
                    <a:p>
                      <a:r>
                        <a:rPr lang="cs-CZ" sz="1000" dirty="0"/>
                        <a:t>(nákup 700 ks zboží měsíčně)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07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Náklady na prodané zboží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600 000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  <a:r>
                        <a:rPr lang="cs-CZ" baseline="0" dirty="0"/>
                        <a:t> 500 000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2 100</a:t>
                      </a:r>
                      <a:r>
                        <a:rPr lang="cs-CZ" dirty="0"/>
                        <a:t> 000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988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Plán tržeb v 1. roce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CE1CB0E-5902-4432-98FF-A420967D4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119123"/>
              </p:ext>
            </p:extLst>
          </p:nvPr>
        </p:nvGraphicFramePr>
        <p:xfrm>
          <a:off x="971600" y="1827543"/>
          <a:ext cx="6648400" cy="18592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662100">
                  <a:extLst>
                    <a:ext uri="{9D8B030D-6E8A-4147-A177-3AD203B41FA5}">
                      <a16:colId xmlns:a16="http://schemas.microsoft.com/office/drawing/2014/main" val="398572512"/>
                    </a:ext>
                  </a:extLst>
                </a:gridCol>
                <a:gridCol w="1662100">
                  <a:extLst>
                    <a:ext uri="{9D8B030D-6E8A-4147-A177-3AD203B41FA5}">
                      <a16:colId xmlns:a16="http://schemas.microsoft.com/office/drawing/2014/main" val="3382404485"/>
                    </a:ext>
                  </a:extLst>
                </a:gridCol>
                <a:gridCol w="1662100">
                  <a:extLst>
                    <a:ext uri="{9D8B030D-6E8A-4147-A177-3AD203B41FA5}">
                      <a16:colId xmlns:a16="http://schemas.microsoft.com/office/drawing/2014/main" val="826529066"/>
                    </a:ext>
                  </a:extLst>
                </a:gridCol>
                <a:gridCol w="1662100">
                  <a:extLst>
                    <a:ext uri="{9D8B030D-6E8A-4147-A177-3AD203B41FA5}">
                      <a16:colId xmlns:a16="http://schemas.microsoft.com/office/drawing/2014/main" val="115895204"/>
                    </a:ext>
                  </a:extLst>
                </a:gridCol>
              </a:tblGrid>
              <a:tr h="853929">
                <a:tc>
                  <a:txBody>
                    <a:bodyPr/>
                    <a:lstStyle/>
                    <a:p>
                      <a:r>
                        <a:rPr lang="cs-CZ" sz="1050" dirty="0"/>
                        <a:t>Průměrná cena za 1 ks prodaného zboží je 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Pesimistická varianta</a:t>
                      </a:r>
                    </a:p>
                    <a:p>
                      <a:r>
                        <a:rPr lang="cs-CZ" sz="1000" dirty="0"/>
                        <a:t>(prodej 200 ks zboží měsíčně)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Realistická varianta</a:t>
                      </a:r>
                    </a:p>
                    <a:p>
                      <a:r>
                        <a:rPr lang="cs-CZ" sz="1000" dirty="0"/>
                        <a:t>(prodej 500 ks zboží měsíčně)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Optimistická varianta</a:t>
                      </a:r>
                    </a:p>
                    <a:p>
                      <a:r>
                        <a:rPr lang="cs-CZ" sz="1000" dirty="0"/>
                        <a:t>(prodej 700 ks zboží měsíčně)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308125"/>
                  </a:ext>
                </a:extLst>
              </a:tr>
              <a:tr h="826382">
                <a:tc>
                  <a:txBody>
                    <a:bodyPr/>
                    <a:lstStyle/>
                    <a:p>
                      <a:r>
                        <a:rPr lang="cs-CZ" dirty="0"/>
                        <a:t>Tržby z prodaného zboží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840 000 Kč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2 100 000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  <a:r>
                        <a:rPr lang="cs-CZ" baseline="0" dirty="0"/>
                        <a:t> 940 000 Kč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694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hospodaření v 1. roce </a:t>
            </a:r>
          </a:p>
        </p:txBody>
      </p:sp>
      <p:graphicFrame>
        <p:nvGraphicFramePr>
          <p:cNvPr id="5" name="Tabulka 3">
            <a:extLst>
              <a:ext uri="{FF2B5EF4-FFF2-40B4-BE49-F238E27FC236}">
                <a16:creationId xmlns:a16="http://schemas.microsoft.com/office/drawing/2014/main" id="{CB27CFDD-02A0-4154-BF33-90456A512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19933"/>
              </p:ext>
            </p:extLst>
          </p:nvPr>
        </p:nvGraphicFramePr>
        <p:xfrm>
          <a:off x="1043608" y="843555"/>
          <a:ext cx="6336704" cy="3395728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53889834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0667019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579287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526933405"/>
                    </a:ext>
                  </a:extLst>
                </a:gridCol>
              </a:tblGrid>
              <a:tr h="83741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Pesimistická varianta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Realistická varianta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Optimistická varianta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06381"/>
                  </a:ext>
                </a:extLst>
              </a:tr>
              <a:tr h="39605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rgbClr val="000000"/>
                          </a:solidFill>
                        </a:rPr>
                        <a:t>Tržby z prodeje zboží</a:t>
                      </a:r>
                      <a:endParaRPr lang="cs-CZ" sz="1200" b="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840 000 Kč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2 100 000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2 940 000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821073"/>
                  </a:ext>
                </a:extLst>
              </a:tr>
              <a:tr h="39605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rgbClr val="000000"/>
                          </a:solidFill>
                        </a:rPr>
                        <a:t>Vstupní náklady</a:t>
                      </a:r>
                      <a:endParaRPr lang="cs-CZ" sz="1200" b="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 5180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5180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5180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515991"/>
                  </a:ext>
                </a:extLst>
              </a:tr>
              <a:tr h="45573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rgbClr val="000000"/>
                          </a:solidFill>
                        </a:rPr>
                        <a:t>Provozní náklady </a:t>
                      </a:r>
                    </a:p>
                    <a:p>
                      <a:pPr algn="ctr"/>
                      <a:endParaRPr lang="cs-CZ" sz="1200" b="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151 080</a:t>
                      </a:r>
                      <a:r>
                        <a:rPr lang="cs-CZ" baseline="0" dirty="0">
                          <a:solidFill>
                            <a:srgbClr val="000000"/>
                          </a:solidFill>
                        </a:rPr>
                        <a:t> Kč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151 080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151 080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340404"/>
                  </a:ext>
                </a:extLst>
              </a:tr>
              <a:tr h="45573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rgbClr val="000000"/>
                          </a:solidFill>
                        </a:rPr>
                        <a:t>Náklady na prodané zboží </a:t>
                      </a:r>
                      <a:endParaRPr lang="cs-CZ" sz="1200" b="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600 000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cs-CZ" baseline="0" dirty="0">
                          <a:solidFill>
                            <a:srgbClr val="000000"/>
                          </a:solidFill>
                        </a:rPr>
                        <a:t> 500 000 Kč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2 100 000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728702"/>
                  </a:ext>
                </a:extLst>
              </a:tr>
              <a:tr h="39605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rgbClr val="000000"/>
                          </a:solidFill>
                        </a:rPr>
                        <a:t>Celkové náklady</a:t>
                      </a:r>
                      <a:endParaRPr lang="cs-CZ" sz="1200" b="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756 260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1 656 260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00"/>
                          </a:solidFill>
                        </a:rPr>
                        <a:t>2 256 260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674987"/>
                  </a:ext>
                </a:extLst>
              </a:tr>
              <a:tr h="455738"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solidFill>
                            <a:schemeClr val="bg1"/>
                          </a:solidFill>
                        </a:rPr>
                        <a:t>VÝSLEDEK HOSPODAŘENÍ</a:t>
                      </a:r>
                    </a:p>
                  </a:txBody>
                  <a:tcPr>
                    <a:solidFill>
                      <a:srgbClr val="9F2B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83 740</a:t>
                      </a:r>
                    </a:p>
                  </a:txBody>
                  <a:tcPr>
                    <a:solidFill>
                      <a:srgbClr val="9F2B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443 740</a:t>
                      </a:r>
                    </a:p>
                  </a:txBody>
                  <a:tcPr>
                    <a:solidFill>
                      <a:srgbClr val="9F2B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683 740</a:t>
                      </a:r>
                    </a:p>
                  </a:txBody>
                  <a:tcPr>
                    <a:solidFill>
                      <a:srgbClr val="9F2B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731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1707654"/>
            <a:ext cx="38880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Vybraný nástroj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943265" y="2067694"/>
            <a:ext cx="4536504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2400" b="1" dirty="0">
                <a:solidFill>
                  <a:srgbClr val="000000"/>
                </a:solidFill>
              </a:rPr>
              <a:t>  Moderní</a:t>
            </a:r>
          </a:p>
          <a:p>
            <a:pPr algn="ctr">
              <a:buFont typeface="Wingdings" pitchFamily="2" charset="2"/>
              <a:buChar char="Ø"/>
            </a:pPr>
            <a:r>
              <a:rPr lang="cs-CZ" sz="2400" b="1" dirty="0">
                <a:solidFill>
                  <a:srgbClr val="000000"/>
                </a:solidFill>
              </a:rPr>
              <a:t> Bezkonkurenční cena/výkon</a:t>
            </a:r>
            <a:endParaRPr lang="cs-CZ" sz="2400" b="1" dirty="0">
              <a:solidFill>
                <a:srgbClr val="000000"/>
              </a:solidFill>
              <a:cs typeface="Times New Roman"/>
            </a:endParaRPr>
          </a:p>
          <a:p>
            <a:pPr algn="ctr">
              <a:buFont typeface="Wingdings" pitchFamily="2" charset="2"/>
              <a:buChar char="Ø"/>
            </a:pPr>
            <a:r>
              <a:rPr lang="cs-CZ" sz="2400" b="1" dirty="0">
                <a:solidFill>
                  <a:srgbClr val="000000"/>
                </a:solidFill>
                <a:cs typeface="Times New Roman"/>
              </a:rPr>
              <a:t> Velký výběr designu</a:t>
            </a:r>
          </a:p>
          <a:p>
            <a:pPr algn="ctr">
              <a:buFont typeface="Wingdings" pitchFamily="2" charset="2"/>
              <a:buChar char="Ø"/>
            </a:pPr>
            <a:endParaRPr lang="cs-CZ" sz="2400" b="1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cs-CZ" sz="2400" b="1" dirty="0">
                <a:solidFill>
                  <a:srgbClr val="000000"/>
                </a:solidFill>
                <a:cs typeface="Times New Roman"/>
                <a:hlinkClick r:id="rId3"/>
              </a:rPr>
              <a:t> https://516257.myshoptet.com </a:t>
            </a:r>
            <a:endParaRPr lang="cs-CZ" sz="2400" b="1" dirty="0">
              <a:solidFill>
                <a:srgbClr val="000000"/>
              </a:solidFill>
              <a:cs typeface="Times New Roman"/>
            </a:endParaRPr>
          </a:p>
          <a:p>
            <a:pPr algn="ctr">
              <a:buFont typeface="Wingdings" pitchFamily="2" charset="2"/>
              <a:buChar char="Ø"/>
            </a:pPr>
            <a:endParaRPr lang="cs-CZ" sz="2400" b="1" dirty="0">
              <a:solidFill>
                <a:srgbClr val="000000"/>
              </a:solidFill>
              <a:cs typeface="Times New Roman"/>
            </a:endParaRPr>
          </a:p>
          <a:p>
            <a:pPr algn="ctr">
              <a:buFont typeface="Wingdings" pitchFamily="2" charset="2"/>
              <a:buChar char="Ø"/>
            </a:pPr>
            <a:endParaRPr lang="cs-CZ" sz="2400" b="1" dirty="0">
              <a:solidFill>
                <a:srgbClr val="000000"/>
              </a:solidFill>
              <a:cs typeface="Times New Roman"/>
            </a:endParaRPr>
          </a:p>
          <a:p>
            <a:pPr algn="ctr"/>
            <a:endParaRPr lang="cs-CZ" sz="2400" b="1" dirty="0">
              <a:solidFill>
                <a:srgbClr val="000000"/>
              </a:solidFill>
              <a:cs typeface="Times New Roman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06E1BD4-FB33-89FE-6CFB-192A673E2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20" y="811317"/>
            <a:ext cx="3086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1707654"/>
            <a:ext cx="3888052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prezentace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923928" y="1275606"/>
            <a:ext cx="496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Podnikatelský záměr a strategie </a:t>
            </a:r>
          </a:p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Cílové skupiny a jejich potřeby</a:t>
            </a:r>
            <a:br>
              <a:rPr lang="cs-CZ" dirty="0"/>
            </a:b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SWOT analýza</a:t>
            </a:r>
            <a:br>
              <a:rPr lang="cs-CZ" dirty="0"/>
            </a:br>
            <a:r>
              <a:rPr lang="cs-CZ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Cenová kalkulace</a:t>
            </a:r>
            <a:br>
              <a:rPr lang="cs-CZ" dirty="0"/>
            </a:br>
            <a:r>
              <a:rPr lang="cs-CZ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Výběr konkrétního nástroje pro tvorbu e-</a:t>
            </a:r>
            <a:r>
              <a:rPr lang="cs-CZ" dirty="0" err="1"/>
              <a:t>shopu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88832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Právní subjektivita </a:t>
            </a:r>
            <a:b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OSVČ – volná činnost </a:t>
            </a:r>
            <a:b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Nabízený sortiment </a:t>
            </a:r>
          </a:p>
          <a:p>
            <a:pPr marL="0" indent="0">
              <a:buNone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Knihy, komiksy, diáře a káva </a:t>
            </a:r>
          </a:p>
          <a:p>
            <a:pPr marL="0" indent="0">
              <a:buNone/>
            </a:pP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e-</a:t>
            </a:r>
            <a:r>
              <a:rPr lang="cs-CZ" alt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shopu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Bookspace.cz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sz="2800" b="1" dirty="0"/>
              <a:t>Charakteristika podnikatelského záměru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67544" y="843558"/>
            <a:ext cx="7200800" cy="352839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 knih, doplňků k nim a dobré kávy </a:t>
            </a:r>
          </a:p>
          <a:p>
            <a:pPr marL="0" indent="0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Dopřát dospělým kvalitní literaturu </a:t>
            </a:r>
            <a:b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 </a:t>
            </a:r>
          </a:p>
          <a:p>
            <a:pPr marL="0" indent="0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Úspěšný a dobře vypadající e-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kde dospělí naleznou knihu, komiks nebo kávu  po které touží </a:t>
            </a:r>
          </a:p>
          <a:p>
            <a:pPr marL="0" indent="0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Povědomí o e-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shopu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Spokojenost zákazníku </a:t>
            </a:r>
          </a:p>
          <a:p>
            <a:pPr marL="0" indent="0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Později i úspěšný kamenný podnik </a:t>
            </a:r>
          </a:p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16624" cy="507703"/>
          </a:xfrm>
        </p:spPr>
        <p:txBody>
          <a:bodyPr/>
          <a:lstStyle/>
          <a:p>
            <a:r>
              <a:rPr lang="cs-CZ" b="1" dirty="0"/>
              <a:t>Definice podnikatelského záměru </a:t>
            </a: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2"/>
          <p:cNvSpPr txBox="1">
            <a:spLocks/>
          </p:cNvSpPr>
          <p:nvPr/>
        </p:nvSpPr>
        <p:spPr>
          <a:xfrm>
            <a:off x="395536" y="915566"/>
            <a:ext cx="2736304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Krátkodobé cíle </a:t>
            </a:r>
          </a:p>
          <a:p>
            <a:pPr marL="228600" indent="-22860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Založení živnosti</a:t>
            </a:r>
          </a:p>
          <a:p>
            <a:pPr marL="228600" indent="-22860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prosperující e-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22860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Zajistit skladovací prostory</a:t>
            </a:r>
          </a:p>
          <a:p>
            <a:pPr marL="228600" indent="-22860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Smlouvy s dodavateli, dopravci</a:t>
            </a:r>
          </a:p>
          <a:p>
            <a:pPr marL="228600" indent="-22860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Založení sociálních sítí a reklamy</a:t>
            </a:r>
          </a:p>
          <a:p>
            <a:pPr marL="228600" indent="-22860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Dostat se do povědomí na trhu </a:t>
            </a:r>
          </a:p>
          <a:p>
            <a:pPr marL="228600" indent="-22860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zákazník </a:t>
            </a:r>
          </a:p>
          <a:p>
            <a:pPr marL="228600" indent="-228600">
              <a:buNone/>
            </a:pPr>
            <a:endParaRPr 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Strategie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31840" y="915566"/>
            <a:ext cx="25202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Dlouhodobé cíle </a:t>
            </a:r>
          </a:p>
          <a:p>
            <a:r>
              <a:rPr lang="cs-CZ" sz="1400" dirty="0"/>
              <a:t>Zvýšit zisk </a:t>
            </a:r>
          </a:p>
          <a:p>
            <a:endParaRPr lang="cs-CZ" sz="1400" dirty="0"/>
          </a:p>
          <a:p>
            <a:r>
              <a:rPr lang="cs-CZ" sz="1400" dirty="0"/>
              <a:t>Otevření kamenné prodejny </a:t>
            </a:r>
          </a:p>
          <a:p>
            <a:endParaRPr lang="cs-CZ" sz="1400" dirty="0"/>
          </a:p>
          <a:p>
            <a:r>
              <a:rPr lang="cs-CZ" sz="1400" dirty="0"/>
              <a:t>Zaměstnanci </a:t>
            </a:r>
          </a:p>
          <a:p>
            <a:endParaRPr lang="cs-CZ" sz="1400" dirty="0"/>
          </a:p>
          <a:p>
            <a:r>
              <a:rPr lang="cs-CZ" sz="1400" dirty="0"/>
              <a:t>Udržet si spokojenost zákazníku</a:t>
            </a:r>
          </a:p>
          <a:p>
            <a:endParaRPr lang="cs-CZ" sz="1400" dirty="0"/>
          </a:p>
          <a:p>
            <a:r>
              <a:rPr lang="cs-CZ" sz="1400" dirty="0"/>
              <a:t>Být v povědomí </a:t>
            </a:r>
          </a:p>
          <a:p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940152" y="915566"/>
            <a:ext cx="17924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Realizace </a:t>
            </a:r>
          </a:p>
          <a:p>
            <a:r>
              <a:rPr lang="cs-CZ" sz="1400" dirty="0"/>
              <a:t>Živnostenský list </a:t>
            </a:r>
          </a:p>
          <a:p>
            <a:endParaRPr lang="cs-CZ" sz="1400" dirty="0"/>
          </a:p>
          <a:p>
            <a:r>
              <a:rPr lang="cs-CZ" sz="1400" dirty="0"/>
              <a:t>Finanční prostředky </a:t>
            </a:r>
          </a:p>
          <a:p>
            <a:endParaRPr lang="cs-CZ" sz="1400" dirty="0"/>
          </a:p>
          <a:p>
            <a:r>
              <a:rPr lang="cs-CZ" sz="1400" dirty="0"/>
              <a:t>Placená verze e-</a:t>
            </a:r>
            <a:r>
              <a:rPr lang="cs-CZ" sz="1400" dirty="0" err="1"/>
              <a:t>shopu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Sklad</a:t>
            </a:r>
          </a:p>
          <a:p>
            <a:endParaRPr lang="cs-CZ" sz="1400" dirty="0"/>
          </a:p>
          <a:p>
            <a:r>
              <a:rPr lang="cs-CZ" sz="1400" dirty="0"/>
              <a:t>Notebook, telefon</a:t>
            </a:r>
          </a:p>
          <a:p>
            <a:endParaRPr lang="cs-CZ" sz="1400" dirty="0"/>
          </a:p>
          <a:p>
            <a:r>
              <a:rPr lang="cs-CZ" sz="1400" dirty="0"/>
              <a:t>Propagace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93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Cílová skupina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275606"/>
            <a:ext cx="435087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981E3A"/>
                </a:solidFill>
              </a:rPr>
              <a:t>Dospělí od 18 let 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981E3A"/>
                </a:solidFill>
              </a:rPr>
              <a:t>Milovníci knih a kávy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981E3A"/>
                </a:solidFill>
              </a:rPr>
              <a:t>Fanoušci komiksu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981E3A"/>
                </a:solidFill>
              </a:rPr>
              <a:t>Lidé, kteří se chtějí rozvíjet</a:t>
            </a: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08D314-7EBA-5780-17CD-C5E5DC583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FE4F6"/>
              </a:clrFrom>
              <a:clrTo>
                <a:srgbClr val="CFE4F6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987574"/>
            <a:ext cx="2691670" cy="33684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Potřeby cílových skupin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47664" y="2067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059582"/>
            <a:ext cx="5544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/>
              <a:t>Rychlé doručení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Snadné vrácení zboží 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Zákaznický servis 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Vybrat si knihu a dobrou kávu přesně pro sebe 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Únik od reality 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Odpočinek 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Konkurence</a:t>
            </a:r>
            <a:r>
              <a:rPr lang="cs-CZ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47664" y="2067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059582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Větší a známější knihkupectví, které se nezaměřují jen na dospělé čtenáře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Knihy Dobrovský –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Luxor </a:t>
            </a:r>
          </a:p>
          <a:p>
            <a:pPr>
              <a:buFont typeface="Arial" pitchFamily="34" charset="0"/>
              <a:buChar char="•"/>
            </a:pPr>
            <a:r>
              <a:rPr lang="cs-CZ" dirty="0" err="1"/>
              <a:t>PemicBooks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E-</a:t>
            </a:r>
            <a:r>
              <a:rPr lang="cs-CZ" dirty="0" err="1"/>
              <a:t>shop</a:t>
            </a:r>
            <a:r>
              <a:rPr lang="cs-CZ" dirty="0"/>
              <a:t> s komiksy, který nabízí taky velkou škálu zboží</a:t>
            </a:r>
          </a:p>
          <a:p>
            <a:pPr>
              <a:buFont typeface="Arial" pitchFamily="34" charset="0"/>
              <a:buChar char="•"/>
            </a:pPr>
            <a:r>
              <a:rPr lang="cs-CZ" dirty="0" err="1"/>
              <a:t>Fantasyobchod.cz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2"/>
          <p:cNvSpPr txBox="1">
            <a:spLocks/>
          </p:cNvSpPr>
          <p:nvPr/>
        </p:nvSpPr>
        <p:spPr>
          <a:xfrm>
            <a:off x="251520" y="987574"/>
            <a:ext cx="7488832" cy="367240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SWOT</a:t>
            </a:r>
            <a:r>
              <a:rPr lang="cs-CZ" dirty="0"/>
              <a:t> ANALÝZA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52248"/>
              </p:ext>
            </p:extLst>
          </p:nvPr>
        </p:nvGraphicFramePr>
        <p:xfrm>
          <a:off x="1331640" y="771550"/>
          <a:ext cx="25202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Silné</a:t>
                      </a:r>
                      <a:r>
                        <a:rPr lang="cs-CZ" sz="1400" baseline="0" dirty="0"/>
                        <a:t> stránky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Přehlednost na </a:t>
                      </a:r>
                      <a:r>
                        <a:rPr lang="cs-CZ" sz="1400" dirty="0" err="1"/>
                        <a:t>eshopu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Kvalitní sortiment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Příznivé ceny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Skvělý zákaznický servis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3851920" y="771550"/>
          <a:ext cx="252028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baseline="0" dirty="0"/>
                        <a:t>Slabé stránky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Nováček na</a:t>
                      </a:r>
                      <a:r>
                        <a:rPr lang="cs-CZ" sz="1400" baseline="0" dirty="0"/>
                        <a:t> trhu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Nezkušenost s tvorbou e-</a:t>
                      </a:r>
                      <a:r>
                        <a:rPr lang="cs-CZ" sz="1400" dirty="0" err="1"/>
                        <a:t>shopu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Zaměření jen na dospělé</a:t>
                      </a:r>
                      <a:r>
                        <a:rPr lang="cs-CZ" sz="1400" baseline="0" dirty="0"/>
                        <a:t>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Omezený</a:t>
                      </a:r>
                      <a:r>
                        <a:rPr lang="cs-CZ" sz="1400" baseline="0" dirty="0"/>
                        <a:t> rozpočet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946624"/>
              </p:ext>
            </p:extLst>
          </p:nvPr>
        </p:nvGraphicFramePr>
        <p:xfrm>
          <a:off x="1331640" y="2643758"/>
          <a:ext cx="252028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Příležitosti</a:t>
                      </a:r>
                      <a:r>
                        <a:rPr lang="cs-CZ" sz="1400" baseline="0" dirty="0"/>
                        <a:t>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Větší</a:t>
                      </a:r>
                      <a:r>
                        <a:rPr lang="cs-CZ" sz="1400" baseline="0" dirty="0"/>
                        <a:t> zájem o e-</a:t>
                      </a:r>
                      <a:r>
                        <a:rPr lang="cs-CZ" sz="1400" baseline="0" dirty="0" err="1"/>
                        <a:t>shopy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Vyšší</a:t>
                      </a:r>
                      <a:r>
                        <a:rPr lang="cs-CZ" sz="1400" baseline="0" dirty="0"/>
                        <a:t> zájem o knihy a kávu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aseline="0" dirty="0"/>
                        <a:t>Covid situace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aseline="0" dirty="0"/>
                        <a:t> V budoucnu kamenná prodejna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3851920" y="2643758"/>
          <a:ext cx="252028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Hrozby</a:t>
                      </a:r>
                      <a:r>
                        <a:rPr lang="cs-CZ" sz="1400" baseline="0" dirty="0"/>
                        <a:t>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Konkurence</a:t>
                      </a:r>
                      <a:r>
                        <a:rPr lang="cs-CZ" sz="1400" baseline="0" dirty="0"/>
                        <a:t> na trhu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Ztráta dodavatelů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Klesající zájem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596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50203b3-fa44-422e-b1b1-9f62a43136ef"/>
</p:tagLst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17196</TotalTime>
  <Words>607</Words>
  <Application>Microsoft Office PowerPoint</Application>
  <PresentationFormat>Předvádění na obrazovce (16:9)</PresentationFormat>
  <Paragraphs>202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Enriqueta</vt:lpstr>
      <vt:lpstr>Times New Roman</vt:lpstr>
      <vt:lpstr>Wingdings</vt:lpstr>
      <vt:lpstr>SLU</vt:lpstr>
      <vt:lpstr>KNIHKUPECTVÍ – Dospělí čtenáři  Podnikatelský záměr založení a tvorby e-shopu s využitím konkrétního nástroje   </vt:lpstr>
      <vt:lpstr>Prezentace aplikace PowerPoint</vt:lpstr>
      <vt:lpstr>Charakteristika podnikatelského záměru</vt:lpstr>
      <vt:lpstr>Definice podnikatelského záměru </vt:lpstr>
      <vt:lpstr>Strategie </vt:lpstr>
      <vt:lpstr>Cílová skupina </vt:lpstr>
      <vt:lpstr>Potřeby cílových skupin </vt:lpstr>
      <vt:lpstr>Konkurence </vt:lpstr>
      <vt:lpstr>SWOT ANALÝZA</vt:lpstr>
      <vt:lpstr>Celková kalkulace </vt:lpstr>
      <vt:lpstr>Náklady na prodané zboží </vt:lpstr>
      <vt:lpstr>Plán tržeb v 1. roce </vt:lpstr>
      <vt:lpstr>Výsledek hospodaření v 1. roce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student</cp:lastModifiedBy>
  <cp:revision>265</cp:revision>
  <dcterms:created xsi:type="dcterms:W3CDTF">2016-07-06T15:42:34Z</dcterms:created>
  <dcterms:modified xsi:type="dcterms:W3CDTF">2023-03-14T10:25:09Z</dcterms:modified>
</cp:coreProperties>
</file>