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96" r:id="rId3"/>
    <p:sldId id="310" r:id="rId4"/>
    <p:sldId id="311" r:id="rId5"/>
    <p:sldId id="312" r:id="rId6"/>
    <p:sldId id="264" r:id="rId7"/>
    <p:sldId id="299" r:id="rId8"/>
    <p:sldId id="297" r:id="rId9"/>
    <p:sldId id="302" r:id="rId10"/>
    <p:sldId id="298" r:id="rId11"/>
    <p:sldId id="300" r:id="rId12"/>
    <p:sldId id="301" r:id="rId13"/>
    <p:sldId id="304" r:id="rId14"/>
    <p:sldId id="305" r:id="rId15"/>
    <p:sldId id="306" r:id="rId16"/>
    <p:sldId id="307" r:id="rId17"/>
    <p:sldId id="308" r:id="rId18"/>
    <p:sldId id="309" r:id="rId19"/>
    <p:sldId id="313" r:id="rId20"/>
    <p:sldId id="314" r:id="rId21"/>
    <p:sldId id="315" r:id="rId22"/>
    <p:sldId id="316" r:id="rId23"/>
    <p:sldId id="318" r:id="rId24"/>
    <p:sldId id="317" r:id="rId25"/>
    <p:sldId id="295" r:id="rId2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92" autoAdjust="0"/>
  </p:normalViewPr>
  <p:slideViewPr>
    <p:cSldViewPr>
      <p:cViewPr varScale="1">
        <p:scale>
          <a:sx n="139" d="100"/>
          <a:sy n="139" d="100"/>
        </p:scale>
        <p:origin x="72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315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099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0269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5965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2412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409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755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7135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0618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6322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766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5299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2562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4464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8457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2416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550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937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692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834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967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708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Projektování informačních systémů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7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</a:p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RNDr. Zdeněk Franěk</a:t>
            </a:r>
            <a:r>
              <a:rPr lang="cs-CZ" altLang="cs-CZ" sz="9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Základy práce s aplikací Microsoft Project 2016</a:t>
            </a:r>
          </a:p>
          <a:p>
            <a:pPr marL="45720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Spuštění programu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Založení projektu nového prázdného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Založení projektu z existujícího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Založení projektu ze šablony.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PRAKTICKÉ UKÁZKY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Základy ovládání programu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Spuštění programu MS PROJECT 2016</a:t>
            </a:r>
          </a:p>
          <a:p>
            <a:pPr marL="45720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Založení projektu nového prázdného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Založení projektu z existujícího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Založení z </a:t>
            </a:r>
            <a:r>
              <a:rPr lang="cs-CZ" sz="1800" dirty="0" err="1" smtClean="0">
                <a:solidFill>
                  <a:srgbClr val="000000"/>
                </a:solidFill>
              </a:rPr>
              <a:t>SharePointu</a:t>
            </a:r>
            <a:endParaRPr lang="en-US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Založení projektu ze šablony.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PRAKTICKÉ UKÁZY 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Základy ovládání programu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94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Úvodní obrazovka po spuštění MS Project 2016 – nový prázdný projekt</a:t>
            </a:r>
          </a:p>
          <a:p>
            <a:pPr marL="45720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132689"/>
            <a:ext cx="5860378" cy="3528392"/>
          </a:xfrm>
          <a:prstGeom prst="rect">
            <a:avLst/>
          </a:prstGeom>
        </p:spPr>
      </p:pic>
      <p:sp>
        <p:nvSpPr>
          <p:cNvPr id="3" name="Oválný bublinový popisek 2"/>
          <p:cNvSpPr/>
          <p:nvPr/>
        </p:nvSpPr>
        <p:spPr>
          <a:xfrm>
            <a:off x="6679931" y="1216335"/>
            <a:ext cx="2264857" cy="792088"/>
          </a:xfrm>
          <a:prstGeom prst="wedgeEllipseCallout">
            <a:avLst>
              <a:gd name="adj1" fmla="val -65086"/>
              <a:gd name="adj2" fmla="val -44910"/>
            </a:avLst>
          </a:prstGeom>
          <a:noFill/>
          <a:ln w="127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rgbClr val="000000"/>
                </a:solidFill>
              </a:rPr>
              <a:t>Menu a panel nástrojů rychlý přístup</a:t>
            </a:r>
            <a:endParaRPr lang="cs-CZ" dirty="0"/>
          </a:p>
        </p:txBody>
      </p:sp>
      <p:sp>
        <p:nvSpPr>
          <p:cNvPr id="8" name="Oválný bublinový popisek 7"/>
          <p:cNvSpPr/>
          <p:nvPr/>
        </p:nvSpPr>
        <p:spPr>
          <a:xfrm>
            <a:off x="6811180" y="2315690"/>
            <a:ext cx="1882268" cy="688107"/>
          </a:xfrm>
          <a:prstGeom prst="wedgeEllipseCallout">
            <a:avLst>
              <a:gd name="adj1" fmla="val -95314"/>
              <a:gd name="adj2" fmla="val -178941"/>
            </a:avLst>
          </a:prstGeom>
          <a:noFill/>
          <a:ln w="127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rgbClr val="000000"/>
                </a:solidFill>
              </a:rPr>
              <a:t>Pás </a:t>
            </a:r>
            <a:r>
              <a:rPr lang="cs-CZ" sz="1400" dirty="0" err="1" smtClean="0">
                <a:solidFill>
                  <a:srgbClr val="000000"/>
                </a:solidFill>
              </a:rPr>
              <a:t>karet</a:t>
            </a:r>
            <a:r>
              <a:rPr lang="cs-CZ" dirty="0" err="1" smtClean="0"/>
              <a:t>et</a:t>
            </a:r>
            <a:endParaRPr lang="cs-CZ" dirty="0"/>
          </a:p>
        </p:txBody>
      </p:sp>
      <p:sp>
        <p:nvSpPr>
          <p:cNvPr id="9" name="Oválný bublinový popisek 8"/>
          <p:cNvSpPr/>
          <p:nvPr/>
        </p:nvSpPr>
        <p:spPr>
          <a:xfrm>
            <a:off x="6811180" y="3319446"/>
            <a:ext cx="2008820" cy="864096"/>
          </a:xfrm>
          <a:prstGeom prst="wedgeEllipseCallout">
            <a:avLst>
              <a:gd name="adj1" fmla="val -73102"/>
              <a:gd name="adj2" fmla="val -21232"/>
            </a:avLst>
          </a:prstGeom>
          <a:noFill/>
          <a:ln w="127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rgbClr val="000000"/>
                </a:solidFill>
              </a:rPr>
              <a:t>Pracovní plocha úkolů a graf zobrazení úkolů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4803998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000000"/>
                </a:solidFill>
              </a:rPr>
              <a:t>Vlastní zpracování</a:t>
            </a:r>
            <a:endParaRPr lang="cs-CZ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4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Příklad vytvoření jednoduchého projektu – „Můj následující den“.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Cíl projektu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Využití časového plánu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Dekompozice úkolů do druhé úrovně – dopoledne, odpoledne a večer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Zdroje osobní + finanční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Rizika projektu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Slovní zhodnocení </a:t>
            </a:r>
            <a:r>
              <a:rPr lang="cs-CZ" sz="2000" dirty="0">
                <a:solidFill>
                  <a:srgbClr val="000000"/>
                </a:solidFill>
              </a:rPr>
              <a:t>projektu</a:t>
            </a:r>
          </a:p>
          <a:p>
            <a:pPr marL="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Ukázka možného řešení na dalším </a:t>
            </a:r>
            <a:r>
              <a:rPr lang="cs-CZ" sz="1800" dirty="0" err="1" smtClean="0">
                <a:solidFill>
                  <a:srgbClr val="000000"/>
                </a:solidFill>
              </a:rPr>
              <a:t>slide</a:t>
            </a:r>
            <a:endParaRPr lang="cs-CZ" sz="1800" dirty="0" smtClean="0">
              <a:solidFill>
                <a:srgbClr val="000000"/>
              </a:solidFill>
            </a:endParaRPr>
          </a:p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Úkol do cvičení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74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Můj následující den přehled úkonů: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Cíl projektu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Využití časového plánu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Dekompozice úkolů do druhé úrovně – dopoledne, odpoledne a večer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Zdroje osobní + finanční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Rizika projektu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Slovní zhodnocení </a:t>
            </a:r>
            <a:r>
              <a:rPr lang="cs-CZ" sz="2000" dirty="0">
                <a:solidFill>
                  <a:srgbClr val="000000"/>
                </a:solidFill>
              </a:rPr>
              <a:t>projektu</a:t>
            </a:r>
          </a:p>
          <a:p>
            <a:pPr marL="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Postup řešení a ukázka možného řešení na dále</a:t>
            </a:r>
          </a:p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Úkol do cvičení, prakticky po spuštění MS PROJEKT si vyzkouší každý student.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28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Ukázka možného řešení projektu „Můj následující den“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162438"/>
            <a:ext cx="7234795" cy="394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45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Můj následující den – úkony, postup zadávání v MS Project: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Nejdříve v menu „Projekt – informace o projektu“ nastavit zahájení projektu a 24hod. kalendář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 menu „Projekt - změnit pracovní dobu – možnosti „ nastavit zadávání času v minutách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Pravým </a:t>
            </a:r>
            <a:r>
              <a:rPr lang="cs-CZ" sz="2000" dirty="0" err="1" smtClean="0">
                <a:solidFill>
                  <a:srgbClr val="000000"/>
                </a:solidFill>
              </a:rPr>
              <a:t>tlačítke</a:t>
            </a:r>
            <a:r>
              <a:rPr lang="cs-CZ" sz="2000" dirty="0" smtClean="0">
                <a:solidFill>
                  <a:srgbClr val="000000"/>
                </a:solidFill>
              </a:rPr>
              <a:t> myši klikneme do časové osy a změníme </a:t>
            </a:r>
            <a:r>
              <a:rPr lang="cs-CZ" sz="2000" dirty="0" err="1" smtClean="0">
                <a:solidFill>
                  <a:srgbClr val="000000"/>
                </a:solidFill>
              </a:rPr>
              <a:t>nejnižsí</a:t>
            </a:r>
            <a:r>
              <a:rPr lang="cs-CZ" sz="2000" dirty="0" smtClean="0">
                <a:solidFill>
                  <a:srgbClr val="000000"/>
                </a:solidFill>
              </a:rPr>
              <a:t> úroveň na hodiny a stření úroveň na hodiny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Dvojklikem na záhlaví sloupce „Režim úkolu“ zvolíme kód WBS 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Postupně zadáváme názvy úkolů s délkou trvání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 menu Úkol využíváním tlačítka odsazení          pro nastavení </a:t>
            </a:r>
            <a:r>
              <a:rPr lang="cs-CZ" sz="2000" dirty="0" err="1" smtClean="0">
                <a:solidFill>
                  <a:srgbClr val="000000"/>
                </a:solidFill>
              </a:rPr>
              <a:t>hierachie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A tlačítek propojení            pro spojování úkolů typu konec - začátek</a:t>
            </a:r>
            <a:endParaRPr lang="cs-CZ" sz="2000" dirty="0">
              <a:solidFill>
                <a:srgbClr val="000000"/>
              </a:solidFill>
            </a:endParaRPr>
          </a:p>
          <a:p>
            <a:pPr marL="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4011910"/>
            <a:ext cx="533400" cy="35242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4414156"/>
            <a:ext cx="504825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91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843558"/>
            <a:ext cx="8064896" cy="424847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Můj následující den – úkony, postup zadávání v MS Project: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Na konci každého hlavního úkolu přidáme milník – tj. činnost s nulovým trváním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Vyzkoušíme automatické a ruční plánování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 menu Úkol k tomu využíváme ikony naplánovat ručně - automaticky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Nadřazené úkoly plánujeme automaticky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Nejnižší úroveň úkolů plánujeme ručně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Vyzkoušíme vložit  a zrušit úkol –analogicky jak známe v MS </a:t>
            </a:r>
            <a:r>
              <a:rPr lang="cs-CZ" sz="2000" dirty="0" err="1" smtClean="0">
                <a:solidFill>
                  <a:srgbClr val="000000"/>
                </a:solidFill>
              </a:rPr>
              <a:t>excel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 Další funkce menu úkol na kartách – informace o úkolu, obvyklé funkce k písmu, poznámky k úkolu, přejít na úkol, přesunout úkoly, atd.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Zobrazení velikosti grafu řídíme pomocí tlačítek +/- na dolní liště</a:t>
            </a:r>
            <a:endParaRPr lang="cs-CZ" sz="2000" dirty="0">
              <a:solidFill>
                <a:srgbClr val="000000"/>
              </a:solidFill>
            </a:endParaRPr>
          </a:p>
          <a:p>
            <a:pPr marL="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44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Plánování nákladů a zdrojů v MS PROJECT 2016</a:t>
            </a:r>
          </a:p>
          <a:p>
            <a:pPr marL="0" lv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Základem pro plánování a řízení financí projektu je dělení na pevné a variabilní náklady: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Pevné náklady představují nákladové položky, které nemají vazbu na čas, změna doby trvání úkolu tak neznamená přímo úměrné navýšení nákladu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Variabilní náklady disponují vazbou na čas, nejčastěji jsou v projektech ve formě platby za materiál či práci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Z pohledu plánování nákladů se dělí na dvě kategorie zdrojů: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Rozpočtové zdroje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Obecné zdroje </a:t>
            </a:r>
          </a:p>
          <a:p>
            <a:pPr marL="0" lvl="0" indent="0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931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Plánování nákladů a zdrojů v MS PROJECT 2016</a:t>
            </a:r>
          </a:p>
          <a:p>
            <a:pPr marL="0" lv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Zadávání pevných nákladů: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V zobrazení </a:t>
            </a:r>
            <a:r>
              <a:rPr lang="cs-CZ" sz="2000" dirty="0" err="1" smtClean="0">
                <a:solidFill>
                  <a:srgbClr val="000000"/>
                </a:solidFill>
              </a:rPr>
              <a:t>Ganttův</a:t>
            </a:r>
            <a:r>
              <a:rPr lang="cs-CZ" sz="2000" dirty="0" smtClean="0">
                <a:solidFill>
                  <a:srgbClr val="000000"/>
                </a:solidFill>
              </a:rPr>
              <a:t> diagram poklepat pravým tlač. myši na horní levý roh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Z nabídky zvolíme „Náklady“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Do sloupce pevné náklady pak zadáme příslušné částky (je možno zadávat do nadřízených a podřízených položek – nezáleží na úrovni úkolu)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Ve sloupci Nabíhání pevných nákladů upravit jejich rozložení v čase (možnosti na začátku, průběžně, na konci)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Vyzkoušíme v našem jednoduchém </a:t>
            </a:r>
            <a:r>
              <a:rPr lang="cs-CZ" sz="2000" dirty="0" err="1" smtClean="0">
                <a:solidFill>
                  <a:srgbClr val="000000"/>
                </a:solidFill>
              </a:rPr>
              <a:t>příkladě</a:t>
            </a:r>
            <a:r>
              <a:rPr lang="cs-CZ" sz="2000" dirty="0" smtClean="0">
                <a:solidFill>
                  <a:srgbClr val="000000"/>
                </a:solidFill>
              </a:rPr>
              <a:t> „Můj zítřejší den“</a:t>
            </a:r>
          </a:p>
          <a:p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2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Nezbytné minimum z projektového managementu:</a:t>
            </a: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Definice projektu z normy ISO 10006:</a:t>
            </a:r>
          </a:p>
          <a:p>
            <a:pPr algn="just"/>
            <a:r>
              <a:rPr lang="cs-CZ" sz="2000" dirty="0"/>
              <a:t>“</a:t>
            </a:r>
            <a:r>
              <a:rPr lang="cs-CZ" sz="2000" b="1" dirty="0"/>
              <a:t>Projekt</a:t>
            </a:r>
            <a:r>
              <a:rPr lang="cs-CZ" sz="2000" dirty="0"/>
              <a:t> je jedinečný proces sestávající z řady koordinovaných a řízených činností s daty zahájení a ukončení, prováděný pro dosažení cíle, který vyhovuje specifickým požadavkům, včetně omezení daných časem, náklady a zdroji.”</a:t>
            </a: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Specifika projektování informačních systémů</a:t>
            </a:r>
          </a:p>
          <a:p>
            <a:pPr algn="just"/>
            <a:r>
              <a:rPr lang="cs-CZ" sz="2000" dirty="0"/>
              <a:t>Metodika </a:t>
            </a:r>
            <a:r>
              <a:rPr lang="cs-CZ" sz="2000" dirty="0" err="1"/>
              <a:t>Rational</a:t>
            </a:r>
            <a:r>
              <a:rPr lang="cs-CZ" sz="2000" dirty="0"/>
              <a:t> </a:t>
            </a:r>
            <a:r>
              <a:rPr lang="cs-CZ" sz="2000" dirty="0" err="1"/>
              <a:t>Unified</a:t>
            </a:r>
            <a:r>
              <a:rPr lang="cs-CZ" sz="2000" dirty="0"/>
              <a:t> </a:t>
            </a:r>
            <a:r>
              <a:rPr lang="cs-CZ" sz="2000" dirty="0" err="1"/>
              <a:t>Process</a:t>
            </a:r>
            <a:endParaRPr lang="cs-CZ" sz="2000" dirty="0"/>
          </a:p>
          <a:p>
            <a:pPr algn="just"/>
            <a:r>
              <a:rPr lang="cs-CZ" sz="2000" dirty="0"/>
              <a:t>Analýza, programování, testování </a:t>
            </a:r>
          </a:p>
          <a:p>
            <a:pPr algn="just"/>
            <a:r>
              <a:rPr lang="cs-CZ" sz="2000" dirty="0"/>
              <a:t>Týmová práce, </a:t>
            </a:r>
          </a:p>
          <a:p>
            <a:pPr algn="just"/>
            <a:r>
              <a:rPr lang="cs-CZ" sz="2000" dirty="0"/>
              <a:t>SCRUM – iterativní metodologie agilního vývoje software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34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37369"/>
            <a:ext cx="6552728" cy="3600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Ukázka možného řešení nákladů projektu „Můj následující den“</a:t>
            </a: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647" y="1131591"/>
            <a:ext cx="7286713" cy="396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89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Definice typu zdrojů projektu: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Karta Zobrazení – Seznam zdrojů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Pojmenovat Zdroj a přidělíme Typ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Podle potřeby nadefinujeme Kód, Typ a Skupinu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Kapacitu pracovních zdrojů vymezit zápisem jednotek do Max. počet a Základní kalendář a nadefinovat základní sazbu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Doplníme další možnosti dle potřeby (Přesčasová sazba, Další náklady)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Pomocí parametru Nabíhání nákladů časově </a:t>
            </a:r>
            <a:r>
              <a:rPr lang="cs-CZ" sz="2000" dirty="0" err="1" smtClean="0">
                <a:solidFill>
                  <a:srgbClr val="000000"/>
                </a:solidFill>
              </a:rPr>
              <a:t>rozlišit,jak</a:t>
            </a:r>
            <a:r>
              <a:rPr lang="cs-CZ" sz="2000" dirty="0" smtClean="0">
                <a:solidFill>
                  <a:srgbClr val="000000"/>
                </a:solidFill>
              </a:rPr>
              <a:t> náklady nabíhají do projektu</a:t>
            </a:r>
          </a:p>
          <a:p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Úpravy kapacity pracovních zdrojů: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Karta Zobrazení – Seznam zdrojů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Poklepat na zdroj a zobrazí se dialogové okno Informace o zdroji</a:t>
            </a:r>
          </a:p>
          <a:p>
            <a:r>
              <a:rPr lang="cs-CZ" sz="2000" dirty="0" smtClean="0">
                <a:solidFill>
                  <a:srgbClr val="000000"/>
                </a:solidFill>
              </a:rPr>
              <a:t>Zobrazit kartu obecné a zadám příslušné údaje o pracovním zdroji</a:t>
            </a:r>
          </a:p>
          <a:p>
            <a:pPr marL="0" indent="0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Definice obecných a rozpočtových zdrojů:</a:t>
            </a:r>
          </a:p>
          <a:p>
            <a:r>
              <a:rPr lang="cs-CZ" sz="2000" dirty="0">
                <a:solidFill>
                  <a:srgbClr val="000000"/>
                </a:solidFill>
              </a:rPr>
              <a:t>Karta Zobrazení – Seznam zdrojů</a:t>
            </a:r>
          </a:p>
          <a:p>
            <a:r>
              <a:rPr lang="cs-CZ" sz="2000" dirty="0">
                <a:solidFill>
                  <a:srgbClr val="000000"/>
                </a:solidFill>
              </a:rPr>
              <a:t>Poklepat na zdroj a zobrazí se dialogové okno Informace o zdroji</a:t>
            </a:r>
          </a:p>
          <a:p>
            <a:r>
              <a:rPr lang="cs-CZ" sz="1800" dirty="0" err="1" smtClean="0">
                <a:solidFill>
                  <a:srgbClr val="000000"/>
                </a:solidFill>
              </a:rPr>
              <a:t>Zathnout</a:t>
            </a:r>
            <a:r>
              <a:rPr lang="cs-CZ" sz="1800" dirty="0" smtClean="0">
                <a:solidFill>
                  <a:srgbClr val="000000"/>
                </a:solidFill>
              </a:rPr>
              <a:t> parametr Obecný nebo Rozpočtový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42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Příklady pro cvičení:</a:t>
            </a:r>
          </a:p>
          <a:p>
            <a:pPr marL="0" lvl="0" indent="0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Vytvořte projekt „Můj příští den“ dle návodu z přednášky</a:t>
            </a:r>
          </a:p>
          <a:p>
            <a:pPr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Vytvořte projekt „Mé Studium manažerské informatiky v navazujícím stupni studia“</a:t>
            </a:r>
          </a:p>
          <a:p>
            <a:pPr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Vytvořte nejdříve logický rámec projektu</a:t>
            </a:r>
          </a:p>
          <a:p>
            <a:pPr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Promyslete hierarchickou strukturu projektu podle ročníků a semestrů</a:t>
            </a:r>
          </a:p>
          <a:p>
            <a:pPr marL="0" indent="0">
              <a:buNone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03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Příklady pro cvičení, v MS Projekt 2016:</a:t>
            </a:r>
          </a:p>
          <a:p>
            <a:pPr marL="360000"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Sestavte časový plán projektu</a:t>
            </a:r>
          </a:p>
          <a:p>
            <a:pPr marL="360000"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Použijte metodu WBS hierarchicky rozčleňte úkoly dle ročníků a semestrů</a:t>
            </a:r>
          </a:p>
          <a:p>
            <a:pPr marL="360000"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Naplánujte zdroje pro financování projektu</a:t>
            </a:r>
          </a:p>
          <a:p>
            <a:pPr marL="360000"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Úkolům přiřaďte pevné náklady</a:t>
            </a:r>
          </a:p>
          <a:p>
            <a:pPr marL="360000">
              <a:spcBef>
                <a:spcPts val="18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Vytvořte reporty z tohoto projektu, zejména zobrazení úkolů a zdrojů</a:t>
            </a:r>
          </a:p>
          <a:p>
            <a:pPr marL="0" indent="0">
              <a:buNone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495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Projektový trojúhelník:</a:t>
            </a:r>
          </a:p>
          <a:p>
            <a:pPr algn="just"/>
            <a:r>
              <a:rPr lang="cs-CZ" sz="2000" dirty="0"/>
              <a:t>postihuje vzájemnou závislost mezi </a:t>
            </a:r>
            <a:r>
              <a:rPr lang="cs-CZ" sz="2000" b="1" dirty="0"/>
              <a:t>náklady </a:t>
            </a:r>
            <a:r>
              <a:rPr lang="cs-CZ" sz="2000" i="1" dirty="0"/>
              <a:t>(</a:t>
            </a:r>
            <a:r>
              <a:rPr lang="cs-CZ" sz="2000" i="1" dirty="0" err="1"/>
              <a:t>cost</a:t>
            </a:r>
            <a:r>
              <a:rPr lang="cs-CZ" sz="2000" i="1" dirty="0"/>
              <a:t>)</a:t>
            </a:r>
            <a:r>
              <a:rPr lang="cs-CZ" sz="2000" dirty="0"/>
              <a:t>, tedy celkovou cenou projektu, </a:t>
            </a:r>
            <a:r>
              <a:rPr lang="cs-CZ" sz="2000" b="1" dirty="0"/>
              <a:t>časem </a:t>
            </a:r>
            <a:r>
              <a:rPr lang="cs-CZ" sz="2000" i="1" dirty="0"/>
              <a:t>(</a:t>
            </a:r>
            <a:r>
              <a:rPr lang="cs-CZ" sz="2000" i="1" dirty="0" err="1"/>
              <a:t>time</a:t>
            </a:r>
            <a:r>
              <a:rPr lang="cs-CZ" sz="2000" i="1" dirty="0"/>
              <a:t>)</a:t>
            </a:r>
            <a:r>
              <a:rPr lang="cs-CZ" sz="2000" dirty="0"/>
              <a:t>, celkovou dobou trvání projektu, a </a:t>
            </a:r>
            <a:r>
              <a:rPr lang="cs-CZ" sz="2000" b="1" dirty="0"/>
              <a:t>rozsahem </a:t>
            </a:r>
            <a:r>
              <a:rPr lang="cs-CZ" sz="2000" i="1" dirty="0"/>
              <a:t>(</a:t>
            </a:r>
            <a:r>
              <a:rPr lang="cs-CZ" sz="2000" i="1" dirty="0" err="1"/>
              <a:t>scope</a:t>
            </a:r>
            <a:r>
              <a:rPr lang="cs-CZ" sz="2000" i="1" dirty="0"/>
              <a:t>)</a:t>
            </a:r>
            <a:r>
              <a:rPr lang="cs-CZ" sz="2000" dirty="0"/>
              <a:t>, </a:t>
            </a:r>
            <a:r>
              <a:rPr lang="cs-CZ" sz="2000" dirty="0" smtClean="0"/>
              <a:t>vystihuje celkovou komplexnost </a:t>
            </a:r>
            <a:r>
              <a:rPr lang="cs-CZ" sz="2000" dirty="0"/>
              <a:t>projektu.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pic>
        <p:nvPicPr>
          <p:cNvPr id="7" name="Obrázek 6" descr="hjkjkjhljjlkjkjkl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7" r="32787"/>
          <a:stretch/>
        </p:blipFill>
        <p:spPr bwMode="auto">
          <a:xfrm>
            <a:off x="2843808" y="2139702"/>
            <a:ext cx="2592288" cy="2339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763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Logický rámec projektu </a:t>
            </a:r>
            <a:r>
              <a:rPr lang="cs-CZ" sz="2000" dirty="0">
                <a:solidFill>
                  <a:srgbClr val="000000"/>
                </a:solidFill>
              </a:rPr>
              <a:t>(</a:t>
            </a:r>
            <a:r>
              <a:rPr lang="cs-CZ" sz="2000" dirty="0" err="1">
                <a:solidFill>
                  <a:srgbClr val="000000"/>
                </a:solidFill>
              </a:rPr>
              <a:t>Logical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Framework)</a:t>
            </a:r>
          </a:p>
          <a:p>
            <a:pPr marL="0" indent="0" algn="just">
              <a:buNone/>
            </a:pPr>
            <a:r>
              <a:rPr lang="cs-CZ" sz="1600" dirty="0"/>
              <a:t>Vytváří se k projektu - k zachycení smyslu projektu, stanovení ukazatelů jeho úspěšnosti a hrubý nástin řešení. K vypracování se používá vzorová tabulka a seznam kontrolních otázek. Postup tvorby logického rámce je následující:</a:t>
            </a:r>
          </a:p>
          <a:p>
            <a:pPr marL="912813" indent="-285750" algn="just"/>
            <a:r>
              <a:rPr lang="cs-CZ" sz="1600" dirty="0" smtClean="0"/>
              <a:t>stanovit </a:t>
            </a:r>
            <a:r>
              <a:rPr lang="cs-CZ" sz="1600" dirty="0"/>
              <a:t>účel projektu </a:t>
            </a:r>
          </a:p>
          <a:p>
            <a:pPr marL="912813" indent="-285750" algn="just"/>
            <a:r>
              <a:rPr lang="cs-CZ" sz="1600" dirty="0" smtClean="0"/>
              <a:t>stanovit </a:t>
            </a:r>
            <a:r>
              <a:rPr lang="cs-CZ" sz="1600" dirty="0"/>
              <a:t>výstupy projektu nutné pro dosažení účelu</a:t>
            </a:r>
          </a:p>
          <a:p>
            <a:pPr marL="912813" indent="-285750" algn="just"/>
            <a:r>
              <a:rPr lang="cs-CZ" sz="1600" dirty="0" smtClean="0"/>
              <a:t>stanovit </a:t>
            </a:r>
            <a:r>
              <a:rPr lang="cs-CZ" sz="1600" dirty="0"/>
              <a:t>skupiny klíčových činností pro dosažení každého výstupu</a:t>
            </a:r>
          </a:p>
          <a:p>
            <a:pPr marL="912813" indent="-285750" algn="just"/>
            <a:r>
              <a:rPr lang="cs-CZ" sz="1600" dirty="0"/>
              <a:t>	stanovit cíl</a:t>
            </a:r>
          </a:p>
          <a:p>
            <a:pPr marL="912813" indent="-285750" algn="just"/>
            <a:r>
              <a:rPr lang="cs-CZ" sz="1600" dirty="0" smtClean="0"/>
              <a:t>	ověřit vertikální logiku (jestliže - pak) </a:t>
            </a:r>
          </a:p>
          <a:p>
            <a:pPr marL="912813" indent="-285750" algn="just"/>
            <a:r>
              <a:rPr lang="cs-CZ" sz="1600" dirty="0"/>
              <a:t>	stanovit požadované předpoklady na každé úrovni </a:t>
            </a:r>
          </a:p>
          <a:p>
            <a:pPr marL="912813" indent="-285750" algn="just"/>
            <a:r>
              <a:rPr lang="cs-CZ" sz="1600" dirty="0"/>
              <a:t>	stanovit objektivně ověřitelné ukazatele </a:t>
            </a:r>
          </a:p>
          <a:p>
            <a:pPr marL="912813" indent="-285750" algn="just"/>
            <a:r>
              <a:rPr lang="cs-CZ" sz="1600" dirty="0"/>
              <a:t>	stanovit prostředky ověření </a:t>
            </a:r>
          </a:p>
          <a:p>
            <a:pPr marL="912813" indent="-285750" algn="just"/>
            <a:r>
              <a:rPr lang="cs-CZ" sz="1600" dirty="0"/>
              <a:t>	provést kontrolní test podle seznamu otázek 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68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Logický rámec projektu umožňuje:</a:t>
            </a:r>
          </a:p>
          <a:p>
            <a:pPr marL="0" indent="0" algn="just">
              <a:buNone/>
            </a:pPr>
            <a:r>
              <a:rPr lang="cs-CZ" sz="1600" dirty="0"/>
              <a:t>Vytváří se k projektu - k zachycení smyslu projektu, stanovení ukazatelů jeho úspěšnosti a hrubý nástin řešení. K vypracování se používá vzorová tabulka a seznam kontrolních otázek. Postup tvorby logického rámce je následující:</a:t>
            </a:r>
          </a:p>
          <a:p>
            <a:pPr lvl="0"/>
            <a:r>
              <a:rPr lang="cs-CZ" sz="2000" dirty="0" smtClean="0"/>
              <a:t>organizaci </a:t>
            </a:r>
            <a:r>
              <a:rPr lang="cs-CZ" sz="2000" dirty="0"/>
              <a:t>a systemizaci celkového myšlení o projektu</a:t>
            </a:r>
          </a:p>
          <a:p>
            <a:pPr lvl="0"/>
            <a:r>
              <a:rPr lang="cs-CZ" sz="2000" dirty="0"/>
              <a:t>upřesnění vztahů mezi cílem, účelem, výstupem a aktivitami projektu</a:t>
            </a:r>
          </a:p>
          <a:p>
            <a:pPr lvl="0"/>
            <a:r>
              <a:rPr lang="cs-CZ" sz="2000" dirty="0"/>
              <a:t>jasné stanovení výkonnostních ukazatelů a kritérií</a:t>
            </a:r>
          </a:p>
          <a:p>
            <a:pPr lvl="0"/>
            <a:r>
              <a:rPr lang="cs-CZ" sz="2000" dirty="0"/>
              <a:t>provádění kontroly dosažení cílů, účelu, realizaci výstupů a aktivit projektu</a:t>
            </a:r>
          </a:p>
          <a:p>
            <a:pPr lvl="0"/>
            <a:r>
              <a:rPr lang="cs-CZ" sz="2000" dirty="0"/>
              <a:t>udržovat rychlý a srozumitelný přehled o obsahu, rozsahu a zaměření projektu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46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627534"/>
            <a:ext cx="8064896" cy="40324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Základním předpokladem pro kvalitní řízení projektu je kvalitní SW podpora – ideální MS PROJECT, nyní verze 2016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Scénář nasazení ENTERPRISE PROJECT MANAGEMNET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815997"/>
            <a:ext cx="3651826" cy="275101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01982" y="4790279"/>
            <a:ext cx="72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bg2">
                    <a:lumMod val="10000"/>
                  </a:schemeClr>
                </a:solidFill>
              </a:rPr>
              <a:t>Obrázek zdroj: Dvořák D., Kališ J.: Microsoft Project 2013, </a:t>
            </a:r>
            <a:r>
              <a:rPr lang="cs-CZ" sz="1200" dirty="0" err="1" smtClean="0">
                <a:solidFill>
                  <a:schemeClr val="bg2">
                    <a:lumMod val="10000"/>
                  </a:schemeClr>
                </a:solidFill>
              </a:rPr>
              <a:t>Computer</a:t>
            </a:r>
            <a:r>
              <a:rPr lang="cs-CZ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sz="1200" dirty="0" err="1" smtClean="0">
                <a:solidFill>
                  <a:schemeClr val="bg2">
                    <a:lumMod val="10000"/>
                  </a:schemeClr>
                </a:solidFill>
              </a:rPr>
              <a:t>Press</a:t>
            </a:r>
            <a:r>
              <a:rPr lang="cs-CZ" sz="1200" dirty="0" smtClean="0">
                <a:solidFill>
                  <a:schemeClr val="bg2">
                    <a:lumMod val="10000"/>
                  </a:schemeClr>
                </a:solidFill>
              </a:rPr>
              <a:t> 2013, ISBN: 978-80-251-3819-9</a:t>
            </a:r>
            <a:endParaRPr lang="cs-CZ" sz="12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Scénáře nasazení MS Project</a:t>
            </a: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Projekty řízené jako seznam úkolů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Projekty řízené na bázi týmové spolupráce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Plánování a řízení samostatných projektů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Koordinace skupiny projektů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Management projektů a portfolií</a:t>
            </a: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68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Upravené uživatelské rozhraní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Projektový server jako součást Office 365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Rozšířená podpora prohlížečů</a:t>
            </a:r>
          </a:p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Nový reporting – na pásu karet nová karta věnovaná výhradně reportům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Integrace komunikačních nástrojů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Integrace napříč nástroji v rámci portálu SharePoint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Nové režimy Project managementu</a:t>
            </a:r>
          </a:p>
          <a:p>
            <a:pPr marL="0" indent="0" algn="just">
              <a:buNone/>
            </a:pPr>
            <a:endParaRPr lang="cs-CZ" sz="14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cs-CZ" sz="1400" dirty="0" smtClean="0">
                <a:solidFill>
                  <a:srgbClr val="000000"/>
                </a:solidFill>
              </a:rPr>
              <a:t>Podrobněji </a:t>
            </a:r>
            <a:r>
              <a:rPr lang="cs-CZ" sz="1400" dirty="0">
                <a:solidFill>
                  <a:srgbClr val="000000"/>
                </a:solidFill>
              </a:rPr>
              <a:t>v publikaci: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4227934"/>
            <a:ext cx="72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</a:rPr>
              <a:t>[1] </a:t>
            </a:r>
            <a:r>
              <a:rPr lang="cs-CZ" sz="1200" dirty="0" smtClean="0">
                <a:solidFill>
                  <a:schemeClr val="bg2">
                    <a:lumMod val="10000"/>
                  </a:schemeClr>
                </a:solidFill>
              </a:rPr>
              <a:t>Dvořák D., Kališ J.: Microsoft Project 2013, </a:t>
            </a:r>
            <a:r>
              <a:rPr lang="cs-CZ" sz="1200" dirty="0" err="1" smtClean="0">
                <a:solidFill>
                  <a:schemeClr val="bg2">
                    <a:lumMod val="10000"/>
                  </a:schemeClr>
                </a:solidFill>
              </a:rPr>
              <a:t>Computer</a:t>
            </a:r>
            <a:r>
              <a:rPr lang="cs-CZ" sz="12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sz="1200" dirty="0" err="1" smtClean="0">
                <a:solidFill>
                  <a:schemeClr val="bg2">
                    <a:lumMod val="10000"/>
                  </a:schemeClr>
                </a:solidFill>
              </a:rPr>
              <a:t>Press</a:t>
            </a:r>
            <a:r>
              <a:rPr lang="cs-CZ" sz="1200" dirty="0" smtClean="0">
                <a:solidFill>
                  <a:schemeClr val="bg2">
                    <a:lumMod val="10000"/>
                  </a:schemeClr>
                </a:solidFill>
              </a:rPr>
              <a:t> 2013, ISBN: 978-80-251-3819-9</a:t>
            </a:r>
          </a:p>
        </p:txBody>
      </p:sp>
    </p:spTree>
    <p:extLst>
      <p:ext uri="{BB962C8B-B14F-4D97-AF65-F5344CB8AC3E}">
        <p14:creationId xmlns:p14="http://schemas.microsoft.com/office/powerpoint/2010/main" val="192410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MS Project – sw nástroj pro řízení projektů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31072" y="773373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Konsolidovaný reporting nabízí různé pohledy na projektová data s využitím</a:t>
            </a: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 smtClean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128914"/>
            <a:ext cx="5328592" cy="3636404"/>
          </a:xfrm>
          <a:prstGeom prst="rect">
            <a:avLst/>
          </a:prstGeom>
        </p:spPr>
      </p:pic>
      <p:sp>
        <p:nvSpPr>
          <p:cNvPr id="13" name="TextovéPole 12"/>
          <p:cNvSpPr txBox="1"/>
          <p:nvPr/>
        </p:nvSpPr>
        <p:spPr>
          <a:xfrm>
            <a:off x="251520" y="4800410"/>
            <a:ext cx="72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200" dirty="0">
                <a:solidFill>
                  <a:srgbClr val="000000"/>
                </a:solidFill>
              </a:rPr>
              <a:t>Pokročilé techniky tvorby reportů v </a:t>
            </a:r>
            <a:r>
              <a:rPr lang="cs-CZ" sz="1200" dirty="0" smtClean="0">
                <a:solidFill>
                  <a:srgbClr val="000000"/>
                </a:solidFill>
              </a:rPr>
              <a:t>MSPROJECT a prezentační služba SharePoint, ukázka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cs-CZ" sz="1200" dirty="0" smtClean="0">
                <a:solidFill>
                  <a:srgbClr val="000000"/>
                </a:solidFill>
              </a:rPr>
              <a:t>z</a:t>
            </a:r>
            <a:r>
              <a:rPr lang="en-US" sz="1200" dirty="0" smtClean="0">
                <a:solidFill>
                  <a:srgbClr val="000000"/>
                </a:solidFill>
              </a:rPr>
              <a:t> [1]</a:t>
            </a:r>
            <a:endParaRPr lang="cs-CZ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83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3181</TotalTime>
  <Words>1467</Words>
  <Application>Microsoft Office PowerPoint</Application>
  <PresentationFormat>Předvádění na obrazovce (16:9)</PresentationFormat>
  <Paragraphs>281</Paragraphs>
  <Slides>25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Enriqueta</vt:lpstr>
      <vt:lpstr>Times New Roman</vt:lpstr>
      <vt:lpstr>SLU</vt:lpstr>
      <vt:lpstr>Projektování informačních systémů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MS Project – sw nástroj pro řízení projektů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ps</cp:lastModifiedBy>
  <cp:revision>208</cp:revision>
  <dcterms:created xsi:type="dcterms:W3CDTF">2016-07-06T15:42:34Z</dcterms:created>
  <dcterms:modified xsi:type="dcterms:W3CDTF">2018-04-16T04:47:40Z</dcterms:modified>
</cp:coreProperties>
</file>