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9" r:id="rId1"/>
    <p:sldMasterId id="2147483692" r:id="rId2"/>
  </p:sldMasterIdLst>
  <p:notesMasterIdLst>
    <p:notesMasterId r:id="rId52"/>
  </p:notesMasterIdLst>
  <p:handoutMasterIdLst>
    <p:handoutMasterId r:id="rId53"/>
  </p:handoutMasterIdLst>
  <p:sldIdLst>
    <p:sldId id="256" r:id="rId3"/>
    <p:sldId id="319" r:id="rId4"/>
    <p:sldId id="320" r:id="rId5"/>
    <p:sldId id="321" r:id="rId6"/>
    <p:sldId id="322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1" r:id="rId44"/>
    <p:sldId id="360" r:id="rId45"/>
    <p:sldId id="362" r:id="rId46"/>
    <p:sldId id="363" r:id="rId47"/>
    <p:sldId id="364" r:id="rId48"/>
    <p:sldId id="365" r:id="rId49"/>
    <p:sldId id="367" r:id="rId50"/>
    <p:sldId id="323" r:id="rId51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645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DBFFF5A1-CB40-4DCD-97A6-F1C543A9280A}" type="datetimeFigureOut">
              <a:rPr lang="cs-CZ"/>
              <a:pPr>
                <a:defRPr/>
              </a:pPr>
              <a:t>03.03.2022</a:t>
            </a:fld>
            <a:endParaRPr lang="cs-CZ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645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BC8480D-E831-4408-8CA1-6A5077B39E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080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E80B4823-DBEE-475D-9F3E-3520C6629DFC}" type="datetimeFigureOut">
              <a:rPr lang="cs-CZ"/>
              <a:pPr>
                <a:defRPr/>
              </a:pPr>
              <a:t>03.03.2022</a:t>
            </a:fld>
            <a:endParaRPr lang="cs-CZ"/>
          </a:p>
        </p:txBody>
      </p:sp>
      <p:sp>
        <p:nvSpPr>
          <p:cNvPr id="43012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5126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1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777D8FF-F43E-4401-81A1-4F41472E73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498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524996"/>
      </p:ext>
    </p:extLst>
  </p:cSld>
  <p:clrMapOvr>
    <a:masterClrMapping/>
  </p:clrMapOvr>
  <p:transition spd="slow">
    <p:push/>
  </p:transition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977765"/>
      </p:ext>
    </p:extLst>
  </p:cSld>
  <p:clrMapOvr>
    <a:masterClrMapping/>
  </p:clrMapOvr>
  <p:transition spd="slow">
    <p:push/>
  </p:transition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37362"/>
      </p:ext>
    </p:extLst>
  </p:cSld>
  <p:clrMapOvr>
    <a:masterClrMapping/>
  </p:clrMapOvr>
  <p:transition spd="slow">
    <p:push/>
  </p:transition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5757-C20D-4307-BEB3-E1017FFFC9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782964"/>
      </p:ext>
    </p:extLst>
  </p:cSld>
  <p:clrMapOvr>
    <a:masterClrMapping/>
  </p:clrMapOvr>
  <p:transition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ACA0-84ED-45AB-BFF4-C2793E04EA2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498675"/>
      </p:ext>
    </p:extLst>
  </p:cSld>
  <p:clrMapOvr>
    <a:masterClrMapping/>
  </p:clrMapOvr>
  <p:transition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3DBA-BD7A-43B9-857F-B371D9FDC2F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745284"/>
      </p:ext>
    </p:extLst>
  </p:cSld>
  <p:clrMapOvr>
    <a:masterClrMapping/>
  </p:clrMapOvr>
  <p:transition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6781-A518-4032-A85B-F45B10245E2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092121"/>
      </p:ext>
    </p:extLst>
  </p:cSld>
  <p:clrMapOvr>
    <a:masterClrMapping/>
  </p:clrMapOvr>
  <p:transition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E300-87D1-43B2-9DE5-0D0558C7DBD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596803"/>
      </p:ext>
    </p:extLst>
  </p:cSld>
  <p:clrMapOvr>
    <a:masterClrMapping/>
  </p:clrMapOvr>
  <p:transition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B23-14D5-42B5-B473-80E47309E8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090947"/>
      </p:ext>
    </p:extLst>
  </p:cSld>
  <p:clrMapOvr>
    <a:masterClrMapping/>
  </p:clrMapOvr>
  <p:transition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B32C3-21B0-4BCF-BCB9-213A8C5B9D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878962"/>
      </p:ext>
    </p:extLst>
  </p:cSld>
  <p:clrMapOvr>
    <a:masterClrMapping/>
  </p:clrMapOvr>
  <p:transition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9176-9D71-4E75-BC8D-D02FD627D43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309726"/>
      </p:ext>
    </p:extLst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252205"/>
      </p:ext>
    </p:extLst>
  </p:cSld>
  <p:clrMapOvr>
    <a:masterClrMapping/>
  </p:clrMapOvr>
  <p:transition spd="slow">
    <p:push/>
  </p:transition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E033-2FCE-4CB8-B689-3A8E18B537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825862"/>
      </p:ext>
    </p:extLst>
  </p:cSld>
  <p:clrMapOvr>
    <a:masterClrMapping/>
  </p:clrMapOvr>
  <p:transition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6BDC-C2AF-44E0-9241-58D27F2230B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251646"/>
      </p:ext>
    </p:extLst>
  </p:cSld>
  <p:clrMapOvr>
    <a:masterClrMapping/>
  </p:clrMapOvr>
  <p:transition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CD1B5-C3CA-40D5-AD5D-E335EBB79B5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47844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775326"/>
      </p:ext>
    </p:extLst>
  </p:cSld>
  <p:clrMapOvr>
    <a:masterClrMapping/>
  </p:clrMapOvr>
  <p:transition spd="slow">
    <p:push/>
  </p:transition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172707"/>
      </p:ext>
    </p:extLst>
  </p:cSld>
  <p:clrMapOvr>
    <a:masterClrMapping/>
  </p:clrMapOvr>
  <p:transition spd="slow">
    <p:push/>
  </p:transition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66523"/>
      </p:ext>
    </p:extLst>
  </p:cSld>
  <p:clrMapOvr>
    <a:masterClrMapping/>
  </p:clrMapOvr>
  <p:transition spd="slow">
    <p:push/>
  </p:transition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202272"/>
      </p:ext>
    </p:extLst>
  </p:cSld>
  <p:clrMapOvr>
    <a:masterClrMapping/>
  </p:clrMapOvr>
  <p:transition spd="slow">
    <p:push/>
  </p:transition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262530"/>
      </p:ext>
    </p:extLst>
  </p:cSld>
  <p:clrMapOvr>
    <a:masterClrMapping/>
  </p:clrMapOvr>
  <p:transition spd="slow">
    <p:push/>
  </p:transition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927635"/>
      </p:ext>
    </p:extLst>
  </p:cSld>
  <p:clrMapOvr>
    <a:masterClrMapping/>
  </p:clrMapOvr>
  <p:transition spd="slow">
    <p:push/>
  </p:transition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904592"/>
      </p:ext>
    </p:extLst>
  </p:cSld>
  <p:clrMapOvr>
    <a:masterClrMapping/>
  </p:clrMapOvr>
  <p:transition spd="slow">
    <p:push/>
  </p:transition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409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4104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4105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4106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4107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4108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4111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4112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4113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4114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4115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4116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084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F3310-DFC7-4B30-8101-C0C94DE7DB72}" type="slidenum">
              <a:rPr lang="cs-CZ">
                <a:solidFill>
                  <a:srgbClr val="000000"/>
                </a:solidFill>
                <a:latin typeface="Verdana" pitchFamily="34" charset="0"/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80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b.vse.cz/kfil/elogos/miscellany/slapa103.pdf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>
          <a:xfrm>
            <a:off x="685798" y="985153"/>
            <a:ext cx="7772400" cy="1371600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dirty="0"/>
              <a:t>Projektování </a:t>
            </a:r>
            <a:r>
              <a:rPr lang="cs-CZ"/>
              <a:t>informačních </a:t>
            </a:r>
            <a:r>
              <a:rPr lang="cs-CZ" smtClean="0"/>
              <a:t>systémů</a:t>
            </a:r>
            <a:endParaRPr lang="cs-CZ" dirty="0"/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173695" y="3363652"/>
            <a:ext cx="6796608" cy="864096"/>
          </a:xfrm>
        </p:spPr>
        <p:txBody>
          <a:bodyPr/>
          <a:lstStyle/>
          <a:p>
            <a:pPr defTabSz="914400" eaLnBrk="1" hangingPunct="1">
              <a:defRPr/>
            </a:pPr>
            <a:r>
              <a:rPr lang="cs-CZ" sz="3600" b="1" dirty="0"/>
              <a:t>Týmový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3600" b="1" dirty="0"/>
              <a:t>management projektů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38332" y="5234647"/>
            <a:ext cx="6838124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/>
              <a:t>Doc. Mgr. </a:t>
            </a:r>
            <a:r>
              <a:rPr lang="sk-SK" kern="0" dirty="0" err="1"/>
              <a:t>Petr</a:t>
            </a:r>
            <a:r>
              <a:rPr lang="sk-SK" kern="0" dirty="0"/>
              <a:t> Suchánek, </a:t>
            </a:r>
            <a:r>
              <a:rPr lang="sk-SK" kern="0" dirty="0" err="1"/>
              <a:t>Ph.D</a:t>
            </a:r>
            <a:r>
              <a:rPr lang="sk-SK" kern="0" dirty="0"/>
              <a:t>.</a:t>
            </a:r>
            <a:endParaRPr lang="cs-CZ" kern="0" dirty="0"/>
          </a:p>
          <a:p>
            <a:r>
              <a:rPr lang="cs-CZ" kern="0" dirty="0"/>
              <a:t>Doc. RNDr. Ing. Roman Šperka, Ph.D.</a:t>
            </a:r>
          </a:p>
          <a:p>
            <a:r>
              <a:rPr lang="cs-CZ" sz="1600" kern="0" dirty="0"/>
              <a:t>Převzato od: Ing. Dominik Vymětal, DrSc.</a:t>
            </a:r>
          </a:p>
          <a:p>
            <a:endParaRPr lang="cs-CZ" kern="0" dirty="0"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Vodopád a spirála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dirty="0"/>
              <a:t>Vodopád</a:t>
            </a:r>
          </a:p>
          <a:p>
            <a:pPr lvl="1"/>
            <a:r>
              <a:rPr lang="cs-CZ" sz="2400" dirty="0"/>
              <a:t>Výhody – přesné stanovení projektového plánu vede k jasné smlouvě s dodavatelem</a:t>
            </a:r>
          </a:p>
          <a:p>
            <a:pPr lvl="1"/>
            <a:r>
              <a:rPr lang="cs-CZ" sz="2400" dirty="0"/>
              <a:t>Nevýhody – údržba projektové dokumentace velmi náročná, při změnách degraduje, vícenáklady</a:t>
            </a:r>
          </a:p>
          <a:p>
            <a:r>
              <a:rPr lang="cs-CZ" sz="2800" dirty="0"/>
              <a:t>Spirála</a:t>
            </a:r>
          </a:p>
          <a:p>
            <a:pPr lvl="1"/>
            <a:r>
              <a:rPr lang="cs-CZ" sz="2400" dirty="0"/>
              <a:t>Výhody –určité iterace umožňují lepší komunikaci s uživateli i dodavatelem</a:t>
            </a:r>
          </a:p>
          <a:p>
            <a:pPr lvl="2"/>
            <a:r>
              <a:rPr lang="cs-CZ" sz="2000" dirty="0"/>
              <a:t>Jednodušší cenové jednání</a:t>
            </a:r>
          </a:p>
          <a:p>
            <a:pPr lvl="2"/>
            <a:r>
              <a:rPr lang="cs-CZ" sz="2000" dirty="0"/>
              <a:t>Výsledný produkt se blíží představám odběratele</a:t>
            </a:r>
          </a:p>
          <a:p>
            <a:pPr lvl="1"/>
            <a:r>
              <a:rPr lang="cs-CZ" sz="2400" dirty="0"/>
              <a:t>Nevýhody – podobné jako u vodopádu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720417"/>
      </p:ext>
    </p:extLst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4993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Fáze vývoje systému</a:t>
            </a:r>
          </a:p>
        </p:txBody>
      </p:sp>
      <p:sp>
        <p:nvSpPr>
          <p:cNvPr id="3" name="Shape 84994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/>
              <a:t>Stanovení informační strategie a architektury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Analýza potřeb (procesy, objekty,data)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Návrh (Cílový koncept řešení)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Realizace modulů, prototypová fáze, agilní fáze (závisí od přijaté strategie zavedení) IS)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Stanovení zásad migrace dat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Ladění modulů, prototypů, orchestrace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Technická realizace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Souhrnný test a příprava dokumentace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Školení uživatelů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Instalace, akceptační test</a:t>
            </a: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2579745707"/>
      </p:ext>
    </p:extLst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/>
            <a:r>
              <a:rPr lang="cs-CZ" sz="3600"/>
              <a:t>Psychologické aspekty a management IS projektů</a:t>
            </a:r>
          </a:p>
        </p:txBody>
      </p:sp>
      <p:sp>
        <p:nvSpPr>
          <p:cNvPr id="3" name="Shape 23555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Nový IS = změna</a:t>
            </a:r>
          </a:p>
          <a:p>
            <a:pPr>
              <a:lnSpc>
                <a:spcPct val="90000"/>
              </a:lnSpc>
            </a:pPr>
            <a:r>
              <a:rPr lang="cs-CZ" sz="2400"/>
              <a:t>postoj uživatele: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co mi to přinese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jak to ohrozí moji práci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strach ze změny a vícepráce na začátku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jaké mi to dá šance</a:t>
            </a:r>
          </a:p>
          <a:p>
            <a:pPr>
              <a:lnSpc>
                <a:spcPct val="90000"/>
              </a:lnSpc>
            </a:pPr>
            <a:r>
              <a:rPr lang="cs-CZ" sz="2400"/>
              <a:t>Úloha managera projektu: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rozptýlit obavy a ukázat pozitiva a šance</a:t>
            </a:r>
          </a:p>
          <a:p>
            <a:pPr>
              <a:lnSpc>
                <a:spcPct val="90000"/>
              </a:lnSpc>
            </a:pPr>
            <a:r>
              <a:rPr lang="cs-CZ" sz="2400"/>
              <a:t>Jak: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efektivní komunikace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dobrá organizace školení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využití Power Users</a:t>
            </a:r>
          </a:p>
        </p:txBody>
      </p:sp>
    </p:spTree>
    <p:extLst>
      <p:ext uri="{BB962C8B-B14F-4D97-AF65-F5344CB8AC3E}">
        <p14:creationId xmlns:p14="http://schemas.microsoft.com/office/powerpoint/2010/main" val="3828207346"/>
      </p:ext>
    </p:extLst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/>
            <a:r>
              <a:rPr lang="cs-CZ" sz="3600"/>
              <a:t>Zajištění kvality projektu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defTabSz="914400" eaLnBrk="1" hangingPunct="1"/>
            <a:r>
              <a:rPr lang="cs-CZ" sz="2800"/>
              <a:t>kvalita je jedním z rizikových faktorů (viz trojúhelník náklady – termíny – kvalita)</a:t>
            </a:r>
          </a:p>
          <a:p>
            <a:pPr defTabSz="914400" eaLnBrk="1" hangingPunct="1"/>
            <a:r>
              <a:rPr lang="cs-CZ" sz="2800"/>
              <a:t>základním prvkem je smlouva s dodavatelem</a:t>
            </a:r>
          </a:p>
          <a:p>
            <a:pPr lvl="1" defTabSz="914400" eaLnBrk="1" hangingPunct="1"/>
            <a:r>
              <a:rPr lang="cs-CZ"/>
              <a:t>požadované funkce a jejich specifikace</a:t>
            </a:r>
          </a:p>
          <a:p>
            <a:pPr lvl="1" defTabSz="914400" eaLnBrk="1" hangingPunct="1"/>
            <a:r>
              <a:rPr lang="cs-CZ"/>
              <a:t>termíny</a:t>
            </a:r>
          </a:p>
          <a:p>
            <a:pPr lvl="1" defTabSz="914400" eaLnBrk="1" hangingPunct="1"/>
            <a:r>
              <a:rPr lang="cs-CZ"/>
              <a:t>záruky</a:t>
            </a:r>
          </a:p>
          <a:p>
            <a:pPr lvl="1" defTabSz="914400" eaLnBrk="1" hangingPunct="1"/>
            <a:r>
              <a:rPr lang="cs-CZ"/>
              <a:t>proces řízení změn v projektu</a:t>
            </a:r>
          </a:p>
          <a:p>
            <a:pPr lvl="1" defTabSz="914400" eaLnBrk="1" hangingPunct="1"/>
            <a:r>
              <a:rPr lang="cs-CZ"/>
              <a:t>kriteria kontroly kvality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326030873"/>
      </p:ext>
    </p:extLst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9633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Metody řízení kvality projektu</a:t>
            </a:r>
          </a:p>
        </p:txBody>
      </p:sp>
      <p:sp>
        <p:nvSpPr>
          <p:cNvPr id="3" name="Shape 69634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800" kern="0"/>
              <a:t>pravidelný sběr informací  o stavu projektu</a:t>
            </a:r>
          </a:p>
          <a:p>
            <a:pPr>
              <a:lnSpc>
                <a:spcPct val="90000"/>
              </a:lnSpc>
            </a:pPr>
            <a:r>
              <a:rPr lang="cs-CZ" sz="2800" kern="0"/>
              <a:t>„ruční“ vyhodnocování je možné jen pro malé projekty</a:t>
            </a:r>
          </a:p>
          <a:p>
            <a:pPr>
              <a:lnSpc>
                <a:spcPct val="90000"/>
              </a:lnSpc>
            </a:pPr>
            <a:r>
              <a:rPr lang="cs-CZ" sz="2800" kern="0"/>
              <a:t>automatizované sledování (např. MS Project)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termíny a funkce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sledování kritické cesty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sledování vytíženosti zdrojů</a:t>
            </a:r>
          </a:p>
          <a:p>
            <a:pPr>
              <a:lnSpc>
                <a:spcPct val="90000"/>
              </a:lnSpc>
            </a:pPr>
            <a:r>
              <a:rPr lang="cs-CZ" sz="2800" kern="0"/>
              <a:t>taktiky jednání při zjištění problémů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konsensuální : je vždy výhodné pro udržení týmu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konfliktní : v případě opakovaných problémů</a:t>
            </a:r>
          </a:p>
          <a:p>
            <a:pPr lvl="1">
              <a:lnSpc>
                <a:spcPct val="90000"/>
              </a:lnSpc>
            </a:pPr>
            <a:endParaRPr lang="cs-CZ" kern="0"/>
          </a:p>
        </p:txBody>
      </p:sp>
    </p:spTree>
    <p:extLst>
      <p:ext uri="{BB962C8B-B14F-4D97-AF65-F5344CB8AC3E}">
        <p14:creationId xmlns:p14="http://schemas.microsoft.com/office/powerpoint/2010/main" val="1199953255"/>
      </p:ext>
    </p:extLst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Týmový management – základní pojmy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Projektová hierarchie – postavení jednotlivých členů  v projektové organizační struktuře</a:t>
            </a:r>
          </a:p>
          <a:p>
            <a:r>
              <a:rPr lang="cs-CZ" sz="2000" kern="0" dirty="0"/>
              <a:t>Dozor – (projektový dozor, </a:t>
            </a:r>
            <a:r>
              <a:rPr lang="cs-CZ" sz="2000" kern="0" dirty="0" err="1"/>
              <a:t>steering</a:t>
            </a:r>
            <a:r>
              <a:rPr lang="cs-CZ" sz="2000" kern="0" dirty="0"/>
              <a:t> </a:t>
            </a:r>
            <a:r>
              <a:rPr lang="cs-CZ" sz="2000" kern="0" dirty="0" err="1"/>
              <a:t>board</a:t>
            </a:r>
            <a:r>
              <a:rPr lang="cs-CZ" sz="2000" kern="0" dirty="0"/>
              <a:t>) – má dohled nad projektem a provádí stěžejní rozhodnutí</a:t>
            </a:r>
          </a:p>
          <a:p>
            <a:r>
              <a:rPr lang="cs-CZ" sz="2000" kern="0" dirty="0"/>
              <a:t>Expertní tým – často externí poradci, poradní orgán vrcholového managementu, vyhodnocuje efektivnost a kvalitu projektu</a:t>
            </a:r>
          </a:p>
          <a:p>
            <a:r>
              <a:rPr lang="cs-CZ" sz="2000" kern="0" dirty="0"/>
              <a:t>Manažér projektu – je plně zodpovědný  za management projektu  a dosažení cílů</a:t>
            </a:r>
          </a:p>
          <a:p>
            <a:r>
              <a:rPr lang="cs-CZ" sz="2000" kern="0" dirty="0"/>
              <a:t>Vedoucí projektové skupiny ( dílčího projektu) </a:t>
            </a:r>
          </a:p>
          <a:p>
            <a:r>
              <a:rPr lang="cs-CZ" sz="2000" kern="0" dirty="0"/>
              <a:t>Kmenový projektový tým – podílí se na formulaci výchozích požadavků a cílů ( u IS projektů zpravidla zástupci uživatelů)</a:t>
            </a:r>
          </a:p>
        </p:txBody>
      </p:sp>
    </p:spTree>
    <p:extLst>
      <p:ext uri="{BB962C8B-B14F-4D97-AF65-F5344CB8AC3E}">
        <p14:creationId xmlns:p14="http://schemas.microsoft.com/office/powerpoint/2010/main" val="2162884080"/>
      </p:ext>
    </p:extLst>
  </p:cSld>
  <p:clrMapOvr>
    <a:masterClrMapping/>
  </p:clrMapOvr>
  <p:transition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-14941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Hierarchie v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Určuje  vzájemné vztahy  nadřízenosti a podřízenosti  pracovníků podílejících se na projektových pracích</a:t>
            </a:r>
          </a:p>
          <a:p>
            <a:r>
              <a:rPr lang="cs-CZ" sz="2400" kern="0" dirty="0"/>
              <a:t>Struktura  hierarchie je vždy ovlivněna potřebou a charakterem požadovaných znalostí</a:t>
            </a:r>
          </a:p>
          <a:p>
            <a:r>
              <a:rPr lang="cs-CZ" sz="2400" kern="0" dirty="0"/>
              <a:t>U IS je to vždy smíšená struktura a hierarchie pracovníků  IT a uživatelů, kdy zejména na počátku mají převažovat odborné znalosti v oblastech zavedení (změn) IS</a:t>
            </a:r>
          </a:p>
        </p:txBody>
      </p:sp>
    </p:spTree>
    <p:extLst>
      <p:ext uri="{BB962C8B-B14F-4D97-AF65-F5344CB8AC3E}">
        <p14:creationId xmlns:p14="http://schemas.microsoft.com/office/powerpoint/2010/main" val="2752784874"/>
      </p:ext>
    </p:extLst>
  </p:cSld>
  <p:clrMapOvr>
    <a:masterClrMapping/>
  </p:clrMapOvr>
  <p:transition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Typické organizační schéma IS projektu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28276038"/>
              </p:ext>
            </p:extLst>
          </p:nvPr>
        </p:nvGraphicFramePr>
        <p:xfrm>
          <a:off x="1456001" y="1844824"/>
          <a:ext cx="6840760" cy="4571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Visio" r:id="rId3" imgW="6124475" imgH="4092674" progId="Visio.Drawing.11">
                  <p:embed/>
                </p:oleObj>
              </mc:Choice>
              <mc:Fallback>
                <p:oleObj name="Visio" r:id="rId3" imgW="6124475" imgH="409267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6001" y="1844824"/>
                        <a:ext cx="6840760" cy="457114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158790"/>
      </p:ext>
    </p:extLst>
  </p:cSld>
  <p:clrMapOvr>
    <a:masterClrMapping/>
  </p:clrMapOvr>
  <p:transition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01000" cy="1216025"/>
          </a:xfrm>
        </p:spPr>
        <p:txBody>
          <a:bodyPr/>
          <a:lstStyle/>
          <a:p>
            <a:r>
              <a:rPr lang="cs-CZ" dirty="0"/>
              <a:t>Hlavní role v projektu IS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994489"/>
              </p:ext>
            </p:extLst>
          </p:nvPr>
        </p:nvGraphicFramePr>
        <p:xfrm>
          <a:off x="683568" y="1700808"/>
          <a:ext cx="7643866" cy="4500590"/>
        </p:xfrm>
        <a:graphic>
          <a:graphicData uri="http://schemas.openxmlformats.org/drawingml/2006/table">
            <a:tbl>
              <a:tblPr/>
              <a:tblGrid>
                <a:gridCol w="3821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MS Mincho"/>
                          <a:cs typeface="Times New Roman"/>
                        </a:rPr>
                        <a:t>Odběratel</a:t>
                      </a:r>
                      <a:endParaRPr lang="cs-CZ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Times New Roman"/>
                          <a:ea typeface="MS Mincho"/>
                          <a:cs typeface="Times New Roman"/>
                        </a:rPr>
                        <a:t>Dodavatel</a:t>
                      </a:r>
                      <a:endParaRPr lang="cs-CZ" sz="18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Vlastník projektu (vedoucí organizace, nebo člen vedení)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Vedoucí projektu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Řídící výbor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Konzultant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Vedoucí projektu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Programátor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Vedoucí dílčího projektu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Technický specialista systémového software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MS Mincho"/>
                          <a:cs typeface="Times New Roman"/>
                        </a:rPr>
                        <a:t>Člen projektového týmu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Technický specialista hardware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MS Mincho"/>
                          <a:cs typeface="Times New Roman"/>
                        </a:rPr>
                        <a:t>Případný externí expert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Technický specialista sítí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Případný asistent vedoucího projektu aj.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MS Mincho"/>
                          <a:cs typeface="Times New Roman"/>
                        </a:rPr>
                        <a:t>Popřípadě specialista pro školení uživatele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67500"/>
      </p:ext>
    </p:extLst>
  </p:cSld>
  <p:clrMapOvr>
    <a:masterClrMapping/>
  </p:clrMapOvr>
  <p:transition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-24669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Řídící výbor ( dozor)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916832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Definuje: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Strategii vedoucí k dosažení cílů projektu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Priority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Pravomoci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Sleduje: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Postup prací na projektu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Průběh nákladů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Rozhoduje o: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Alokaci zdrojů požadovaných manažérem projektu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Změnách oproti definici funkcí a prací na projektu</a:t>
            </a:r>
          </a:p>
        </p:txBody>
      </p:sp>
    </p:spTree>
    <p:extLst>
      <p:ext uri="{BB962C8B-B14F-4D97-AF65-F5344CB8AC3E}">
        <p14:creationId xmlns:p14="http://schemas.microsoft.com/office/powerpoint/2010/main" val="2543847974"/>
      </p:ext>
    </p:extLst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/>
              <a:t>Pojem informační </a:t>
            </a:r>
            <a:r>
              <a:rPr lang="cs-CZ" sz="4000" dirty="0"/>
              <a:t>společnost </a:t>
            </a:r>
            <a:r>
              <a:rPr lang="cs-CZ" sz="4000"/>
              <a:t>a informace</a:t>
            </a:r>
            <a:endParaRPr lang="en-US" sz="4000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/>
              <a:t>Informační společnost:</a:t>
            </a:r>
          </a:p>
          <a:p>
            <a:pPr lvl="1"/>
            <a:r>
              <a:rPr lang="cs-CZ"/>
              <a:t> použití technologií zpracování informací ve všech oblastech společenského života</a:t>
            </a:r>
          </a:p>
          <a:p>
            <a:r>
              <a:rPr lang="cs-CZ"/>
              <a:t>Informace:</a:t>
            </a:r>
          </a:p>
          <a:p>
            <a:pPr lvl="1"/>
            <a:r>
              <a:rPr lang="cs-CZ"/>
              <a:t>V informační společnosti nabývá pojem informace nejvyšší důležitosti, jedná se prakticky o stejnou důležitost jakou mají pojmy čas, prostor, hmota.</a:t>
            </a:r>
            <a:endParaRPr lang="en-US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39750" y="5661025"/>
            <a:ext cx="54168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hlinkClick r:id="rId2"/>
              </a:rPr>
              <a:t>http://nb.vse.cz/kfil/elogos/miscellany/slapa103.pdf</a:t>
            </a:r>
            <a:r>
              <a:rPr lang="sk-SK" dirty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91329"/>
      </p:ext>
    </p:extLst>
  </p:cSld>
  <p:clrMapOvr>
    <a:masterClrMapping/>
  </p:clrMapOvr>
  <p:transition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24669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Vedoucí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Plánovač, koordinátor, organizátor, kontrolor , vyjednavač a </a:t>
            </a:r>
            <a:r>
              <a:rPr lang="cs-CZ" sz="2800" kern="0" dirty="0"/>
              <a:t/>
            </a:r>
            <a:br>
              <a:rPr lang="cs-CZ" sz="2800" kern="0" dirty="0"/>
            </a:br>
            <a:r>
              <a:rPr lang="cs-CZ" sz="2800" b="1" kern="0" dirty="0"/>
              <a:t>Vůdce</a:t>
            </a:r>
          </a:p>
          <a:p>
            <a:r>
              <a:rPr lang="cs-CZ" sz="2000" kern="0" dirty="0"/>
              <a:t>Je zodpovědný za výběr členů projektového týmu</a:t>
            </a:r>
          </a:p>
          <a:p>
            <a:r>
              <a:rPr lang="cs-CZ" sz="2000" kern="0" dirty="0"/>
              <a:t>Řídí a koordinuje dílčí projekty</a:t>
            </a:r>
          </a:p>
          <a:p>
            <a:r>
              <a:rPr lang="cs-CZ" sz="2000" kern="0" dirty="0"/>
              <a:t>Zodpovídá zejména za:</a:t>
            </a:r>
          </a:p>
          <a:p>
            <a:pPr lvl="1"/>
            <a:r>
              <a:rPr lang="cs-CZ" sz="1600" kern="0" dirty="0"/>
              <a:t>Řízení realizace postupu prací</a:t>
            </a:r>
          </a:p>
          <a:p>
            <a:pPr lvl="1"/>
            <a:r>
              <a:rPr lang="cs-CZ" sz="1600" kern="0" dirty="0"/>
              <a:t>Identifikaci odchylek od plánů a realizaci nápravných opatření</a:t>
            </a:r>
          </a:p>
          <a:p>
            <a:pPr lvl="1"/>
            <a:r>
              <a:rPr lang="cs-CZ" sz="1600" kern="0" dirty="0"/>
              <a:t>Poskytování informací o průběhu projektu</a:t>
            </a:r>
          </a:p>
          <a:p>
            <a:pPr lvl="1"/>
            <a:r>
              <a:rPr lang="cs-CZ" sz="1600" kern="0" dirty="0"/>
              <a:t>Formulování a předkládání požadavků nad rámec jeho povinností (u IS kritická úloha)</a:t>
            </a:r>
          </a:p>
          <a:p>
            <a:pPr lvl="1"/>
            <a:r>
              <a:rPr lang="cs-CZ" sz="1600" kern="0" dirty="0"/>
              <a:t>Sledování a vyhodnocování nákladů vzhledem k rozpočtu</a:t>
            </a:r>
          </a:p>
          <a:p>
            <a:pPr lvl="1"/>
            <a:r>
              <a:rPr lang="cs-CZ" sz="1600" kern="0" dirty="0"/>
              <a:t>Vytváření potřebných pracovních kontaktů na všech úrovních řízení</a:t>
            </a:r>
          </a:p>
          <a:p>
            <a:pPr lvl="1"/>
            <a:r>
              <a:rPr lang="cs-CZ" sz="1600" kern="0" dirty="0"/>
              <a:t>Marketing projektu</a:t>
            </a: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909153277"/>
      </p:ext>
    </p:extLst>
  </p:cSld>
  <p:clrMapOvr>
    <a:masterClrMapping/>
  </p:clrMapOvr>
  <p:transition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Vedoucí projektu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078068"/>
              </p:ext>
            </p:extLst>
          </p:nvPr>
        </p:nvGraphicFramePr>
        <p:xfrm>
          <a:off x="357158" y="1785927"/>
          <a:ext cx="8001056" cy="3738109"/>
        </p:xfrm>
        <a:graphic>
          <a:graphicData uri="http://schemas.openxmlformats.org/drawingml/2006/table">
            <a:tbl>
              <a:tblPr/>
              <a:tblGrid>
                <a:gridCol w="400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Cíle role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Splnit cíle projektu a jeho souvislosti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Kompetence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Schopnost vést projekty, znalost organizace podniku, znalost řešené problematiky, znalost 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Osobnostní typ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Komunikátor a vůdce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Počet osob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Jedna až dvě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Co není cílem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6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Zdroj, odkud jej vzít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Podnikový manažerský tým, případně externista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14348" y="621508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Gareis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357686" y="4653136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Práce na obsahu projektu nebo jeho části</a:t>
            </a:r>
          </a:p>
        </p:txBody>
      </p:sp>
    </p:spTree>
    <p:extLst>
      <p:ext uri="{BB962C8B-B14F-4D97-AF65-F5344CB8AC3E}">
        <p14:creationId xmlns:p14="http://schemas.microsoft.com/office/powerpoint/2010/main" val="894175399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34397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Účinnost týmové komunikace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Je úlohou vedoucího projektu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Potřebné vlastnosti vedoucího projektu: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Schopný komunikátor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Aktivní komunikátor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Tvůrce komunikačního prostředí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Efektivní koordinátor (moderátor) pracovních porad a diskuzí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Komunikační past u IS projektů: informatici versus uživatelé / vedení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Osvědčené postupy: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Naslouchání, zpracování, třídění a filtrování informací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Účinná motivace (pochvala, osobní pozornost, provokace profesionální pýchy členů týmu…)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Otevřené a neutrální řízení konfliktů</a:t>
            </a:r>
          </a:p>
          <a:p>
            <a:pPr>
              <a:lnSpc>
                <a:spcPct val="90000"/>
              </a:lnSpc>
            </a:pPr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1990493497"/>
      </p:ext>
    </p:extLst>
  </p:cSld>
  <p:clrMapOvr>
    <a:masterClrMapping/>
  </p:clrMapOvr>
  <p:transition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24669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Zodpovědnosti vedoucího projektu IS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kern="0" dirty="0"/>
              <a:t>U odběratele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Projednávání souladu cílů projektu IS s vrcholovým vedením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Koordinaci a alokaci klíčových uživatelů v etapě návrhu systému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Koordinaci posouzení návrhu nového systému ve firmě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Koordinaci dílčích projektových týmů s IT týmem v období realizace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Návrh a dodržení časového harmonogramu přechodu na nový systém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Efektivní řízení požadavků na změny dodatečné funkce IS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Cenová vyjednávání s dodavatelem v etapě realizace projektu a jeho změn  </a:t>
            </a:r>
          </a:p>
          <a:p>
            <a:pPr>
              <a:lnSpc>
                <a:spcPct val="90000"/>
              </a:lnSpc>
            </a:pPr>
            <a:r>
              <a:rPr lang="cs-CZ" sz="2000" kern="0" dirty="0"/>
              <a:t>U dodavatele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Organizaci analýzy a návrhu systému včetně dokumentace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Alokaci zdrojů dodavatele dle etap a potřeb realizace IS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Koordinaci subdodavatelů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Výkaznictví o provedených pracích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Odhady spotřeby času a důsledků při požadovaných změnách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Termíny a náklady  dodávek dílčích částí dle projektového časového plánu a rozpočtu</a:t>
            </a:r>
          </a:p>
          <a:p>
            <a:pPr>
              <a:lnSpc>
                <a:spcPct val="90000"/>
              </a:lnSpc>
            </a:pPr>
            <a:endParaRPr lang="cs-CZ" sz="1600" kern="0" dirty="0"/>
          </a:p>
          <a:p>
            <a:pPr lvl="1">
              <a:lnSpc>
                <a:spcPct val="90000"/>
              </a:lnSpc>
            </a:pPr>
            <a:endParaRPr 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754271382"/>
      </p:ext>
    </p:extLst>
  </p:cSld>
  <p:clrMapOvr>
    <a:masterClrMapping/>
  </p:clrMapOvr>
  <p:transition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9939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Styly vedení týmu v IT projektech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Vliv na styl vedení má: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vnitrofiremní kultura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osobnostní charakteristika vedoucího projektu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typ projektu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Styly: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autoritativní (častěji u dodavatelů než u odběratelů)</a:t>
            </a:r>
          </a:p>
          <a:p>
            <a:pPr lvl="2">
              <a:lnSpc>
                <a:spcPct val="90000"/>
              </a:lnSpc>
            </a:pPr>
            <a:r>
              <a:rPr lang="cs-CZ" sz="1800" kern="0" dirty="0"/>
              <a:t>Při kratších projektech s časovým rizikem</a:t>
            </a:r>
          </a:p>
          <a:p>
            <a:pPr lvl="2">
              <a:lnSpc>
                <a:spcPct val="90000"/>
              </a:lnSpc>
            </a:pPr>
            <a:r>
              <a:rPr lang="cs-CZ" sz="1800" kern="0" dirty="0"/>
              <a:t>Při problémech v projektu (zpravidla po výměně vedoucího)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demokratický s výraznou delegací pravomocí</a:t>
            </a:r>
          </a:p>
          <a:p>
            <a:pPr lvl="2">
              <a:lnSpc>
                <a:spcPct val="90000"/>
              </a:lnSpc>
            </a:pPr>
            <a:r>
              <a:rPr lang="cs-CZ" sz="1800" kern="0" dirty="0"/>
              <a:t>Při projektech s výraznou potřebou inovace a motivace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technokratický</a:t>
            </a:r>
          </a:p>
          <a:p>
            <a:pPr lvl="2">
              <a:lnSpc>
                <a:spcPct val="90000"/>
              </a:lnSpc>
            </a:pPr>
            <a:r>
              <a:rPr lang="cs-CZ" sz="1800" kern="0" dirty="0"/>
              <a:t>Zpravidla u obnov  HW nebo sítí, vytváří problémy u koncových uživatelů </a:t>
            </a:r>
          </a:p>
        </p:txBody>
      </p:sp>
    </p:spTree>
    <p:extLst>
      <p:ext uri="{BB962C8B-B14F-4D97-AF65-F5344CB8AC3E}">
        <p14:creationId xmlns:p14="http://schemas.microsoft.com/office/powerpoint/2010/main" val="2950468100"/>
      </p:ext>
    </p:extLst>
  </p:cSld>
  <p:clrMapOvr>
    <a:masterClrMapping/>
  </p:clrMapOvr>
  <p:transition>
    <p:pu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Vyjednávání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43958" y="1772816"/>
            <a:ext cx="77724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000" kern="0" dirty="0"/>
              <a:t>Klíčová schopnost vedoucího IT projektu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Problém: každá organizace má tendenci odmítat změny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Zástupné problémy: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Vícepráce po zavedení, nové funkce dávají méně než staré, chyby, „s tím nedosáhneme plánované ukazatele …“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Požadované vlastnosti: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Rozhodnost, otevřenost, schopnost formulovat požadavky nebo jejich shrnutí, schopnost dosažení konsensu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Typy manažérů IT projektů z hlediska odborných kompetencí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Odborník na IT  - vhodný zpravidla pro menší projekty  s výraznou převahou techniky ( zavedení LAN, WAN, úpravy existujících programů …)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Plánovač a koordinátor – vhodný zpravidla pro větší projekty s výraznou potřebou komunikace. Nemusí mít specializované znalosti IT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V poslední době se spíše prosazují koordinátoři a komunikátoři 		</a:t>
            </a:r>
            <a:br>
              <a:rPr lang="cs-CZ" sz="2000" kern="0" dirty="0"/>
            </a:br>
            <a:r>
              <a:rPr lang="cs-CZ" sz="2000" kern="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266026397"/>
      </p:ext>
    </p:extLst>
  </p:cSld>
  <p:clrMapOvr>
    <a:masterClrMapping/>
  </p:clrMapOvr>
  <p:transition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23528" y="-9939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Zdroje síly vedoucího dle Svozilové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628800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Základní síla</a:t>
            </a:r>
          </a:p>
          <a:p>
            <a:pPr lvl="1"/>
            <a:r>
              <a:rPr lang="cs-CZ" sz="2000" kern="0" dirty="0"/>
              <a:t>Moc z titulu pozice</a:t>
            </a:r>
          </a:p>
          <a:p>
            <a:r>
              <a:rPr lang="cs-CZ" sz="2400" kern="0" dirty="0"/>
              <a:t>Oprávnění k udělení odměny</a:t>
            </a:r>
          </a:p>
          <a:p>
            <a:pPr lvl="1"/>
            <a:r>
              <a:rPr lang="cs-CZ" sz="2000" kern="0" dirty="0"/>
              <a:t>Moc podpořená možností přidělit pozitivní finanční nebo nefinanční zvýhodnění</a:t>
            </a:r>
          </a:p>
          <a:p>
            <a:r>
              <a:rPr lang="cs-CZ" sz="2400" kern="0" dirty="0"/>
              <a:t>Oprávnění  k uložení pokuty</a:t>
            </a:r>
          </a:p>
          <a:p>
            <a:r>
              <a:rPr lang="cs-CZ" sz="2400" kern="0" dirty="0"/>
              <a:t>Síla experta</a:t>
            </a:r>
          </a:p>
          <a:p>
            <a:pPr lvl="1"/>
            <a:r>
              <a:rPr lang="cs-CZ" sz="2000" kern="0" dirty="0"/>
              <a:t>Členové týmu respektují úroveň znalostí, zkušeností a schopností</a:t>
            </a:r>
          </a:p>
          <a:p>
            <a:r>
              <a:rPr lang="cs-CZ" sz="2400" kern="0" dirty="0"/>
              <a:t>Síla společenského uznání</a:t>
            </a:r>
          </a:p>
          <a:p>
            <a:pPr lvl="1"/>
            <a:r>
              <a:rPr lang="cs-CZ" sz="2000" kern="0" dirty="0"/>
              <a:t>Je založena na přirozené autoritě (charizma), obdivu a respektu</a:t>
            </a:r>
          </a:p>
        </p:txBody>
      </p:sp>
    </p:spTree>
    <p:extLst>
      <p:ext uri="{BB962C8B-B14F-4D97-AF65-F5344CB8AC3E}">
        <p14:creationId xmlns:p14="http://schemas.microsoft.com/office/powerpoint/2010/main" val="116579545"/>
      </p:ext>
    </p:extLst>
  </p:cSld>
  <p:clrMapOvr>
    <a:masterClrMapping/>
  </p:clrMapOvr>
  <p:transition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8609"/>
          <p:cNvSpPr txBox="1">
            <a:spLocks noChangeArrowheads="1"/>
          </p:cNvSpPr>
          <p:nvPr/>
        </p:nvSpPr>
        <p:spPr bwMode="auto">
          <a:xfrm>
            <a:off x="395536" y="188640"/>
            <a:ext cx="82296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Nastavení řídících procesů v projektu</a:t>
            </a:r>
          </a:p>
        </p:txBody>
      </p:sp>
      <p:sp>
        <p:nvSpPr>
          <p:cNvPr id="3" name="Shape 68610"/>
          <p:cNvSpPr txBox="1">
            <a:spLocks noChangeArrowheads="1"/>
          </p:cNvSpPr>
          <p:nvPr/>
        </p:nvSpPr>
        <p:spPr bwMode="auto">
          <a:xfrm>
            <a:off x="395536" y="1628800"/>
            <a:ext cx="8229600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pravidelné porady</a:t>
            </a:r>
          </a:p>
          <a:p>
            <a:pPr lvl="1"/>
            <a:r>
              <a:rPr lang="cs-CZ" sz="2000" kern="0" dirty="0"/>
              <a:t>vedení projektu </a:t>
            </a:r>
          </a:p>
          <a:p>
            <a:pPr lvl="1"/>
            <a:r>
              <a:rPr lang="cs-CZ" sz="2000" kern="0" dirty="0"/>
              <a:t>projektového týmu</a:t>
            </a:r>
          </a:p>
          <a:p>
            <a:r>
              <a:rPr lang="cs-CZ" sz="2400" kern="0" dirty="0"/>
              <a:t>vytvoření a vedení informační základny projektu</a:t>
            </a:r>
          </a:p>
          <a:p>
            <a:pPr lvl="1"/>
            <a:r>
              <a:rPr lang="cs-CZ" sz="2000" kern="0" dirty="0"/>
              <a:t>plán realizace (funkce termíny, zdroje)</a:t>
            </a:r>
          </a:p>
          <a:p>
            <a:pPr lvl="1"/>
            <a:r>
              <a:rPr lang="cs-CZ" sz="2000" kern="0" dirty="0"/>
              <a:t>vedení dokonalé dokumentace průběhu projektu je základem řízení projektu</a:t>
            </a:r>
          </a:p>
          <a:p>
            <a:r>
              <a:rPr lang="cs-CZ" sz="2400" kern="0" dirty="0"/>
              <a:t>komunikace</a:t>
            </a:r>
          </a:p>
          <a:p>
            <a:pPr lvl="1"/>
            <a:r>
              <a:rPr lang="cs-CZ" sz="2000" kern="0" dirty="0"/>
              <a:t>komunikační strategie a taktika (kdy a proč, s kým a o čem)</a:t>
            </a:r>
          </a:p>
          <a:p>
            <a:pPr lvl="1"/>
            <a:r>
              <a:rPr lang="cs-CZ" sz="2000" kern="0" dirty="0"/>
              <a:t>stanovení komunikačních prostředků a cest (dopisy, maily, memoranda, intranet, ….)</a:t>
            </a:r>
          </a:p>
          <a:p>
            <a:pPr lvl="1"/>
            <a:r>
              <a:rPr lang="cs-CZ" sz="2000" kern="0" dirty="0"/>
              <a:t>jak reagovat na informace zpětné vazby</a:t>
            </a:r>
          </a:p>
          <a:p>
            <a:r>
              <a:rPr lang="cs-CZ" sz="2400" kern="0" dirty="0"/>
              <a:t>volba správného manažerského stylu řízení projektu</a:t>
            </a:r>
          </a:p>
        </p:txBody>
      </p:sp>
    </p:spTree>
    <p:extLst>
      <p:ext uri="{BB962C8B-B14F-4D97-AF65-F5344CB8AC3E}">
        <p14:creationId xmlns:p14="http://schemas.microsoft.com/office/powerpoint/2010/main" val="4143628484"/>
      </p:ext>
    </p:extLst>
  </p:cSld>
  <p:clrMapOvr>
    <a:masterClrMapping/>
  </p:clrMapOvr>
  <p:transition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Projektový tým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700808"/>
            <a:ext cx="799288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Dočasná organizační struktura, která má tvar dle cíle projektu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Optimální velikost – co nejmenší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Jednoznačné chápání cílů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Závazek (</a:t>
            </a:r>
            <a:r>
              <a:rPr lang="cs-CZ" sz="2400" kern="0" dirty="0" err="1"/>
              <a:t>commitment</a:t>
            </a:r>
            <a:r>
              <a:rPr lang="cs-CZ" sz="2400" kern="0" dirty="0"/>
              <a:t>) a spoluzodpovědnost za dosahované výsledky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Past špičkových odborníků – nemají zpravidla čas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Vhodná kombinace IT pracovníků a uživatelů – vysoká heterogennost znalostí a časových možností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Past „strategických členů“ (jsou v týmu aby neškodili při zavádění – častý problém v IS projektech)</a:t>
            </a:r>
          </a:p>
          <a:p>
            <a:pPr>
              <a:lnSpc>
                <a:spcPct val="90000"/>
              </a:lnSpc>
            </a:pP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3363510560"/>
      </p:ext>
    </p:extLst>
  </p:cSld>
  <p:clrMapOvr>
    <a:masterClrMapping/>
  </p:clrMapOvr>
  <p:transition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Projektový tým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571472" y="1643052"/>
          <a:ext cx="7643866" cy="4286279"/>
        </p:xfrm>
        <a:graphic>
          <a:graphicData uri="http://schemas.openxmlformats.org/drawingml/2006/table">
            <a:tbl>
              <a:tblPr/>
              <a:tblGrid>
                <a:gridCol w="168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3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87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Cíle role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Dosáhnout koordinace a synergické efekty v projektu, řešit konflikty mezi dílčími týmy, připravit, projednat a schválit celkový koncept a prováděcí projekt IS, organizovat školení uživatelů, zajistit komplexní testy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Důležitost pro projekt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Zásadní, jen správně fungující projektový tým zajistí úspěch projektu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Osobnostní typy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Týmoví hráči, individualisté jsou spíše překážkou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Počet osob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Podle počtu dílčích týmů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Co není cílem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Řešit obsah řešení jednotlivých problémových oblastí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Zdroj, odkud vzít členy týmu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Budoucí klíčoví uživatelé jednotlivých problémových oblastí, jeden až dva specialisté IT, vedoucí projektového týmu dodavatele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14348" y="621508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Gareis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200933"/>
      </p:ext>
    </p:extLst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5247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z="3600" dirty="0"/>
              <a:t>Řízení procesů a projektů</a:t>
            </a:r>
          </a:p>
        </p:txBody>
      </p:sp>
      <p:sp>
        <p:nvSpPr>
          <p:cNvPr id="8" name="Shape 2"/>
          <p:cNvSpPr>
            <a:spLocks noGrp="1"/>
          </p:cNvSpPr>
          <p:nvPr>
            <p:ph idx="1"/>
          </p:nvPr>
        </p:nvSpPr>
        <p:spPr>
          <a:xfrm>
            <a:off x="449588" y="1844824"/>
            <a:ext cx="8229600" cy="4495800"/>
          </a:xfrm>
        </p:spPr>
        <p:txBody>
          <a:bodyPr/>
          <a:lstStyle/>
          <a:p>
            <a:pPr defTabSz="914400" eaLnBrk="1" hangingPunct="1"/>
            <a:r>
              <a:rPr lang="cs-CZ" sz="2400" dirty="0"/>
              <a:t>Řízení procesů:</a:t>
            </a:r>
          </a:p>
          <a:p>
            <a:pPr lvl="1" defTabSz="914400" eaLnBrk="1" hangingPunct="1"/>
            <a:r>
              <a:rPr lang="cs-CZ" sz="1800" dirty="0"/>
              <a:t>snaha o optimalizaci průběhu vnitropodnikových činností</a:t>
            </a:r>
          </a:p>
          <a:p>
            <a:pPr lvl="1" defTabSz="914400" eaLnBrk="1" hangingPunct="1"/>
            <a:r>
              <a:rPr lang="cs-CZ" sz="1800" dirty="0"/>
              <a:t>použití nejlepších praktik</a:t>
            </a:r>
          </a:p>
          <a:p>
            <a:pPr lvl="1" defTabSz="914400" eaLnBrk="1" hangingPunct="1"/>
            <a:r>
              <a:rPr lang="cs-CZ" sz="1800" dirty="0"/>
              <a:t>učení se ze zkušenosti na projektech</a:t>
            </a:r>
          </a:p>
          <a:p>
            <a:pPr defTabSz="914400" eaLnBrk="1" hangingPunct="1"/>
            <a:r>
              <a:rPr lang="cs-CZ" sz="2400" dirty="0"/>
              <a:t>Projekt: proces plánování a řízení rozsáhlých operací. Projekt NENÍ „projektová dokumentace“</a:t>
            </a:r>
          </a:p>
          <a:p>
            <a:pPr defTabSz="914400" eaLnBrk="1" hangingPunct="1"/>
            <a:r>
              <a:rPr lang="cs-CZ" sz="2400" dirty="0"/>
              <a:t>Obecně jej lze charakterizovat:</a:t>
            </a:r>
          </a:p>
          <a:p>
            <a:pPr lvl="1" defTabSz="914400" eaLnBrk="1" hangingPunct="1"/>
            <a:r>
              <a:rPr lang="cs-CZ" sz="1800" dirty="0"/>
              <a:t>má počátek a konec</a:t>
            </a:r>
          </a:p>
          <a:p>
            <a:pPr lvl="1" defTabSz="914400" eaLnBrk="1" hangingPunct="1"/>
            <a:r>
              <a:rPr lang="cs-CZ" sz="1800" dirty="0"/>
              <a:t>má jasně stanovený cíl</a:t>
            </a:r>
          </a:p>
          <a:p>
            <a:pPr lvl="1" defTabSz="914400" eaLnBrk="1" hangingPunct="1"/>
            <a:r>
              <a:rPr lang="cs-CZ" sz="1800" dirty="0"/>
              <a:t>Zpravidla se vyznačuje omezenými zdroji a určitým stupněm rizika</a:t>
            </a:r>
          </a:p>
          <a:p>
            <a:pPr lvl="1" defTabSz="914400" eaLnBrk="1" hangingPunct="1"/>
            <a:r>
              <a:rPr lang="cs-CZ" sz="1800" dirty="0"/>
              <a:t>projekt není periodicky se opakující práce, nemívá vzor v minulosti</a:t>
            </a:r>
          </a:p>
          <a:p>
            <a:pPr defTabSz="914400" eaLnBrk="1" hangingPunct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88038450"/>
      </p:ext>
    </p:extLst>
  </p:cSld>
  <p:clrMapOvr>
    <a:masterClrMapping/>
  </p:clrMapOvr>
  <p:transition>
    <p:push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3400" y="609600"/>
            <a:ext cx="640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de-DE" sz="2800"/>
              <a:t>NAVISION: Projektorganisation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90600"/>
            <a:ext cx="6937375" cy="4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3962400" y="1295400"/>
            <a:ext cx="1295400" cy="935038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Lenkungsausschuss</a:t>
            </a:r>
          </a:p>
          <a:p>
            <a:pPr eaLnBrk="0" hangingPunct="0"/>
            <a:endParaRPr lang="de-AT" sz="800" b="1"/>
          </a:p>
          <a:p>
            <a:pPr eaLnBrk="0" hangingPunct="0"/>
            <a:r>
              <a:rPr lang="de-AT" sz="800"/>
              <a:t>J. Bischof - KM</a:t>
            </a:r>
          </a:p>
          <a:p>
            <a:pPr eaLnBrk="0" hangingPunct="0"/>
            <a:r>
              <a:rPr lang="de-AT" sz="800"/>
              <a:t>K. Orthaber - KM</a:t>
            </a:r>
          </a:p>
          <a:p>
            <a:pPr eaLnBrk="0" hangingPunct="0"/>
            <a:r>
              <a:rPr lang="de-AT" sz="800"/>
              <a:t>W. Abel - stratCON</a:t>
            </a:r>
          </a:p>
          <a:p>
            <a:pPr eaLnBrk="0" hangingPunct="0"/>
            <a:r>
              <a:rPr lang="de-AT" sz="800"/>
              <a:t>R. Weitersberger - MBS</a:t>
            </a:r>
            <a:endParaRPr lang="de-AT" sz="200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3924300" y="2528888"/>
            <a:ext cx="1441450" cy="823912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Projektleitung</a:t>
            </a:r>
          </a:p>
          <a:p>
            <a:pPr eaLnBrk="0" hangingPunct="0"/>
            <a:endParaRPr lang="de-AT" sz="800" b="1"/>
          </a:p>
          <a:p>
            <a:pPr eaLnBrk="0" hangingPunct="0"/>
            <a:r>
              <a:rPr lang="de-AT" sz="800"/>
              <a:t>R. Kaltenberger-Löffler - KM</a:t>
            </a:r>
          </a:p>
          <a:p>
            <a:pPr eaLnBrk="0" hangingPunct="0"/>
            <a:r>
              <a:rPr lang="de-AT" sz="800"/>
              <a:t>D. Vymetal (Stv.) - KM</a:t>
            </a:r>
          </a:p>
          <a:p>
            <a:pPr eaLnBrk="0" hangingPunct="0"/>
            <a:r>
              <a:rPr lang="de-AT" sz="800"/>
              <a:t>H. Lahodny - MBS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4610100" y="222567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63713" y="2205038"/>
            <a:ext cx="1439862" cy="8636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Quality Assurance</a:t>
            </a:r>
          </a:p>
          <a:p>
            <a:pPr eaLnBrk="0" hangingPunct="0"/>
            <a:endParaRPr lang="de-AT" sz="800"/>
          </a:p>
          <a:p>
            <a:pPr eaLnBrk="0" hangingPunct="0"/>
            <a:r>
              <a:rPr lang="de-AT" sz="800"/>
              <a:t>W. Abel – stratCON</a:t>
            </a:r>
          </a:p>
          <a:p>
            <a:pPr eaLnBrk="0" hangingPunct="0"/>
            <a:r>
              <a:rPr lang="de-AT" sz="800"/>
              <a:t>W. Bartholner - stratCON</a:t>
            </a:r>
          </a:p>
          <a:p>
            <a:pPr eaLnBrk="0" hangingPunct="0"/>
            <a:r>
              <a:rPr lang="de-AT" sz="800"/>
              <a:t>H. Schuecker - KM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3200400" y="2438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396875" y="3733800"/>
            <a:ext cx="1295400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Direct Sales</a:t>
            </a:r>
          </a:p>
          <a:p>
            <a:pPr eaLnBrk="0" hangingPunct="0"/>
            <a:endParaRPr lang="de-AT" sz="800" b="1"/>
          </a:p>
          <a:p>
            <a:pPr eaLnBrk="0" hangingPunct="0"/>
            <a:r>
              <a:rPr lang="de-AT" sz="800"/>
              <a:t>R. Zierler (TPL) - KM</a:t>
            </a:r>
          </a:p>
          <a:p>
            <a:pPr eaLnBrk="0" hangingPunct="0"/>
            <a:r>
              <a:rPr lang="de-AT" sz="800"/>
              <a:t>M. Aichhorn (Stv.) - KM </a:t>
            </a:r>
          </a:p>
          <a:p>
            <a:pPr eaLnBrk="0" hangingPunct="0"/>
            <a:r>
              <a:rPr lang="de-AT" sz="800"/>
              <a:t>M. Dvoracek - KM</a:t>
            </a:r>
          </a:p>
          <a:p>
            <a:pPr eaLnBrk="0" hangingPunct="0"/>
            <a:r>
              <a:rPr lang="de-AT" sz="800"/>
              <a:t>C. Körber (IT) – KM</a:t>
            </a:r>
          </a:p>
          <a:p>
            <a:pPr eaLnBrk="0" hangingPunct="0"/>
            <a:r>
              <a:rPr lang="de-AT" sz="800"/>
              <a:t>M. Heindl (IT) - KM</a:t>
            </a:r>
          </a:p>
          <a:p>
            <a:pPr eaLnBrk="0" hangingPunct="0"/>
            <a:r>
              <a:rPr lang="de-AT" sz="800"/>
              <a:t>W. Abel - stratCON</a:t>
            </a:r>
          </a:p>
          <a:p>
            <a:pPr eaLnBrk="0" hangingPunct="0"/>
            <a:r>
              <a:rPr lang="de-AT" sz="800"/>
              <a:t>R. Mayr - MBS</a:t>
            </a: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1836738" y="3733800"/>
            <a:ext cx="1295400" cy="1423988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Service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 E. Herney (TPL) - KM</a:t>
            </a:r>
          </a:p>
          <a:p>
            <a:pPr eaLnBrk="0" hangingPunct="0"/>
            <a:r>
              <a:rPr lang="de-AT" sz="800"/>
              <a:t> J. Sturm (Stv.) – KM</a:t>
            </a:r>
          </a:p>
          <a:p>
            <a:pPr eaLnBrk="0" hangingPunct="0"/>
            <a:r>
              <a:rPr lang="de-AT" sz="800"/>
              <a:t> E. Krigovsky – KM</a:t>
            </a:r>
          </a:p>
          <a:p>
            <a:pPr eaLnBrk="0" hangingPunct="0"/>
            <a:r>
              <a:rPr lang="de-AT" sz="800"/>
              <a:t> G. Burgstaller - KM</a:t>
            </a:r>
          </a:p>
          <a:p>
            <a:pPr eaLnBrk="0" hangingPunct="0"/>
            <a:r>
              <a:rPr lang="de-AT" sz="800"/>
              <a:t> K. Wriessnegger - KM</a:t>
            </a:r>
          </a:p>
          <a:p>
            <a:pPr eaLnBrk="0" hangingPunct="0"/>
            <a:r>
              <a:rPr lang="de-AT" sz="800"/>
              <a:t> R. Zierler - KM</a:t>
            </a:r>
          </a:p>
          <a:p>
            <a:pPr eaLnBrk="0" hangingPunct="0"/>
            <a:r>
              <a:rPr lang="de-AT" sz="800"/>
              <a:t> M. Fettinger (IT) - KM</a:t>
            </a:r>
          </a:p>
          <a:p>
            <a:pPr eaLnBrk="0" hangingPunct="0"/>
            <a:r>
              <a:rPr lang="de-AT" sz="800"/>
              <a:t> W. Abel - stratCON</a:t>
            </a:r>
          </a:p>
          <a:p>
            <a:pPr eaLnBrk="0" hangingPunct="0"/>
            <a:r>
              <a:rPr lang="de-AT" sz="800"/>
              <a:t> D. Schuch - MBS</a:t>
            </a:r>
            <a:endParaRPr lang="de-AT" sz="2000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3200400" y="3733800"/>
            <a:ext cx="1371600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Logistics &amp; Material </a:t>
            </a:r>
          </a:p>
          <a:p>
            <a:pPr eaLnBrk="0" hangingPunct="0"/>
            <a:r>
              <a:rPr lang="de-AT" sz="900" b="1"/>
              <a:t>Management/Purchase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T. Novak (TPL) - KM</a:t>
            </a:r>
          </a:p>
          <a:p>
            <a:pPr eaLnBrk="0" hangingPunct="0"/>
            <a:r>
              <a:rPr lang="de-AT" sz="800"/>
              <a:t>M. Steffen (Stv.) - KM</a:t>
            </a:r>
          </a:p>
          <a:p>
            <a:pPr eaLnBrk="0" hangingPunct="0"/>
            <a:r>
              <a:rPr lang="de-AT" sz="800"/>
              <a:t>H. Pfaller - KM</a:t>
            </a:r>
          </a:p>
          <a:p>
            <a:pPr eaLnBrk="0" hangingPunct="0"/>
            <a:r>
              <a:rPr lang="de-AT" sz="800"/>
              <a:t>M. Fettinger (IT) - KM</a:t>
            </a:r>
          </a:p>
          <a:p>
            <a:pPr eaLnBrk="0" hangingPunct="0"/>
            <a:r>
              <a:rPr lang="de-AT" sz="800"/>
              <a:t>W. Bartholner - stratCON</a:t>
            </a:r>
          </a:p>
          <a:p>
            <a:pPr eaLnBrk="0" hangingPunct="0"/>
            <a:r>
              <a:rPr lang="de-AT" sz="800"/>
              <a:t>R. Mayr - MBS</a:t>
            </a:r>
            <a:endParaRPr lang="de-AT" sz="2000"/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716463" y="3733800"/>
            <a:ext cx="1295400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 Finance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 Ch. Resch (TPL) - KM</a:t>
            </a:r>
          </a:p>
          <a:p>
            <a:pPr eaLnBrk="0" hangingPunct="0"/>
            <a:r>
              <a:rPr lang="de-AT" sz="800"/>
              <a:t> M. Dvoracek (Stv.) - KM</a:t>
            </a:r>
          </a:p>
          <a:p>
            <a:pPr eaLnBrk="0" hangingPunct="0"/>
            <a:r>
              <a:rPr lang="de-AT" sz="800"/>
              <a:t> J. Durna (IT) - KM</a:t>
            </a:r>
          </a:p>
          <a:p>
            <a:pPr eaLnBrk="0" hangingPunct="0"/>
            <a:r>
              <a:rPr lang="de-AT" sz="800"/>
              <a:t> W. Bartholner - stratCON</a:t>
            </a:r>
          </a:p>
          <a:p>
            <a:pPr eaLnBrk="0" hangingPunct="0"/>
            <a:r>
              <a:rPr lang="de-AT" sz="800"/>
              <a:t> R. Gegenhuber – MBS</a:t>
            </a:r>
            <a:endParaRPr lang="de-AT" sz="2000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6157913" y="3733800"/>
            <a:ext cx="1295400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Controlling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Ch. Resch (TPL) - KM</a:t>
            </a:r>
          </a:p>
          <a:p>
            <a:pPr eaLnBrk="0" hangingPunct="0"/>
            <a:r>
              <a:rPr lang="de-AT" sz="800"/>
              <a:t>H. Schuecker (Stv.) - KM</a:t>
            </a:r>
          </a:p>
          <a:p>
            <a:pPr eaLnBrk="0" hangingPunct="0"/>
            <a:r>
              <a:rPr lang="de-AT" sz="800"/>
              <a:t>S. Aman - KM</a:t>
            </a:r>
          </a:p>
          <a:p>
            <a:pPr eaLnBrk="0" hangingPunct="0"/>
            <a:r>
              <a:rPr lang="de-AT" sz="800"/>
              <a:t>J. Durna (IT) - KM</a:t>
            </a:r>
          </a:p>
          <a:p>
            <a:pPr eaLnBrk="0" hangingPunct="0"/>
            <a:r>
              <a:rPr lang="de-AT" sz="800"/>
              <a:t>W. Bartholner - stratCON</a:t>
            </a:r>
          </a:p>
          <a:p>
            <a:pPr eaLnBrk="0" hangingPunct="0"/>
            <a:r>
              <a:rPr lang="de-AT" sz="800"/>
              <a:t>R. Gegenhuber - MBS</a:t>
            </a:r>
            <a:endParaRPr lang="de-AT" sz="2000"/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5478463" y="5105400"/>
            <a:ext cx="1295400" cy="13716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Infrastructure &amp; </a:t>
            </a:r>
          </a:p>
          <a:p>
            <a:pPr eaLnBrk="0" hangingPunct="0"/>
            <a:r>
              <a:rPr lang="de-AT" sz="900" b="1"/>
              <a:t>Interfaces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J. Durna (TPL) - KM</a:t>
            </a:r>
          </a:p>
          <a:p>
            <a:pPr eaLnBrk="0" hangingPunct="0"/>
            <a:r>
              <a:rPr lang="de-AT" sz="800"/>
              <a:t>C. Körber (Stv.) – KM</a:t>
            </a:r>
          </a:p>
          <a:p>
            <a:pPr eaLnBrk="0" hangingPunct="0"/>
            <a:r>
              <a:rPr lang="de-AT" sz="800"/>
              <a:t>W. Mazanec - KM</a:t>
            </a:r>
          </a:p>
          <a:p>
            <a:pPr eaLnBrk="0" hangingPunct="0"/>
            <a:r>
              <a:rPr lang="de-AT" sz="800"/>
              <a:t>W. Abel - stratCON</a:t>
            </a:r>
          </a:p>
          <a:p>
            <a:pPr eaLnBrk="0" hangingPunct="0"/>
            <a:r>
              <a:rPr lang="de-AT" sz="800"/>
              <a:t>T. Wachmann - MBS</a:t>
            </a:r>
            <a:endParaRPr lang="de-AT" sz="2000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>
            <a:off x="5943600" y="2636838"/>
            <a:ext cx="1439863" cy="576262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Projektsekretariat</a:t>
            </a:r>
          </a:p>
          <a:p>
            <a:pPr eaLnBrk="0" hangingPunct="0"/>
            <a:endParaRPr lang="de-AT" sz="900"/>
          </a:p>
          <a:p>
            <a:pPr eaLnBrk="0" hangingPunct="0"/>
            <a:r>
              <a:rPr lang="de-AT" sz="800"/>
              <a:t> E. Riebel - KM</a:t>
            </a: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2484438" y="3589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3924300" y="3589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5365750" y="3589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6805613" y="3589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8221663" y="35814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1042988" y="5229225"/>
            <a:ext cx="1271587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800" b="1"/>
              <a:t> </a:t>
            </a:r>
            <a:r>
              <a:rPr lang="de-AT" sz="900" b="1"/>
              <a:t>Dealer Sales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 G. Brunner (TPL) - KM</a:t>
            </a:r>
          </a:p>
          <a:p>
            <a:pPr eaLnBrk="0" hangingPunct="0"/>
            <a:r>
              <a:rPr lang="de-AT" sz="800"/>
              <a:t> D. Obmann (Stv.) – KM</a:t>
            </a:r>
          </a:p>
          <a:p>
            <a:pPr eaLnBrk="0" hangingPunct="0"/>
            <a:r>
              <a:rPr lang="de-AT" sz="800"/>
              <a:t> M. Dvoracek – KM</a:t>
            </a:r>
          </a:p>
          <a:p>
            <a:pPr eaLnBrk="0" hangingPunct="0"/>
            <a:r>
              <a:rPr lang="de-AT" sz="800"/>
              <a:t> J. Durna (IT) – KM</a:t>
            </a:r>
          </a:p>
          <a:p>
            <a:pPr eaLnBrk="0" hangingPunct="0"/>
            <a:r>
              <a:rPr lang="de-AT" sz="800"/>
              <a:t> W. Abel – stratCON</a:t>
            </a:r>
          </a:p>
          <a:p>
            <a:pPr eaLnBrk="0" hangingPunct="0"/>
            <a:r>
              <a:rPr lang="de-AT" sz="800"/>
              <a:t> R. Mayr - MBS</a:t>
            </a: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4572000" y="3352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auto">
          <a:xfrm>
            <a:off x="7612063" y="3733800"/>
            <a:ext cx="1271587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800" b="1"/>
              <a:t> </a:t>
            </a:r>
            <a:r>
              <a:rPr lang="de-AT" sz="900" b="1"/>
              <a:t>Human Resources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 A. Berger (TPL) - KM</a:t>
            </a:r>
          </a:p>
          <a:p>
            <a:pPr eaLnBrk="0" hangingPunct="0"/>
            <a:r>
              <a:rPr lang="de-AT" sz="800"/>
              <a:t> B. Mazanec (Stv.) – KM</a:t>
            </a:r>
          </a:p>
          <a:p>
            <a:pPr eaLnBrk="0" hangingPunct="0"/>
            <a:r>
              <a:rPr lang="de-AT" sz="800"/>
              <a:t> Ch. Resch – KM</a:t>
            </a:r>
          </a:p>
          <a:p>
            <a:pPr eaLnBrk="0" hangingPunct="0"/>
            <a:r>
              <a:rPr lang="de-AT" sz="800"/>
              <a:t> E. Distl (IT) - KM</a:t>
            </a:r>
          </a:p>
          <a:p>
            <a:pPr eaLnBrk="0" hangingPunct="0"/>
            <a:r>
              <a:rPr lang="de-AT" sz="800"/>
              <a:t> W. Bartholner – stratCon</a:t>
            </a:r>
          </a:p>
          <a:p>
            <a:pPr eaLnBrk="0" hangingPunct="0"/>
            <a:r>
              <a:rPr lang="de-AT" sz="800"/>
              <a:t> R. Gegenhuber - MBS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6088063" y="3581400"/>
            <a:ext cx="7937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990600" y="3581400"/>
            <a:ext cx="7231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5334000" y="297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33400" y="1219200"/>
            <a:ext cx="2093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de-DE" sz="1000"/>
              <a:t>Version  5</a:t>
            </a:r>
          </a:p>
          <a:p>
            <a:pPr eaLnBrk="0" hangingPunct="0">
              <a:spcBef>
                <a:spcPct val="50000"/>
              </a:spcBef>
            </a:pPr>
            <a:r>
              <a:rPr lang="de-DE" sz="1000"/>
              <a:t>Stand:   1. 6. 2005</a:t>
            </a:r>
          </a:p>
          <a:p>
            <a:pPr eaLnBrk="0" hangingPunct="0">
              <a:spcBef>
                <a:spcPct val="50000"/>
              </a:spcBef>
            </a:pPr>
            <a:r>
              <a:rPr lang="de-DE" sz="1000"/>
              <a:t>Erstellt:  R. Kaltenberger-Löffler</a:t>
            </a:r>
          </a:p>
        </p:txBody>
      </p:sp>
      <p:sp>
        <p:nvSpPr>
          <p:cNvPr id="28" name="AutoShape 28"/>
          <p:cNvSpPr>
            <a:spLocks noChangeArrowheads="1"/>
          </p:cNvSpPr>
          <p:nvPr/>
        </p:nvSpPr>
        <p:spPr bwMode="auto">
          <a:xfrm>
            <a:off x="7002463" y="5105400"/>
            <a:ext cx="1295400" cy="13716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Data Warehouse</a:t>
            </a:r>
          </a:p>
          <a:p>
            <a:pPr eaLnBrk="0" hangingPunct="0"/>
            <a:endParaRPr lang="de-AT" sz="800" b="1"/>
          </a:p>
          <a:p>
            <a:pPr eaLnBrk="0" hangingPunct="0"/>
            <a:r>
              <a:rPr lang="de-AT" sz="800"/>
              <a:t>D. Vymetal (TPL) – KM</a:t>
            </a:r>
          </a:p>
          <a:p>
            <a:pPr eaLnBrk="0" hangingPunct="0"/>
            <a:r>
              <a:rPr lang="de-AT" sz="800"/>
              <a:t>H. Schuecker (Stv.) - KM</a:t>
            </a:r>
          </a:p>
          <a:p>
            <a:pPr eaLnBrk="0" hangingPunct="0"/>
            <a:r>
              <a:rPr lang="de-AT" sz="800"/>
              <a:t>Ch. Resch – KM</a:t>
            </a:r>
          </a:p>
          <a:p>
            <a:pPr eaLnBrk="0" hangingPunct="0"/>
            <a:r>
              <a:rPr lang="de-AT" sz="800"/>
              <a:t>J. Sturm - KM</a:t>
            </a:r>
          </a:p>
          <a:p>
            <a:pPr eaLnBrk="0" hangingPunct="0"/>
            <a:r>
              <a:rPr lang="de-AT" sz="800"/>
              <a:t>J. Durna – KM </a:t>
            </a:r>
          </a:p>
          <a:p>
            <a:pPr eaLnBrk="0" hangingPunct="0"/>
            <a:r>
              <a:rPr lang="de-AT" sz="800"/>
              <a:t>W. Abel - stratCON</a:t>
            </a:r>
          </a:p>
          <a:p>
            <a:pPr eaLnBrk="0" hangingPunct="0"/>
            <a:r>
              <a:rPr lang="de-AT" sz="800"/>
              <a:t>H. Lahodny - MBS</a:t>
            </a:r>
            <a:endParaRPr lang="de-AT" sz="2000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7543800" y="3581400"/>
            <a:ext cx="7938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1752600" y="3581400"/>
            <a:ext cx="11113" cy="164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990600" y="35814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275846"/>
      </p:ext>
    </p:extLst>
  </p:cSld>
  <p:clrMapOvr>
    <a:masterClrMapping/>
  </p:clrMapOvr>
  <p:transition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Člen projektového týmu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928662" y="1714488"/>
          <a:ext cx="7500990" cy="4143403"/>
        </p:xfrm>
        <a:graphic>
          <a:graphicData uri="http://schemas.openxmlformats.org/drawingml/2006/table">
            <a:tbl>
              <a:tblPr/>
              <a:tblGrid>
                <a:gridCol w="1711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9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Cíle role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Splnit cíle projektu v zadané problémové oblasti, zajistit transfer svých znalostí do projektu.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Kompetence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Kompetence a zkušenost v řešené problémové oblasti., vhodná je alespoň základní znalost 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Osobnostní typ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Týmový hráč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Počet osob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Více osob může plnit tuto roli pro danou problémovou oblast a vytvořit tak dílčí projektový tým.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Co není cílem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Vyprofilovat se u ostatních jako jediný expert na danou problematiku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Zdroj, odkud jej vzít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Interní podnikové útvary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14348" y="621508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Gareis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926862"/>
      </p:ext>
    </p:extLst>
  </p:cSld>
  <p:clrMapOvr>
    <a:masterClrMapping/>
  </p:clrMapOvr>
  <p:transition>
    <p:pu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5214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Projektová jednání (typy a charakteristiky)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76536" y="1844824"/>
            <a:ext cx="761188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 err="1"/>
              <a:t>Kick-off</a:t>
            </a:r>
            <a:r>
              <a:rPr lang="cs-CZ" sz="2000" kern="0" dirty="0"/>
              <a:t> meeting</a:t>
            </a:r>
          </a:p>
          <a:p>
            <a:pPr lvl="1"/>
            <a:r>
              <a:rPr lang="cs-CZ" sz="1800" kern="0" dirty="0"/>
              <a:t>Cíle projektu, </a:t>
            </a:r>
            <a:r>
              <a:rPr lang="cs-CZ" sz="1800" kern="0" dirty="0" err="1"/>
              <a:t>commitment</a:t>
            </a:r>
            <a:r>
              <a:rPr lang="cs-CZ" sz="1800" kern="0" dirty="0"/>
              <a:t> vedení, základní pravidla komunikace, hlavní milníky projektu	</a:t>
            </a:r>
          </a:p>
          <a:p>
            <a:r>
              <a:rPr lang="cs-CZ" sz="2000" kern="0" dirty="0"/>
              <a:t>Jednání projektového týmu</a:t>
            </a:r>
          </a:p>
          <a:p>
            <a:pPr lvl="1"/>
            <a:r>
              <a:rPr lang="cs-CZ" sz="1800" kern="0" dirty="0"/>
              <a:t>Varianty řešení, změnová řízení, </a:t>
            </a:r>
          </a:p>
          <a:p>
            <a:pPr lvl="1"/>
            <a:r>
              <a:rPr lang="cs-CZ" sz="1800" kern="0" dirty="0"/>
              <a:t>Integrace dílčích částí</a:t>
            </a:r>
          </a:p>
          <a:p>
            <a:pPr lvl="1"/>
            <a:r>
              <a:rPr lang="cs-CZ" sz="1800" kern="0" dirty="0"/>
              <a:t>Koordinace pro příští období</a:t>
            </a:r>
          </a:p>
          <a:p>
            <a:pPr lvl="1"/>
            <a:r>
              <a:rPr lang="cs-CZ" sz="1800" kern="0" dirty="0"/>
              <a:t>Kontrola stavu projektu</a:t>
            </a:r>
          </a:p>
          <a:p>
            <a:r>
              <a:rPr lang="cs-CZ" sz="2000" kern="0" dirty="0"/>
              <a:t>Kontrola stavu projektu (</a:t>
            </a:r>
            <a:r>
              <a:rPr lang="cs-CZ" sz="2000" kern="0" dirty="0" err="1"/>
              <a:t>Steering</a:t>
            </a:r>
            <a:r>
              <a:rPr lang="cs-CZ" sz="2000" kern="0" dirty="0"/>
              <a:t> </a:t>
            </a:r>
            <a:r>
              <a:rPr lang="cs-CZ" sz="2000" kern="0" dirty="0" err="1"/>
              <a:t>board</a:t>
            </a:r>
            <a:r>
              <a:rPr lang="cs-CZ" sz="2000" kern="0" dirty="0"/>
              <a:t> meeting)</a:t>
            </a:r>
          </a:p>
          <a:p>
            <a:pPr lvl="1"/>
            <a:r>
              <a:rPr lang="cs-CZ" sz="1800" kern="0" dirty="0"/>
              <a:t>Stav postupu prací</a:t>
            </a:r>
          </a:p>
          <a:p>
            <a:pPr lvl="1"/>
            <a:r>
              <a:rPr lang="cs-CZ" sz="1800" kern="0" dirty="0"/>
              <a:t>Stav nákladů</a:t>
            </a:r>
          </a:p>
          <a:p>
            <a:pPr lvl="1"/>
            <a:r>
              <a:rPr lang="cs-CZ" sz="1800" kern="0" dirty="0"/>
              <a:t>Návrhy na závažná rozhodnutí pro kompenzaci odchylek, </a:t>
            </a:r>
          </a:p>
          <a:p>
            <a:pPr lvl="1"/>
            <a:r>
              <a:rPr lang="cs-CZ" sz="1800" kern="0" dirty="0"/>
              <a:t>Návrhy změn mající dopad na rozpočet nebo termín projektu</a:t>
            </a:r>
          </a:p>
        </p:txBody>
      </p:sp>
    </p:spTree>
    <p:extLst>
      <p:ext uri="{BB962C8B-B14F-4D97-AF65-F5344CB8AC3E}">
        <p14:creationId xmlns:p14="http://schemas.microsoft.com/office/powerpoint/2010/main" val="4206708831"/>
      </p:ext>
    </p:extLst>
  </p:cSld>
  <p:clrMapOvr>
    <a:masterClrMapping/>
  </p:clrMapOvr>
  <p:transition>
    <p:pu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-14941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Projektová jednání  II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916832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kern="0" dirty="0"/>
              <a:t>Jednání dílčích týmů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Práce na řešení dílčích problémů </a:t>
            </a:r>
          </a:p>
          <a:p>
            <a:pPr lvl="2">
              <a:lnSpc>
                <a:spcPct val="90000"/>
              </a:lnSpc>
            </a:pPr>
            <a:r>
              <a:rPr lang="cs-CZ" sz="1600" kern="0" dirty="0"/>
              <a:t>Typicky: otázky Hardware, příprava testovacích variant, řešení návrhů z jiných dílčích týmů ….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Brainstorming, varianty řešení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Návrhy změn v dílčích oblastech</a:t>
            </a:r>
          </a:p>
          <a:p>
            <a:pPr>
              <a:lnSpc>
                <a:spcPct val="90000"/>
              </a:lnSpc>
            </a:pPr>
            <a:r>
              <a:rPr lang="cs-CZ" sz="2000" kern="0" dirty="0"/>
              <a:t>Past schůzek jako žroutů času  při: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Podcenění přípravy jednání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Absenci podkladů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Nedodržení programu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Nedostatečné moderaci a kázni členů týmu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Míchání témat, která mají být řešena od témat, která mají být rozhodnuta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Nedostatečné dokumentaci z minulých jednání</a:t>
            </a:r>
          </a:p>
        </p:txBody>
      </p:sp>
    </p:spTree>
    <p:extLst>
      <p:ext uri="{BB962C8B-B14F-4D97-AF65-F5344CB8AC3E}">
        <p14:creationId xmlns:p14="http://schemas.microsoft.com/office/powerpoint/2010/main" val="3027792409"/>
      </p:ext>
    </p:extLst>
  </p:cSld>
  <p:clrMapOvr>
    <a:masterClrMapping/>
  </p:clrMapOvr>
  <p:transition>
    <p:push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Věcná rizika v týmech IS projektů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kern="0" dirty="0"/>
              <a:t>Projekty IS zpravidla mají v projektových týmech členy na částečný úvazek (výjimka – pracovníci IT)</a:t>
            </a:r>
          </a:p>
          <a:p>
            <a:pPr>
              <a:lnSpc>
                <a:spcPct val="90000"/>
              </a:lnSpc>
            </a:pPr>
            <a:r>
              <a:rPr lang="cs-CZ" sz="1800" kern="0" dirty="0"/>
              <a:t>Rizika částečných úvazků: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Soudržnost týmu  - ti co pracují částečně nebo občas v týmu se těžko sžívají se zbytkem a nedrží krok s projektem (chybí informace)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Hlavní pracovní náplň je vždy v konfliktu s prací v týmu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Zpravidla dva nadřízení – priority chování v neprospěch projektu</a:t>
            </a:r>
          </a:p>
          <a:p>
            <a:pPr>
              <a:lnSpc>
                <a:spcPct val="90000"/>
              </a:lnSpc>
            </a:pPr>
            <a:r>
              <a:rPr lang="cs-CZ" sz="1800" kern="0" dirty="0"/>
              <a:t>Riziko ztráty souvislostí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Pokud se v rámci projektové porady začne prosazovat odborná IT hantýrka, mohou se další členové týmu „odpojit“ a ztratit kontakt s problematikou – v dalších krocích  v projektu vzniká problém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„baviči“ – jasná chyba vedoucího projektu</a:t>
            </a:r>
          </a:p>
          <a:p>
            <a:pPr>
              <a:lnSpc>
                <a:spcPct val="90000"/>
              </a:lnSpc>
            </a:pPr>
            <a:r>
              <a:rPr lang="cs-CZ" sz="1800" kern="0" dirty="0"/>
              <a:t>Riziko kompetencí a zodpovědnosti IT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Zařizuje úkol odborný útvar nebo IT ? ( „na co máme IT“) </a:t>
            </a:r>
          </a:p>
          <a:p>
            <a:pPr lvl="1">
              <a:lnSpc>
                <a:spcPct val="90000"/>
              </a:lnSpc>
            </a:pP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1987209969"/>
      </p:ext>
    </p:extLst>
  </p:cSld>
  <p:clrMapOvr>
    <a:masterClrMapping/>
  </p:clrMapOvr>
  <p:transition>
    <p:pu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Komunikace, diskuze a sdílení idejí v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920552" y="1700808"/>
            <a:ext cx="753988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Nástroj budování týmu</a:t>
            </a:r>
          </a:p>
          <a:p>
            <a:pPr lvl="1"/>
            <a:r>
              <a:rPr lang="cs-CZ" sz="2000" kern="0" dirty="0"/>
              <a:t>Diskuze o možnosti plnění zadání s danými zdroji a v daném čase</a:t>
            </a:r>
          </a:p>
          <a:p>
            <a:pPr lvl="1"/>
            <a:r>
              <a:rPr lang="cs-CZ" sz="2000" kern="0" dirty="0"/>
              <a:t>Budování a tvorba závazku minimálně klíčových členů týmu</a:t>
            </a:r>
          </a:p>
          <a:p>
            <a:r>
              <a:rPr lang="cs-CZ" sz="2400" kern="0" dirty="0"/>
              <a:t>Musí vycházet z jednoznačné definice očekávaných výsledků</a:t>
            </a:r>
          </a:p>
          <a:p>
            <a:pPr lvl="1"/>
            <a:r>
              <a:rPr lang="cs-CZ" sz="2000" kern="0" dirty="0"/>
              <a:t>Popis vzhledem k výsledku nikoli popis činností</a:t>
            </a:r>
          </a:p>
          <a:p>
            <a:pPr lvl="1"/>
            <a:r>
              <a:rPr lang="cs-CZ" sz="2000" kern="0" dirty="0"/>
              <a:t>Nástroj budování týmového očekávání cíle</a:t>
            </a:r>
          </a:p>
          <a:p>
            <a:r>
              <a:rPr lang="cs-CZ" sz="2400" kern="0" dirty="0"/>
              <a:t>Prostředek pro dobrovolné přijetí závazku k projektu</a:t>
            </a:r>
          </a:p>
          <a:p>
            <a:pPr lvl="1"/>
            <a:r>
              <a:rPr lang="cs-CZ" sz="2000" kern="0" dirty="0"/>
              <a:t>Účast na plánování, sdílení idejí, úspěchu i neúspěchu</a:t>
            </a:r>
          </a:p>
        </p:txBody>
      </p:sp>
    </p:spTree>
    <p:extLst>
      <p:ext uri="{BB962C8B-B14F-4D97-AF65-F5344CB8AC3E}">
        <p14:creationId xmlns:p14="http://schemas.microsoft.com/office/powerpoint/2010/main" val="3447097580"/>
      </p:ext>
    </p:extLst>
  </p:cSld>
  <p:clrMapOvr>
    <a:masterClrMapping/>
  </p:clrMapOvr>
  <p:transition>
    <p:push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9939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Přijetí závazku k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00808"/>
            <a:ext cx="820891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Přijetí rozsahu zodpovědnosti</a:t>
            </a:r>
          </a:p>
          <a:p>
            <a:pPr lvl="1"/>
            <a:r>
              <a:rPr lang="cs-CZ" sz="2000" kern="0" dirty="0"/>
              <a:t>Popis úkolu a cíle</a:t>
            </a:r>
          </a:p>
          <a:p>
            <a:pPr lvl="1"/>
            <a:r>
              <a:rPr lang="cs-CZ" sz="2000" kern="0" dirty="0"/>
              <a:t>Definice řetězce hlášení o projektu</a:t>
            </a:r>
          </a:p>
          <a:p>
            <a:pPr lvl="1"/>
            <a:r>
              <a:rPr lang="cs-CZ" sz="2000" kern="0" dirty="0"/>
              <a:t>Definice rozsahu delegované autority</a:t>
            </a:r>
          </a:p>
          <a:p>
            <a:r>
              <a:rPr lang="cs-CZ" sz="2400" kern="0" dirty="0"/>
              <a:t>Přijetí osobního závazku</a:t>
            </a:r>
          </a:p>
          <a:p>
            <a:pPr lvl="1"/>
            <a:r>
              <a:rPr lang="cs-CZ" sz="2000" kern="0" dirty="0"/>
              <a:t>Potvrzení, že pracovník porozuměl zadanému úkolu</a:t>
            </a:r>
          </a:p>
          <a:p>
            <a:pPr lvl="1"/>
            <a:r>
              <a:rPr lang="cs-CZ" sz="2000" kern="0" dirty="0"/>
              <a:t>Souhlas s plánovaným rozsahem a časovým obdobím projektu</a:t>
            </a:r>
          </a:p>
          <a:p>
            <a:r>
              <a:rPr lang="cs-CZ" sz="2400" kern="0" dirty="0"/>
              <a:t>Forma:</a:t>
            </a:r>
          </a:p>
          <a:p>
            <a:pPr lvl="1"/>
            <a:r>
              <a:rPr lang="cs-CZ" sz="2000" kern="0" dirty="0"/>
              <a:t>Pověření</a:t>
            </a:r>
          </a:p>
          <a:p>
            <a:pPr lvl="1"/>
            <a:r>
              <a:rPr lang="cs-CZ" sz="2000" kern="0" dirty="0"/>
              <a:t>Potvrzení manažérem projektu a liniovým manažérem</a:t>
            </a:r>
          </a:p>
          <a:p>
            <a:pPr lvl="1"/>
            <a:r>
              <a:rPr lang="cs-CZ" sz="2000" kern="0" dirty="0"/>
              <a:t>Resp. Matice zodpovědností</a:t>
            </a:r>
          </a:p>
        </p:txBody>
      </p:sp>
    </p:spTree>
    <p:extLst>
      <p:ext uri="{BB962C8B-B14F-4D97-AF65-F5344CB8AC3E}">
        <p14:creationId xmlns:p14="http://schemas.microsoft.com/office/powerpoint/2010/main" val="931588859"/>
      </p:ext>
    </p:extLst>
  </p:cSld>
  <p:clrMapOvr>
    <a:masterClrMapping/>
  </p:clrMapOvr>
  <p:transition>
    <p:pu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9939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Skupinové chování a jeho rizika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Na skupinové chování v týmu má vliv firemní kultura a vůdčí schopnosti manažéra projektu. 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Chování a klima ve skupině ovlivňuje „průměrný „ výkon týmu.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Rizika skupinového myšlení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Agresivnější členové prosazují své názory (klesá ochota k variantním řešením)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Riziko „osvíceného jedince“ – může mít pravdu ale neprosadí se – demotivace – často jde o IT guru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Rizika dominantních členů týmu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Málo alternativ – menší identifikace členů s řešením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Iluze jednomyslnosti týmu</a:t>
            </a:r>
          </a:p>
        </p:txBody>
      </p:sp>
    </p:spTree>
    <p:extLst>
      <p:ext uri="{BB962C8B-B14F-4D97-AF65-F5344CB8AC3E}">
        <p14:creationId xmlns:p14="http://schemas.microsoft.com/office/powerpoint/2010/main" val="3562895277"/>
      </p:ext>
    </p:extLst>
  </p:cSld>
  <p:clrMapOvr>
    <a:masterClrMapping/>
  </p:clrMapOvr>
  <p:transition>
    <p:push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41648" y="-4864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Nejistoty členů týmu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41648" y="1844824"/>
            <a:ext cx="8106816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Zvlášť výrazně se projevují v projektech IS</a:t>
            </a:r>
          </a:p>
          <a:p>
            <a:r>
              <a:rPr lang="cs-CZ" sz="2000" kern="0" dirty="0"/>
              <a:t>Hlavní otázky / nejistoty:</a:t>
            </a:r>
          </a:p>
          <a:p>
            <a:pPr lvl="1"/>
            <a:r>
              <a:rPr lang="cs-CZ" sz="1800" kern="0" dirty="0"/>
              <a:t>Pro koho budu pracovat</a:t>
            </a:r>
          </a:p>
          <a:p>
            <a:pPr lvl="1"/>
            <a:r>
              <a:rPr lang="cs-CZ" sz="1800" kern="0" dirty="0"/>
              <a:t>Jaká bude moje role</a:t>
            </a:r>
          </a:p>
          <a:p>
            <a:pPr lvl="1"/>
            <a:r>
              <a:rPr lang="cs-CZ" sz="1800" kern="0" dirty="0"/>
              <a:t>Jaké budu mít pravomoci a zodpovědnosti</a:t>
            </a:r>
          </a:p>
          <a:p>
            <a:pPr lvl="1"/>
            <a:r>
              <a:rPr lang="cs-CZ" sz="1800" kern="0" dirty="0"/>
              <a:t>Kdo bude mým nadřízeným / vztah k současnému nadřízenému</a:t>
            </a:r>
          </a:p>
          <a:p>
            <a:pPr lvl="1"/>
            <a:r>
              <a:rPr lang="cs-CZ" sz="1800" kern="0" dirty="0"/>
              <a:t>Bude to pro mne mít pozitivní přínos</a:t>
            </a:r>
          </a:p>
          <a:p>
            <a:pPr lvl="1"/>
            <a:r>
              <a:rPr lang="cs-CZ" sz="1800" kern="0" dirty="0"/>
              <a:t>Jak dlouho projekt potrvá</a:t>
            </a:r>
          </a:p>
          <a:p>
            <a:pPr lvl="1"/>
            <a:r>
              <a:rPr lang="cs-CZ" sz="1800" kern="0" dirty="0"/>
              <a:t>S kým budu spolupracovat</a:t>
            </a:r>
          </a:p>
          <a:p>
            <a:pPr lvl="1"/>
            <a:r>
              <a:rPr lang="cs-CZ" sz="1800" kern="0" dirty="0"/>
              <a:t>Co bude s mým původním místem</a:t>
            </a:r>
          </a:p>
          <a:p>
            <a:pPr lvl="1"/>
            <a:r>
              <a:rPr lang="cs-CZ" sz="1800" kern="0" dirty="0"/>
              <a:t>Jak se na to dívá můj současný šéf</a:t>
            </a:r>
          </a:p>
          <a:p>
            <a:pPr lvl="1"/>
            <a:r>
              <a:rPr lang="cs-CZ" sz="1800" kern="0" dirty="0"/>
              <a:t>Zvládnu to , co na to rodina</a:t>
            </a:r>
          </a:p>
          <a:p>
            <a:r>
              <a:rPr lang="cs-CZ" sz="2000" kern="0" dirty="0"/>
              <a:t>Chci to skutečně dělat???	</a:t>
            </a:r>
          </a:p>
        </p:txBody>
      </p:sp>
    </p:spTree>
    <p:extLst>
      <p:ext uri="{BB962C8B-B14F-4D97-AF65-F5344CB8AC3E}">
        <p14:creationId xmlns:p14="http://schemas.microsoft.com/office/powerpoint/2010/main" val="248383337"/>
      </p:ext>
    </p:extLst>
  </p:cSld>
  <p:clrMapOvr>
    <a:masterClrMapping/>
  </p:clrMapOvr>
  <p:transition>
    <p:pu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Základní chyby komunikace dle Dolanského a kol.</a:t>
            </a: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457200" y="1600200"/>
            <a:ext cx="403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kern="0"/>
              <a:t>Zdroj</a:t>
            </a:r>
          </a:p>
          <a:p>
            <a:pPr lvl="1"/>
            <a:r>
              <a:rPr lang="cs-CZ" sz="1800" kern="0"/>
              <a:t>Nepřesné vyjadřování</a:t>
            </a:r>
          </a:p>
          <a:p>
            <a:pPr lvl="1"/>
            <a:r>
              <a:rPr lang="cs-CZ" sz="1800" kern="0"/>
              <a:t>Nepřipravenost na jednání</a:t>
            </a:r>
          </a:p>
          <a:p>
            <a:pPr lvl="1"/>
            <a:r>
              <a:rPr lang="cs-CZ" sz="1800" kern="0"/>
              <a:t>Nejistý projev</a:t>
            </a:r>
          </a:p>
          <a:p>
            <a:pPr lvl="1"/>
            <a:r>
              <a:rPr lang="cs-CZ" sz="1800" kern="0"/>
              <a:t>Komplikované a dlouhé monology (specialita IT guru)</a:t>
            </a:r>
          </a:p>
          <a:p>
            <a:pPr lvl="1"/>
            <a:r>
              <a:rPr lang="cs-CZ" sz="1800" kern="0"/>
              <a:t>Vyhýbavé odpovědi</a:t>
            </a:r>
          </a:p>
          <a:p>
            <a:pPr lvl="1"/>
            <a:r>
              <a:rPr lang="cs-CZ" sz="2400" kern="0"/>
              <a:t>	</a:t>
            </a:r>
            <a:r>
              <a:rPr lang="cs-CZ" sz="1800" kern="0"/>
              <a:t>Přehnaná kritika, odsuzování</a:t>
            </a:r>
          </a:p>
          <a:p>
            <a:pPr lvl="1"/>
            <a:r>
              <a:rPr lang="cs-CZ" sz="1800" kern="0"/>
              <a:t>Podceňování schopností příjemce informace</a:t>
            </a:r>
          </a:p>
          <a:p>
            <a:pPr lvl="1"/>
            <a:r>
              <a:rPr lang="cs-CZ" sz="1800" kern="0"/>
              <a:t>Nepřipuštění vlastních chyb</a:t>
            </a:r>
          </a:p>
          <a:p>
            <a:pPr lvl="1"/>
            <a:r>
              <a:rPr lang="cs-CZ" sz="1800" kern="0"/>
              <a:t>Nezájem o problémy druhých</a:t>
            </a:r>
            <a:endParaRPr lang="cs-CZ" sz="2400" kern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5105400" y="1600200"/>
            <a:ext cx="403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kern="0"/>
              <a:t>Příjemce</a:t>
            </a:r>
          </a:p>
          <a:p>
            <a:pPr lvl="1"/>
            <a:r>
              <a:rPr lang="cs-CZ" sz="1800" kern="0"/>
              <a:t>Nedostatečná soustředěnost</a:t>
            </a:r>
          </a:p>
          <a:p>
            <a:pPr lvl="1"/>
            <a:r>
              <a:rPr lang="cs-CZ" sz="1800" kern="0"/>
              <a:t>Zaměřenost na detaily</a:t>
            </a:r>
          </a:p>
          <a:p>
            <a:pPr lvl="1"/>
            <a:r>
              <a:rPr lang="cs-CZ" sz="1800" kern="0"/>
              <a:t>Neochota přijmou jiný názor</a:t>
            </a:r>
          </a:p>
          <a:p>
            <a:pPr lvl="1"/>
            <a:r>
              <a:rPr lang="cs-CZ" sz="1800" kern="0"/>
              <a:t>Nízká úroveň znalostí dané problematiky</a:t>
            </a:r>
          </a:p>
          <a:p>
            <a:pPr lvl="1"/>
            <a:r>
              <a:rPr lang="cs-CZ" sz="1800" kern="0"/>
              <a:t>Používání neověřených informací jako protiargumenty</a:t>
            </a:r>
          </a:p>
          <a:p>
            <a:pPr lvl="1"/>
            <a:r>
              <a:rPr lang="cs-CZ" sz="1800" kern="0"/>
              <a:t>Postranní kritika</a:t>
            </a:r>
          </a:p>
          <a:p>
            <a:pPr lvl="1"/>
            <a:endParaRPr lang="cs-CZ" sz="1800" kern="0"/>
          </a:p>
          <a:p>
            <a:pPr lvl="1"/>
            <a:endParaRPr lang="cs-CZ" sz="1800" kern="0"/>
          </a:p>
        </p:txBody>
      </p:sp>
    </p:spTree>
    <p:extLst>
      <p:ext uri="{BB962C8B-B14F-4D97-AF65-F5344CB8AC3E}">
        <p14:creationId xmlns:p14="http://schemas.microsoft.com/office/powerpoint/2010/main" val="2361168707"/>
      </p:ext>
    </p:extLst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z="3600"/>
              <a:t>Projektové organizační struktury</a:t>
            </a:r>
          </a:p>
        </p:txBody>
      </p:sp>
      <p:sp>
        <p:nvSpPr>
          <p:cNvPr id="3" name="Shape 7169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defTabSz="914400" eaLnBrk="1" hangingPunct="1"/>
            <a:r>
              <a:rPr lang="cs-CZ" sz="2800"/>
              <a:t>Projektový management má za cíl zabezpečení realizace projektu – tedy řízení jedinečných, zpravidla neopakovatelných , časově i zdrojově limitovaných činností, které vedou k dosažení stanovených cílů.</a:t>
            </a:r>
          </a:p>
          <a:p>
            <a:pPr defTabSz="914400" eaLnBrk="1" hangingPunct="1">
              <a:buFontTx/>
              <a:buNone/>
            </a:pPr>
            <a:endParaRPr lang="cs-CZ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807764"/>
              </p:ext>
            </p:extLst>
          </p:nvPr>
        </p:nvGraphicFramePr>
        <p:xfrm>
          <a:off x="1835696" y="3881239"/>
          <a:ext cx="6124575" cy="409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Visio" r:id="rId3" imgW="6124575" imgH="4092702" progId="Visio.Drawing.11">
                  <p:embed/>
                </p:oleObj>
              </mc:Choice>
              <mc:Fallback>
                <p:oleObj name="Visio" r:id="rId3" imgW="6124575" imgH="40927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881239"/>
                        <a:ext cx="6124575" cy="409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082643"/>
      </p:ext>
    </p:extLst>
  </p:cSld>
  <p:clrMapOvr>
    <a:masterClrMapping/>
  </p:clrMapOvr>
  <p:transition>
    <p:push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Řízení e-mailové komunikace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76536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E-mail může být v projektu past</a:t>
            </a:r>
          </a:p>
          <a:p>
            <a:pPr lvl="1"/>
            <a:r>
              <a:rPr lang="cs-CZ" sz="1800" kern="0" dirty="0"/>
              <a:t>Příliš mnoho mailů – nikdo je pak nečte</a:t>
            </a:r>
          </a:p>
          <a:p>
            <a:pPr lvl="1"/>
            <a:r>
              <a:rPr lang="cs-CZ" sz="1800" kern="0" dirty="0"/>
              <a:t>Rozdělovníky: informace tomu kdo je potřebuje</a:t>
            </a:r>
          </a:p>
          <a:p>
            <a:pPr lvl="1"/>
            <a:r>
              <a:rPr lang="cs-CZ" sz="1800" kern="0" dirty="0"/>
              <a:t>Špatná formulace – demotivace týmu nebo uživatelů</a:t>
            </a:r>
          </a:p>
          <a:p>
            <a:r>
              <a:rPr lang="cs-CZ" sz="2000" kern="0" dirty="0"/>
              <a:t>Nastavení a tipy ke zvýšení účinnosti</a:t>
            </a:r>
          </a:p>
          <a:p>
            <a:pPr lvl="1"/>
            <a:r>
              <a:rPr lang="cs-CZ" sz="1800" kern="0" dirty="0"/>
              <a:t>Zaškolení všech členů týmu do pravidel používání</a:t>
            </a:r>
          </a:p>
          <a:p>
            <a:pPr lvl="1"/>
            <a:r>
              <a:rPr lang="cs-CZ" sz="1800" kern="0" dirty="0"/>
              <a:t>Rozdělovníky dostatečně strukturovat</a:t>
            </a:r>
          </a:p>
          <a:p>
            <a:pPr lvl="1"/>
            <a:r>
              <a:rPr lang="cs-CZ" sz="1800" kern="0" dirty="0"/>
              <a:t>Maily co nejkratší</a:t>
            </a:r>
          </a:p>
          <a:p>
            <a:pPr lvl="1"/>
            <a:r>
              <a:rPr lang="cs-CZ" sz="1800" kern="0" dirty="0"/>
              <a:t>Přílohy skladovat centralizovaně</a:t>
            </a:r>
          </a:p>
          <a:p>
            <a:pPr lvl="1"/>
            <a:r>
              <a:rPr lang="cs-CZ" sz="1800" kern="0" dirty="0"/>
              <a:t>Odstupňování priorit</a:t>
            </a:r>
          </a:p>
          <a:p>
            <a:pPr lvl="1"/>
            <a:r>
              <a:rPr lang="cs-CZ" sz="1800" kern="0" dirty="0"/>
              <a:t>Potvrzení o přečtení dobře uvážit</a:t>
            </a:r>
          </a:p>
          <a:p>
            <a:pPr lvl="1"/>
            <a:r>
              <a:rPr lang="cs-CZ" sz="1800" kern="0" dirty="0"/>
              <a:t>Sdělení o nepřítomnosti – bezpodmínečná nutnost</a:t>
            </a:r>
          </a:p>
          <a:p>
            <a:pPr lvl="1"/>
            <a:r>
              <a:rPr lang="cs-CZ" sz="1800" kern="0" dirty="0"/>
              <a:t>Žádné emotivní komunikace v e-mailovém provoze</a:t>
            </a:r>
          </a:p>
        </p:txBody>
      </p:sp>
    </p:spTree>
    <p:extLst>
      <p:ext uri="{BB962C8B-B14F-4D97-AF65-F5344CB8AC3E}">
        <p14:creationId xmlns:p14="http://schemas.microsoft.com/office/powerpoint/2010/main" val="893906573"/>
      </p:ext>
    </p:extLst>
  </p:cSld>
  <p:clrMapOvr>
    <a:masterClrMapping/>
  </p:clrMapOvr>
  <p:transition>
    <p:push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Časté konflikty v týmu IS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76536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/>
              <a:t>Uvnitř dodavatele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Nedostatek času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Koordinace dílčích řešení není dostatečná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Překročení nákladů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Uvnitř odběratele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Nedostatek času na projekt (další úkoly)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Neuvolnění člena týmu liniovým šéfem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Cíle podniku se liší od dílčích cílů uvnitř nebo cílů projektu</a:t>
            </a:r>
          </a:p>
          <a:p>
            <a:pPr>
              <a:lnSpc>
                <a:spcPct val="90000"/>
              </a:lnSpc>
            </a:pPr>
            <a:r>
              <a:rPr lang="cs-CZ" sz="2000" kern="0"/>
              <a:t>Mezi členy za dodavatele a odběratele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Nedostatečný vzájemný soulad a spolupráce („chemie“)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Co je a co není v kontraktu (zejména u pevné ceny)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Dodavatel nás nebere dostatečně vážně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Subdodavatelé nefungují – odběratel je kontaktuje přímo</a:t>
            </a:r>
          </a:p>
        </p:txBody>
      </p:sp>
    </p:spTree>
    <p:extLst>
      <p:ext uri="{BB962C8B-B14F-4D97-AF65-F5344CB8AC3E}">
        <p14:creationId xmlns:p14="http://schemas.microsoft.com/office/powerpoint/2010/main" val="137934012"/>
      </p:ext>
    </p:extLst>
  </p:cSld>
  <p:clrMapOvr>
    <a:masterClrMapping/>
  </p:clrMapOvr>
  <p:transition>
    <p:push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Konflikty po nasazení IS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1800" kern="0"/>
              <a:t>Koncoví uživatelé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špatné zaškolení – chyby a stížnosti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výkonnost systému – vícepráce, nedodržení termínů, stížnosti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změna  stylu práce – hledání zástupných problémů</a:t>
            </a:r>
          </a:p>
          <a:p>
            <a:pPr>
              <a:lnSpc>
                <a:spcPct val="80000"/>
              </a:lnSpc>
            </a:pPr>
            <a:r>
              <a:rPr lang="cs-CZ" sz="1800" kern="0"/>
              <a:t>Vedení firmy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chybí některé starší sestavy – „let naslepo“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dodatečné náklady při plnění dodatečných požadavků 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výmluvy nižšího managementu (obrat, náklady, vícepráce …)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„nesplněné sliby“ – vše na stisknutí tlačítka??</a:t>
            </a:r>
          </a:p>
          <a:p>
            <a:pPr>
              <a:lnSpc>
                <a:spcPct val="80000"/>
              </a:lnSpc>
            </a:pPr>
            <a:r>
              <a:rPr lang="cs-CZ" sz="1800" kern="0"/>
              <a:t>Dodavatel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„toto nebylo ve smlouvě“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„toto nepatří do záruky“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„uživatelé si nepamatují, co jsme je školili“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„máme hot line, nevolejte našim programátorům“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„dodali jsme více než jste zaplatili“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„naši subdodavatelé nám neplatí“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„naši subdodavatelé jsou neschopní“</a:t>
            </a: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682486541"/>
      </p:ext>
    </p:extLst>
  </p:cSld>
  <p:clrMapOvr>
    <a:masterClrMapping/>
  </p:clrMapOvr>
  <p:transition>
    <p:push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Hotline a její role v první fázi po nasazení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1800" dirty="0"/>
              <a:t>Nahlášení problémů a chyb. </a:t>
            </a:r>
          </a:p>
          <a:p>
            <a:r>
              <a:rPr lang="cs-CZ" sz="1800" dirty="0"/>
              <a:t>Dispečer Hotline analyzuje tickety a přiděluje jejich řešení odpovídajícím osobám. </a:t>
            </a:r>
          </a:p>
          <a:p>
            <a:r>
              <a:rPr lang="cs-CZ" sz="1800" dirty="0"/>
              <a:t>Zodpovědný řešitel řeší problém, uvědomuje o řešení dispečera. Systém automaticky registruje datum a čas vyřešení s tím, že také uživatel dostává informaci buď přímo nebo od dispečera Hotline.</a:t>
            </a:r>
          </a:p>
          <a:p>
            <a:r>
              <a:rPr lang="cs-CZ" sz="1800" dirty="0"/>
              <a:t>Realizací těchto základních funkcí vzniká možnost</a:t>
            </a:r>
          </a:p>
          <a:p>
            <a:pPr lvl="1"/>
            <a:r>
              <a:rPr lang="cs-CZ" sz="1800" dirty="0"/>
              <a:t>Strukturovaného popisu problému. </a:t>
            </a:r>
          </a:p>
          <a:p>
            <a:pPr lvl="1"/>
            <a:r>
              <a:rPr lang="cs-CZ" sz="1800" dirty="0"/>
              <a:t>Je možno sledovat statistiku podle jednotlivých uživatelů. </a:t>
            </a:r>
          </a:p>
          <a:p>
            <a:pPr lvl="1"/>
            <a:r>
              <a:rPr lang="cs-CZ" sz="1800" dirty="0"/>
              <a:t>Statistiku je možno použít pro účely záruky a jednání s dodavatelem.</a:t>
            </a:r>
          </a:p>
          <a:p>
            <a:pPr lvl="1"/>
            <a:r>
              <a:rPr lang="cs-CZ" sz="1800" dirty="0"/>
              <a:t>V případě konfliktů na úrovni dodavatelů nebo managementu, jsou k dispozici údaje pro statistiku vyhodnocující rychlost reakce dodavatele, rychlost reakce dispečera, statistiku slabých míst s návrhem případných změn a další účely.</a:t>
            </a:r>
          </a:p>
        </p:txBody>
      </p:sp>
    </p:spTree>
    <p:extLst>
      <p:ext uri="{BB962C8B-B14F-4D97-AF65-F5344CB8AC3E}">
        <p14:creationId xmlns:p14="http://schemas.microsoft.com/office/powerpoint/2010/main" val="3491878256"/>
      </p:ext>
    </p:extLst>
  </p:cSld>
  <p:clrMapOvr>
    <a:masterClrMapping/>
  </p:clrMapOvr>
  <p:transition>
    <p:push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Helpdesk OPF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34" y="2204864"/>
            <a:ext cx="8800281" cy="200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900487"/>
      </p:ext>
    </p:extLst>
  </p:cSld>
  <p:clrMapOvr>
    <a:masterClrMapping/>
  </p:clrMapOvr>
  <p:transition>
    <p:push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0533" y="231676"/>
            <a:ext cx="8001000" cy="1216025"/>
          </a:xfrm>
        </p:spPr>
        <p:txBody>
          <a:bodyPr/>
          <a:lstStyle/>
          <a:p>
            <a:r>
              <a:rPr lang="cs-CZ" dirty="0"/>
              <a:t>Helpdesk OPF II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268" y="1772816"/>
            <a:ext cx="6425530" cy="485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56778"/>
      </p:ext>
    </p:extLst>
  </p:cSld>
  <p:clrMapOvr>
    <a:masterClrMapping/>
  </p:clrMapOvr>
  <p:transition>
    <p:push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44624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Motivace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/>
              <a:t>Motivace – součást  „měkkých“ metod řízení</a:t>
            </a:r>
          </a:p>
          <a:p>
            <a:r>
              <a:rPr lang="cs-CZ" sz="2000" kern="0"/>
              <a:t>Vedoucí projektu musí být schopen vyvolat v členech týmu touhu účastnit se na úspěšném provedení projektu</a:t>
            </a:r>
          </a:p>
          <a:p>
            <a:r>
              <a:rPr lang="cs-CZ" sz="2000" kern="0"/>
              <a:t>Motivace na projektu v oblasti IS závisí:</a:t>
            </a:r>
          </a:p>
          <a:p>
            <a:pPr lvl="1"/>
            <a:r>
              <a:rPr lang="cs-CZ" sz="1800" kern="0"/>
              <a:t>na firemní kultuře a stylu řízení</a:t>
            </a:r>
          </a:p>
          <a:p>
            <a:pPr lvl="1"/>
            <a:r>
              <a:rPr lang="cs-CZ" sz="1800" kern="0"/>
              <a:t>postoji vedení k projektu</a:t>
            </a:r>
          </a:p>
          <a:p>
            <a:pPr lvl="1"/>
            <a:r>
              <a:rPr lang="cs-CZ" sz="1800" kern="0"/>
              <a:t>správném vedení projektu včetně kvality dodavatele</a:t>
            </a:r>
          </a:p>
          <a:p>
            <a:pPr lvl="1"/>
            <a:r>
              <a:rPr lang="cs-CZ" sz="1800" kern="0"/>
              <a:t>realistickém plánu projektu a zdrojů</a:t>
            </a:r>
          </a:p>
          <a:p>
            <a:pPr lvl="1"/>
            <a:r>
              <a:rPr lang="cs-CZ" sz="1800" kern="0"/>
              <a:t>na stylu motivace  (pozitivní a negativní  motivace)</a:t>
            </a:r>
          </a:p>
          <a:p>
            <a:pPr lvl="1"/>
            <a:r>
              <a:rPr lang="cs-CZ" sz="1800" kern="0"/>
              <a:t>na podmínkách pro členy projektu</a:t>
            </a:r>
          </a:p>
          <a:p>
            <a:pPr lvl="1"/>
            <a:r>
              <a:rPr lang="cs-CZ" sz="1800" kern="0"/>
              <a:t>osobních vlastnostech vedoucího projektu (motivace a manipulace, spolehlivost …)</a:t>
            </a:r>
          </a:p>
          <a:p>
            <a:pPr lvl="1"/>
            <a:r>
              <a:rPr lang="cs-CZ" sz="1800" kern="0"/>
              <a:t>na schopnosti členů týmu orientovat se v problematice</a:t>
            </a:r>
          </a:p>
        </p:txBody>
      </p:sp>
    </p:spTree>
    <p:extLst>
      <p:ext uri="{BB962C8B-B14F-4D97-AF65-F5344CB8AC3E}">
        <p14:creationId xmlns:p14="http://schemas.microsoft.com/office/powerpoint/2010/main" val="3862116352"/>
      </p:ext>
    </p:extLst>
  </p:cSld>
  <p:clrMapOvr>
    <a:masterClrMapping/>
  </p:clrMapOvr>
  <p:transition>
    <p:push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Riziko času a motivace týmu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971600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Výkon týmu je dán výkonem nejslabšího článku</a:t>
            </a:r>
          </a:p>
          <a:p>
            <a:pPr>
              <a:buFontTx/>
              <a:buNone/>
            </a:pPr>
            <a:endParaRPr lang="cs-CZ" sz="900" kern="0" dirty="0"/>
          </a:p>
          <a:p>
            <a:r>
              <a:rPr lang="cs-CZ" sz="2000" kern="0" dirty="0"/>
              <a:t>Výkon závisí od schopností a motivace</a:t>
            </a:r>
          </a:p>
          <a:p>
            <a:pPr>
              <a:buFontTx/>
              <a:buNone/>
            </a:pPr>
            <a:endParaRPr lang="cs-CZ" sz="900" kern="0" dirty="0"/>
          </a:p>
          <a:p>
            <a:r>
              <a:rPr lang="cs-CZ" sz="2000" kern="0" dirty="0"/>
              <a:t>Sama motivace se dá stimulovat</a:t>
            </a:r>
          </a:p>
          <a:p>
            <a:pPr>
              <a:buFontTx/>
              <a:buNone/>
            </a:pPr>
            <a:endParaRPr lang="cs-CZ" sz="900" kern="0" dirty="0"/>
          </a:p>
          <a:p>
            <a:r>
              <a:rPr lang="cs-CZ" sz="2000" kern="0" dirty="0"/>
              <a:t>Stimulace je ovlivněna osobními preferencemi</a:t>
            </a:r>
          </a:p>
          <a:p>
            <a:pPr>
              <a:buFontTx/>
              <a:buNone/>
            </a:pPr>
            <a:endParaRPr lang="cs-CZ" sz="1000" kern="0" dirty="0"/>
          </a:p>
          <a:p>
            <a:r>
              <a:rPr lang="cs-CZ" sz="2000" kern="0" dirty="0"/>
              <a:t>Čas má vliv na úroveň motivace (dlouhý projekt, odložení termínů, nesplnění závazků dodavatele,…) a tím i na výkonnost</a:t>
            </a:r>
          </a:p>
          <a:p>
            <a:pPr>
              <a:buFontTx/>
              <a:buNone/>
            </a:pPr>
            <a:endParaRPr lang="cs-CZ" sz="1000" kern="0" dirty="0"/>
          </a:p>
          <a:p>
            <a:r>
              <a:rPr lang="cs-CZ" sz="2000" kern="0" dirty="0"/>
              <a:t>V určitém kritickém momentu přestává stimulace fungovat (preference odpočinku , syndrom vyhoření, předem zaplacená dovolená…)</a:t>
            </a:r>
          </a:p>
          <a:p>
            <a:pPr>
              <a:buFontTx/>
              <a:buNone/>
            </a:pPr>
            <a:endParaRPr 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731044855"/>
      </p:ext>
    </p:extLst>
  </p:cSld>
  <p:clrMapOvr>
    <a:masterClrMapping/>
  </p:clrMapOvr>
  <p:transition>
    <p:push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769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Příklad motivačních problémů v důsledku zpoždění IT projektu</a:t>
            </a:r>
          </a:p>
        </p:txBody>
      </p:sp>
      <p:graphicFrame>
        <p:nvGraphicFramePr>
          <p:cNvPr id="3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193874211"/>
              </p:ext>
            </p:extLst>
          </p:nvPr>
        </p:nvGraphicFramePr>
        <p:xfrm>
          <a:off x="251520" y="2132856"/>
          <a:ext cx="4314825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name="Graf" r:id="rId3" imgW="4905375" imgH="3724275" progId="Excel.Sheet.8">
                  <p:embed/>
                </p:oleObj>
              </mc:Choice>
              <mc:Fallback>
                <p:oleObj name="Graf" r:id="rId3" imgW="4905375" imgH="372427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132856"/>
                        <a:ext cx="4314825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Group 56"/>
          <p:cNvGraphicFramePr>
            <a:graphicFrameLocks noGrp="1"/>
          </p:cNvGraphicFramePr>
          <p:nvPr>
            <p:ph sz="half" idx="4294967295"/>
          </p:nvPr>
        </p:nvGraphicFramePr>
        <p:xfrm>
          <a:off x="4895850" y="2492375"/>
          <a:ext cx="4248150" cy="2592390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1.11.2004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Kickoff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31.5.2005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Projekt 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31.8.2005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Projekt přijat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15.10.2005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první posun termínu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31.12.2005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druhý posun termínu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31.1.2006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integrační testy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31.3.2006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start povolen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30.6.2006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1.kvartální závěrka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369081"/>
      </p:ext>
    </p:extLst>
  </p:cSld>
  <p:clrMapOvr>
    <a:masterClrMapping/>
  </p:clrMapOvr>
  <p:transition>
    <p:push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Děkuji za pozornost.</a:t>
            </a:r>
          </a:p>
          <a:p>
            <a:r>
              <a:rPr lang="cs-CZ" sz="32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2299226819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3600"/>
              <a:t>Typy projektových organizačních struktur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/>
              <a:t>Čistý</a:t>
            </a:r>
          </a:p>
          <a:p>
            <a:pPr>
              <a:buFontTx/>
              <a:buNone/>
            </a:pPr>
            <a:endParaRPr lang="cs-CZ"/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/>
        </p:nvGraphicFramePr>
        <p:xfrm>
          <a:off x="2000250" y="2214563"/>
          <a:ext cx="6124575" cy="409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Visio" r:id="rId3" imgW="6124575" imgH="4092702" progId="Visio.Drawing.11">
                  <p:embed/>
                </p:oleObj>
              </mc:Choice>
              <mc:Fallback>
                <p:oleObj name="Visio" r:id="rId3" imgW="6124575" imgH="40927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2214563"/>
                        <a:ext cx="6124575" cy="409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7577611"/>
      </p:ext>
    </p:extLst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z="3600"/>
              <a:t>Typy projektových organizačních struktur</a:t>
            </a:r>
          </a:p>
        </p:txBody>
      </p:sp>
      <p:sp>
        <p:nvSpPr>
          <p:cNvPr id="3" name="Shape 6145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defTabSz="914400" eaLnBrk="1" hangingPunct="1"/>
            <a:r>
              <a:rPr lang="cs-CZ" sz="2800"/>
              <a:t>Útvarový</a:t>
            </a:r>
          </a:p>
          <a:p>
            <a:pPr defTabSz="914400" eaLnBrk="1" hangingPunct="1">
              <a:buFontTx/>
              <a:buNone/>
            </a:pPr>
            <a:endParaRPr lang="cs-CZ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14500" y="2143125"/>
          <a:ext cx="6124575" cy="437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Visio" r:id="rId3" imgW="6124475" imgH="4092674" progId="Visio.Drawing.11">
                  <p:embed/>
                </p:oleObj>
              </mc:Choice>
              <mc:Fallback>
                <p:oleObj name="Visio" r:id="rId3" imgW="6124475" imgH="409267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2143125"/>
                        <a:ext cx="6124575" cy="437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1498490"/>
      </p:ext>
    </p:extLst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600" dirty="0"/>
              <a:t>Typy projektových organizačních struktur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/>
              <a:t>Maticový</a:t>
            </a:r>
          </a:p>
          <a:p>
            <a:pPr>
              <a:buFontTx/>
              <a:buNone/>
            </a:pPr>
            <a:endParaRPr lang="cs-CZ" sz="280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1928813" y="1928813"/>
          <a:ext cx="6124575" cy="409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Visio" r:id="rId3" imgW="6124475" imgH="4092674" progId="Visio.Drawing.11">
                  <p:embed/>
                </p:oleObj>
              </mc:Choice>
              <mc:Fallback>
                <p:oleObj name="Visio" r:id="rId3" imgW="6124475" imgH="409267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1928813"/>
                        <a:ext cx="6124575" cy="409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9313472"/>
      </p:ext>
    </p:extLst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4513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Zvláštnosti projektů IS</a:t>
            </a:r>
          </a:p>
        </p:txBody>
      </p:sp>
      <p:sp>
        <p:nvSpPr>
          <p:cNvPr id="3" name="Shape 64514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000" kern="0"/>
              <a:t>Bez ohledu na rozsah jsou vždy komplexní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Vždy obsahují složku Hardware a Software –projektový tým musí mít rozsáhlé znalosti z IT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Vždy obsahují organizační složku – v projektovém týmu musí být i koneční uživatelé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Má vždy tendenci se zpožďovat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Znamená změnu pro uživatele – je vždy po zavedení kritizován</a:t>
            </a:r>
          </a:p>
          <a:p>
            <a:pPr>
              <a:lnSpc>
                <a:spcPct val="80000"/>
              </a:lnSpc>
            </a:pPr>
            <a:r>
              <a:rPr lang="cs-CZ" sz="2000" kern="0"/>
              <a:t>Náklady mají tendenci nekontrolovaně růst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Dodavatelé mají tendenci zmenšovat dohodnutý obsah dodávky, odběratelé mají tendenci měnit své požadavky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200" kern="0"/>
          </a:p>
          <a:p>
            <a:pPr>
              <a:lnSpc>
                <a:spcPct val="80000"/>
              </a:lnSpc>
            </a:pPr>
            <a:r>
              <a:rPr lang="cs-CZ" sz="2000" kern="0"/>
              <a:t>Pro dodavatele i odběratele obsahují rizika, se kterými je nutno předem počítat</a:t>
            </a:r>
            <a:endParaRPr 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3659628027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Metody tvorby a projektování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Vodopád</a:t>
            </a:r>
          </a:p>
          <a:p>
            <a:pPr lvl="1"/>
            <a:r>
              <a:rPr lang="cs-CZ" dirty="0"/>
              <a:t>Úplná projektová dokumentace na začátku, přesně daný postup</a:t>
            </a:r>
          </a:p>
          <a:p>
            <a:r>
              <a:rPr lang="cs-CZ" dirty="0"/>
              <a:t>Spirála</a:t>
            </a:r>
          </a:p>
          <a:p>
            <a:pPr lvl="1"/>
            <a:r>
              <a:rPr lang="cs-CZ" dirty="0"/>
              <a:t>Zavedení určitých iteračních cyklů</a:t>
            </a:r>
          </a:p>
          <a:p>
            <a:r>
              <a:rPr lang="cs-CZ" dirty="0" err="1"/>
              <a:t>Prototypování</a:t>
            </a:r>
            <a:endParaRPr lang="cs-CZ" dirty="0"/>
          </a:p>
          <a:p>
            <a:pPr lvl="1"/>
            <a:r>
              <a:rPr lang="cs-CZ" dirty="0"/>
              <a:t>Příprava prototypů, jejich úprava po diskuzi s uživatelem</a:t>
            </a:r>
          </a:p>
          <a:p>
            <a:r>
              <a:rPr lang="cs-CZ" dirty="0"/>
              <a:t>Agilní metodiky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10733"/>
      </p:ext>
    </p:extLst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2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221</TotalTime>
  <Words>3442</Words>
  <Application>Microsoft Office PowerPoint</Application>
  <PresentationFormat>Předvádění na obrazovce (4:3)</PresentationFormat>
  <Paragraphs>587</Paragraphs>
  <Slides>49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49</vt:i4>
      </vt:variant>
    </vt:vector>
  </HeadingPairs>
  <TitlesOfParts>
    <vt:vector size="59" baseType="lpstr">
      <vt:lpstr>MS Mincho</vt:lpstr>
      <vt:lpstr>Arial</vt:lpstr>
      <vt:lpstr>Calibri</vt:lpstr>
      <vt:lpstr>Times New Roman</vt:lpstr>
      <vt:lpstr>Verdana</vt:lpstr>
      <vt:lpstr>Wingdings</vt:lpstr>
      <vt:lpstr>Motiv1</vt:lpstr>
      <vt:lpstr>Profil</vt:lpstr>
      <vt:lpstr>Visio</vt:lpstr>
      <vt:lpstr>Graf</vt:lpstr>
      <vt:lpstr>Projektování informačních systémů</vt:lpstr>
      <vt:lpstr>Pojem informační společnost a informace</vt:lpstr>
      <vt:lpstr>Řízení procesů a projektů</vt:lpstr>
      <vt:lpstr>Projektové organizační struktury</vt:lpstr>
      <vt:lpstr>Typy projektových organizačních struktur</vt:lpstr>
      <vt:lpstr>Typy projektových organizačních struktur</vt:lpstr>
      <vt:lpstr>Typy projektových organizačních struktur</vt:lpstr>
      <vt:lpstr>Zvláštnosti projektů IS</vt:lpstr>
      <vt:lpstr>Metody tvorby a projektování IS</vt:lpstr>
      <vt:lpstr>Vodopád a spirála</vt:lpstr>
      <vt:lpstr>Fáze vývoje systému</vt:lpstr>
      <vt:lpstr>Psychologické aspekty a management IS projektů</vt:lpstr>
      <vt:lpstr>Zajištění kvality projektu</vt:lpstr>
      <vt:lpstr>Metody řízení kvality projektu</vt:lpstr>
      <vt:lpstr>Prezentace aplikace PowerPoint</vt:lpstr>
      <vt:lpstr>Prezentace aplikace PowerPoint</vt:lpstr>
      <vt:lpstr>Prezentace aplikace PowerPoint</vt:lpstr>
      <vt:lpstr>Hlavní role v projektu IS</vt:lpstr>
      <vt:lpstr>Prezentace aplikace PowerPoint</vt:lpstr>
      <vt:lpstr>Prezentace aplikace PowerPoint</vt:lpstr>
      <vt:lpstr>Vedoucí projektu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Projektový tým</vt:lpstr>
      <vt:lpstr>Prezentace aplikace PowerPoint</vt:lpstr>
      <vt:lpstr>Člen projektového týmu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Hotline a její role v první fázi po nasazení</vt:lpstr>
      <vt:lpstr>Helpdesk OPF</vt:lpstr>
      <vt:lpstr>Helpdesk OPF II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Roman Šperka</dc:creator>
  <cp:lastModifiedBy>Petr Suchánek</cp:lastModifiedBy>
  <cp:revision>113</cp:revision>
  <dcterms:created xsi:type="dcterms:W3CDTF">2006-12-01T12:12:29Z</dcterms:created>
  <dcterms:modified xsi:type="dcterms:W3CDTF">2022-03-03T07:26:43Z</dcterms:modified>
</cp:coreProperties>
</file>