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9" r:id="rId3"/>
    <p:sldId id="324" r:id="rId4"/>
    <p:sldId id="325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5" r:id="rId19"/>
    <p:sldId id="349" r:id="rId20"/>
    <p:sldId id="351" r:id="rId21"/>
    <p:sldId id="344" r:id="rId22"/>
    <p:sldId id="353" r:id="rId23"/>
    <p:sldId id="360" r:id="rId24"/>
    <p:sldId id="362" r:id="rId25"/>
    <p:sldId id="359" r:id="rId26"/>
    <p:sldId id="363" r:id="rId27"/>
    <p:sldId id="365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5" r:id="rId36"/>
    <p:sldId id="374" r:id="rId37"/>
    <p:sldId id="376" r:id="rId38"/>
    <p:sldId id="377" r:id="rId39"/>
    <p:sldId id="378" r:id="rId40"/>
    <p:sldId id="379" r:id="rId41"/>
    <p:sldId id="380" r:id="rId42"/>
    <p:sldId id="382" r:id="rId43"/>
    <p:sldId id="364" r:id="rId44"/>
  </p:sldIdLst>
  <p:sldSz cx="9144000" cy="5143500" type="screen16x9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2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C6DD-B8B7-4D97-972D-0B35B9287F16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2A6A-073E-43C4-B3F1-9B0342412E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0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3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7" y="2365809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MANAŽERSKÁ EKONOMIKA</a:t>
            </a: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Žaneta </a:t>
            </a:r>
            <a:r>
              <a:rPr lang="cs-CZ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Rylková</a:t>
            </a:r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9"/>
            <a:ext cx="5111750" cy="2159000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3614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=""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826823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57199"/>
            <a:ext cx="184727" cy="36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Plán tržeb dle jednotlivých sortimentních položek a její celková výše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347614"/>
            <a:ext cx="706408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6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162" y="987574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 příspěvku na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úhradu</a:t>
            </a:r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82" y="1612192"/>
            <a:ext cx="7422111" cy="35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Plánovaná hodnota výsledku hospodaření: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1" y="1203598"/>
            <a:ext cx="7253054" cy="36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22236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Údaje o dosažené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skutečnosti</a:t>
            </a:r>
          </a:p>
          <a:p>
            <a:pPr defTabSz="912813">
              <a:defRPr/>
            </a:pPr>
            <a:endParaRPr lang="cs-CZ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/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Obdobně jako u plánovaných údajů veličin a ukazatelů je postupováno  i u dosažené skutečnosti:</a:t>
            </a:r>
          </a:p>
          <a:p>
            <a:pPr marL="446088" indent="-446088" defTabSz="912813"/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6088" indent="-446088" defTabSz="912813">
              <a:buNone/>
            </a:pPr>
            <a:r>
              <a:rPr lang="cs-CZ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defRPr/>
            </a:pP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8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Skutečně dosažené obchodně-ekonomické hodnoty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výroby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059582"/>
            <a:ext cx="77802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: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Skutečná výše příspěvku na úhradu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31590"/>
            <a:ext cx="772777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49016" y="146615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>
              <a:defRPr/>
            </a:pP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Stanovení skutečné hodnoty výsledku hospodaření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2" y="1059582"/>
            <a:ext cx="7120850" cy="3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6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67766" y="146615"/>
            <a:ext cx="689996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 – vlastní rozbor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1853" y="539030"/>
            <a:ext cx="7852515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Pokud rozbor hospodářského výsledku je prováděn prostřednictvím prostého porovnání skutečných a plánovaných hodnot základních veličin, které výsledek hospodaření tvoří, pak lze uvést následující schéma: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90" y="1827644"/>
            <a:ext cx="6789420" cy="32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1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13703" y="432392"/>
            <a:ext cx="201722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110584"/>
            <a:ext cx="8796083" cy="29315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Přepočtený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 je sestaven tak, že skutečná výše realizované produkce je převedena do hodnotového vyjádření v položkách: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variabilní náklady dle jednotlivých výrobků (výrobkových skupin)  a tím i položka variabilní náklady celkem jakož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tržby za jednotlivé výrobky (výrobkové skupiny) a tržby celkem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prostřednictvím plánovaných hodnot jednotkových variabilních nákladů, respektive cen za jednotlivé výrobky. Platí: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-108520" y="204594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Přepočtený plán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71550"/>
            <a:ext cx="4968552" cy="43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1059582"/>
            <a:ext cx="7344816" cy="363530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548292"/>
            <a:ext cx="6480720" cy="260763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68580" tIns="34290" rIns="68580" bIns="3429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 algn="l"/>
            <a:endParaRPr lang="cs-CZ" sz="3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Manažerské pojetí rozborů hospodaření, zásobovací činnost</a:t>
            </a: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Přednáška č. </a:t>
            </a:r>
            <a:r>
              <a:rPr lang="cs-CZ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cs-CZ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56518" y="207622"/>
            <a:ext cx="696632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Schématický postup rozboru hospodářského výsledku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87574"/>
            <a:ext cx="76957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1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83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20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990" t="34333" r="21693" b="14873"/>
          <a:stretch/>
        </p:blipFill>
        <p:spPr bwMode="auto">
          <a:xfrm>
            <a:off x="251520" y="1419622"/>
            <a:ext cx="756084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75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4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5763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cs-CZ" sz="120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 rotWithShape="1">
          <a:blip r:embed="rId3"/>
          <a:srcRect l="17857" t="46090" r="18121" b="40976"/>
          <a:stretch/>
        </p:blipFill>
        <p:spPr bwMode="auto">
          <a:xfrm>
            <a:off x="683568" y="1491630"/>
            <a:ext cx="6408712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/>
          <p:cNvPicPr/>
          <p:nvPr/>
        </p:nvPicPr>
        <p:blipFill rotWithShape="1">
          <a:blip r:embed="rId4"/>
          <a:srcRect l="28704" t="33627" r="31746" b="33686"/>
          <a:stretch/>
        </p:blipFill>
        <p:spPr bwMode="auto">
          <a:xfrm>
            <a:off x="683568" y="2355726"/>
            <a:ext cx="6048672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791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70906" y="432392"/>
            <a:ext cx="6702797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Časové využití výrobních agregátů: </a:t>
            </a:r>
            <a:r>
              <a:rPr lang="cs-CZ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(trať „A“)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18306"/>
            <a:ext cx="7632848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21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5536" y="146957"/>
            <a:ext cx="405623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Podklady pro rozbor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6615"/>
            <a:ext cx="3147060" cy="49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69427" y="432392"/>
            <a:ext cx="230575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Doba obratu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87954"/>
            <a:ext cx="833628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57406" y="432392"/>
            <a:ext cx="232980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Zásobovací činnost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485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Materiálový tok ve výrobním procesu lze charakterizovat jako pohyb materiálu :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od jeho příjmu na sklad (sklad výrobního materiálu) , 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přes průchod jednotlivými fázemi výrobního cyklu,</a:t>
            </a:r>
          </a:p>
          <a:p>
            <a:pPr marL="4476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8096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až po vstup hotových výrobků do skladu hotové výroby.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53022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sz="2400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řízení výrobního procesu a zásobovací činnosti (nákupu) lze specifikovat následující podobu zásob: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396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867025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Výrobní zásoby: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veškerého materiálu  nakoupeného od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dodavatelů 	(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včetně nakupovaných výrobků,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polotovarů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aj.)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4800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nedokončené :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vlastních polotovarů; polotovarů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výroby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	dodávaných v rámci kooperačních vztahů v 			jedné firmě.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241550" algn="l"/>
                <a:tab pos="3052763" algn="l"/>
                <a:tab pos="3671888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u="sng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Zásoby hotových výrobků: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 	výrobky, které prošly celým výrobním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procesem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a byly  převzaty výstupní 			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kontrolou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 sklad hotových výrobků  k 			expedici  k příslušným odběratelům</a:t>
            </a:r>
            <a:endParaRPr lang="cs-CZ" u="sng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315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 hlediska operativního řízení zásob  se uplatňuje  </a:t>
            </a:r>
            <a:r>
              <a:rPr lang="cs-CZ" b="1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funkční klasifikace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zásob na: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Ø"/>
              <a:tabLst>
                <a:tab pos="4476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běžnou (obratovou) zásobu,  která kryje požadavky  na výdej 	materiálu  v období mezi dvěma dodávkami.  V průběhu dodacího    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cyklu 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 výše běžné zásoby snižuje  z maximální hodnoty v době 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dodávky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 minimální hodnotě před následující dodávkou.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pojmy: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minimální zásoba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průměrná zásoba 	</a:t>
            </a:r>
          </a:p>
          <a:p>
            <a:pPr marL="1887538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maximální zásoba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4623" y="432392"/>
            <a:ext cx="445538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Základní pojmy v oblasti řízení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85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Technická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před použitím ve výrobním procesu,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Sezonní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Havarijní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je vhodná zejména u náhradních dílů,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Spekulativní zásoba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3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46880" y="432392"/>
            <a:ext cx="750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Úvod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77768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defTabSz="912813"/>
            <a:r>
              <a:rPr lang="cs-C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Rozborová činnost</a:t>
            </a:r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 podnicích je zaměřena na posuzování jeho hospodářských aktivit z pohledu hodnocení procesů a jevů, které byly ukončeny v minulém období. </a:t>
            </a:r>
          </a:p>
          <a:p>
            <a:pPr defTabSz="912813"/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Výsledky rozborů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by měly být zdrojem informací vrcholového managementu </a:t>
            </a:r>
            <a:r>
              <a:rPr lang="cs-CZ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 další rozhodovací úlohy týkajících se i budoucnosti firmy.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16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6901" y="432392"/>
            <a:ext cx="331084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Průběh běžné zásoby v čase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25194"/>
            <a:ext cx="8027901" cy="36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6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02356" y="432392"/>
            <a:ext cx="303993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Sledování denní spotřeby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48238"/>
            <a:ext cx="7770421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23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Pojistná zásoba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 kryje odchylky od plánované průměrné spotřeby (s), od plánovaného dodacího cyklu (c), od plánované výše dodávky (D). </a:t>
            </a:r>
            <a:b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je předmětem normování.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0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10584"/>
            <a:ext cx="7789500" cy="379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9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59396" y="432392"/>
            <a:ext cx="19258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791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1809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Stanovení </a:t>
            </a:r>
            <a:r>
              <a:rPr lang="cs-CZ" b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výše pojistné zásoby 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je výrazem míry jištění plynulé spotřeby příslušné položky zásob. Existuje řada metod výpočtu pojistné zásoby: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statistická</a:t>
            </a:r>
            <a:r>
              <a:rPr lang="cs-CZ" dirty="0" smtClean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cs-CZ" i="1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i="1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metoda rozdílová,</a:t>
            </a:r>
          </a:p>
          <a:p>
            <a:pPr marL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Wingdings" pitchFamily="2" charset="2"/>
              <a:buChar char="q"/>
              <a:tabLst>
                <a:tab pos="714375" algn="l"/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r>
              <a:rPr lang="cs-CZ" dirty="0">
                <a:solidFill>
                  <a:srgbClr val="307871"/>
                </a:solidFill>
                <a:latin typeface="Times New Roman" pitchFamily="18" charset="0"/>
                <a:cs typeface="Times New Roman" pitchFamily="18" charset="0"/>
              </a:rPr>
              <a:t>	metoda s využitím koeficientu jištění,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01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39482"/>
            <a:ext cx="8046951" cy="38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431553" y="432392"/>
            <a:ext cx="518154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Pojistná zásoba – rozdílová metoda, příklad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8" y="1148238"/>
            <a:ext cx="7744162" cy="3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79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05588"/>
            <a:ext cx="7672154" cy="38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69309" y="432392"/>
            <a:ext cx="330603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a optimalizace zásob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" y="1104110"/>
            <a:ext cx="7240106" cy="376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6" y="1059582"/>
            <a:ext cx="7652565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5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358070" y="432392"/>
            <a:ext cx="332847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Předmět rozborové činnosti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6545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 rámci rozboru hospodaření podnikatelských jednotek se provádí řada analýz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směrovaných do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jednotlivých oblasti činnosti podniků. K nejrozšířenějším patří rozbory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prodejní činnosti</a:t>
            </a:r>
            <a:r>
              <a:rPr lang="cs-CZ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s důrazem na rozbor tržeb z pohledu výrobkového portfolia, jednotlivých distribučních cest, největších odběratelů, regionálního uspořádání.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Ve výrobních organizacích je předmětem analýz </a:t>
            </a:r>
            <a:r>
              <a:rPr lang="cs-CZ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výrobní činnost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kde se posuzuje časové využití výrobního zařízení v podobě srovnání skutečného produktivního času oproti jeho plánovaným hodnotám.  </a:t>
            </a:r>
          </a:p>
          <a:p>
            <a:pPr indent="-446088" defTabSz="912813"/>
            <a:r>
              <a:rPr lang="cs-CZ" dirty="0">
                <a:latin typeface="Times New Roman" pitchFamily="18" charset="0"/>
                <a:cs typeface="Times New Roman" pitchFamily="18" charset="0"/>
              </a:rPr>
              <a:t>Předmětem rozborů jsou i </a:t>
            </a:r>
            <a:r>
              <a:rPr lang="cs-CZ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další činnosti (funkce) podniku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/>
            <a:endParaRPr lang="en-US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98829" y="432392"/>
            <a:ext cx="42469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Řízení zásob: optimalizace dodávky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7" y="1110584"/>
            <a:ext cx="7960186" cy="330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50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625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cs-CZ" sz="1600" dirty="0"/>
              <a:t>Do velkoskladu stavebního materiálu „Stavba s. r. o.“ bylo dovezeno v roce </a:t>
            </a:r>
            <a:r>
              <a:rPr lang="cs-CZ" sz="1600" dirty="0" smtClean="0"/>
              <a:t>2019: </a:t>
            </a:r>
            <a:r>
              <a:rPr lang="cs-CZ" sz="1600" i="1" dirty="0"/>
              <a:t>208 000 ks</a:t>
            </a:r>
            <a:r>
              <a:rPr lang="cs-CZ" sz="1600" dirty="0"/>
              <a:t> pórobetonových tvárnic. V průběhu roku jsou odběr i dodávky tvárnic vcelku rovnoměrné. Za sledované období se uskutečnilo </a:t>
            </a:r>
            <a:r>
              <a:rPr lang="cs-CZ" sz="1600" i="1" dirty="0"/>
              <a:t>26</a:t>
            </a:r>
            <a:r>
              <a:rPr lang="cs-CZ" sz="1600" dirty="0"/>
              <a:t> dovozů tvárnic. Náklady na jednu dodávku byly vykalkulovány na </a:t>
            </a:r>
            <a:r>
              <a:rPr lang="cs-CZ" sz="1600" i="1" dirty="0"/>
              <a:t>20 800 Kč</a:t>
            </a:r>
            <a:r>
              <a:rPr lang="cs-CZ" sz="1600" dirty="0"/>
              <a:t>/</a:t>
            </a:r>
            <a:r>
              <a:rPr lang="cs-CZ" sz="1600" i="1" dirty="0"/>
              <a:t>do</a:t>
            </a:r>
            <a:r>
              <a:rPr lang="cs-CZ" sz="1600" dirty="0"/>
              <a:t>dávku, bez ohledu na množství dovezených tvárnic. </a:t>
            </a:r>
            <a:r>
              <a:rPr lang="pl-PL" sz="1600" dirty="0"/>
              <a:t>Náklady na skladování </a:t>
            </a:r>
            <a:r>
              <a:rPr lang="pl-PL" sz="1600" i="1" dirty="0"/>
              <a:t>1 ks</a:t>
            </a:r>
            <a:r>
              <a:rPr lang="pl-PL" sz="1600" dirty="0"/>
              <a:t> tvárnice po dobu jednoho roku činí </a:t>
            </a:r>
            <a:r>
              <a:rPr lang="pl-PL" sz="1600" i="1" dirty="0"/>
              <a:t>20 Kč/ks.</a:t>
            </a:r>
            <a:r>
              <a:rPr lang="pl-PL" sz="1600" dirty="0"/>
              <a:t> </a:t>
            </a:r>
            <a:endParaRPr lang="cs-CZ" sz="1600" dirty="0"/>
          </a:p>
          <a:p>
            <a:r>
              <a:rPr lang="cs-CZ" sz="1600" dirty="0"/>
              <a:t>Stanovte: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Množství tvárnic v jedné dodávce, realizované v režimu dodávek uplatněných velkoskladem v roce </a:t>
            </a:r>
            <a:r>
              <a:rPr lang="cs-CZ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Hodnotu průměrné výše zásob ve skladu za rok </a:t>
            </a:r>
            <a:r>
              <a:rPr lang="cs-CZ" sz="1600" i="1" dirty="0" smtClean="0"/>
              <a:t>2019 </a:t>
            </a:r>
            <a:r>
              <a:rPr lang="cs-CZ" sz="1600" i="1" dirty="0"/>
              <a:t>(počet ks pórobetonových tvárnic).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Náklady na zásobovací činnost za rok </a:t>
            </a:r>
            <a:r>
              <a:rPr lang="pl-PL" sz="1600" i="1" dirty="0" smtClean="0"/>
              <a:t>2019.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Optimální výši dodávky pórobetonových tvárnic, která zajistí minimální náklady na zásobovací činnost.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i="1" dirty="0"/>
              <a:t>Minimální náklady na zásobovací činnost, které mohl velkosklad dosáhnout.</a:t>
            </a:r>
            <a:endParaRPr lang="cs-CZ" sz="1600" dirty="0"/>
          </a:p>
          <a:p>
            <a:pPr lvl="0"/>
            <a:endParaRPr lang="cs-CZ" sz="1600" dirty="0"/>
          </a:p>
          <a:p>
            <a:r>
              <a:rPr lang="pl-PL" sz="1600" i="1" dirty="0"/>
              <a:t>K výpočtům využijte i níže uvedenou tabulku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4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60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372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tabLst>
                <a:tab pos="2686050" algn="l"/>
                <a:tab pos="5200650" algn="l"/>
                <a:tab pos="6191250" algn="l"/>
                <a:tab pos="8610600" algn="r"/>
              </a:tabLst>
              <a:defRPr/>
            </a:pPr>
            <a:endParaRPr lang="cs-CZ" dirty="0">
              <a:solidFill>
                <a:srgbClr val="3078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3"/>
          <a:srcRect l="20606" t="35777" r="23935" b="13996"/>
          <a:stretch/>
        </p:blipFill>
        <p:spPr bwMode="auto">
          <a:xfrm>
            <a:off x="395536" y="1758314"/>
            <a:ext cx="6408712" cy="261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596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39769" y="432392"/>
            <a:ext cx="2365070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</a:t>
            </a: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546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Cílem přednášky bylo představit problematiku rozborů činností podnikatelských subjektů z manažerského pohledu.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řednáška představila jakým způsobem může být analyzována a hodnocena zásobovací činnost podnikatelských subjektů.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1381" y="432392"/>
            <a:ext cx="706187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řehled </a:t>
            </a:r>
            <a:r>
              <a:rPr lang="cs-CZ" sz="2000" b="1" i="1" dirty="0">
                <a:latin typeface="Times New Roman" pitchFamily="18" charset="0"/>
                <a:cs typeface="Times New Roman" pitchFamily="18" charset="0"/>
              </a:rPr>
              <a:t>základních ukazatelů o hospodaření za hodnocené </a:t>
            </a:r>
            <a:r>
              <a:rPr lang="cs-CZ" sz="2000" b="1" i="1" dirty="0" smtClean="0">
                <a:latin typeface="Times New Roman" pitchFamily="18" charset="0"/>
                <a:cs typeface="Times New Roman" pitchFamily="18" charset="0"/>
              </a:rPr>
              <a:t>období</a:t>
            </a:r>
            <a:endParaRPr lang="en-GB" sz="2000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27" y="876777"/>
            <a:ext cx="5988605" cy="421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41050" y="432392"/>
            <a:ext cx="356251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Rozbor výsledku hospodaření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28392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S využitím ukazatele </a:t>
            </a:r>
            <a:r>
              <a:rPr lang="cs-CZ" sz="2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„příspěvek na úhradu“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lze tento deficit částečně eliminovat, pokud podnikatelská jednotka pracuje s příspěvkem na úhradu vztaženým na jednotlivé položky výrobkové struktury (výrobky respektive výrobkové skupiny). </a:t>
            </a: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marL="442913" indent="-442913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Uvedené hodnocení s využitím individuálních příspěvků na úhradu lze přiblížit na modelové situaci, která je charakterizována následujícími předpoklady a údaji.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9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Firma „Profil“ vyrábí tenkostěnné svařované profily, jejichž základní výrobně-ekonomické parametry v plánovaných hodnotách jsou uvedeny v následující tabulce: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496" y="869761"/>
            <a:ext cx="8796083" cy="3770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Tabulka </a:t>
            </a:r>
            <a:r>
              <a:rPr lang="cs-CZ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Plánované výrobně-ekonomické hodnoty </a:t>
            </a:r>
            <a:r>
              <a:rPr lang="cs-CZ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produkce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37" y="1347614"/>
            <a:ext cx="571696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953587" y="432392"/>
            <a:ext cx="213744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cs-CZ" sz="2100" b="1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Modelová situace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7787" y="1148238"/>
            <a:ext cx="8796083" cy="13003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Plánovaná výše fixních nákladů za sledované období činí 20 260 000 Kč.</a:t>
            </a:r>
          </a:p>
          <a:p>
            <a:pPr marL="446088" indent="-446088" defTabSz="912813"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základě údajů dle výše uvedené tabulky lze stanovit hodnoty plánovaných tržeb, které připadají na jednotlivé sortimentní položky výrobkového portfolia jakož i celkové tržby za společnost celkem.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0290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2612</TotalTime>
  <Words>476</Words>
  <Application>Microsoft Office PowerPoint</Application>
  <PresentationFormat>Předvádění na obrazovce (16:9)</PresentationFormat>
  <Paragraphs>119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SLU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Rylkova</cp:lastModifiedBy>
  <cp:revision>150</cp:revision>
  <cp:lastPrinted>2020-11-20T12:11:03Z</cp:lastPrinted>
  <dcterms:created xsi:type="dcterms:W3CDTF">2016-07-06T15:42:34Z</dcterms:created>
  <dcterms:modified xsi:type="dcterms:W3CDTF">2023-02-15T13:06:27Z</dcterms:modified>
</cp:coreProperties>
</file>