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handoutMasterIdLst>
    <p:handoutMasterId r:id="rId34"/>
  </p:handoutMasterIdLst>
  <p:sldIdLst>
    <p:sldId id="258" r:id="rId2"/>
    <p:sldId id="263" r:id="rId3"/>
    <p:sldId id="302" r:id="rId4"/>
    <p:sldId id="312" r:id="rId5"/>
    <p:sldId id="315" r:id="rId6"/>
    <p:sldId id="303" r:id="rId7"/>
    <p:sldId id="313" r:id="rId8"/>
    <p:sldId id="286" r:id="rId9"/>
    <p:sldId id="314" r:id="rId10"/>
    <p:sldId id="299" r:id="rId11"/>
    <p:sldId id="311" r:id="rId12"/>
    <p:sldId id="300" r:id="rId13"/>
    <p:sldId id="305" r:id="rId14"/>
    <p:sldId id="310" r:id="rId15"/>
    <p:sldId id="320" r:id="rId16"/>
    <p:sldId id="321" r:id="rId17"/>
    <p:sldId id="317" r:id="rId18"/>
    <p:sldId id="304" r:id="rId19"/>
    <p:sldId id="323" r:id="rId20"/>
    <p:sldId id="328" r:id="rId21"/>
    <p:sldId id="324" r:id="rId22"/>
    <p:sldId id="322" r:id="rId23"/>
    <p:sldId id="316" r:id="rId24"/>
    <p:sldId id="306" r:id="rId25"/>
    <p:sldId id="329" r:id="rId26"/>
    <p:sldId id="330" r:id="rId27"/>
    <p:sldId id="332" r:id="rId28"/>
    <p:sldId id="331" r:id="rId29"/>
    <p:sldId id="318" r:id="rId30"/>
    <p:sldId id="319" r:id="rId31"/>
    <p:sldId id="287" r:id="rId32"/>
  </p:sldIdLst>
  <p:sldSz cx="9144000" cy="5143500" type="screen16x9"/>
  <p:notesSz cx="6797675" cy="9926638"/>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902" autoAdjust="0"/>
  </p:normalViewPr>
  <p:slideViewPr>
    <p:cSldViewPr snapToGrid="0">
      <p:cViewPr varScale="1">
        <p:scale>
          <a:sx n="106" d="100"/>
          <a:sy n="106" d="100"/>
        </p:scale>
        <p:origin x="778"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257CC8D1-B616-47D1-B8B1-99A705594AFE}" type="datetimeFigureOut">
              <a:rPr lang="en-GB" smtClean="0"/>
              <a:t>27/09/2020</a:t>
            </a:fld>
            <a:endParaRPr lang="en-GB"/>
          </a:p>
        </p:txBody>
      </p:sp>
      <p:sp>
        <p:nvSpPr>
          <p:cNvPr id="4" name="Zástupný symbol pro zápatí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Zástupný symbol pro číslo snímku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4D86824E-3635-4664-A975-B053A3725C7C}" type="slidenum">
              <a:rPr lang="en-GB" smtClean="0"/>
              <a:t>‹#›</a:t>
            </a:fld>
            <a:endParaRPr lang="en-GB"/>
          </a:p>
        </p:txBody>
      </p:sp>
    </p:spTree>
    <p:extLst>
      <p:ext uri="{BB962C8B-B14F-4D97-AF65-F5344CB8AC3E}">
        <p14:creationId xmlns:p14="http://schemas.microsoft.com/office/powerpoint/2010/main" val="1865760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7" name="PlaceHolder 1"/>
          <p:cNvSpPr>
            <a:spLocks noGrp="1"/>
          </p:cNvSpPr>
          <p:nvPr>
            <p:ph type="body"/>
          </p:nvPr>
        </p:nvSpPr>
        <p:spPr>
          <a:xfrm>
            <a:off x="749350" y="5513192"/>
            <a:ext cx="5994443" cy="5222819"/>
          </a:xfrm>
          <a:prstGeom prst="rect">
            <a:avLst/>
          </a:prstGeom>
        </p:spPr>
        <p:txBody>
          <a:bodyPr lIns="0" tIns="0" rIns="0" bIns="0"/>
          <a:lstStyle/>
          <a:p>
            <a:r>
              <a:rPr lang="cs-CZ" sz="2000">
                <a:latin typeface="Arial"/>
              </a:rPr>
              <a:t>Klikněte pro úpravu formátu komentářů</a:t>
            </a:r>
            <a:endParaRPr/>
          </a:p>
        </p:txBody>
      </p:sp>
      <p:sp>
        <p:nvSpPr>
          <p:cNvPr id="78" name="PlaceHolder 2"/>
          <p:cNvSpPr>
            <a:spLocks noGrp="1"/>
          </p:cNvSpPr>
          <p:nvPr>
            <p:ph type="hdr"/>
          </p:nvPr>
        </p:nvSpPr>
        <p:spPr>
          <a:xfrm>
            <a:off x="0" y="0"/>
            <a:ext cx="3251822" cy="579966"/>
          </a:xfrm>
          <a:prstGeom prst="rect">
            <a:avLst/>
          </a:prstGeom>
        </p:spPr>
        <p:txBody>
          <a:bodyPr lIns="0" tIns="0" rIns="0" bIns="0"/>
          <a:lstStyle/>
          <a:p>
            <a:r>
              <a:rPr lang="cs-CZ" sz="1400">
                <a:latin typeface="Times New Roman"/>
              </a:rPr>
              <a:t>&lt;záhlaví&gt;</a:t>
            </a:r>
            <a:endParaRPr/>
          </a:p>
        </p:txBody>
      </p:sp>
      <p:sp>
        <p:nvSpPr>
          <p:cNvPr id="79" name="PlaceHolder 3"/>
          <p:cNvSpPr>
            <a:spLocks noGrp="1"/>
          </p:cNvSpPr>
          <p:nvPr>
            <p:ph type="dt"/>
          </p:nvPr>
        </p:nvSpPr>
        <p:spPr>
          <a:xfrm>
            <a:off x="4241321" y="0"/>
            <a:ext cx="3251822" cy="579966"/>
          </a:xfrm>
          <a:prstGeom prst="rect">
            <a:avLst/>
          </a:prstGeom>
        </p:spPr>
        <p:txBody>
          <a:bodyPr lIns="0" tIns="0" rIns="0" bIns="0"/>
          <a:lstStyle/>
          <a:p>
            <a:pPr algn="r"/>
            <a:r>
              <a:rPr lang="cs-CZ" sz="1400">
                <a:latin typeface="Times New Roman"/>
              </a:rPr>
              <a:t>&lt;datum/čas&gt;</a:t>
            </a:r>
            <a:endParaRPr/>
          </a:p>
        </p:txBody>
      </p:sp>
      <p:sp>
        <p:nvSpPr>
          <p:cNvPr id="80" name="PlaceHolder 4"/>
          <p:cNvSpPr>
            <a:spLocks noGrp="1"/>
          </p:cNvSpPr>
          <p:nvPr>
            <p:ph type="ftr"/>
          </p:nvPr>
        </p:nvSpPr>
        <p:spPr>
          <a:xfrm>
            <a:off x="0" y="11026775"/>
            <a:ext cx="3251822" cy="579966"/>
          </a:xfrm>
          <a:prstGeom prst="rect">
            <a:avLst/>
          </a:prstGeom>
        </p:spPr>
        <p:txBody>
          <a:bodyPr lIns="0" tIns="0" rIns="0" bIns="0" anchor="b"/>
          <a:lstStyle/>
          <a:p>
            <a:r>
              <a:rPr lang="cs-CZ" sz="1400">
                <a:latin typeface="Times New Roman"/>
              </a:rPr>
              <a:t>&lt;zápatí&gt;</a:t>
            </a:r>
            <a:endParaRPr/>
          </a:p>
        </p:txBody>
      </p:sp>
      <p:sp>
        <p:nvSpPr>
          <p:cNvPr id="81" name="PlaceHolder 5"/>
          <p:cNvSpPr>
            <a:spLocks noGrp="1"/>
          </p:cNvSpPr>
          <p:nvPr>
            <p:ph type="sldNum"/>
          </p:nvPr>
        </p:nvSpPr>
        <p:spPr>
          <a:xfrm>
            <a:off x="4241321" y="11026775"/>
            <a:ext cx="3251822" cy="579966"/>
          </a:xfrm>
          <a:prstGeom prst="rect">
            <a:avLst/>
          </a:prstGeom>
        </p:spPr>
        <p:txBody>
          <a:bodyPr lIns="0" tIns="0" rIns="0" bIns="0" anchor="b"/>
          <a:lstStyle/>
          <a:p>
            <a:pPr algn="r"/>
            <a:fld id="{B50A2ECB-C4ED-4CCD-B6F6-23C85EAE876C}" type="slidenum">
              <a:rPr lang="cs-CZ" sz="1400">
                <a:latin typeface="Times New Roman"/>
              </a:rPr>
              <a:t>‹#›</a:t>
            </a:fld>
            <a:endParaRPr/>
          </a:p>
        </p:txBody>
      </p:sp>
    </p:spTree>
    <p:extLst>
      <p:ext uri="{BB962C8B-B14F-4D97-AF65-F5344CB8AC3E}">
        <p14:creationId xmlns:p14="http://schemas.microsoft.com/office/powerpoint/2010/main" val="3746972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422275" y="1241425"/>
            <a:ext cx="5953125" cy="3349625"/>
          </a:xfrm>
          <a:prstGeom prst="rect">
            <a:avLst/>
          </a:prstGeom>
          <a:noFill/>
          <a:ln w="12700">
            <a:solidFill>
              <a:prstClr val="black"/>
            </a:solidFill>
          </a:ln>
        </p:spPr>
      </p:sp>
      <p:sp>
        <p:nvSpPr>
          <p:cNvPr id="3" name="Zástupný symbol pro poznámky 2"/>
          <p:cNvSpPr>
            <a:spLocks noGrp="1"/>
          </p:cNvSpPr>
          <p:nvPr>
            <p:ph type="body" idx="1"/>
          </p:nvPr>
        </p:nvSpPr>
        <p:spPr/>
        <p:txBody>
          <a:bodyPr/>
          <a:lstStyle/>
          <a:p>
            <a:r>
              <a:rPr lang="en-GB" noProof="0" dirty="0"/>
              <a:t>An initial</a:t>
            </a:r>
            <a:r>
              <a:rPr lang="en-GB" baseline="0" noProof="0" dirty="0"/>
              <a:t> example: hunting, cutting, moving and storing of mammoth</a:t>
            </a:r>
            <a:endParaRPr lang="en-GB" noProof="0" dirty="0"/>
          </a:p>
        </p:txBody>
      </p:sp>
      <p:sp>
        <p:nvSpPr>
          <p:cNvPr id="4" name="Zástupný symbol pro číslo snímku 3"/>
          <p:cNvSpPr>
            <a:spLocks noGrp="1"/>
          </p:cNvSpPr>
          <p:nvPr>
            <p:ph type="sldNum"/>
          </p:nvPr>
        </p:nvSpPr>
        <p:spPr/>
        <p:txBody>
          <a:bodyPr/>
          <a:lstStyle/>
          <a:p>
            <a:pPr algn="r"/>
            <a:fld id="{B50A2ECB-C4ED-4CCD-B6F6-23C85EAE876C}" type="slidenum">
              <a:rPr lang="cs-CZ" sz="1400" smtClean="0">
                <a:latin typeface="Times New Roman"/>
              </a:rPr>
              <a:t>3</a:t>
            </a:fld>
            <a:endParaRPr lang="cs-CZ"/>
          </a:p>
        </p:txBody>
      </p:sp>
    </p:spTree>
    <p:extLst>
      <p:ext uri="{BB962C8B-B14F-4D97-AF65-F5344CB8AC3E}">
        <p14:creationId xmlns:p14="http://schemas.microsoft.com/office/powerpoint/2010/main" val="3143180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422275" y="1241425"/>
            <a:ext cx="5953125" cy="3349625"/>
          </a:xfrm>
          <a:prstGeom prst="rect">
            <a:avLst/>
          </a:prstGeom>
          <a:noFill/>
          <a:ln w="12700">
            <a:solidFill>
              <a:prstClr val="black"/>
            </a:solidFill>
          </a:ln>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p:nvPr>
        </p:nvSpPr>
        <p:spPr/>
        <p:txBody>
          <a:bodyPr/>
          <a:lstStyle/>
          <a:p>
            <a:pPr algn="r"/>
            <a:fld id="{B50A2ECB-C4ED-4CCD-B6F6-23C85EAE876C}" type="slidenum">
              <a:rPr lang="cs-CZ" sz="1400" smtClean="0">
                <a:latin typeface="Times New Roman"/>
              </a:rPr>
              <a:t>12</a:t>
            </a:fld>
            <a:endParaRPr lang="cs-CZ"/>
          </a:p>
        </p:txBody>
      </p:sp>
    </p:spTree>
    <p:extLst>
      <p:ext uri="{BB962C8B-B14F-4D97-AF65-F5344CB8AC3E}">
        <p14:creationId xmlns:p14="http://schemas.microsoft.com/office/powerpoint/2010/main" val="736781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422275" y="1241425"/>
            <a:ext cx="5953125" cy="3349625"/>
          </a:xfrm>
          <a:prstGeom prst="rect">
            <a:avLst/>
          </a:prstGeom>
          <a:noFill/>
          <a:ln w="12700">
            <a:solidFill>
              <a:prstClr val="black"/>
            </a:solidFill>
          </a:ln>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idx="10"/>
          </p:nvPr>
        </p:nvSpPr>
        <p:spPr/>
        <p:txBody>
          <a:bodyPr/>
          <a:lstStyle/>
          <a:p>
            <a:pPr algn="r"/>
            <a:fld id="{B50A2ECB-C4ED-4CCD-B6F6-23C85EAE876C}" type="slidenum">
              <a:rPr lang="cs-CZ" sz="1400" smtClean="0">
                <a:latin typeface="Times New Roman"/>
              </a:rPr>
              <a:t>18</a:t>
            </a:fld>
            <a:endParaRPr lang="cs-CZ"/>
          </a:p>
        </p:txBody>
      </p:sp>
    </p:spTree>
    <p:extLst>
      <p:ext uri="{BB962C8B-B14F-4D97-AF65-F5344CB8AC3E}">
        <p14:creationId xmlns:p14="http://schemas.microsoft.com/office/powerpoint/2010/main" val="758911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422275" y="1241425"/>
            <a:ext cx="5953125" cy="3349625"/>
          </a:xfrm>
          <a:prstGeom prst="rect">
            <a:avLst/>
          </a:prstGeom>
          <a:noFill/>
          <a:ln w="12700">
            <a:solidFill>
              <a:prstClr val="black"/>
            </a:solidFill>
          </a:ln>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p:nvPr>
        </p:nvSpPr>
        <p:spPr/>
        <p:txBody>
          <a:bodyPr/>
          <a:lstStyle/>
          <a:p>
            <a:pPr algn="r"/>
            <a:fld id="{B50A2ECB-C4ED-4CCD-B6F6-23C85EAE876C}" type="slidenum">
              <a:rPr lang="cs-CZ" sz="1400" smtClean="0">
                <a:latin typeface="Times New Roman"/>
              </a:rPr>
              <a:t>23</a:t>
            </a:fld>
            <a:endParaRPr lang="cs-CZ"/>
          </a:p>
        </p:txBody>
      </p:sp>
    </p:spTree>
    <p:extLst>
      <p:ext uri="{BB962C8B-B14F-4D97-AF65-F5344CB8AC3E}">
        <p14:creationId xmlns:p14="http://schemas.microsoft.com/office/powerpoint/2010/main" val="2568420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422275" y="1241425"/>
            <a:ext cx="5953125" cy="3349625"/>
          </a:xfrm>
          <a:prstGeom prst="rect">
            <a:avLst/>
          </a:prstGeom>
          <a:noFill/>
          <a:ln w="12700">
            <a:solidFill>
              <a:prstClr val="black"/>
            </a:solidFill>
          </a:ln>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p:nvPr>
        </p:nvSpPr>
        <p:spPr/>
        <p:txBody>
          <a:bodyPr/>
          <a:lstStyle/>
          <a:p>
            <a:pPr algn="r"/>
            <a:fld id="{B50A2ECB-C4ED-4CCD-B6F6-23C85EAE876C}" type="slidenum">
              <a:rPr lang="cs-CZ" sz="1400" smtClean="0">
                <a:latin typeface="Times New Roman"/>
              </a:rPr>
              <a:t>24</a:t>
            </a:fld>
            <a:endParaRPr lang="cs-CZ"/>
          </a:p>
        </p:txBody>
      </p:sp>
    </p:spTree>
    <p:extLst>
      <p:ext uri="{BB962C8B-B14F-4D97-AF65-F5344CB8AC3E}">
        <p14:creationId xmlns:p14="http://schemas.microsoft.com/office/powerpoint/2010/main" val="3365831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251640" y="195480"/>
            <a:ext cx="4536000" cy="507240"/>
          </a:xfrm>
          <a:prstGeom prst="rect">
            <a:avLst/>
          </a:prstGeom>
        </p:spPr>
        <p:txBody>
          <a:bodyPr lIns="0" tIns="0" rIns="0" bIns="0" anchor="ctr"/>
          <a:lstStyle/>
          <a:p>
            <a:endParaRPr/>
          </a:p>
        </p:txBody>
      </p:sp>
      <p:sp>
        <p:nvSpPr>
          <p:cNvPr id="24" name="PlaceHolder 2"/>
          <p:cNvSpPr>
            <a:spLocks noGrp="1"/>
          </p:cNvSpPr>
          <p:nvPr>
            <p:ph type="body"/>
          </p:nvPr>
        </p:nvSpPr>
        <p:spPr>
          <a:xfrm>
            <a:off x="457200" y="1203480"/>
            <a:ext cx="8229240" cy="1422720"/>
          </a:xfrm>
          <a:prstGeom prst="rect">
            <a:avLst/>
          </a:prstGeom>
        </p:spPr>
        <p:txBody>
          <a:bodyPr lIns="0" tIns="0" rIns="0" bIns="0"/>
          <a:lstStyle/>
          <a:p>
            <a:endParaRPr/>
          </a:p>
        </p:txBody>
      </p:sp>
      <p:sp>
        <p:nvSpPr>
          <p:cNvPr id="25" name="PlaceHolder 3"/>
          <p:cNvSpPr>
            <a:spLocks noGrp="1"/>
          </p:cNvSpPr>
          <p:nvPr>
            <p:ph type="body"/>
          </p:nvPr>
        </p:nvSpPr>
        <p:spPr>
          <a:xfrm>
            <a:off x="457200" y="2761920"/>
            <a:ext cx="8229240" cy="1422720"/>
          </a:xfrm>
          <a:prstGeom prst="rect">
            <a:avLst/>
          </a:prstGeom>
        </p:spPr>
        <p:txBody>
          <a:bodyPr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251640" y="195480"/>
            <a:ext cx="4536000" cy="507240"/>
          </a:xfrm>
          <a:prstGeom prst="rect">
            <a:avLst/>
          </a:prstGeom>
        </p:spPr>
        <p:txBody>
          <a:bodyPr lIns="0" tIns="0" rIns="0" bIns="0" anchor="ctr"/>
          <a:lstStyle/>
          <a:p>
            <a:endParaRPr/>
          </a:p>
        </p:txBody>
      </p:sp>
      <p:sp>
        <p:nvSpPr>
          <p:cNvPr id="27" name="PlaceHolder 2"/>
          <p:cNvSpPr>
            <a:spLocks noGrp="1"/>
          </p:cNvSpPr>
          <p:nvPr>
            <p:ph type="body"/>
          </p:nvPr>
        </p:nvSpPr>
        <p:spPr>
          <a:xfrm>
            <a:off x="457200" y="1203480"/>
            <a:ext cx="4015800" cy="1422720"/>
          </a:xfrm>
          <a:prstGeom prst="rect">
            <a:avLst/>
          </a:prstGeom>
        </p:spPr>
        <p:txBody>
          <a:bodyPr lIns="0" tIns="0" rIns="0" bIns="0"/>
          <a:lstStyle/>
          <a:p>
            <a:endParaRPr/>
          </a:p>
        </p:txBody>
      </p:sp>
      <p:sp>
        <p:nvSpPr>
          <p:cNvPr id="28" name="PlaceHolder 3"/>
          <p:cNvSpPr>
            <a:spLocks noGrp="1"/>
          </p:cNvSpPr>
          <p:nvPr>
            <p:ph type="body"/>
          </p:nvPr>
        </p:nvSpPr>
        <p:spPr>
          <a:xfrm>
            <a:off x="4674240" y="1203480"/>
            <a:ext cx="4015800" cy="1422720"/>
          </a:xfrm>
          <a:prstGeom prst="rect">
            <a:avLst/>
          </a:prstGeom>
        </p:spPr>
        <p:txBody>
          <a:bodyPr lIns="0" tIns="0" rIns="0" bIns="0"/>
          <a:lstStyle/>
          <a:p>
            <a:endParaRPr/>
          </a:p>
        </p:txBody>
      </p:sp>
      <p:sp>
        <p:nvSpPr>
          <p:cNvPr id="29" name="PlaceHolder 4"/>
          <p:cNvSpPr>
            <a:spLocks noGrp="1"/>
          </p:cNvSpPr>
          <p:nvPr>
            <p:ph type="body"/>
          </p:nvPr>
        </p:nvSpPr>
        <p:spPr>
          <a:xfrm>
            <a:off x="4674240" y="2761920"/>
            <a:ext cx="4015800" cy="1422720"/>
          </a:xfrm>
          <a:prstGeom prst="rect">
            <a:avLst/>
          </a:prstGeom>
        </p:spPr>
        <p:txBody>
          <a:bodyPr lIns="0" tIns="0" rIns="0" bIns="0"/>
          <a:lstStyle/>
          <a:p>
            <a:endParaRPr/>
          </a:p>
        </p:txBody>
      </p:sp>
      <p:sp>
        <p:nvSpPr>
          <p:cNvPr id="30" name="PlaceHolder 5"/>
          <p:cNvSpPr>
            <a:spLocks noGrp="1"/>
          </p:cNvSpPr>
          <p:nvPr>
            <p:ph type="body"/>
          </p:nvPr>
        </p:nvSpPr>
        <p:spPr>
          <a:xfrm>
            <a:off x="457200" y="2761920"/>
            <a:ext cx="4015800" cy="142272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251640" y="195480"/>
            <a:ext cx="4536000" cy="507240"/>
          </a:xfrm>
          <a:prstGeom prst="rect">
            <a:avLst/>
          </a:prstGeom>
        </p:spPr>
        <p:txBody>
          <a:bodyPr lIns="0" tIns="0" rIns="0" bIns="0" anchor="ctr"/>
          <a:lstStyle/>
          <a:p>
            <a:endParaRPr/>
          </a:p>
        </p:txBody>
      </p:sp>
      <p:sp>
        <p:nvSpPr>
          <p:cNvPr id="32" name="PlaceHolder 2"/>
          <p:cNvSpPr>
            <a:spLocks noGrp="1"/>
          </p:cNvSpPr>
          <p:nvPr>
            <p:ph type="body"/>
          </p:nvPr>
        </p:nvSpPr>
        <p:spPr>
          <a:xfrm>
            <a:off x="457200" y="1203480"/>
            <a:ext cx="8229240" cy="2982960"/>
          </a:xfrm>
          <a:prstGeom prst="rect">
            <a:avLst/>
          </a:prstGeom>
        </p:spPr>
        <p:txBody>
          <a:bodyPr lIns="0" tIns="0" rIns="0" bIns="0"/>
          <a:lstStyle/>
          <a:p>
            <a:endParaRPr/>
          </a:p>
        </p:txBody>
      </p:sp>
      <p:sp>
        <p:nvSpPr>
          <p:cNvPr id="33" name="PlaceHolder 3"/>
          <p:cNvSpPr>
            <a:spLocks noGrp="1"/>
          </p:cNvSpPr>
          <p:nvPr>
            <p:ph type="body"/>
          </p:nvPr>
        </p:nvSpPr>
        <p:spPr>
          <a:xfrm>
            <a:off x="457200" y="1203480"/>
            <a:ext cx="8229240" cy="2982960"/>
          </a:xfrm>
          <a:prstGeom prst="rect">
            <a:avLst/>
          </a:prstGeom>
        </p:spPr>
        <p:txBody>
          <a:bodyPr lIns="0" tIns="0" rIns="0" bIns="0"/>
          <a:lstStyle/>
          <a:p>
            <a:endParaRPr/>
          </a:p>
        </p:txBody>
      </p:sp>
      <p:pic>
        <p:nvPicPr>
          <p:cNvPr id="34" name="Obrázek 33"/>
          <p:cNvPicPr/>
          <p:nvPr/>
        </p:nvPicPr>
        <p:blipFill>
          <a:blip r:embed="rId2"/>
          <a:stretch/>
        </p:blipFill>
        <p:spPr>
          <a:xfrm>
            <a:off x="2702160" y="1203480"/>
            <a:ext cx="3738600" cy="2982960"/>
          </a:xfrm>
          <a:prstGeom prst="rect">
            <a:avLst/>
          </a:prstGeom>
          <a:ln>
            <a:noFill/>
          </a:ln>
        </p:spPr>
      </p:pic>
      <p:pic>
        <p:nvPicPr>
          <p:cNvPr id="35" name="Obrázek 34"/>
          <p:cNvPicPr/>
          <p:nvPr/>
        </p:nvPicPr>
        <p:blipFill>
          <a:blip r:embed="rId2"/>
          <a:stretch/>
        </p:blipFill>
        <p:spPr>
          <a:xfrm>
            <a:off x="2702160" y="1203480"/>
            <a:ext cx="3738600" cy="298296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841772"/>
            <a:ext cx="6858000" cy="1790700"/>
          </a:xfrm>
        </p:spPr>
        <p:txBody>
          <a:bodyPr anchor="b"/>
          <a:lstStyle>
            <a:lvl1pPr algn="ctr">
              <a:defRPr sz="4500"/>
            </a:lvl1pPr>
          </a:lstStyle>
          <a:p>
            <a:r>
              <a:rPr lang="cs-CZ"/>
              <a:t>Kliknutím lze upravit styl.</a:t>
            </a:r>
          </a:p>
        </p:txBody>
      </p:sp>
      <p:sp>
        <p:nvSpPr>
          <p:cNvPr id="3" name="Podnadpis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3E9BAEC6-A37A-4403-B919-4854A6448652}" type="datetimeFigureOut">
              <a:rPr lang="cs-CZ" smtClean="0"/>
              <a:t>27.09.2020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DA23C2D-3845-4F8C-9F64-DBE4B5B8108A}" type="slidenum">
              <a:rPr lang="cs-CZ" smtClean="0"/>
              <a:t>‹#›</a:t>
            </a:fld>
            <a:endParaRPr lang="cs-CZ"/>
          </a:p>
        </p:txBody>
      </p:sp>
    </p:spTree>
    <p:extLst>
      <p:ext uri="{BB962C8B-B14F-4D97-AF65-F5344CB8AC3E}">
        <p14:creationId xmlns:p14="http://schemas.microsoft.com/office/powerpoint/2010/main" val="1546721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251640" y="195480"/>
            <a:ext cx="4536000" cy="507240"/>
          </a:xfrm>
          <a:prstGeom prst="rect">
            <a:avLst/>
          </a:prstGeom>
        </p:spPr>
        <p:txBody>
          <a:bodyPr lIns="0" tIns="0" rIns="0" bIns="0" anchor="ctr"/>
          <a:lstStyle/>
          <a:p>
            <a:endParaRPr/>
          </a:p>
        </p:txBody>
      </p:sp>
      <p:sp>
        <p:nvSpPr>
          <p:cNvPr id="3" name="PlaceHolder 2"/>
          <p:cNvSpPr>
            <a:spLocks noGrp="1"/>
          </p:cNvSpPr>
          <p:nvPr>
            <p:ph type="subTitle"/>
          </p:nvPr>
        </p:nvSpPr>
        <p:spPr>
          <a:xfrm>
            <a:off x="457200" y="1203480"/>
            <a:ext cx="8229240" cy="2982960"/>
          </a:xfrm>
          <a:prstGeom prst="rect">
            <a:avLst/>
          </a:prstGeom>
        </p:spPr>
        <p:txBody>
          <a:bodyPr lIns="0" tIns="0" rIns="0" bIns="0" anchor="ctr"/>
          <a:lstStyle/>
          <a:p>
            <a:pPr algn="ct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251640" y="195480"/>
            <a:ext cx="4536000" cy="507240"/>
          </a:xfrm>
          <a:prstGeom prst="rect">
            <a:avLst/>
          </a:prstGeom>
        </p:spPr>
        <p:txBody>
          <a:bodyPr lIns="0" tIns="0" rIns="0" bIns="0" anchor="ctr"/>
          <a:lstStyle/>
          <a:p>
            <a:endParaRPr/>
          </a:p>
        </p:txBody>
      </p:sp>
      <p:sp>
        <p:nvSpPr>
          <p:cNvPr id="5" name="PlaceHolder 2"/>
          <p:cNvSpPr>
            <a:spLocks noGrp="1"/>
          </p:cNvSpPr>
          <p:nvPr>
            <p:ph type="body"/>
          </p:nvPr>
        </p:nvSpPr>
        <p:spPr>
          <a:xfrm>
            <a:off x="457200" y="1203480"/>
            <a:ext cx="8229240" cy="2982960"/>
          </a:xfrm>
          <a:prstGeom prst="rect">
            <a:avLst/>
          </a:prstGeom>
        </p:spPr>
        <p:txBody>
          <a:bodyPr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251640" y="195480"/>
            <a:ext cx="4536000" cy="507240"/>
          </a:xfrm>
          <a:prstGeom prst="rect">
            <a:avLst/>
          </a:prstGeom>
        </p:spPr>
        <p:txBody>
          <a:bodyPr lIns="0" tIns="0" rIns="0" bIns="0" anchor="ctr"/>
          <a:lstStyle/>
          <a:p>
            <a:endParaRPr/>
          </a:p>
        </p:txBody>
      </p:sp>
      <p:sp>
        <p:nvSpPr>
          <p:cNvPr id="7" name="PlaceHolder 2"/>
          <p:cNvSpPr>
            <a:spLocks noGrp="1"/>
          </p:cNvSpPr>
          <p:nvPr>
            <p:ph type="body"/>
          </p:nvPr>
        </p:nvSpPr>
        <p:spPr>
          <a:xfrm>
            <a:off x="457200" y="1203480"/>
            <a:ext cx="4015800" cy="2982960"/>
          </a:xfrm>
          <a:prstGeom prst="rect">
            <a:avLst/>
          </a:prstGeom>
        </p:spPr>
        <p:txBody>
          <a:bodyPr lIns="0" tIns="0" rIns="0" bIns="0"/>
          <a:lstStyle/>
          <a:p>
            <a:endParaRPr/>
          </a:p>
        </p:txBody>
      </p:sp>
      <p:sp>
        <p:nvSpPr>
          <p:cNvPr id="8" name="PlaceHolder 3"/>
          <p:cNvSpPr>
            <a:spLocks noGrp="1"/>
          </p:cNvSpPr>
          <p:nvPr>
            <p:ph type="body"/>
          </p:nvPr>
        </p:nvSpPr>
        <p:spPr>
          <a:xfrm>
            <a:off x="4674240" y="1203480"/>
            <a:ext cx="4015800" cy="2982960"/>
          </a:xfrm>
          <a:prstGeom prst="rect">
            <a:avLst/>
          </a:prstGeom>
        </p:spPr>
        <p:txBody>
          <a:bodyPr lIns="0" tIns="0" rIns="0" bIns="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251640" y="195480"/>
            <a:ext cx="4536000" cy="507240"/>
          </a:xfrm>
          <a:prstGeom prst="rect">
            <a:avLst/>
          </a:prstGeom>
        </p:spPr>
        <p:txBody>
          <a:bodyPr lIns="0" tIns="0" rIns="0" bIns="0" anchor="ct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251640" y="195480"/>
            <a:ext cx="4536000" cy="2352600"/>
          </a:xfrm>
          <a:prstGeom prst="rect">
            <a:avLst/>
          </a:prstGeom>
        </p:spPr>
        <p:txBody>
          <a:bodyPr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251640" y="195480"/>
            <a:ext cx="4536000" cy="507240"/>
          </a:xfrm>
          <a:prstGeom prst="rect">
            <a:avLst/>
          </a:prstGeom>
        </p:spPr>
        <p:txBody>
          <a:bodyPr lIns="0" tIns="0" rIns="0" bIns="0" anchor="ctr"/>
          <a:lstStyle/>
          <a:p>
            <a:endParaRPr/>
          </a:p>
        </p:txBody>
      </p:sp>
      <p:sp>
        <p:nvSpPr>
          <p:cNvPr id="12" name="PlaceHolder 2"/>
          <p:cNvSpPr>
            <a:spLocks noGrp="1"/>
          </p:cNvSpPr>
          <p:nvPr>
            <p:ph type="body"/>
          </p:nvPr>
        </p:nvSpPr>
        <p:spPr>
          <a:xfrm>
            <a:off x="457200" y="1203480"/>
            <a:ext cx="4015800" cy="1422720"/>
          </a:xfrm>
          <a:prstGeom prst="rect">
            <a:avLst/>
          </a:prstGeom>
        </p:spPr>
        <p:txBody>
          <a:bodyPr lIns="0" tIns="0" rIns="0" bIns="0"/>
          <a:lstStyle/>
          <a:p>
            <a:endParaRPr/>
          </a:p>
        </p:txBody>
      </p:sp>
      <p:sp>
        <p:nvSpPr>
          <p:cNvPr id="13" name="PlaceHolder 3"/>
          <p:cNvSpPr>
            <a:spLocks noGrp="1"/>
          </p:cNvSpPr>
          <p:nvPr>
            <p:ph type="body"/>
          </p:nvPr>
        </p:nvSpPr>
        <p:spPr>
          <a:xfrm>
            <a:off x="457200" y="2761920"/>
            <a:ext cx="4015800" cy="1422720"/>
          </a:xfrm>
          <a:prstGeom prst="rect">
            <a:avLst/>
          </a:prstGeom>
        </p:spPr>
        <p:txBody>
          <a:bodyPr lIns="0" tIns="0" rIns="0" bIns="0"/>
          <a:lstStyle/>
          <a:p>
            <a:endParaRPr/>
          </a:p>
        </p:txBody>
      </p:sp>
      <p:sp>
        <p:nvSpPr>
          <p:cNvPr id="14" name="PlaceHolder 4"/>
          <p:cNvSpPr>
            <a:spLocks noGrp="1"/>
          </p:cNvSpPr>
          <p:nvPr>
            <p:ph type="body"/>
          </p:nvPr>
        </p:nvSpPr>
        <p:spPr>
          <a:xfrm>
            <a:off x="4674240" y="1203480"/>
            <a:ext cx="4015800" cy="2982960"/>
          </a:xfrm>
          <a:prstGeom prst="rect">
            <a:avLst/>
          </a:prstGeom>
        </p:spPr>
        <p:txBody>
          <a:bodyPr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251640" y="195480"/>
            <a:ext cx="4536000" cy="507240"/>
          </a:xfrm>
          <a:prstGeom prst="rect">
            <a:avLst/>
          </a:prstGeom>
        </p:spPr>
        <p:txBody>
          <a:bodyPr lIns="0" tIns="0" rIns="0" bIns="0" anchor="ctr"/>
          <a:lstStyle/>
          <a:p>
            <a:endParaRPr/>
          </a:p>
        </p:txBody>
      </p:sp>
      <p:sp>
        <p:nvSpPr>
          <p:cNvPr id="16" name="PlaceHolder 2"/>
          <p:cNvSpPr>
            <a:spLocks noGrp="1"/>
          </p:cNvSpPr>
          <p:nvPr>
            <p:ph type="body"/>
          </p:nvPr>
        </p:nvSpPr>
        <p:spPr>
          <a:xfrm>
            <a:off x="457200" y="1203480"/>
            <a:ext cx="4015800" cy="2982960"/>
          </a:xfrm>
          <a:prstGeom prst="rect">
            <a:avLst/>
          </a:prstGeom>
        </p:spPr>
        <p:txBody>
          <a:bodyPr lIns="0" tIns="0" rIns="0" bIns="0"/>
          <a:lstStyle/>
          <a:p>
            <a:endParaRPr/>
          </a:p>
        </p:txBody>
      </p:sp>
      <p:sp>
        <p:nvSpPr>
          <p:cNvPr id="17" name="PlaceHolder 3"/>
          <p:cNvSpPr>
            <a:spLocks noGrp="1"/>
          </p:cNvSpPr>
          <p:nvPr>
            <p:ph type="body"/>
          </p:nvPr>
        </p:nvSpPr>
        <p:spPr>
          <a:xfrm>
            <a:off x="4674240" y="1203480"/>
            <a:ext cx="4015800" cy="1422720"/>
          </a:xfrm>
          <a:prstGeom prst="rect">
            <a:avLst/>
          </a:prstGeom>
        </p:spPr>
        <p:txBody>
          <a:bodyPr lIns="0" tIns="0" rIns="0" bIns="0"/>
          <a:lstStyle/>
          <a:p>
            <a:endParaRPr/>
          </a:p>
        </p:txBody>
      </p:sp>
      <p:sp>
        <p:nvSpPr>
          <p:cNvPr id="18" name="PlaceHolder 4"/>
          <p:cNvSpPr>
            <a:spLocks noGrp="1"/>
          </p:cNvSpPr>
          <p:nvPr>
            <p:ph type="body"/>
          </p:nvPr>
        </p:nvSpPr>
        <p:spPr>
          <a:xfrm>
            <a:off x="4674240" y="2761920"/>
            <a:ext cx="4015800" cy="1422720"/>
          </a:xfrm>
          <a:prstGeom prst="rect">
            <a:avLst/>
          </a:prstGeom>
        </p:spPr>
        <p:txBody>
          <a:bodyPr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251640" y="195480"/>
            <a:ext cx="4536000" cy="507240"/>
          </a:xfrm>
          <a:prstGeom prst="rect">
            <a:avLst/>
          </a:prstGeom>
        </p:spPr>
        <p:txBody>
          <a:bodyPr lIns="0" tIns="0" rIns="0" bIns="0" anchor="ctr"/>
          <a:lstStyle/>
          <a:p>
            <a:endParaRPr/>
          </a:p>
        </p:txBody>
      </p:sp>
      <p:sp>
        <p:nvSpPr>
          <p:cNvPr id="20" name="PlaceHolder 2"/>
          <p:cNvSpPr>
            <a:spLocks noGrp="1"/>
          </p:cNvSpPr>
          <p:nvPr>
            <p:ph type="body"/>
          </p:nvPr>
        </p:nvSpPr>
        <p:spPr>
          <a:xfrm>
            <a:off x="457200" y="1203480"/>
            <a:ext cx="4015800" cy="1422720"/>
          </a:xfrm>
          <a:prstGeom prst="rect">
            <a:avLst/>
          </a:prstGeom>
        </p:spPr>
        <p:txBody>
          <a:bodyPr lIns="0" tIns="0" rIns="0" bIns="0"/>
          <a:lstStyle/>
          <a:p>
            <a:endParaRPr/>
          </a:p>
        </p:txBody>
      </p:sp>
      <p:sp>
        <p:nvSpPr>
          <p:cNvPr id="21" name="PlaceHolder 3"/>
          <p:cNvSpPr>
            <a:spLocks noGrp="1"/>
          </p:cNvSpPr>
          <p:nvPr>
            <p:ph type="body"/>
          </p:nvPr>
        </p:nvSpPr>
        <p:spPr>
          <a:xfrm>
            <a:off x="4674240" y="1203480"/>
            <a:ext cx="4015800" cy="1422720"/>
          </a:xfrm>
          <a:prstGeom prst="rect">
            <a:avLst/>
          </a:prstGeom>
        </p:spPr>
        <p:txBody>
          <a:bodyPr lIns="0" tIns="0" rIns="0" bIns="0"/>
          <a:lstStyle/>
          <a:p>
            <a:endParaRPr/>
          </a:p>
        </p:txBody>
      </p:sp>
      <p:sp>
        <p:nvSpPr>
          <p:cNvPr id="22" name="PlaceHolder 4"/>
          <p:cNvSpPr>
            <a:spLocks noGrp="1"/>
          </p:cNvSpPr>
          <p:nvPr>
            <p:ph type="body"/>
          </p:nvPr>
        </p:nvSpPr>
        <p:spPr>
          <a:xfrm>
            <a:off x="457200" y="2761920"/>
            <a:ext cx="8229240" cy="1422720"/>
          </a:xfrm>
          <a:prstGeom prst="rect">
            <a:avLst/>
          </a:prstGeom>
        </p:spPr>
        <p:txBody>
          <a:bodyPr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05200"/>
            <a:ext cx="8229240" cy="858600"/>
          </a:xfrm>
          <a:prstGeom prst="rect">
            <a:avLst/>
          </a:prstGeom>
        </p:spPr>
        <p:txBody>
          <a:bodyPr lIns="0" tIns="0" rIns="0" bIns="0" anchor="ctr"/>
          <a:lstStyle/>
          <a:p>
            <a:r>
              <a:rPr lang="cs-CZ">
                <a:latin typeface="Times New Roman"/>
              </a:rPr>
              <a:t>Klikněte pro úpravu formátu textu nadpisu</a:t>
            </a:r>
            <a:endParaRPr/>
          </a:p>
        </p:txBody>
      </p:sp>
      <p:sp>
        <p:nvSpPr>
          <p:cNvPr id="3" name="PlaceHolder 2"/>
          <p:cNvSpPr>
            <a:spLocks noGrp="1"/>
          </p:cNvSpPr>
          <p:nvPr>
            <p:ph type="body"/>
          </p:nvPr>
        </p:nvSpPr>
        <p:spPr>
          <a:xfrm>
            <a:off x="457200" y="1203480"/>
            <a:ext cx="8229240" cy="2982960"/>
          </a:xfrm>
          <a:prstGeom prst="rect">
            <a:avLst/>
          </a:prstGeom>
        </p:spPr>
        <p:txBody>
          <a:bodyPr lIns="0" tIns="0" rIns="0" bIns="0"/>
          <a:lstStyle/>
          <a:p>
            <a:pPr>
              <a:buSzPct val="45000"/>
              <a:buFont typeface="StarSymbol"/>
              <a:buChar char=""/>
            </a:pPr>
            <a:r>
              <a:rPr lang="cs-CZ" sz="3200">
                <a:latin typeface="Times New Roman"/>
              </a:rPr>
              <a:t>Klikněte pro úpravu formátu textu osnovy</a:t>
            </a:r>
            <a:endParaRPr/>
          </a:p>
          <a:p>
            <a:pPr lvl="1">
              <a:buSzPct val="75000"/>
              <a:buFont typeface="StarSymbol"/>
              <a:buChar char=""/>
            </a:pPr>
            <a:r>
              <a:rPr lang="cs-CZ" sz="2400">
                <a:latin typeface="Times New Roman"/>
              </a:rPr>
              <a:t>Druhá úroveň</a:t>
            </a:r>
            <a:endParaRPr/>
          </a:p>
          <a:p>
            <a:pPr lvl="2">
              <a:buSzPct val="45000"/>
              <a:buFont typeface="StarSymbol"/>
              <a:buChar char=""/>
            </a:pPr>
            <a:r>
              <a:rPr lang="cs-CZ" sz="2000">
                <a:latin typeface="Times New Roman"/>
              </a:rPr>
              <a:t>Třetí úroveň</a:t>
            </a:r>
            <a:endParaRPr/>
          </a:p>
          <a:p>
            <a:pPr lvl="3">
              <a:buSzPct val="75000"/>
              <a:buFont typeface="StarSymbol"/>
              <a:buChar char=""/>
            </a:pPr>
            <a:r>
              <a:rPr lang="cs-CZ" sz="2000">
                <a:latin typeface="Times New Roman"/>
              </a:rPr>
              <a:t>Čtvrtá úroveň osnovy</a:t>
            </a:r>
            <a:endParaRPr/>
          </a:p>
          <a:p>
            <a:pPr lvl="4">
              <a:buSzPct val="45000"/>
              <a:buFont typeface="StarSymbol"/>
              <a:buChar char=""/>
            </a:pPr>
            <a:r>
              <a:rPr lang="cs-CZ" sz="2000">
                <a:latin typeface="Times New Roman"/>
              </a:rPr>
              <a:t>Pátá úroveň osnovy</a:t>
            </a:r>
            <a:endParaRPr/>
          </a:p>
          <a:p>
            <a:pPr lvl="5">
              <a:buSzPct val="45000"/>
              <a:buFont typeface="StarSymbol"/>
              <a:buChar char=""/>
            </a:pPr>
            <a:r>
              <a:rPr lang="cs-CZ" sz="2000">
                <a:latin typeface="Times New Roman"/>
              </a:rPr>
              <a:t>Šestá úroveň</a:t>
            </a:r>
            <a:endParaRPr/>
          </a:p>
          <a:p>
            <a:pPr lvl="6">
              <a:buSzPct val="45000"/>
              <a:buFont typeface="StarSymbol"/>
              <a:buChar char=""/>
            </a:pPr>
            <a:r>
              <a:rPr lang="cs-CZ" sz="2000">
                <a:latin typeface="Times New Roman"/>
              </a:rPr>
              <a:t>Sedmá úroveň</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sp>
        <p:nvSpPr>
          <p:cNvPr id="6" name="Obdélník 5"/>
          <p:cNvSpPr/>
          <p:nvPr/>
        </p:nvSpPr>
        <p:spPr>
          <a:xfrm>
            <a:off x="336819" y="312822"/>
            <a:ext cx="3588569" cy="4547937"/>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9" name="Nadpis 1"/>
          <p:cNvSpPr txBox="1">
            <a:spLocks/>
          </p:cNvSpPr>
          <p:nvPr/>
        </p:nvSpPr>
        <p:spPr>
          <a:xfrm>
            <a:off x="500105" y="540454"/>
            <a:ext cx="3222810" cy="2545646"/>
          </a:xfrm>
          <a:prstGeom prst="rect">
            <a:avLst/>
          </a:prstGeom>
        </p:spPr>
        <p:txBody>
          <a:bodyPr vert="horz" lIns="68580" tIns="34290" rIns="68580" bIns="34290" rtlCol="0" anchor="t">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3000" b="1" dirty="0"/>
          </a:p>
          <a:p>
            <a:pPr algn="l"/>
            <a:endParaRPr lang="cs-CZ" sz="3000" b="1" dirty="0"/>
          </a:p>
          <a:p>
            <a:pPr lvl="0"/>
            <a:endParaRPr lang="cs-CZ" sz="3000" b="1" cap="all" dirty="0"/>
          </a:p>
          <a:p>
            <a:pPr lvl="0"/>
            <a:endParaRPr lang="cs-CZ" sz="3000" b="1" cap="all" dirty="0"/>
          </a:p>
          <a:p>
            <a:pPr lvl="0"/>
            <a:r>
              <a:rPr lang="en-GB" sz="3000" b="1" cap="all" dirty="0"/>
              <a:t>logistics</a:t>
            </a:r>
          </a:p>
          <a:p>
            <a:pPr lvl="0"/>
            <a:r>
              <a:rPr lang="en-GB" sz="3000" b="1" cap="all" dirty="0"/>
              <a:t>-</a:t>
            </a:r>
          </a:p>
          <a:p>
            <a:pPr lvl="0"/>
            <a:r>
              <a:rPr lang="en-GB" sz="2600" b="1" cap="all" dirty="0"/>
              <a:t>Introduction to the issue</a:t>
            </a:r>
          </a:p>
        </p:txBody>
      </p:sp>
      <p:sp>
        <p:nvSpPr>
          <p:cNvPr id="10" name="Zástupný symbol pro obsah 2"/>
          <p:cNvSpPr txBox="1">
            <a:spLocks/>
          </p:cNvSpPr>
          <p:nvPr/>
        </p:nvSpPr>
        <p:spPr>
          <a:xfrm>
            <a:off x="297632" y="2232670"/>
            <a:ext cx="3627756" cy="2163263"/>
          </a:xfrm>
          <a:prstGeom prst="rect">
            <a:avLst/>
          </a:prstGeom>
        </p:spPr>
        <p:txBody>
          <a:bodyPr vert="horz" lIns="68580" tIns="34290" rIns="68580" bIns="3429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800" b="1" i="1" dirty="0">
              <a:solidFill>
                <a:srgbClr val="002060"/>
              </a:solidFill>
            </a:endParaRPr>
          </a:p>
          <a:p>
            <a:pPr marL="0" indent="0">
              <a:buNone/>
            </a:pPr>
            <a:r>
              <a:rPr lang="en-GB" sz="900" dirty="0">
                <a:solidFill>
                  <a:schemeClr val="bg1"/>
                </a:solidFill>
                <a:latin typeface="Times New Roman" panose="02020603050405020304" pitchFamily="18" charset="0"/>
                <a:cs typeface="Times New Roman" panose="02020603050405020304" pitchFamily="18" charset="0"/>
              </a:rPr>
              <a:t>. </a:t>
            </a:r>
          </a:p>
        </p:txBody>
      </p:sp>
      <p:sp>
        <p:nvSpPr>
          <p:cNvPr id="11" name="Zástupný symbol pro obsah 2"/>
          <p:cNvSpPr txBox="1">
            <a:spLocks/>
          </p:cNvSpPr>
          <p:nvPr/>
        </p:nvSpPr>
        <p:spPr>
          <a:xfrm>
            <a:off x="4276052" y="1931524"/>
            <a:ext cx="3604568" cy="1456040"/>
          </a:xfrm>
          <a:prstGeom prst="rect">
            <a:avLst/>
          </a:prstGeom>
          <a:solidFill>
            <a:schemeClr val="accent6">
              <a:lumMod val="40000"/>
              <a:lumOff val="60000"/>
            </a:schemeClr>
          </a:solidFill>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1800" b="1" i="1" dirty="0">
                <a:solidFill>
                  <a:srgbClr val="002060"/>
                </a:solidFill>
              </a:rPr>
              <a:t>The aim of this lecture is to get  acquainted with the history of logistics and define it in the cu</a:t>
            </a:r>
            <a:r>
              <a:rPr lang="cs-CZ" sz="1800" b="1" i="1" dirty="0">
                <a:solidFill>
                  <a:srgbClr val="002060"/>
                </a:solidFill>
              </a:rPr>
              <a:t>r</a:t>
            </a:r>
            <a:r>
              <a:rPr lang="en-GB" sz="1800" b="1" i="1" dirty="0">
                <a:solidFill>
                  <a:srgbClr val="002060"/>
                </a:solidFill>
              </a:rPr>
              <a:t>rent concept in the economic sphere</a:t>
            </a:r>
            <a:endParaRPr lang="en-GB" sz="1800" dirty="0">
              <a:solidFill>
                <a:schemeClr val="bg1"/>
              </a:solidFill>
              <a:cs typeface="Times New Roman" panose="02020603050405020304" pitchFamily="18" charset="0"/>
            </a:endParaRPr>
          </a:p>
        </p:txBody>
      </p:sp>
      <p:sp>
        <p:nvSpPr>
          <p:cNvPr id="8" name="Podnadpis 2"/>
          <p:cNvSpPr txBox="1">
            <a:spLocks/>
          </p:cNvSpPr>
          <p:nvPr/>
        </p:nvSpPr>
        <p:spPr>
          <a:xfrm>
            <a:off x="6956047" y="3723879"/>
            <a:ext cx="2016224" cy="115212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en-GB" altLang="cs-CZ" sz="900" dirty="0" err="1">
                <a:solidFill>
                  <a:srgbClr val="307871"/>
                </a:solidFill>
                <a:latin typeface="Times New Roman" panose="02020603050405020304" pitchFamily="18" charset="0"/>
                <a:cs typeface="Times New Roman" panose="02020603050405020304" pitchFamily="18" charset="0"/>
              </a:rPr>
              <a:t>Šárka</a:t>
            </a:r>
            <a:r>
              <a:rPr lang="en-GB" altLang="cs-CZ" sz="900" dirty="0">
                <a:solidFill>
                  <a:srgbClr val="307871"/>
                </a:solidFill>
                <a:latin typeface="Times New Roman" panose="02020603050405020304" pitchFamily="18" charset="0"/>
                <a:cs typeface="Times New Roman" panose="02020603050405020304" pitchFamily="18" charset="0"/>
              </a:rPr>
              <a:t> </a:t>
            </a:r>
            <a:r>
              <a:rPr lang="en-GB" altLang="cs-CZ" sz="900" dirty="0" err="1">
                <a:solidFill>
                  <a:srgbClr val="307871"/>
                </a:solidFill>
                <a:latin typeface="Times New Roman" panose="02020603050405020304" pitchFamily="18" charset="0"/>
                <a:cs typeface="Times New Roman" panose="02020603050405020304" pitchFamily="18" charset="0"/>
              </a:rPr>
              <a:t>Čemerková</a:t>
            </a:r>
            <a:endParaRPr lang="en-GB" altLang="cs-CZ" sz="900" dirty="0">
              <a:solidFill>
                <a:srgbClr val="307871"/>
              </a:solidFill>
              <a:latin typeface="Times New Roman" panose="02020603050405020304" pitchFamily="18" charset="0"/>
              <a:cs typeface="Times New Roman" panose="02020603050405020304" pitchFamily="18" charset="0"/>
            </a:endParaRPr>
          </a:p>
          <a:p>
            <a:pPr algn="r"/>
            <a:r>
              <a:rPr lang="en-GB" altLang="cs-CZ" sz="900" dirty="0">
                <a:solidFill>
                  <a:srgbClr val="307871"/>
                </a:solidFill>
                <a:latin typeface="Times New Roman" panose="02020603050405020304" pitchFamily="18" charset="0"/>
                <a:cs typeface="Times New Roman" panose="02020603050405020304" pitchFamily="18" charset="0"/>
              </a:rPr>
              <a:t>guarantor and lecturer</a:t>
            </a:r>
          </a:p>
        </p:txBody>
      </p:sp>
    </p:spTree>
    <p:extLst>
      <p:ext uri="{BB962C8B-B14F-4D97-AF65-F5344CB8AC3E}">
        <p14:creationId xmlns:p14="http://schemas.microsoft.com/office/powerpoint/2010/main" val="1118584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7" name="Rectangle 9">
            <a:extLst>
              <a:ext uri="{FF2B5EF4-FFF2-40B4-BE49-F238E27FC236}">
                <a16:creationId xmlns:a16="http://schemas.microsoft.com/office/drawing/2014/main" id="{0A2BC8E9-E6A5-416A-9EA5-3763271AE885}"/>
              </a:ext>
            </a:extLst>
          </p:cNvPr>
          <p:cNvSpPr>
            <a:spLocks noChangeArrowheads="1"/>
          </p:cNvSpPr>
          <p:nvPr/>
        </p:nvSpPr>
        <p:spPr bwMode="auto">
          <a:xfrm>
            <a:off x="326123" y="1043296"/>
            <a:ext cx="8207375"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n-US" altLang="cs-CZ" sz="2600" b="1" cap="all">
                <a:solidFill>
                  <a:srgbClr val="307871"/>
                </a:solidFill>
                <a:latin typeface="+mj-lt"/>
              </a:rPr>
              <a:t>Contemporary concept of logistics</a:t>
            </a:r>
          </a:p>
          <a:p>
            <a:pPr algn="ctr" eaLnBrk="1" hangingPunct="1">
              <a:spcBef>
                <a:spcPct val="0"/>
              </a:spcBef>
              <a:buFontTx/>
              <a:buNone/>
              <a:defRPr/>
            </a:pPr>
            <a:endParaRPr lang="en-US" altLang="cs-CZ" sz="1600" b="1" cap="all">
              <a:solidFill>
                <a:srgbClr val="FF0000"/>
              </a:solidFill>
              <a:latin typeface="Arial" charset="0"/>
            </a:endParaRPr>
          </a:p>
          <a:p>
            <a:pPr eaLnBrk="1" hangingPunct="1">
              <a:spcBef>
                <a:spcPct val="0"/>
              </a:spcBef>
              <a:buFontTx/>
              <a:buNone/>
              <a:defRPr/>
            </a:pPr>
            <a:endParaRPr lang="en-US" altLang="cs-CZ" sz="2800">
              <a:latin typeface="Arial" charset="0"/>
            </a:endParaRPr>
          </a:p>
          <a:p>
            <a:pPr algn="ctr" eaLnBrk="1" hangingPunct="1">
              <a:spcBef>
                <a:spcPct val="0"/>
              </a:spcBef>
              <a:buFontTx/>
              <a:buNone/>
              <a:defRPr/>
            </a:pPr>
            <a:r>
              <a:rPr lang="en-US" altLang="cs-CZ" sz="2400" b="1">
                <a:latin typeface="Arial" charset="0"/>
              </a:rPr>
              <a:t>logistics is a science dealing with material flows and related information and financial flows</a:t>
            </a:r>
          </a:p>
          <a:p>
            <a:pPr eaLnBrk="1" hangingPunct="1">
              <a:spcBef>
                <a:spcPct val="0"/>
              </a:spcBef>
              <a:buFontTx/>
              <a:buNone/>
              <a:defRPr/>
            </a:pPr>
            <a:endParaRPr lang="en-US" altLang="cs-CZ" sz="2800" b="1">
              <a:latin typeface="Arial" charset="0"/>
            </a:endParaRPr>
          </a:p>
        </p:txBody>
      </p:sp>
      <p:grpSp>
        <p:nvGrpSpPr>
          <p:cNvPr id="3" name="Skupina 2">
            <a:extLst>
              <a:ext uri="{FF2B5EF4-FFF2-40B4-BE49-F238E27FC236}">
                <a16:creationId xmlns:a16="http://schemas.microsoft.com/office/drawing/2014/main" id="{88E79C9B-3DAB-4B31-B327-70F9CA3DC179}"/>
              </a:ext>
            </a:extLst>
          </p:cNvPr>
          <p:cNvGrpSpPr/>
          <p:nvPr/>
        </p:nvGrpSpPr>
        <p:grpSpPr>
          <a:xfrm>
            <a:off x="3792415" y="3382397"/>
            <a:ext cx="1395968" cy="1130988"/>
            <a:chOff x="3792415" y="3382397"/>
            <a:chExt cx="1395968" cy="1130988"/>
          </a:xfrm>
        </p:grpSpPr>
        <p:pic>
          <p:nvPicPr>
            <p:cNvPr id="2" name="Obrázek 1">
              <a:extLst>
                <a:ext uri="{FF2B5EF4-FFF2-40B4-BE49-F238E27FC236}">
                  <a16:creationId xmlns:a16="http://schemas.microsoft.com/office/drawing/2014/main" id="{A7D674BE-527D-4DBE-B317-3B5AB154BA25}"/>
                </a:ext>
              </a:extLst>
            </p:cNvPr>
            <p:cNvPicPr>
              <a:picLocks noChangeAspect="1"/>
            </p:cNvPicPr>
            <p:nvPr/>
          </p:nvPicPr>
          <p:blipFill rotWithShape="1">
            <a:blip r:embed="rId3"/>
            <a:srcRect l="29330" t="46656" r="65350" b="31355"/>
            <a:stretch/>
          </p:blipFill>
          <p:spPr>
            <a:xfrm>
              <a:off x="3792415" y="3382398"/>
              <a:ext cx="486508" cy="1130987"/>
            </a:xfrm>
            <a:prstGeom prst="rect">
              <a:avLst/>
            </a:prstGeom>
          </p:spPr>
        </p:pic>
        <p:pic>
          <p:nvPicPr>
            <p:cNvPr id="8" name="Obrázek 7">
              <a:extLst>
                <a:ext uri="{FF2B5EF4-FFF2-40B4-BE49-F238E27FC236}">
                  <a16:creationId xmlns:a16="http://schemas.microsoft.com/office/drawing/2014/main" id="{249852E2-C3E6-4E96-89F3-A1C8D885A956}"/>
                </a:ext>
              </a:extLst>
            </p:cNvPr>
            <p:cNvPicPr>
              <a:picLocks noChangeAspect="1"/>
            </p:cNvPicPr>
            <p:nvPr/>
          </p:nvPicPr>
          <p:blipFill rotWithShape="1">
            <a:blip r:embed="rId3"/>
            <a:srcRect l="29330" t="46656" r="65350" b="31355"/>
            <a:stretch/>
          </p:blipFill>
          <p:spPr>
            <a:xfrm>
              <a:off x="4247145" y="3382398"/>
              <a:ext cx="486508" cy="1130987"/>
            </a:xfrm>
            <a:prstGeom prst="rect">
              <a:avLst/>
            </a:prstGeom>
          </p:spPr>
        </p:pic>
        <p:pic>
          <p:nvPicPr>
            <p:cNvPr id="9" name="Obrázek 8">
              <a:extLst>
                <a:ext uri="{FF2B5EF4-FFF2-40B4-BE49-F238E27FC236}">
                  <a16:creationId xmlns:a16="http://schemas.microsoft.com/office/drawing/2014/main" id="{044B6F4D-865A-41EC-B7F3-26A4AEEF3732}"/>
                </a:ext>
              </a:extLst>
            </p:cNvPr>
            <p:cNvPicPr>
              <a:picLocks noChangeAspect="1"/>
            </p:cNvPicPr>
            <p:nvPr/>
          </p:nvPicPr>
          <p:blipFill rotWithShape="1">
            <a:blip r:embed="rId3"/>
            <a:srcRect l="29330" t="46656" r="65350" b="31355"/>
            <a:stretch/>
          </p:blipFill>
          <p:spPr>
            <a:xfrm>
              <a:off x="4701875" y="3382397"/>
              <a:ext cx="486508" cy="1130987"/>
            </a:xfrm>
            <a:prstGeom prst="rect">
              <a:avLst/>
            </a:prstGeom>
          </p:spPr>
        </p:pic>
      </p:grpSp>
    </p:spTree>
    <p:extLst>
      <p:ext uri="{BB962C8B-B14F-4D97-AF65-F5344CB8AC3E}">
        <p14:creationId xmlns:p14="http://schemas.microsoft.com/office/powerpoint/2010/main" val="3026634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5" name="Rectangle 9">
            <a:extLst>
              <a:ext uri="{FF2B5EF4-FFF2-40B4-BE49-F238E27FC236}">
                <a16:creationId xmlns:a16="http://schemas.microsoft.com/office/drawing/2014/main" id="{7D9EAC79-D889-423E-9BDD-CE4B721B9D0C}"/>
              </a:ext>
            </a:extLst>
          </p:cNvPr>
          <p:cNvSpPr>
            <a:spLocks noChangeArrowheads="1"/>
          </p:cNvSpPr>
          <p:nvPr/>
        </p:nvSpPr>
        <p:spPr bwMode="auto">
          <a:xfrm>
            <a:off x="393700" y="723371"/>
            <a:ext cx="7486920"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defRPr/>
            </a:pPr>
            <a:r>
              <a:rPr lang="en-US" sz="2600" b="1" cap="all">
                <a:solidFill>
                  <a:srgbClr val="307871"/>
                </a:solidFill>
                <a:latin typeface="+mj-lt"/>
              </a:rPr>
              <a:t>logistics vs. other fields</a:t>
            </a:r>
          </a:p>
          <a:p>
            <a:pPr eaLnBrk="1" hangingPunct="1">
              <a:defRPr/>
            </a:pPr>
            <a:endParaRPr lang="en-US" b="1">
              <a:solidFill>
                <a:srgbClr val="FF0000"/>
              </a:solidFill>
              <a:latin typeface="Arial" charset="0"/>
            </a:endParaRPr>
          </a:p>
          <a:p>
            <a:pPr marL="342000" indent="-342900" eaLnBrk="1" hangingPunct="1">
              <a:buFont typeface="Arial" panose="020B0604020202020204" pitchFamily="34" charset="0"/>
              <a:buChar char="•"/>
              <a:defRPr/>
            </a:pPr>
            <a:r>
              <a:rPr lang="en-US" sz="2200">
                <a:latin typeface="Arial" charset="0"/>
              </a:rPr>
              <a:t>Mathematics:</a:t>
            </a:r>
          </a:p>
          <a:p>
            <a:pPr marL="742950" lvl="1" indent="-285750" eaLnBrk="1" hangingPunct="1">
              <a:buFont typeface="Courier New" panose="02070309020205020404" pitchFamily="49" charset="0"/>
              <a:buChar char="o"/>
              <a:defRPr/>
            </a:pPr>
            <a:r>
              <a:rPr lang="en-US">
                <a:latin typeface="Arial" charset="0"/>
              </a:rPr>
              <a:t>Formerly as practical counting with numbers</a:t>
            </a:r>
          </a:p>
          <a:p>
            <a:pPr marL="742950" lvl="1" indent="-285750" eaLnBrk="1" hangingPunct="1">
              <a:buFont typeface="Courier New" panose="02070309020205020404" pitchFamily="49" charset="0"/>
              <a:buChar char="o"/>
              <a:defRPr/>
            </a:pPr>
            <a:r>
              <a:rPr lang="en-US">
                <a:latin typeface="Arial" charset="0"/>
              </a:rPr>
              <a:t>Today the concept of logistics function</a:t>
            </a:r>
          </a:p>
          <a:p>
            <a:pPr marL="342900" indent="-342900" eaLnBrk="1" hangingPunct="1">
              <a:buFont typeface="Arial" panose="020B0604020202020204" pitchFamily="34" charset="0"/>
              <a:buChar char="•"/>
              <a:defRPr/>
            </a:pPr>
            <a:r>
              <a:rPr lang="en-US" sz="2200">
                <a:latin typeface="Arial" charset="0"/>
              </a:rPr>
              <a:t>Military:</a:t>
            </a:r>
          </a:p>
          <a:p>
            <a:pPr marL="742950" lvl="1" indent="-285750">
              <a:buFont typeface="Courier New" panose="02070309020205020404" pitchFamily="49" charset="0"/>
              <a:buChar char="o"/>
              <a:defRPr/>
            </a:pPr>
            <a:r>
              <a:rPr lang="en-US">
                <a:latin typeface="Arial" charset="0"/>
              </a:rPr>
              <a:t>Science of movement, supply and accommodation of troops</a:t>
            </a:r>
          </a:p>
          <a:p>
            <a:pPr marL="342900" indent="-342900" eaLnBrk="1" hangingPunct="1">
              <a:buFont typeface="Arial" panose="020B0604020202020204" pitchFamily="34" charset="0"/>
              <a:buChar char="•"/>
              <a:defRPr/>
            </a:pPr>
            <a:r>
              <a:rPr lang="en-US" sz="2200">
                <a:latin typeface="Arial" charset="0"/>
              </a:rPr>
              <a:t>Economy:</a:t>
            </a:r>
          </a:p>
          <a:p>
            <a:pPr marL="742950" lvl="1" indent="-285750">
              <a:buFont typeface="Courier New" panose="02070309020205020404" pitchFamily="49" charset="0"/>
              <a:buChar char="o"/>
              <a:defRPr/>
            </a:pPr>
            <a:r>
              <a:rPr lang="en-US">
                <a:latin typeface="Arial" charset="0"/>
              </a:rPr>
              <a:t>Science of movement, supply and storage of goods</a:t>
            </a:r>
          </a:p>
          <a:p>
            <a:pPr eaLnBrk="1" hangingPunct="1">
              <a:defRPr/>
            </a:pPr>
            <a:endParaRPr lang="en-US">
              <a:latin typeface="Arial" charset="0"/>
            </a:endParaRPr>
          </a:p>
          <a:p>
            <a:pPr eaLnBrk="1" hangingPunct="1">
              <a:defRPr/>
            </a:pPr>
            <a:endParaRPr lang="en-US">
              <a:latin typeface="Arial" charset="0"/>
            </a:endParaRPr>
          </a:p>
        </p:txBody>
      </p:sp>
    </p:spTree>
    <p:extLst>
      <p:ext uri="{BB962C8B-B14F-4D97-AF65-F5344CB8AC3E}">
        <p14:creationId xmlns:p14="http://schemas.microsoft.com/office/powerpoint/2010/main" val="2339590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5" name="Obdélník 1">
            <a:extLst>
              <a:ext uri="{FF2B5EF4-FFF2-40B4-BE49-F238E27FC236}">
                <a16:creationId xmlns:a16="http://schemas.microsoft.com/office/drawing/2014/main" id="{1CEC96AC-8559-4B3E-ABB8-3D9BD8BF27A4}"/>
              </a:ext>
            </a:extLst>
          </p:cNvPr>
          <p:cNvSpPr>
            <a:spLocks noChangeArrowheads="1"/>
          </p:cNvSpPr>
          <p:nvPr/>
        </p:nvSpPr>
        <p:spPr bwMode="auto">
          <a:xfrm>
            <a:off x="251640" y="775694"/>
            <a:ext cx="8351838"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cs-CZ" sz="2600" b="1" cap="all" dirty="0">
                <a:solidFill>
                  <a:srgbClr val="307871"/>
                </a:solidFill>
                <a:latin typeface="+mj-lt"/>
              </a:rPr>
              <a:t>economic logistics </a:t>
            </a:r>
          </a:p>
          <a:p>
            <a:pPr eaLnBrk="1" hangingPunct="1">
              <a:spcBef>
                <a:spcPct val="0"/>
              </a:spcBef>
              <a:buFontTx/>
              <a:buNone/>
            </a:pPr>
            <a:endParaRPr lang="en-GB" altLang="cs-CZ" sz="1200" b="1" dirty="0">
              <a:solidFill>
                <a:srgbClr val="FF0000"/>
              </a:solidFill>
              <a:latin typeface="Arial" panose="020B0604020202020204" pitchFamily="34" charset="0"/>
            </a:endParaRPr>
          </a:p>
          <a:p>
            <a:pPr marL="342900" indent="-342900">
              <a:spcBef>
                <a:spcPct val="0"/>
              </a:spcBef>
            </a:pPr>
            <a:r>
              <a:rPr lang="en-GB" sz="2200" dirty="0">
                <a:latin typeface="Arial" charset="0"/>
              </a:rPr>
              <a:t>result of </a:t>
            </a:r>
            <a:r>
              <a:rPr lang="cs-CZ" sz="2200" dirty="0" err="1">
                <a:latin typeface="Arial" charset="0"/>
              </a:rPr>
              <a:t>the</a:t>
            </a:r>
            <a:r>
              <a:rPr lang="cs-CZ" sz="2200" dirty="0">
                <a:latin typeface="Arial" charset="0"/>
              </a:rPr>
              <a:t> </a:t>
            </a:r>
            <a:r>
              <a:rPr lang="en-GB" sz="2200" dirty="0">
                <a:latin typeface="Arial" charset="0"/>
              </a:rPr>
              <a:t>integration of technical, economic and social sciences</a:t>
            </a:r>
          </a:p>
          <a:p>
            <a:pPr marL="342900" indent="-342900">
              <a:spcBef>
                <a:spcPct val="0"/>
              </a:spcBef>
            </a:pPr>
            <a:r>
              <a:rPr lang="cs-CZ" altLang="cs-CZ" sz="2200" dirty="0">
                <a:latin typeface="Arial" panose="020B0604020202020204" pitchFamily="34" charset="0"/>
              </a:rPr>
              <a:t>d</a:t>
            </a:r>
            <a:r>
              <a:rPr lang="en-GB" altLang="cs-CZ" sz="2200" dirty="0" err="1">
                <a:latin typeface="Arial" panose="020B0604020202020204" pitchFamily="34" charset="0"/>
              </a:rPr>
              <a:t>eals</a:t>
            </a:r>
            <a:r>
              <a:rPr lang="en-GB" altLang="cs-CZ" sz="2200" dirty="0">
                <a:latin typeface="Arial" panose="020B0604020202020204" pitchFamily="34" charset="0"/>
              </a:rPr>
              <a:t> with the flow of goods from place of origin to the place of consumption, respectively also back to the place of disposal</a:t>
            </a:r>
          </a:p>
          <a:p>
            <a:pPr eaLnBrk="1" hangingPunct="1">
              <a:spcBef>
                <a:spcPct val="0"/>
              </a:spcBef>
              <a:buFontTx/>
              <a:buNone/>
            </a:pPr>
            <a:endParaRPr lang="en-GB" altLang="cs-CZ" sz="2400" b="1" dirty="0">
              <a:latin typeface="Arial" panose="020B0604020202020204" pitchFamily="34" charset="0"/>
            </a:endParaRPr>
          </a:p>
        </p:txBody>
      </p:sp>
      <p:pic>
        <p:nvPicPr>
          <p:cNvPr id="2" name="Obrázek 1">
            <a:extLst>
              <a:ext uri="{FF2B5EF4-FFF2-40B4-BE49-F238E27FC236}">
                <a16:creationId xmlns:a16="http://schemas.microsoft.com/office/drawing/2014/main" id="{E4D74713-87B3-41F2-9B0C-F62BB9BD37E3}"/>
              </a:ext>
            </a:extLst>
          </p:cNvPr>
          <p:cNvPicPr>
            <a:picLocks noChangeAspect="1"/>
          </p:cNvPicPr>
          <p:nvPr/>
        </p:nvPicPr>
        <p:blipFill rotWithShape="1">
          <a:blip r:embed="rId4"/>
          <a:srcRect l="16112" t="29629" r="51573" b="16873"/>
          <a:stretch/>
        </p:blipFill>
        <p:spPr>
          <a:xfrm>
            <a:off x="2378396" y="2803730"/>
            <a:ext cx="1150105" cy="1070990"/>
          </a:xfrm>
          <a:prstGeom prst="rect">
            <a:avLst/>
          </a:prstGeom>
        </p:spPr>
      </p:pic>
      <p:pic>
        <p:nvPicPr>
          <p:cNvPr id="3" name="Obrázek 2">
            <a:extLst>
              <a:ext uri="{FF2B5EF4-FFF2-40B4-BE49-F238E27FC236}">
                <a16:creationId xmlns:a16="http://schemas.microsoft.com/office/drawing/2014/main" id="{C873D131-26BF-41C4-AD0C-C80CB17BAE92}"/>
              </a:ext>
            </a:extLst>
          </p:cNvPr>
          <p:cNvPicPr>
            <a:picLocks noChangeAspect="1"/>
          </p:cNvPicPr>
          <p:nvPr/>
        </p:nvPicPr>
        <p:blipFill rotWithShape="1">
          <a:blip r:embed="rId5"/>
          <a:srcRect l="19074" t="29465" r="54722" b="17202"/>
          <a:stretch/>
        </p:blipFill>
        <p:spPr>
          <a:xfrm>
            <a:off x="499522" y="3750508"/>
            <a:ext cx="819979" cy="938775"/>
          </a:xfrm>
          <a:prstGeom prst="rect">
            <a:avLst/>
          </a:prstGeom>
        </p:spPr>
      </p:pic>
      <p:pic>
        <p:nvPicPr>
          <p:cNvPr id="7" name="Obrázek 6">
            <a:extLst>
              <a:ext uri="{FF2B5EF4-FFF2-40B4-BE49-F238E27FC236}">
                <a16:creationId xmlns:a16="http://schemas.microsoft.com/office/drawing/2014/main" id="{F7DEBFD7-5651-449A-AAE1-A1CB8C61BA93}"/>
              </a:ext>
            </a:extLst>
          </p:cNvPr>
          <p:cNvPicPr>
            <a:picLocks noChangeAspect="1"/>
          </p:cNvPicPr>
          <p:nvPr/>
        </p:nvPicPr>
        <p:blipFill rotWithShape="1">
          <a:blip r:embed="rId6"/>
          <a:srcRect l="17685" t="31199" r="53056" b="16872"/>
          <a:stretch/>
        </p:blipFill>
        <p:spPr>
          <a:xfrm>
            <a:off x="4863306" y="2836025"/>
            <a:ext cx="918886" cy="917346"/>
          </a:xfrm>
          <a:prstGeom prst="rect">
            <a:avLst/>
          </a:prstGeom>
        </p:spPr>
      </p:pic>
      <p:pic>
        <p:nvPicPr>
          <p:cNvPr id="8" name="Obrázek 7">
            <a:extLst>
              <a:ext uri="{FF2B5EF4-FFF2-40B4-BE49-F238E27FC236}">
                <a16:creationId xmlns:a16="http://schemas.microsoft.com/office/drawing/2014/main" id="{8D1A6359-DF47-4700-AC81-CB6B78F66FE5}"/>
              </a:ext>
            </a:extLst>
          </p:cNvPr>
          <p:cNvPicPr>
            <a:picLocks noChangeAspect="1"/>
          </p:cNvPicPr>
          <p:nvPr/>
        </p:nvPicPr>
        <p:blipFill rotWithShape="1">
          <a:blip r:embed="rId7"/>
          <a:srcRect l="18055" t="29875" r="54419" b="18190"/>
          <a:stretch/>
        </p:blipFill>
        <p:spPr>
          <a:xfrm>
            <a:off x="6705372" y="3850356"/>
            <a:ext cx="1085318" cy="1151924"/>
          </a:xfrm>
          <a:prstGeom prst="rect">
            <a:avLst/>
          </a:prstGeom>
        </p:spPr>
      </p:pic>
      <p:sp>
        <p:nvSpPr>
          <p:cNvPr id="9" name="Šipka: doprava 8">
            <a:extLst>
              <a:ext uri="{FF2B5EF4-FFF2-40B4-BE49-F238E27FC236}">
                <a16:creationId xmlns:a16="http://schemas.microsoft.com/office/drawing/2014/main" id="{B8458609-B2D3-436E-8349-5A9EC19321EE}"/>
              </a:ext>
            </a:extLst>
          </p:cNvPr>
          <p:cNvSpPr/>
          <p:nvPr/>
        </p:nvSpPr>
        <p:spPr>
          <a:xfrm rot="19779098">
            <a:off x="1488224" y="3430831"/>
            <a:ext cx="725481" cy="348436"/>
          </a:xfrm>
          <a:prstGeom prst="rightArrow">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Šipka: doprava 9">
            <a:extLst>
              <a:ext uri="{FF2B5EF4-FFF2-40B4-BE49-F238E27FC236}">
                <a16:creationId xmlns:a16="http://schemas.microsoft.com/office/drawing/2014/main" id="{B474E89A-B3EB-41EC-BCC3-64B1797D2CD7}"/>
              </a:ext>
            </a:extLst>
          </p:cNvPr>
          <p:cNvSpPr/>
          <p:nvPr/>
        </p:nvSpPr>
        <p:spPr>
          <a:xfrm rot="10800000">
            <a:off x="5257719" y="4275439"/>
            <a:ext cx="725481" cy="347361"/>
          </a:xfrm>
          <a:prstGeom prst="rightArrow">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Šipka: doprava 10">
            <a:extLst>
              <a:ext uri="{FF2B5EF4-FFF2-40B4-BE49-F238E27FC236}">
                <a16:creationId xmlns:a16="http://schemas.microsoft.com/office/drawing/2014/main" id="{19D92DC4-853F-447E-ABB1-DB4C7E514BC6}"/>
              </a:ext>
            </a:extLst>
          </p:cNvPr>
          <p:cNvSpPr/>
          <p:nvPr/>
        </p:nvSpPr>
        <p:spPr>
          <a:xfrm rot="2696196">
            <a:off x="6275552" y="3456030"/>
            <a:ext cx="725481" cy="341033"/>
          </a:xfrm>
          <a:prstGeom prst="rightArrow">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Šipka: doprava 11">
            <a:extLst>
              <a:ext uri="{FF2B5EF4-FFF2-40B4-BE49-F238E27FC236}">
                <a16:creationId xmlns:a16="http://schemas.microsoft.com/office/drawing/2014/main" id="{8DD99A47-131E-4EED-8879-C2A2E8022E9F}"/>
              </a:ext>
            </a:extLst>
          </p:cNvPr>
          <p:cNvSpPr/>
          <p:nvPr/>
        </p:nvSpPr>
        <p:spPr>
          <a:xfrm>
            <a:off x="3846519" y="3053219"/>
            <a:ext cx="725481" cy="333448"/>
          </a:xfrm>
          <a:prstGeom prst="rightArrow">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3" name="Obrázek 12">
            <a:extLst>
              <a:ext uri="{FF2B5EF4-FFF2-40B4-BE49-F238E27FC236}">
                <a16:creationId xmlns:a16="http://schemas.microsoft.com/office/drawing/2014/main" id="{10F0D09F-397F-4CAD-A97E-1C16EE2B9C67}"/>
              </a:ext>
            </a:extLst>
          </p:cNvPr>
          <p:cNvPicPr>
            <a:picLocks noChangeAspect="1"/>
          </p:cNvPicPr>
          <p:nvPr/>
        </p:nvPicPr>
        <p:blipFill rotWithShape="1">
          <a:blip r:embed="rId8"/>
          <a:srcRect l="25234" t="51955" r="69873" b="40442"/>
          <a:stretch/>
        </p:blipFill>
        <p:spPr>
          <a:xfrm>
            <a:off x="3563251" y="4083308"/>
            <a:ext cx="1085318" cy="948572"/>
          </a:xfrm>
          <a:prstGeom prst="rect">
            <a:avLst/>
          </a:prstGeom>
        </p:spPr>
      </p:pic>
      <p:sp>
        <p:nvSpPr>
          <p:cNvPr id="14" name="Šipka: doprava 13">
            <a:extLst>
              <a:ext uri="{FF2B5EF4-FFF2-40B4-BE49-F238E27FC236}">
                <a16:creationId xmlns:a16="http://schemas.microsoft.com/office/drawing/2014/main" id="{058C4033-DC3C-4C51-B7C6-58A0C80842F1}"/>
              </a:ext>
            </a:extLst>
          </p:cNvPr>
          <p:cNvSpPr/>
          <p:nvPr/>
        </p:nvSpPr>
        <p:spPr>
          <a:xfrm rot="10800000">
            <a:off x="2228618" y="4275439"/>
            <a:ext cx="725481" cy="347362"/>
          </a:xfrm>
          <a:prstGeom prst="rightArrow">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676481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5" name="Obdélník 4">
            <a:extLst>
              <a:ext uri="{FF2B5EF4-FFF2-40B4-BE49-F238E27FC236}">
                <a16:creationId xmlns:a16="http://schemas.microsoft.com/office/drawing/2014/main" id="{6EFDFE18-A1F8-4F86-96E5-69E2A65CA6A5}"/>
              </a:ext>
            </a:extLst>
          </p:cNvPr>
          <p:cNvSpPr/>
          <p:nvPr/>
        </p:nvSpPr>
        <p:spPr>
          <a:xfrm>
            <a:off x="317424" y="950520"/>
            <a:ext cx="7488360" cy="2154436"/>
          </a:xfrm>
          <a:prstGeom prst="rect">
            <a:avLst/>
          </a:prstGeom>
        </p:spPr>
        <p:txBody>
          <a:bodyPr wrap="square">
            <a:spAutoFit/>
          </a:bodyPr>
          <a:lstStyle/>
          <a:p>
            <a:pPr marL="342900" indent="-342900">
              <a:buFont typeface="Arial" panose="020B0604020202020204" pitchFamily="34" charset="0"/>
              <a:buChar char="•"/>
              <a:defRPr/>
            </a:pPr>
            <a:r>
              <a:rPr lang="en-US" sz="2200" dirty="0">
                <a:latin typeface="Arial" charset="0"/>
              </a:rPr>
              <a:t>Definition of economic logistics </a:t>
            </a:r>
            <a:r>
              <a:rPr lang="cs-CZ" sz="2200" dirty="0" err="1">
                <a:latin typeface="Arial" charset="0"/>
              </a:rPr>
              <a:t>from</a:t>
            </a:r>
            <a:r>
              <a:rPr lang="en-US" sz="2200" dirty="0">
                <a:latin typeface="Arial" charset="0"/>
              </a:rPr>
              <a:t> 1988 by H. C. </a:t>
            </a:r>
            <a:r>
              <a:rPr lang="en-US" sz="2200" dirty="0" err="1">
                <a:latin typeface="Arial" charset="0"/>
              </a:rPr>
              <a:t>Phol</a:t>
            </a:r>
            <a:r>
              <a:rPr lang="en-US" sz="2200" dirty="0">
                <a:latin typeface="Arial" charset="0"/>
              </a:rPr>
              <a:t>:</a:t>
            </a:r>
          </a:p>
          <a:p>
            <a:pPr lvl="1">
              <a:defRPr/>
            </a:pPr>
            <a:endParaRPr lang="cs-CZ" b="1" dirty="0">
              <a:latin typeface="Arial" charset="0"/>
            </a:endParaRPr>
          </a:p>
          <a:p>
            <a:pPr lvl="1">
              <a:defRPr/>
            </a:pPr>
            <a:r>
              <a:rPr lang="en-US" b="1" dirty="0">
                <a:latin typeface="Arial" charset="0"/>
              </a:rPr>
              <a:t>Logistics should ensure, that the place of receipt is supplied according to its requirements from the place of delivery with the right product, in the right quantity and condition, </a:t>
            </a:r>
            <a:r>
              <a:rPr lang="cs-CZ" b="1" dirty="0" err="1">
                <a:latin typeface="Arial" charset="0"/>
              </a:rPr>
              <a:t>at</a:t>
            </a:r>
            <a:r>
              <a:rPr lang="en-US" b="1" dirty="0">
                <a:latin typeface="Arial" charset="0"/>
              </a:rPr>
              <a:t> the right time and at the same time, at minimal costs.</a:t>
            </a:r>
            <a:endParaRPr lang="en-US" dirty="0">
              <a:latin typeface="Arial" charset="0"/>
            </a:endParaRPr>
          </a:p>
        </p:txBody>
      </p:sp>
      <p:grpSp>
        <p:nvGrpSpPr>
          <p:cNvPr id="7" name="Skupina 6">
            <a:extLst>
              <a:ext uri="{FF2B5EF4-FFF2-40B4-BE49-F238E27FC236}">
                <a16:creationId xmlns:a16="http://schemas.microsoft.com/office/drawing/2014/main" id="{E8F30DF1-BDBB-45E6-82B3-054421F711FF}"/>
              </a:ext>
            </a:extLst>
          </p:cNvPr>
          <p:cNvGrpSpPr/>
          <p:nvPr/>
        </p:nvGrpSpPr>
        <p:grpSpPr>
          <a:xfrm>
            <a:off x="3874016" y="3547365"/>
            <a:ext cx="1395968" cy="1130988"/>
            <a:chOff x="3792415" y="3382397"/>
            <a:chExt cx="1395968" cy="1130988"/>
          </a:xfrm>
        </p:grpSpPr>
        <p:pic>
          <p:nvPicPr>
            <p:cNvPr id="8" name="Obrázek 7">
              <a:extLst>
                <a:ext uri="{FF2B5EF4-FFF2-40B4-BE49-F238E27FC236}">
                  <a16:creationId xmlns:a16="http://schemas.microsoft.com/office/drawing/2014/main" id="{080A103B-1E79-4A70-A43C-48BCCFB1400D}"/>
                </a:ext>
              </a:extLst>
            </p:cNvPr>
            <p:cNvPicPr>
              <a:picLocks noChangeAspect="1"/>
            </p:cNvPicPr>
            <p:nvPr/>
          </p:nvPicPr>
          <p:blipFill rotWithShape="1">
            <a:blip r:embed="rId3"/>
            <a:srcRect l="29330" t="46656" r="65350" b="31355"/>
            <a:stretch/>
          </p:blipFill>
          <p:spPr>
            <a:xfrm>
              <a:off x="3792415" y="3382398"/>
              <a:ext cx="486508" cy="1130987"/>
            </a:xfrm>
            <a:prstGeom prst="rect">
              <a:avLst/>
            </a:prstGeom>
          </p:spPr>
        </p:pic>
        <p:pic>
          <p:nvPicPr>
            <p:cNvPr id="9" name="Obrázek 8">
              <a:extLst>
                <a:ext uri="{FF2B5EF4-FFF2-40B4-BE49-F238E27FC236}">
                  <a16:creationId xmlns:a16="http://schemas.microsoft.com/office/drawing/2014/main" id="{31EEF06C-6405-42CC-A2E3-A622C95EDDE5}"/>
                </a:ext>
              </a:extLst>
            </p:cNvPr>
            <p:cNvPicPr>
              <a:picLocks noChangeAspect="1"/>
            </p:cNvPicPr>
            <p:nvPr/>
          </p:nvPicPr>
          <p:blipFill rotWithShape="1">
            <a:blip r:embed="rId3"/>
            <a:srcRect l="29330" t="46656" r="65350" b="31355"/>
            <a:stretch/>
          </p:blipFill>
          <p:spPr>
            <a:xfrm>
              <a:off x="4247145" y="3382398"/>
              <a:ext cx="486508" cy="1130987"/>
            </a:xfrm>
            <a:prstGeom prst="rect">
              <a:avLst/>
            </a:prstGeom>
          </p:spPr>
        </p:pic>
        <p:pic>
          <p:nvPicPr>
            <p:cNvPr id="10" name="Obrázek 9">
              <a:extLst>
                <a:ext uri="{FF2B5EF4-FFF2-40B4-BE49-F238E27FC236}">
                  <a16:creationId xmlns:a16="http://schemas.microsoft.com/office/drawing/2014/main" id="{9AEBA393-706E-4872-9310-45956A91F751}"/>
                </a:ext>
              </a:extLst>
            </p:cNvPr>
            <p:cNvPicPr>
              <a:picLocks noChangeAspect="1"/>
            </p:cNvPicPr>
            <p:nvPr/>
          </p:nvPicPr>
          <p:blipFill rotWithShape="1">
            <a:blip r:embed="rId3"/>
            <a:srcRect l="29330" t="46656" r="65350" b="31355"/>
            <a:stretch/>
          </p:blipFill>
          <p:spPr>
            <a:xfrm>
              <a:off x="4701875" y="3382397"/>
              <a:ext cx="486508" cy="1130987"/>
            </a:xfrm>
            <a:prstGeom prst="rect">
              <a:avLst/>
            </a:prstGeom>
          </p:spPr>
        </p:pic>
      </p:grpSp>
    </p:spTree>
    <p:extLst>
      <p:ext uri="{BB962C8B-B14F-4D97-AF65-F5344CB8AC3E}">
        <p14:creationId xmlns:p14="http://schemas.microsoft.com/office/powerpoint/2010/main" val="2385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2" name="Obdélník 1">
            <a:extLst>
              <a:ext uri="{FF2B5EF4-FFF2-40B4-BE49-F238E27FC236}">
                <a16:creationId xmlns:a16="http://schemas.microsoft.com/office/drawing/2014/main" id="{79FD966B-AEC2-4719-920F-AABAD65ACAEC}"/>
              </a:ext>
            </a:extLst>
          </p:cNvPr>
          <p:cNvSpPr/>
          <p:nvPr/>
        </p:nvSpPr>
        <p:spPr>
          <a:xfrm>
            <a:off x="584200" y="815823"/>
            <a:ext cx="7188200" cy="2646878"/>
          </a:xfrm>
          <a:prstGeom prst="rect">
            <a:avLst/>
          </a:prstGeom>
        </p:spPr>
        <p:txBody>
          <a:bodyPr wrap="square">
            <a:spAutoFit/>
          </a:bodyPr>
          <a:lstStyle/>
          <a:p>
            <a:pPr marL="342900" indent="-342900">
              <a:buFont typeface="Arial" panose="020B0604020202020204" pitchFamily="34" charset="0"/>
              <a:buChar char="•"/>
              <a:defRPr/>
            </a:pPr>
            <a:r>
              <a:rPr lang="cs-CZ" sz="2200" dirty="0">
                <a:latin typeface="Arial" charset="0"/>
              </a:rPr>
              <a:t>ano</a:t>
            </a:r>
            <a:r>
              <a:rPr lang="en-GB" sz="2200" dirty="0" err="1">
                <a:latin typeface="Arial" charset="0"/>
              </a:rPr>
              <a:t>ther</a:t>
            </a:r>
            <a:r>
              <a:rPr lang="en-GB" sz="2200" dirty="0">
                <a:latin typeface="Arial" charset="0"/>
              </a:rPr>
              <a:t> definition of economic logistics</a:t>
            </a:r>
          </a:p>
          <a:p>
            <a:pPr marL="800100" lvl="1" indent="-342900">
              <a:buFont typeface="Courier New" panose="02070309020205020404" pitchFamily="49" charset="0"/>
              <a:buChar char="o"/>
              <a:defRPr/>
            </a:pPr>
            <a:r>
              <a:rPr lang="en-GB" dirty="0" err="1">
                <a:latin typeface="Arial" charset="0"/>
              </a:rPr>
              <a:t>Olšovský</a:t>
            </a:r>
            <a:r>
              <a:rPr lang="en-GB" dirty="0">
                <a:latin typeface="Arial" charset="0"/>
              </a:rPr>
              <a:t>:</a:t>
            </a:r>
          </a:p>
          <a:p>
            <a:pPr marL="900000">
              <a:defRPr/>
            </a:pPr>
            <a:r>
              <a:rPr lang="en-GB" dirty="0">
                <a:latin typeface="Arial" charset="0"/>
              </a:rPr>
              <a:t>	</a:t>
            </a:r>
            <a:r>
              <a:rPr lang="en-GB" b="1" dirty="0">
                <a:latin typeface="Arial" charset="0"/>
              </a:rPr>
              <a:t>Economic logistics deals with all movement and  storage that allow the flow of the product from the location of the raw materials to the place of final consumption, as well as information flows that set the product in motion so as to provide adequate customer service at reasonable costs. By product we mean both goods and services.</a:t>
            </a:r>
          </a:p>
        </p:txBody>
      </p:sp>
      <p:grpSp>
        <p:nvGrpSpPr>
          <p:cNvPr id="5" name="Skupina 4">
            <a:extLst>
              <a:ext uri="{FF2B5EF4-FFF2-40B4-BE49-F238E27FC236}">
                <a16:creationId xmlns:a16="http://schemas.microsoft.com/office/drawing/2014/main" id="{7FC0A5E4-792C-446C-BC53-083D2610C207}"/>
              </a:ext>
            </a:extLst>
          </p:cNvPr>
          <p:cNvGrpSpPr/>
          <p:nvPr/>
        </p:nvGrpSpPr>
        <p:grpSpPr>
          <a:xfrm>
            <a:off x="3874016" y="3826765"/>
            <a:ext cx="1395968" cy="1130988"/>
            <a:chOff x="3792415" y="3382397"/>
            <a:chExt cx="1395968" cy="1130988"/>
          </a:xfrm>
        </p:grpSpPr>
        <p:pic>
          <p:nvPicPr>
            <p:cNvPr id="7" name="Obrázek 6">
              <a:extLst>
                <a:ext uri="{FF2B5EF4-FFF2-40B4-BE49-F238E27FC236}">
                  <a16:creationId xmlns:a16="http://schemas.microsoft.com/office/drawing/2014/main" id="{6EC8B21C-2CB4-4580-85FB-64809B2C9FC0}"/>
                </a:ext>
              </a:extLst>
            </p:cNvPr>
            <p:cNvPicPr>
              <a:picLocks noChangeAspect="1"/>
            </p:cNvPicPr>
            <p:nvPr/>
          </p:nvPicPr>
          <p:blipFill rotWithShape="1">
            <a:blip r:embed="rId3"/>
            <a:srcRect l="29330" t="46656" r="65350" b="31355"/>
            <a:stretch/>
          </p:blipFill>
          <p:spPr>
            <a:xfrm>
              <a:off x="3792415" y="3382398"/>
              <a:ext cx="486508" cy="1130987"/>
            </a:xfrm>
            <a:prstGeom prst="rect">
              <a:avLst/>
            </a:prstGeom>
          </p:spPr>
        </p:pic>
        <p:pic>
          <p:nvPicPr>
            <p:cNvPr id="8" name="Obrázek 7">
              <a:extLst>
                <a:ext uri="{FF2B5EF4-FFF2-40B4-BE49-F238E27FC236}">
                  <a16:creationId xmlns:a16="http://schemas.microsoft.com/office/drawing/2014/main" id="{0BA724C3-A98B-4FA4-8F81-A9772BE5214C}"/>
                </a:ext>
              </a:extLst>
            </p:cNvPr>
            <p:cNvPicPr>
              <a:picLocks noChangeAspect="1"/>
            </p:cNvPicPr>
            <p:nvPr/>
          </p:nvPicPr>
          <p:blipFill rotWithShape="1">
            <a:blip r:embed="rId3"/>
            <a:srcRect l="29330" t="46656" r="65350" b="31355"/>
            <a:stretch/>
          </p:blipFill>
          <p:spPr>
            <a:xfrm>
              <a:off x="4247145" y="3382398"/>
              <a:ext cx="486508" cy="1130987"/>
            </a:xfrm>
            <a:prstGeom prst="rect">
              <a:avLst/>
            </a:prstGeom>
          </p:spPr>
        </p:pic>
        <p:pic>
          <p:nvPicPr>
            <p:cNvPr id="9" name="Obrázek 8">
              <a:extLst>
                <a:ext uri="{FF2B5EF4-FFF2-40B4-BE49-F238E27FC236}">
                  <a16:creationId xmlns:a16="http://schemas.microsoft.com/office/drawing/2014/main" id="{439AEEA6-396A-401D-BA6B-8F67E696FF5F}"/>
                </a:ext>
              </a:extLst>
            </p:cNvPr>
            <p:cNvPicPr>
              <a:picLocks noChangeAspect="1"/>
            </p:cNvPicPr>
            <p:nvPr/>
          </p:nvPicPr>
          <p:blipFill rotWithShape="1">
            <a:blip r:embed="rId3"/>
            <a:srcRect l="29330" t="46656" r="65350" b="31355"/>
            <a:stretch/>
          </p:blipFill>
          <p:spPr>
            <a:xfrm>
              <a:off x="4701875" y="3382397"/>
              <a:ext cx="486508" cy="1130987"/>
            </a:xfrm>
            <a:prstGeom prst="rect">
              <a:avLst/>
            </a:prstGeom>
          </p:spPr>
        </p:pic>
      </p:grpSp>
    </p:spTree>
    <p:extLst>
      <p:ext uri="{BB962C8B-B14F-4D97-AF65-F5344CB8AC3E}">
        <p14:creationId xmlns:p14="http://schemas.microsoft.com/office/powerpoint/2010/main" val="3965625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7" name="Obdélník 6">
            <a:extLst>
              <a:ext uri="{FF2B5EF4-FFF2-40B4-BE49-F238E27FC236}">
                <a16:creationId xmlns:a16="http://schemas.microsoft.com/office/drawing/2014/main" id="{C280461C-0959-498E-8859-7C6DD1F0E2EF}"/>
              </a:ext>
            </a:extLst>
          </p:cNvPr>
          <p:cNvSpPr/>
          <p:nvPr/>
        </p:nvSpPr>
        <p:spPr>
          <a:xfrm>
            <a:off x="454555" y="841905"/>
            <a:ext cx="7487178" cy="2862322"/>
          </a:xfrm>
          <a:prstGeom prst="rect">
            <a:avLst/>
          </a:prstGeom>
        </p:spPr>
        <p:txBody>
          <a:bodyPr wrap="square">
            <a:spAutoFit/>
          </a:bodyPr>
          <a:lstStyle/>
          <a:p>
            <a:pPr marL="800100" lvl="1" indent="-342900">
              <a:buFont typeface="Courier New" panose="02070309020205020404" pitchFamily="49" charset="0"/>
              <a:buChar char="o"/>
              <a:defRPr/>
            </a:pPr>
            <a:r>
              <a:rPr lang="en-US" dirty="0">
                <a:latin typeface="Arial" charset="0"/>
              </a:rPr>
              <a:t>Schulte:</a:t>
            </a:r>
          </a:p>
          <a:p>
            <a:pPr>
              <a:defRPr/>
            </a:pPr>
            <a:r>
              <a:rPr lang="en-US" dirty="0">
                <a:latin typeface="Arial" charset="0"/>
              </a:rPr>
              <a:t>	</a:t>
            </a:r>
            <a:r>
              <a:rPr lang="en-US" b="1" dirty="0">
                <a:latin typeface="Arial" charset="0"/>
              </a:rPr>
              <a:t>Logistics is integrated planning, formation, 	implementation and monitoring of tangible and related 	information flows from supplier to enterprise, within the 	enterprise and from enterprise to customer.</a:t>
            </a:r>
          </a:p>
          <a:p>
            <a:pPr marL="800100" lvl="1" indent="-342900">
              <a:buFont typeface="Courier New" panose="02070309020205020404" pitchFamily="49" charset="0"/>
              <a:buChar char="o"/>
              <a:defRPr/>
            </a:pPr>
            <a:r>
              <a:rPr lang="en-US" dirty="0" err="1">
                <a:latin typeface="Arial" charset="0"/>
              </a:rPr>
              <a:t>Rupper</a:t>
            </a:r>
            <a:r>
              <a:rPr lang="en-US" dirty="0">
                <a:latin typeface="Arial" charset="0"/>
              </a:rPr>
              <a:t>:</a:t>
            </a:r>
          </a:p>
          <a:p>
            <a:pPr eaLnBrk="1" hangingPunct="1">
              <a:defRPr/>
            </a:pPr>
            <a:r>
              <a:rPr lang="en-US" dirty="0">
                <a:latin typeface="Arial" charset="0"/>
              </a:rPr>
              <a:t>	</a:t>
            </a:r>
            <a:r>
              <a:rPr lang="en-US" b="1" dirty="0">
                <a:latin typeface="Arial" charset="0"/>
              </a:rPr>
              <a:t>Logistics is a set of complex tasks and measures derived 	from them to optimally ensure the flow of material, 	information and values in the company´s transformation 	</a:t>
            </a:r>
            <a:r>
              <a:rPr lang="en-US" b="1" dirty="0" err="1">
                <a:latin typeface="Arial" charset="0"/>
              </a:rPr>
              <a:t>proces</a:t>
            </a:r>
            <a:r>
              <a:rPr lang="cs-CZ" b="1" dirty="0">
                <a:latin typeface="Arial" charset="0"/>
              </a:rPr>
              <a:t>s</a:t>
            </a:r>
            <a:r>
              <a:rPr lang="en-US" b="1" dirty="0">
                <a:latin typeface="Arial" charset="0"/>
              </a:rPr>
              <a:t>.</a:t>
            </a:r>
          </a:p>
        </p:txBody>
      </p:sp>
      <p:grpSp>
        <p:nvGrpSpPr>
          <p:cNvPr id="8" name="Skupina 7">
            <a:extLst>
              <a:ext uri="{FF2B5EF4-FFF2-40B4-BE49-F238E27FC236}">
                <a16:creationId xmlns:a16="http://schemas.microsoft.com/office/drawing/2014/main" id="{77A8B239-AA40-4033-87C5-6CE8C257406E}"/>
              </a:ext>
            </a:extLst>
          </p:cNvPr>
          <p:cNvGrpSpPr/>
          <p:nvPr/>
        </p:nvGrpSpPr>
        <p:grpSpPr>
          <a:xfrm>
            <a:off x="3933283" y="3674365"/>
            <a:ext cx="1395968" cy="1130988"/>
            <a:chOff x="3792415" y="3382397"/>
            <a:chExt cx="1395968" cy="1130988"/>
          </a:xfrm>
        </p:grpSpPr>
        <p:pic>
          <p:nvPicPr>
            <p:cNvPr id="9" name="Obrázek 8">
              <a:extLst>
                <a:ext uri="{FF2B5EF4-FFF2-40B4-BE49-F238E27FC236}">
                  <a16:creationId xmlns:a16="http://schemas.microsoft.com/office/drawing/2014/main" id="{625A3B92-F726-4312-8070-AF0095943AC2}"/>
                </a:ext>
              </a:extLst>
            </p:cNvPr>
            <p:cNvPicPr>
              <a:picLocks noChangeAspect="1"/>
            </p:cNvPicPr>
            <p:nvPr/>
          </p:nvPicPr>
          <p:blipFill rotWithShape="1">
            <a:blip r:embed="rId3"/>
            <a:srcRect l="29330" t="46656" r="65350" b="31355"/>
            <a:stretch/>
          </p:blipFill>
          <p:spPr>
            <a:xfrm>
              <a:off x="3792415" y="3382398"/>
              <a:ext cx="486508" cy="1130987"/>
            </a:xfrm>
            <a:prstGeom prst="rect">
              <a:avLst/>
            </a:prstGeom>
          </p:spPr>
        </p:pic>
        <p:pic>
          <p:nvPicPr>
            <p:cNvPr id="10" name="Obrázek 9">
              <a:extLst>
                <a:ext uri="{FF2B5EF4-FFF2-40B4-BE49-F238E27FC236}">
                  <a16:creationId xmlns:a16="http://schemas.microsoft.com/office/drawing/2014/main" id="{7D522CAC-CE6F-4353-B9E3-A5B8169ED71E}"/>
                </a:ext>
              </a:extLst>
            </p:cNvPr>
            <p:cNvPicPr>
              <a:picLocks noChangeAspect="1"/>
            </p:cNvPicPr>
            <p:nvPr/>
          </p:nvPicPr>
          <p:blipFill rotWithShape="1">
            <a:blip r:embed="rId3"/>
            <a:srcRect l="29330" t="46656" r="65350" b="31355"/>
            <a:stretch/>
          </p:blipFill>
          <p:spPr>
            <a:xfrm>
              <a:off x="4247145" y="3382398"/>
              <a:ext cx="486508" cy="1130987"/>
            </a:xfrm>
            <a:prstGeom prst="rect">
              <a:avLst/>
            </a:prstGeom>
          </p:spPr>
        </p:pic>
        <p:pic>
          <p:nvPicPr>
            <p:cNvPr id="11" name="Obrázek 10">
              <a:extLst>
                <a:ext uri="{FF2B5EF4-FFF2-40B4-BE49-F238E27FC236}">
                  <a16:creationId xmlns:a16="http://schemas.microsoft.com/office/drawing/2014/main" id="{4E79DD3C-D584-4A83-A4B2-29BBD8E65CA1}"/>
                </a:ext>
              </a:extLst>
            </p:cNvPr>
            <p:cNvPicPr>
              <a:picLocks noChangeAspect="1"/>
            </p:cNvPicPr>
            <p:nvPr/>
          </p:nvPicPr>
          <p:blipFill rotWithShape="1">
            <a:blip r:embed="rId3"/>
            <a:srcRect l="29330" t="46656" r="65350" b="31355"/>
            <a:stretch/>
          </p:blipFill>
          <p:spPr>
            <a:xfrm>
              <a:off x="4701875" y="3382397"/>
              <a:ext cx="486508" cy="1130987"/>
            </a:xfrm>
            <a:prstGeom prst="rect">
              <a:avLst/>
            </a:prstGeom>
          </p:spPr>
        </p:pic>
      </p:grpSp>
    </p:spTree>
    <p:extLst>
      <p:ext uri="{BB962C8B-B14F-4D97-AF65-F5344CB8AC3E}">
        <p14:creationId xmlns:p14="http://schemas.microsoft.com/office/powerpoint/2010/main" val="3794919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7" name="Obdélník 6">
            <a:extLst>
              <a:ext uri="{FF2B5EF4-FFF2-40B4-BE49-F238E27FC236}">
                <a16:creationId xmlns:a16="http://schemas.microsoft.com/office/drawing/2014/main" id="{98825EE5-8293-443A-A045-97ADE5EA90E5}"/>
              </a:ext>
            </a:extLst>
          </p:cNvPr>
          <p:cNvSpPr/>
          <p:nvPr/>
        </p:nvSpPr>
        <p:spPr>
          <a:xfrm>
            <a:off x="395287" y="628601"/>
            <a:ext cx="7485333" cy="3416320"/>
          </a:xfrm>
          <a:prstGeom prst="rect">
            <a:avLst/>
          </a:prstGeom>
        </p:spPr>
        <p:txBody>
          <a:bodyPr wrap="square">
            <a:spAutoFit/>
          </a:bodyPr>
          <a:lstStyle/>
          <a:p>
            <a:pPr marL="800100" lvl="1" indent="-342900">
              <a:buFont typeface="Courier New" panose="02070309020205020404" pitchFamily="49" charset="0"/>
              <a:buChar char="o"/>
              <a:defRPr/>
            </a:pPr>
            <a:r>
              <a:rPr lang="en-GB" dirty="0" err="1">
                <a:latin typeface="Arial" charset="0"/>
              </a:rPr>
              <a:t>Kortschak</a:t>
            </a:r>
            <a:r>
              <a:rPr lang="en-GB" dirty="0">
                <a:latin typeface="Arial" charset="0"/>
              </a:rPr>
              <a:t>:</a:t>
            </a:r>
          </a:p>
          <a:p>
            <a:pPr>
              <a:defRPr/>
            </a:pPr>
            <a:r>
              <a:rPr lang="en-GB" b="1" dirty="0">
                <a:latin typeface="Arial" charset="0"/>
              </a:rPr>
              <a:t>	Logistics </a:t>
            </a:r>
            <a:r>
              <a:rPr lang="en-GB" b="1" dirty="0"/>
              <a:t>is the science of coordination of the active and 	passive elements of an enterprise, aiming at the lowest 	cost over time, improving the flexibility and adaptability of 	the business to changing general economic conditions 	and changing market.</a:t>
            </a:r>
          </a:p>
          <a:p>
            <a:pPr marL="800100" lvl="1" indent="-342900">
              <a:buFont typeface="Courier New" panose="02070309020205020404" pitchFamily="49" charset="0"/>
              <a:buChar char="o"/>
              <a:defRPr/>
            </a:pPr>
            <a:r>
              <a:rPr lang="en-GB" dirty="0" err="1">
                <a:latin typeface="Arial" charset="0"/>
              </a:rPr>
              <a:t>Kirch</a:t>
            </a:r>
            <a:r>
              <a:rPr lang="en-GB" dirty="0">
                <a:latin typeface="Arial" charset="0"/>
              </a:rPr>
              <a:t>:</a:t>
            </a:r>
          </a:p>
          <a:p>
            <a:pPr>
              <a:defRPr/>
            </a:pPr>
            <a:r>
              <a:rPr lang="en-GB" dirty="0">
                <a:latin typeface="Arial" charset="0"/>
              </a:rPr>
              <a:t>	</a:t>
            </a:r>
            <a:r>
              <a:rPr lang="en-GB" b="1" dirty="0"/>
              <a:t>logistics </a:t>
            </a:r>
            <a:r>
              <a:rPr lang="cs-CZ" b="1" dirty="0" err="1"/>
              <a:t>is</a:t>
            </a:r>
            <a:r>
              <a:rPr lang="cs-CZ" b="1" dirty="0"/>
              <a:t> </a:t>
            </a:r>
            <a:r>
              <a:rPr lang="en-US" b="1" dirty="0"/>
              <a:t>a summary of all technical and organizational </a:t>
            </a:r>
            <a:r>
              <a:rPr lang="cs-CZ" b="1" dirty="0"/>
              <a:t>	</a:t>
            </a:r>
            <a:r>
              <a:rPr lang="en-US" b="1" dirty="0"/>
              <a:t>activities by which material flow operations are planned. It </a:t>
            </a:r>
            <a:r>
              <a:rPr lang="cs-CZ" b="1" dirty="0"/>
              <a:t>	</a:t>
            </a:r>
            <a:r>
              <a:rPr lang="en-US" b="1" dirty="0"/>
              <a:t>includes not only the flow of material but also the flow of </a:t>
            </a:r>
            <a:r>
              <a:rPr lang="cs-CZ" b="1" dirty="0"/>
              <a:t>	</a:t>
            </a:r>
            <a:r>
              <a:rPr lang="en-US" b="1" dirty="0"/>
              <a:t>information between all objects and spans various </a:t>
            </a:r>
            <a:r>
              <a:rPr lang="cs-CZ" b="1" dirty="0"/>
              <a:t>	</a:t>
            </a:r>
            <a:r>
              <a:rPr lang="en-US" b="1" dirty="0"/>
              <a:t>industrial and business processes over time.</a:t>
            </a:r>
            <a:endParaRPr lang="en-GB" b="1" dirty="0"/>
          </a:p>
        </p:txBody>
      </p:sp>
      <p:grpSp>
        <p:nvGrpSpPr>
          <p:cNvPr id="8" name="Skupina 7">
            <a:extLst>
              <a:ext uri="{FF2B5EF4-FFF2-40B4-BE49-F238E27FC236}">
                <a16:creationId xmlns:a16="http://schemas.microsoft.com/office/drawing/2014/main" id="{F201917B-30D2-4B96-836B-C9321B9D9B96}"/>
              </a:ext>
            </a:extLst>
          </p:cNvPr>
          <p:cNvGrpSpPr/>
          <p:nvPr/>
        </p:nvGrpSpPr>
        <p:grpSpPr>
          <a:xfrm>
            <a:off x="7033965" y="3806871"/>
            <a:ext cx="1395968" cy="1130988"/>
            <a:chOff x="3792415" y="3382397"/>
            <a:chExt cx="1395968" cy="1130988"/>
          </a:xfrm>
        </p:grpSpPr>
        <p:pic>
          <p:nvPicPr>
            <p:cNvPr id="9" name="Obrázek 8">
              <a:extLst>
                <a:ext uri="{FF2B5EF4-FFF2-40B4-BE49-F238E27FC236}">
                  <a16:creationId xmlns:a16="http://schemas.microsoft.com/office/drawing/2014/main" id="{4A6F30A7-6E00-4940-A8DF-BC01EA2169FF}"/>
                </a:ext>
              </a:extLst>
            </p:cNvPr>
            <p:cNvPicPr>
              <a:picLocks noChangeAspect="1"/>
            </p:cNvPicPr>
            <p:nvPr/>
          </p:nvPicPr>
          <p:blipFill rotWithShape="1">
            <a:blip r:embed="rId3"/>
            <a:srcRect l="29330" t="46656" r="65350" b="31355"/>
            <a:stretch/>
          </p:blipFill>
          <p:spPr>
            <a:xfrm>
              <a:off x="3792415" y="3382398"/>
              <a:ext cx="486508" cy="1130987"/>
            </a:xfrm>
            <a:prstGeom prst="rect">
              <a:avLst/>
            </a:prstGeom>
          </p:spPr>
        </p:pic>
        <p:pic>
          <p:nvPicPr>
            <p:cNvPr id="10" name="Obrázek 9">
              <a:extLst>
                <a:ext uri="{FF2B5EF4-FFF2-40B4-BE49-F238E27FC236}">
                  <a16:creationId xmlns:a16="http://schemas.microsoft.com/office/drawing/2014/main" id="{FA8B000E-2152-4ECF-8CC5-EBE69EB0494A}"/>
                </a:ext>
              </a:extLst>
            </p:cNvPr>
            <p:cNvPicPr>
              <a:picLocks noChangeAspect="1"/>
            </p:cNvPicPr>
            <p:nvPr/>
          </p:nvPicPr>
          <p:blipFill rotWithShape="1">
            <a:blip r:embed="rId3"/>
            <a:srcRect l="29330" t="46656" r="65350" b="31355"/>
            <a:stretch/>
          </p:blipFill>
          <p:spPr>
            <a:xfrm>
              <a:off x="4247145" y="3382398"/>
              <a:ext cx="486508" cy="1130987"/>
            </a:xfrm>
            <a:prstGeom prst="rect">
              <a:avLst/>
            </a:prstGeom>
          </p:spPr>
        </p:pic>
        <p:pic>
          <p:nvPicPr>
            <p:cNvPr id="11" name="Obrázek 10">
              <a:extLst>
                <a:ext uri="{FF2B5EF4-FFF2-40B4-BE49-F238E27FC236}">
                  <a16:creationId xmlns:a16="http://schemas.microsoft.com/office/drawing/2014/main" id="{D4FE5A92-F4F9-49C9-8776-972E371525B3}"/>
                </a:ext>
              </a:extLst>
            </p:cNvPr>
            <p:cNvPicPr>
              <a:picLocks noChangeAspect="1"/>
            </p:cNvPicPr>
            <p:nvPr/>
          </p:nvPicPr>
          <p:blipFill rotWithShape="1">
            <a:blip r:embed="rId3"/>
            <a:srcRect l="29330" t="46656" r="65350" b="31355"/>
            <a:stretch/>
          </p:blipFill>
          <p:spPr>
            <a:xfrm>
              <a:off x="4701875" y="3382397"/>
              <a:ext cx="486508" cy="1130987"/>
            </a:xfrm>
            <a:prstGeom prst="rect">
              <a:avLst/>
            </a:prstGeom>
          </p:spPr>
        </p:pic>
      </p:grpSp>
    </p:spTree>
    <p:extLst>
      <p:ext uri="{BB962C8B-B14F-4D97-AF65-F5344CB8AC3E}">
        <p14:creationId xmlns:p14="http://schemas.microsoft.com/office/powerpoint/2010/main" val="2078158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5" name="Obdélník 1">
            <a:extLst>
              <a:ext uri="{FF2B5EF4-FFF2-40B4-BE49-F238E27FC236}">
                <a16:creationId xmlns:a16="http://schemas.microsoft.com/office/drawing/2014/main" id="{1CEC96AC-8559-4B3E-ABB8-3D9BD8BF27A4}"/>
              </a:ext>
            </a:extLst>
          </p:cNvPr>
          <p:cNvSpPr>
            <a:spLocks noChangeArrowheads="1"/>
          </p:cNvSpPr>
          <p:nvPr/>
        </p:nvSpPr>
        <p:spPr bwMode="auto">
          <a:xfrm>
            <a:off x="251640" y="775694"/>
            <a:ext cx="753769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a:spcBef>
                <a:spcPct val="0"/>
              </a:spcBef>
            </a:pPr>
            <a:r>
              <a:rPr lang="en-US" altLang="cs-CZ" sz="2200" dirty="0">
                <a:latin typeface="Arial" panose="020B0604020202020204" pitchFamily="34" charset="0"/>
              </a:rPr>
              <a:t>Objects of economic logistics:</a:t>
            </a:r>
          </a:p>
          <a:p>
            <a:pPr marL="1085850" lvl="1" indent="-342900">
              <a:spcBef>
                <a:spcPct val="0"/>
              </a:spcBef>
              <a:buFont typeface="Courier New" panose="02070309020205020404" pitchFamily="49" charset="0"/>
              <a:buChar char="o"/>
            </a:pPr>
            <a:r>
              <a:rPr lang="en-US" sz="1800" dirty="0">
                <a:latin typeface="+mj-lt"/>
              </a:rPr>
              <a:t>all kinds of materials and goods (production materials, auxiliary and operating materials, subcontracting and spare parts, commercial goods, as well as semi-finished and finished products)</a:t>
            </a:r>
            <a:r>
              <a:rPr lang="cs-CZ" sz="1800" dirty="0">
                <a:latin typeface="+mj-lt"/>
              </a:rPr>
              <a:t> –</a:t>
            </a:r>
            <a:r>
              <a:rPr lang="en-US" sz="1800" dirty="0">
                <a:latin typeface="+mj-lt"/>
              </a:rPr>
              <a:t> the boundary to other procured factors (equipment, labor and capital) is clearly defined</a:t>
            </a:r>
            <a:endParaRPr lang="en-US" altLang="cs-CZ" sz="1800" dirty="0">
              <a:latin typeface="+mj-lt"/>
            </a:endParaRPr>
          </a:p>
        </p:txBody>
      </p:sp>
      <p:pic>
        <p:nvPicPr>
          <p:cNvPr id="2" name="Obrázek 1">
            <a:extLst>
              <a:ext uri="{FF2B5EF4-FFF2-40B4-BE49-F238E27FC236}">
                <a16:creationId xmlns:a16="http://schemas.microsoft.com/office/drawing/2014/main" id="{A7F0125D-6617-4845-BE83-D7ED6E689868}"/>
              </a:ext>
            </a:extLst>
          </p:cNvPr>
          <p:cNvPicPr>
            <a:picLocks noChangeAspect="1"/>
          </p:cNvPicPr>
          <p:nvPr/>
        </p:nvPicPr>
        <p:blipFill rotWithShape="1">
          <a:blip r:embed="rId3"/>
          <a:srcRect l="19167" t="34568" r="54907" b="22469"/>
          <a:stretch/>
        </p:blipFill>
        <p:spPr>
          <a:xfrm>
            <a:off x="3591018" y="2772338"/>
            <a:ext cx="1862668" cy="1736272"/>
          </a:xfrm>
          <a:prstGeom prst="rect">
            <a:avLst/>
          </a:prstGeom>
        </p:spPr>
      </p:pic>
    </p:spTree>
    <p:extLst>
      <p:ext uri="{BB962C8B-B14F-4D97-AF65-F5344CB8AC3E}">
        <p14:creationId xmlns:p14="http://schemas.microsoft.com/office/powerpoint/2010/main" val="1649553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5" name="Obdélník 4">
            <a:extLst>
              <a:ext uri="{FF2B5EF4-FFF2-40B4-BE49-F238E27FC236}">
                <a16:creationId xmlns:a16="http://schemas.microsoft.com/office/drawing/2014/main" id="{9929177D-31C2-47AA-A91F-9F51EFC564D6}"/>
              </a:ext>
            </a:extLst>
          </p:cNvPr>
          <p:cNvSpPr/>
          <p:nvPr/>
        </p:nvSpPr>
        <p:spPr>
          <a:xfrm>
            <a:off x="310906" y="815967"/>
            <a:ext cx="7392481" cy="2677656"/>
          </a:xfrm>
          <a:prstGeom prst="rect">
            <a:avLst/>
          </a:prstGeom>
        </p:spPr>
        <p:txBody>
          <a:bodyPr wrap="square">
            <a:spAutoFit/>
          </a:bodyPr>
          <a:lstStyle/>
          <a:p>
            <a:pPr marL="285750" indent="-285750">
              <a:buFont typeface="Arial" panose="020B0604020202020204" pitchFamily="34" charset="0"/>
              <a:buChar char="•"/>
              <a:defRPr/>
            </a:pPr>
            <a:r>
              <a:rPr lang="en-GB" sz="2400" b="1" dirty="0"/>
              <a:t>logistically thinking and acting </a:t>
            </a:r>
            <a:r>
              <a:rPr lang="en-GB" sz="2400" dirty="0"/>
              <a:t>= involves looking for time savings, cost savings, striving for effective interconnection of supply, production and trade activities, applying flexible organizational structure to generally reduce the tying of current assets, increasing the flow of production and meeting the needs of customers</a:t>
            </a:r>
            <a:endParaRPr lang="en-GB" altLang="cs-CZ" sz="2200" dirty="0">
              <a:latin typeface="Arial" charset="0"/>
            </a:endParaRPr>
          </a:p>
        </p:txBody>
      </p:sp>
    </p:spTree>
    <p:extLst>
      <p:ext uri="{BB962C8B-B14F-4D97-AF65-F5344CB8AC3E}">
        <p14:creationId xmlns:p14="http://schemas.microsoft.com/office/powerpoint/2010/main" val="2875011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5" name="Obdélník 4">
            <a:extLst>
              <a:ext uri="{FF2B5EF4-FFF2-40B4-BE49-F238E27FC236}">
                <a16:creationId xmlns:a16="http://schemas.microsoft.com/office/drawing/2014/main" id="{79614ACA-F351-4862-81CC-ED13FAD444B6}"/>
              </a:ext>
            </a:extLst>
          </p:cNvPr>
          <p:cNvSpPr/>
          <p:nvPr/>
        </p:nvSpPr>
        <p:spPr>
          <a:xfrm>
            <a:off x="396081" y="817424"/>
            <a:ext cx="7484539" cy="1877437"/>
          </a:xfrm>
          <a:prstGeom prst="rect">
            <a:avLst/>
          </a:prstGeom>
        </p:spPr>
        <p:txBody>
          <a:bodyPr wrap="square">
            <a:spAutoFit/>
          </a:bodyPr>
          <a:lstStyle/>
          <a:p>
            <a:pPr marL="342900" indent="-342900">
              <a:buFont typeface="Arial" panose="020B0604020202020204" pitchFamily="34" charset="0"/>
              <a:buChar char="•"/>
              <a:defRPr/>
            </a:pPr>
            <a:r>
              <a:rPr lang="en-US" sz="2200" dirty="0">
                <a:latin typeface="Arial" charset="0"/>
              </a:rPr>
              <a:t>Logistics service function – </a:t>
            </a:r>
            <a:r>
              <a:rPr lang="cs-CZ" sz="2200" dirty="0" err="1">
                <a:latin typeface="Arial" charset="0"/>
              </a:rPr>
              <a:t>attempt</a:t>
            </a:r>
            <a:r>
              <a:rPr lang="cs-CZ" sz="2200" dirty="0">
                <a:latin typeface="Arial" charset="0"/>
              </a:rPr>
              <a:t> </a:t>
            </a:r>
            <a:r>
              <a:rPr lang="en-US" sz="2200" dirty="0">
                <a:latin typeface="Arial" charset="0"/>
              </a:rPr>
              <a:t>to secure the following three essential facts:</a:t>
            </a:r>
            <a:endParaRPr lang="cs-CZ" sz="2200" dirty="0">
              <a:latin typeface="Arial" charset="0"/>
            </a:endParaRPr>
          </a:p>
          <a:p>
            <a:pPr marL="800100" lvl="1" indent="-342900">
              <a:buFont typeface="Courier New" panose="02070309020205020404" pitchFamily="49" charset="0"/>
              <a:buChar char="o"/>
              <a:defRPr/>
            </a:pPr>
            <a:r>
              <a:rPr lang="en-US" b="1" dirty="0">
                <a:latin typeface="Arial" charset="0"/>
              </a:rPr>
              <a:t>The existence of an exchange of goods</a:t>
            </a:r>
            <a:endParaRPr lang="cs-CZ" b="1" dirty="0">
              <a:latin typeface="Arial" charset="0"/>
            </a:endParaRPr>
          </a:p>
          <a:p>
            <a:pPr marL="800100" lvl="1" indent="-342900">
              <a:buFont typeface="Courier New" panose="02070309020205020404" pitchFamily="49" charset="0"/>
              <a:buChar char="o"/>
              <a:defRPr/>
            </a:pPr>
            <a:r>
              <a:rPr lang="en-US" b="1" dirty="0">
                <a:latin typeface="Arial" charset="0"/>
              </a:rPr>
              <a:t>The existence of a serious supply of goods</a:t>
            </a:r>
            <a:endParaRPr lang="cs-CZ" b="1" dirty="0">
              <a:latin typeface="Arial" charset="0"/>
            </a:endParaRPr>
          </a:p>
          <a:p>
            <a:pPr marL="800100" lvl="1" indent="-342900">
              <a:buFont typeface="Courier New" panose="02070309020205020404" pitchFamily="49" charset="0"/>
              <a:buChar char="o"/>
              <a:defRPr/>
            </a:pPr>
            <a:r>
              <a:rPr lang="en-US" b="1" dirty="0">
                <a:latin typeface="Arial" charset="0"/>
              </a:rPr>
              <a:t>The existence of a flexible and economical offer</a:t>
            </a:r>
          </a:p>
          <a:p>
            <a:pPr eaLnBrk="1" hangingPunct="1">
              <a:defRPr/>
            </a:pPr>
            <a:endParaRPr lang="cs-CZ" dirty="0">
              <a:latin typeface="Arial" charset="0"/>
            </a:endParaRPr>
          </a:p>
        </p:txBody>
      </p:sp>
    </p:spTree>
    <p:extLst>
      <p:ext uri="{BB962C8B-B14F-4D97-AF65-F5344CB8AC3E}">
        <p14:creationId xmlns:p14="http://schemas.microsoft.com/office/powerpoint/2010/main" val="91953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sp>
        <p:nvSpPr>
          <p:cNvPr id="6" name="Obdélník 5"/>
          <p:cNvSpPr/>
          <p:nvPr/>
        </p:nvSpPr>
        <p:spPr>
          <a:xfrm>
            <a:off x="393883" y="385667"/>
            <a:ext cx="3588569" cy="4547937"/>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9" name="Nadpis 1"/>
          <p:cNvSpPr txBox="1">
            <a:spLocks/>
          </p:cNvSpPr>
          <p:nvPr/>
        </p:nvSpPr>
        <p:spPr>
          <a:xfrm>
            <a:off x="500105" y="873903"/>
            <a:ext cx="3222810" cy="1712888"/>
          </a:xfrm>
          <a:prstGeom prst="rect">
            <a:avLst/>
          </a:prstGeom>
        </p:spPr>
        <p:txBody>
          <a:bodyPr vert="horz" lIns="68580" tIns="34290" rIns="68580" bIns="34290" rtlCol="0" anchor="t">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cs-CZ" sz="3000" b="1" dirty="0"/>
          </a:p>
          <a:p>
            <a:pPr lvl="0"/>
            <a:endParaRPr lang="cs-CZ" sz="3600" b="1" cap="all" dirty="0"/>
          </a:p>
          <a:p>
            <a:pPr lvl="0"/>
            <a:r>
              <a:rPr lang="en-GB" sz="3100" b="1" dirty="0"/>
              <a:t>Logistics</a:t>
            </a:r>
          </a:p>
          <a:p>
            <a:pPr lvl="0"/>
            <a:r>
              <a:rPr lang="en-GB" sz="3100" b="1" dirty="0"/>
              <a:t>-</a:t>
            </a:r>
          </a:p>
          <a:p>
            <a:r>
              <a:rPr lang="en-GB" sz="3100" b="1" dirty="0"/>
              <a:t>Introduction to the issue</a:t>
            </a:r>
          </a:p>
          <a:p>
            <a:pPr lvl="0"/>
            <a:endParaRPr lang="en-GB" sz="3100" b="1" dirty="0"/>
          </a:p>
          <a:p>
            <a:endParaRPr lang="en-GB" sz="3000" b="1" dirty="0">
              <a:solidFill>
                <a:schemeClr val="bg1"/>
              </a:solidFill>
              <a:latin typeface="Times New Roman" panose="02020603050405020304" pitchFamily="18" charset="0"/>
              <a:cs typeface="Times New Roman" panose="02020603050405020304" pitchFamily="18" charset="0"/>
            </a:endParaRPr>
          </a:p>
        </p:txBody>
      </p:sp>
      <p:sp>
        <p:nvSpPr>
          <p:cNvPr id="10" name="Zástupný symbol pro obsah 2"/>
          <p:cNvSpPr txBox="1">
            <a:spLocks/>
          </p:cNvSpPr>
          <p:nvPr/>
        </p:nvSpPr>
        <p:spPr>
          <a:xfrm>
            <a:off x="297632" y="2232670"/>
            <a:ext cx="3627756" cy="2163263"/>
          </a:xfrm>
          <a:prstGeom prst="rect">
            <a:avLst/>
          </a:prstGeom>
        </p:spPr>
        <p:txBody>
          <a:bodyPr vert="horz" lIns="68580" tIns="34290" rIns="68580" bIns="3429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cs-CZ" sz="1800" b="1" i="1" dirty="0">
              <a:solidFill>
                <a:srgbClr val="002060"/>
              </a:solidFill>
            </a:endParaRPr>
          </a:p>
          <a:p>
            <a:pPr marL="0" indent="0">
              <a:buNone/>
            </a:pPr>
            <a:r>
              <a:rPr lang="en-GB" sz="900" dirty="0">
                <a:solidFill>
                  <a:schemeClr val="bg1"/>
                </a:solidFill>
                <a:latin typeface="Times New Roman" panose="02020603050405020304" pitchFamily="18" charset="0"/>
                <a:cs typeface="Times New Roman" panose="02020603050405020304" pitchFamily="18" charset="0"/>
              </a:rPr>
              <a:t>. </a:t>
            </a:r>
          </a:p>
        </p:txBody>
      </p:sp>
      <p:sp>
        <p:nvSpPr>
          <p:cNvPr id="11" name="Zástupný symbol pro obsah 2"/>
          <p:cNvSpPr txBox="1">
            <a:spLocks/>
          </p:cNvSpPr>
          <p:nvPr/>
        </p:nvSpPr>
        <p:spPr>
          <a:xfrm>
            <a:off x="4276052" y="1475003"/>
            <a:ext cx="3604568" cy="2223575"/>
          </a:xfrm>
          <a:prstGeom prst="rect">
            <a:avLst/>
          </a:prstGeom>
          <a:solidFill>
            <a:schemeClr val="accent6">
              <a:lumMod val="40000"/>
              <a:lumOff val="60000"/>
            </a:schemeClr>
          </a:solidFill>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b="1" dirty="0">
                <a:solidFill>
                  <a:srgbClr val="002060"/>
                </a:solidFill>
                <a:cs typeface="Arial" panose="020B0604020202020204" pitchFamily="34" charset="0"/>
              </a:rPr>
              <a:t>Historical roots of logistics content</a:t>
            </a:r>
          </a:p>
          <a:p>
            <a:pPr marL="0" indent="0">
              <a:buNone/>
            </a:pPr>
            <a:r>
              <a:rPr lang="en-GB" sz="1800" b="1" dirty="0">
                <a:solidFill>
                  <a:srgbClr val="002060"/>
                </a:solidFill>
                <a:cs typeface="Arial" panose="020B0604020202020204" pitchFamily="34" charset="0"/>
              </a:rPr>
              <a:t>Origin of the word logistics</a:t>
            </a:r>
          </a:p>
          <a:p>
            <a:pPr marL="0" indent="0">
              <a:buNone/>
            </a:pPr>
            <a:r>
              <a:rPr lang="en-GB" sz="1800" b="1" dirty="0">
                <a:solidFill>
                  <a:srgbClr val="002060"/>
                </a:solidFill>
                <a:cs typeface="Arial" panose="020B0604020202020204" pitchFamily="34" charset="0"/>
              </a:rPr>
              <a:t>Essence of logistics</a:t>
            </a:r>
          </a:p>
          <a:p>
            <a:pPr marL="0" indent="0">
              <a:buNone/>
            </a:pPr>
            <a:r>
              <a:rPr lang="en-GB" sz="1800" b="1" dirty="0">
                <a:solidFill>
                  <a:srgbClr val="002060"/>
                </a:solidFill>
                <a:cs typeface="Arial" panose="020B0604020202020204" pitchFamily="34" charset="0"/>
              </a:rPr>
              <a:t>Definition of logistics</a:t>
            </a:r>
          </a:p>
          <a:p>
            <a:pPr marL="0" indent="0">
              <a:buNone/>
            </a:pPr>
            <a:r>
              <a:rPr lang="en-GB" sz="1800" b="1" dirty="0">
                <a:solidFill>
                  <a:srgbClr val="002060"/>
                </a:solidFill>
                <a:cs typeface="Arial" panose="020B0604020202020204" pitchFamily="34" charset="0"/>
              </a:rPr>
              <a:t>Economic logistics – definition and development</a:t>
            </a:r>
          </a:p>
          <a:p>
            <a:pPr marL="0" indent="0">
              <a:buNone/>
            </a:pPr>
            <a:endParaRPr lang="en-GB" sz="1800" b="1" dirty="0">
              <a:solidFill>
                <a:srgbClr val="002060"/>
              </a:solidFill>
              <a:cs typeface="Arial" panose="020B0604020202020204" pitchFamily="34" charset="0"/>
            </a:endParaRPr>
          </a:p>
        </p:txBody>
      </p:sp>
      <p:sp>
        <p:nvSpPr>
          <p:cNvPr id="3" name="TextovéPole 2"/>
          <p:cNvSpPr txBox="1"/>
          <p:nvPr/>
        </p:nvSpPr>
        <p:spPr>
          <a:xfrm>
            <a:off x="645459" y="2904565"/>
            <a:ext cx="2702859" cy="830997"/>
          </a:xfrm>
          <a:prstGeom prst="rect">
            <a:avLst/>
          </a:prstGeom>
          <a:noFill/>
        </p:spPr>
        <p:txBody>
          <a:bodyPr wrap="square" rtlCol="0">
            <a:spAutoFit/>
          </a:bodyPr>
          <a:lstStyle/>
          <a:p>
            <a:r>
              <a:rPr lang="en-GB" sz="2400" dirty="0">
                <a:solidFill>
                  <a:schemeClr val="bg1"/>
                </a:solidFill>
              </a:rPr>
              <a:t>Structure of the lecture</a:t>
            </a:r>
          </a:p>
        </p:txBody>
      </p:sp>
    </p:spTree>
    <p:extLst>
      <p:ext uri="{BB962C8B-B14F-4D97-AF65-F5344CB8AC3E}">
        <p14:creationId xmlns:p14="http://schemas.microsoft.com/office/powerpoint/2010/main" val="1628521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5" name="Obdélník 4">
            <a:extLst>
              <a:ext uri="{FF2B5EF4-FFF2-40B4-BE49-F238E27FC236}">
                <a16:creationId xmlns:a16="http://schemas.microsoft.com/office/drawing/2014/main" id="{79614ACA-F351-4862-81CC-ED13FAD444B6}"/>
              </a:ext>
            </a:extLst>
          </p:cNvPr>
          <p:cNvSpPr/>
          <p:nvPr/>
        </p:nvSpPr>
        <p:spPr>
          <a:xfrm>
            <a:off x="396081" y="628601"/>
            <a:ext cx="7484539" cy="3539430"/>
          </a:xfrm>
          <a:prstGeom prst="rect">
            <a:avLst/>
          </a:prstGeom>
        </p:spPr>
        <p:txBody>
          <a:bodyPr wrap="square">
            <a:spAutoFit/>
          </a:bodyPr>
          <a:lstStyle/>
          <a:p>
            <a:pPr eaLnBrk="1" hangingPunct="1">
              <a:defRPr/>
            </a:pPr>
            <a:endParaRPr lang="en-US" dirty="0">
              <a:latin typeface="Arial" charset="0"/>
            </a:endParaRPr>
          </a:p>
          <a:p>
            <a:pPr marL="285750" indent="-285750">
              <a:buFont typeface="Arial" panose="020B0604020202020204" pitchFamily="34" charset="0"/>
              <a:buChar char="•"/>
              <a:defRPr/>
            </a:pPr>
            <a:r>
              <a:rPr lang="en-US" sz="2200" dirty="0"/>
              <a:t>at the enterprise level</a:t>
            </a:r>
            <a:r>
              <a:rPr lang="cs-CZ" sz="2200" dirty="0"/>
              <a:t> </a:t>
            </a:r>
            <a:r>
              <a:rPr lang="cs-CZ" sz="2200" dirty="0" err="1"/>
              <a:t>it</a:t>
            </a:r>
            <a:r>
              <a:rPr lang="cs-CZ" sz="2200" dirty="0"/>
              <a:t> </a:t>
            </a:r>
            <a:r>
              <a:rPr lang="en-US" sz="2200" dirty="0"/>
              <a:t>covers:</a:t>
            </a:r>
            <a:endParaRPr lang="en-US" sz="2200" dirty="0">
              <a:latin typeface="Arial" charset="0"/>
            </a:endParaRPr>
          </a:p>
          <a:p>
            <a:pPr marL="825750" indent="-285750" eaLnBrk="1" hangingPunct="1">
              <a:buFont typeface="Courier New" panose="02070309020205020404" pitchFamily="49" charset="0"/>
              <a:buChar char="o"/>
              <a:defRPr/>
            </a:pPr>
            <a:r>
              <a:rPr lang="en-US" dirty="0"/>
              <a:t>pre – production stages</a:t>
            </a:r>
          </a:p>
          <a:p>
            <a:pPr marL="825750" indent="-285750" eaLnBrk="1" hangingPunct="1">
              <a:buFont typeface="Courier New" panose="02070309020205020404" pitchFamily="49" charset="0"/>
              <a:buChar char="o"/>
              <a:defRPr/>
            </a:pPr>
            <a:r>
              <a:rPr lang="cs-CZ" dirty="0" err="1"/>
              <a:t>production</a:t>
            </a:r>
            <a:r>
              <a:rPr lang="en-US" dirty="0"/>
              <a:t> stages</a:t>
            </a:r>
          </a:p>
          <a:p>
            <a:pPr marL="825750" indent="-285750" eaLnBrk="1" hangingPunct="1">
              <a:buFont typeface="Courier New" panose="02070309020205020404" pitchFamily="49" charset="0"/>
              <a:buChar char="o"/>
              <a:defRPr/>
            </a:pPr>
            <a:r>
              <a:rPr lang="en-US" dirty="0"/>
              <a:t>distribution stages</a:t>
            </a:r>
            <a:endParaRPr lang="en-US" dirty="0">
              <a:latin typeface="Arial" charset="0"/>
            </a:endParaRPr>
          </a:p>
          <a:p>
            <a:pPr eaLnBrk="1" hangingPunct="1">
              <a:defRPr/>
            </a:pPr>
            <a:endParaRPr lang="en-US" sz="2200" dirty="0">
              <a:latin typeface="Arial" charset="0"/>
            </a:endParaRPr>
          </a:p>
          <a:p>
            <a:pPr marL="342900" indent="-342900">
              <a:buFont typeface="Arial" panose="020B0604020202020204" pitchFamily="34" charset="0"/>
              <a:buChar char="•"/>
              <a:defRPr/>
            </a:pPr>
            <a:r>
              <a:rPr lang="en-US" sz="2200" dirty="0"/>
              <a:t>cooperates with marketing</a:t>
            </a:r>
            <a:br>
              <a:rPr lang="en-US" sz="2200" dirty="0"/>
            </a:br>
            <a:r>
              <a:rPr lang="en-US" sz="2200" dirty="0"/>
              <a:t>to achieve the ultimate</a:t>
            </a:r>
            <a:br>
              <a:rPr lang="en-US" sz="2200" dirty="0"/>
            </a:br>
            <a:r>
              <a:rPr lang="en-US" sz="2200" dirty="0"/>
              <a:t>synergic effect</a:t>
            </a:r>
            <a:br>
              <a:rPr lang="en-US" sz="2200" dirty="0"/>
            </a:br>
            <a:r>
              <a:rPr lang="en-US" sz="2200" dirty="0"/>
              <a:t>in </a:t>
            </a:r>
            <a:r>
              <a:rPr lang="en-US" sz="2200" b="1" dirty="0"/>
              <a:t>performance</a:t>
            </a:r>
            <a:br>
              <a:rPr lang="en-US" sz="2200" dirty="0"/>
            </a:br>
            <a:r>
              <a:rPr lang="en-US" sz="2200" dirty="0"/>
              <a:t>and </a:t>
            </a:r>
            <a:r>
              <a:rPr lang="en-US" sz="2200" b="1" dirty="0"/>
              <a:t>cost</a:t>
            </a:r>
            <a:endParaRPr lang="en-US" sz="2200" b="1" dirty="0">
              <a:latin typeface="Arial" charset="0"/>
            </a:endParaRPr>
          </a:p>
        </p:txBody>
      </p:sp>
      <p:pic>
        <p:nvPicPr>
          <p:cNvPr id="7" name="Obrázek 6">
            <a:extLst>
              <a:ext uri="{FF2B5EF4-FFF2-40B4-BE49-F238E27FC236}">
                <a16:creationId xmlns:a16="http://schemas.microsoft.com/office/drawing/2014/main" id="{6C9F77BB-E441-4707-A6FE-09BCD8DA106B}"/>
              </a:ext>
            </a:extLst>
          </p:cNvPr>
          <p:cNvPicPr>
            <a:picLocks noChangeAspect="1"/>
          </p:cNvPicPr>
          <p:nvPr/>
        </p:nvPicPr>
        <p:blipFill rotWithShape="1">
          <a:blip r:embed="rId3"/>
          <a:srcRect l="12036" t="30947" r="47779" b="18480"/>
          <a:stretch/>
        </p:blipFill>
        <p:spPr>
          <a:xfrm>
            <a:off x="4207155" y="1525541"/>
            <a:ext cx="4222778" cy="2989358"/>
          </a:xfrm>
          <a:prstGeom prst="rect">
            <a:avLst/>
          </a:prstGeom>
        </p:spPr>
      </p:pic>
    </p:spTree>
    <p:extLst>
      <p:ext uri="{BB962C8B-B14F-4D97-AF65-F5344CB8AC3E}">
        <p14:creationId xmlns:p14="http://schemas.microsoft.com/office/powerpoint/2010/main" val="3422202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5" name="Rectangle 7">
            <a:extLst>
              <a:ext uri="{FF2B5EF4-FFF2-40B4-BE49-F238E27FC236}">
                <a16:creationId xmlns:a16="http://schemas.microsoft.com/office/drawing/2014/main" id="{B345FAB9-4555-4224-81C9-019824CDAD64}"/>
              </a:ext>
            </a:extLst>
          </p:cNvPr>
          <p:cNvSpPr>
            <a:spLocks noChangeArrowheads="1"/>
          </p:cNvSpPr>
          <p:nvPr/>
        </p:nvSpPr>
        <p:spPr bwMode="auto">
          <a:xfrm>
            <a:off x="454555" y="689505"/>
            <a:ext cx="7426065"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sz="2200" dirty="0">
                <a:latin typeface="Arial" panose="020B0604020202020204" pitchFamily="34" charset="0"/>
              </a:rPr>
              <a:t> </a:t>
            </a:r>
            <a:r>
              <a:rPr lang="cs-CZ" sz="2200" dirty="0" err="1">
                <a:latin typeface="Arial" panose="020B0604020202020204" pitchFamily="34" charset="0"/>
              </a:rPr>
              <a:t>it</a:t>
            </a:r>
            <a:r>
              <a:rPr lang="cs-CZ" sz="2200" dirty="0">
                <a:latin typeface="Arial" panose="020B0604020202020204" pitchFamily="34" charset="0"/>
              </a:rPr>
              <a:t> </a:t>
            </a:r>
            <a:r>
              <a:rPr lang="en-US" sz="2200" dirty="0">
                <a:latin typeface="Arial" panose="020B0604020202020204" pitchFamily="34" charset="0"/>
              </a:rPr>
              <a:t>has a huge impact on customer satisfaction - the necessary activity in the realization of sales of any kind of goods or services</a:t>
            </a:r>
            <a:endParaRPr lang="en-US" altLang="cs-CZ" sz="2200" dirty="0">
              <a:latin typeface="Arial" panose="020B0604020202020204" pitchFamily="34" charset="0"/>
            </a:endParaRPr>
          </a:p>
          <a:p>
            <a:pPr eaLnBrk="1" hangingPunct="1">
              <a:spcBef>
                <a:spcPct val="0"/>
              </a:spcBef>
              <a:buFontTx/>
              <a:buChar char="•"/>
            </a:pPr>
            <a:r>
              <a:rPr lang="en-US" altLang="cs-CZ" sz="2000" dirty="0">
                <a:latin typeface="Arial" panose="020B0604020202020204" pitchFamily="34" charset="0"/>
              </a:rPr>
              <a:t> </a:t>
            </a:r>
            <a:r>
              <a:rPr lang="en-US" altLang="cs-CZ" sz="2200" dirty="0">
                <a:latin typeface="Arial" panose="020B0604020202020204" pitchFamily="34" charset="0"/>
              </a:rPr>
              <a:t>participates in the creation of added value: </a:t>
            </a:r>
          </a:p>
          <a:p>
            <a:pPr marL="800100" lvl="1" indent="-342900" eaLnBrk="1" hangingPunct="1">
              <a:spcBef>
                <a:spcPct val="0"/>
              </a:spcBef>
              <a:buFont typeface="Courier New" panose="02070309020205020404" pitchFamily="49" charset="0"/>
              <a:buChar char="o"/>
            </a:pPr>
            <a:r>
              <a:rPr lang="en-US" altLang="cs-CZ" sz="1800" b="1" dirty="0">
                <a:latin typeface="Arial" panose="020B0604020202020204" pitchFamily="34" charset="0"/>
              </a:rPr>
              <a:t>product</a:t>
            </a:r>
            <a:r>
              <a:rPr lang="en-US" altLang="cs-CZ" sz="1800" dirty="0">
                <a:latin typeface="Arial" panose="020B0604020202020204" pitchFamily="34" charset="0"/>
              </a:rPr>
              <a:t> (transformation process of production of goods or creation of services)</a:t>
            </a:r>
          </a:p>
          <a:p>
            <a:pPr marL="800100" lvl="1" indent="-342900" eaLnBrk="1" hangingPunct="1">
              <a:spcBef>
                <a:spcPct val="0"/>
              </a:spcBef>
              <a:buFont typeface="Courier New" panose="02070309020205020404" pitchFamily="49" charset="0"/>
              <a:buChar char="o"/>
            </a:pPr>
            <a:r>
              <a:rPr lang="en-US" altLang="cs-CZ" sz="1800" b="1" dirty="0">
                <a:latin typeface="Arial" panose="020B0604020202020204" pitchFamily="34" charset="0"/>
              </a:rPr>
              <a:t>own</a:t>
            </a:r>
            <a:r>
              <a:rPr lang="cs-CZ" altLang="cs-CZ" sz="1800" b="1" dirty="0" err="1">
                <a:latin typeface="Arial" panose="020B0604020202020204" pitchFamily="34" charset="0"/>
              </a:rPr>
              <a:t>er</a:t>
            </a:r>
            <a:r>
              <a:rPr lang="en-US" altLang="cs-CZ" sz="1800" b="1" dirty="0">
                <a:latin typeface="Arial" panose="020B0604020202020204" pitchFamily="34" charset="0"/>
              </a:rPr>
              <a:t>ship</a:t>
            </a:r>
            <a:r>
              <a:rPr lang="en-US" altLang="cs-CZ" sz="1800" dirty="0">
                <a:latin typeface="Arial" panose="020B0604020202020204" pitchFamily="34" charset="0"/>
              </a:rPr>
              <a:t> (the fact, that the customer can gain real own</a:t>
            </a:r>
            <a:r>
              <a:rPr lang="cs-CZ" altLang="cs-CZ" sz="1800" dirty="0" err="1">
                <a:latin typeface="Arial" panose="020B0604020202020204" pitchFamily="34" charset="0"/>
              </a:rPr>
              <a:t>er</a:t>
            </a:r>
            <a:r>
              <a:rPr lang="en-US" altLang="cs-CZ" sz="1800" dirty="0">
                <a:latin typeface="Arial" panose="020B0604020202020204" pitchFamily="34" charset="0"/>
              </a:rPr>
              <a:t>ship of the product or service)</a:t>
            </a:r>
          </a:p>
          <a:p>
            <a:pPr marL="800100" lvl="1" indent="-342900" eaLnBrk="1" hangingPunct="1">
              <a:spcBef>
                <a:spcPct val="0"/>
              </a:spcBef>
              <a:buFont typeface="Courier New" panose="02070309020205020404" pitchFamily="49" charset="0"/>
              <a:buChar char="o"/>
            </a:pPr>
            <a:r>
              <a:rPr lang="en-US" altLang="cs-CZ" sz="1800" b="1" dirty="0">
                <a:latin typeface="Arial" panose="020B0604020202020204" pitchFamily="34" charset="0"/>
              </a:rPr>
              <a:t>time </a:t>
            </a:r>
            <a:r>
              <a:rPr lang="en-US" altLang="cs-CZ" sz="1800" dirty="0">
                <a:latin typeface="Arial" panose="020B0604020202020204" pitchFamily="34" charset="0"/>
              </a:rPr>
              <a:t>(item is available when customer needs it)</a:t>
            </a:r>
          </a:p>
          <a:p>
            <a:pPr marL="800100" lvl="1" indent="-342900">
              <a:spcBef>
                <a:spcPct val="0"/>
              </a:spcBef>
              <a:buFont typeface="Courier New" panose="02070309020205020404" pitchFamily="49" charset="0"/>
              <a:buChar char="o"/>
            </a:pPr>
            <a:r>
              <a:rPr lang="en-US" altLang="cs-CZ" sz="1800" b="1" dirty="0">
                <a:latin typeface="Arial" panose="020B0604020202020204" pitchFamily="34" charset="0"/>
              </a:rPr>
              <a:t>place </a:t>
            </a:r>
            <a:r>
              <a:rPr lang="en-US" altLang="cs-CZ" sz="1800" dirty="0">
                <a:latin typeface="Arial" panose="020B0604020202020204" pitchFamily="34" charset="0"/>
              </a:rPr>
              <a:t>(item is available where customer needs it)</a:t>
            </a:r>
          </a:p>
          <a:p>
            <a:pPr lvl="1" eaLnBrk="1" hangingPunct="1">
              <a:spcBef>
                <a:spcPct val="0"/>
              </a:spcBef>
              <a:buFontTx/>
              <a:buNone/>
            </a:pPr>
            <a:endParaRPr lang="en-US" altLang="cs-CZ" sz="2000" b="1" dirty="0">
              <a:latin typeface="Arial" panose="020B0604020202020204" pitchFamily="34" charset="0"/>
            </a:endParaRPr>
          </a:p>
          <a:p>
            <a:pPr lvl="1" eaLnBrk="1" hangingPunct="1">
              <a:spcBef>
                <a:spcPct val="0"/>
              </a:spcBef>
              <a:buFontTx/>
              <a:buNone/>
            </a:pPr>
            <a:r>
              <a:rPr lang="en-US" altLang="cs-CZ" sz="2200" b="1" dirty="0">
                <a:latin typeface="Arial" panose="020B0604020202020204" pitchFamily="34" charset="0"/>
              </a:rPr>
              <a:t>Place + time = customer satisfaction base</a:t>
            </a:r>
          </a:p>
          <a:p>
            <a:pPr>
              <a:spcBef>
                <a:spcPct val="0"/>
              </a:spcBef>
              <a:buNone/>
            </a:pPr>
            <a:endParaRPr lang="en-US" altLang="cs-CZ" sz="2000" dirty="0">
              <a:latin typeface="Arial" panose="020B0604020202020204" pitchFamily="34" charset="0"/>
            </a:endParaRPr>
          </a:p>
        </p:txBody>
      </p:sp>
    </p:spTree>
    <p:extLst>
      <p:ext uri="{BB962C8B-B14F-4D97-AF65-F5344CB8AC3E}">
        <p14:creationId xmlns:p14="http://schemas.microsoft.com/office/powerpoint/2010/main" val="659844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5" name="Obdélník 4">
            <a:extLst>
              <a:ext uri="{FF2B5EF4-FFF2-40B4-BE49-F238E27FC236}">
                <a16:creationId xmlns:a16="http://schemas.microsoft.com/office/drawing/2014/main" id="{89B74671-5F8B-4876-A677-FA5AF91BC138}"/>
              </a:ext>
            </a:extLst>
          </p:cNvPr>
          <p:cNvSpPr/>
          <p:nvPr/>
        </p:nvSpPr>
        <p:spPr>
          <a:xfrm>
            <a:off x="612246" y="950602"/>
            <a:ext cx="7383462" cy="2092881"/>
          </a:xfrm>
          <a:prstGeom prst="rect">
            <a:avLst/>
          </a:prstGeom>
        </p:spPr>
        <p:txBody>
          <a:bodyPr>
            <a:spAutoFit/>
          </a:bodyPr>
          <a:lstStyle/>
          <a:p>
            <a:pPr marL="285750" indent="-285750" eaLnBrk="1" hangingPunct="1">
              <a:buFont typeface="Arial" panose="020B0604020202020204" pitchFamily="34" charset="0"/>
              <a:buChar char="•"/>
              <a:defRPr/>
            </a:pPr>
            <a:r>
              <a:rPr lang="en-US" sz="2200" dirty="0">
                <a:latin typeface="Arial" charset="0"/>
              </a:rPr>
              <a:t>Basic features:</a:t>
            </a:r>
          </a:p>
          <a:p>
            <a:pPr marL="800100" lvl="1" indent="-342900">
              <a:buFont typeface="Courier New" panose="02070309020205020404" pitchFamily="49" charset="0"/>
              <a:buChar char="o"/>
              <a:defRPr/>
            </a:pPr>
            <a:r>
              <a:rPr lang="en-US" dirty="0">
                <a:latin typeface="Arial" charset="0"/>
              </a:rPr>
              <a:t>complexity and system approach</a:t>
            </a:r>
          </a:p>
          <a:p>
            <a:pPr marL="800100" lvl="1" indent="-342900">
              <a:buFont typeface="Courier New" panose="02070309020205020404" pitchFamily="49" charset="0"/>
              <a:buChar char="o"/>
              <a:defRPr/>
            </a:pPr>
            <a:r>
              <a:rPr lang="en-US" dirty="0">
                <a:latin typeface="Arial" charset="0"/>
              </a:rPr>
              <a:t>concept of object dynamics, resp. its transformation</a:t>
            </a:r>
          </a:p>
          <a:p>
            <a:pPr marL="800100" lvl="1" indent="-342900">
              <a:buFont typeface="Courier New" panose="02070309020205020404" pitchFamily="49" charset="0"/>
              <a:buChar char="o"/>
              <a:defRPr/>
            </a:pPr>
            <a:r>
              <a:rPr lang="en-US" dirty="0">
                <a:latin typeface="Arial" charset="0"/>
              </a:rPr>
              <a:t>access to temporal, spatial and economic discrepancies a</a:t>
            </a:r>
            <a:r>
              <a:rPr lang="cs-CZ" dirty="0">
                <a:latin typeface="Arial" charset="0"/>
              </a:rPr>
              <a:t>n</a:t>
            </a:r>
            <a:r>
              <a:rPr lang="en-US" dirty="0">
                <a:latin typeface="Arial" charset="0"/>
              </a:rPr>
              <a:t>d relation to market environment</a:t>
            </a:r>
          </a:p>
          <a:p>
            <a:pPr marL="800100" lvl="1" indent="-342900">
              <a:buFont typeface="Courier New" panose="02070309020205020404" pitchFamily="49" charset="0"/>
              <a:buChar char="o"/>
              <a:defRPr/>
            </a:pPr>
            <a:r>
              <a:rPr lang="en-US" dirty="0"/>
              <a:t>relation to management practice</a:t>
            </a:r>
            <a:endParaRPr lang="en-US" dirty="0">
              <a:latin typeface="Arial" charset="0"/>
            </a:endParaRPr>
          </a:p>
          <a:p>
            <a:pPr marL="800100" lvl="1" indent="-342900">
              <a:buFont typeface="Courier New" panose="02070309020205020404" pitchFamily="49" charset="0"/>
              <a:buChar char="o"/>
              <a:defRPr/>
            </a:pPr>
            <a:endParaRPr lang="en-US" dirty="0">
              <a:latin typeface="Arial" charset="0"/>
            </a:endParaRPr>
          </a:p>
        </p:txBody>
      </p:sp>
    </p:spTree>
    <p:extLst>
      <p:ext uri="{BB962C8B-B14F-4D97-AF65-F5344CB8AC3E}">
        <p14:creationId xmlns:p14="http://schemas.microsoft.com/office/powerpoint/2010/main" val="983380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5" name="Obdélník 4">
            <a:extLst>
              <a:ext uri="{FF2B5EF4-FFF2-40B4-BE49-F238E27FC236}">
                <a16:creationId xmlns:a16="http://schemas.microsoft.com/office/drawing/2014/main" id="{6EFDFE18-A1F8-4F86-96E5-69E2A65CA6A5}"/>
              </a:ext>
            </a:extLst>
          </p:cNvPr>
          <p:cNvSpPr/>
          <p:nvPr/>
        </p:nvSpPr>
        <p:spPr>
          <a:xfrm>
            <a:off x="317424" y="950520"/>
            <a:ext cx="7488360" cy="2400657"/>
          </a:xfrm>
          <a:prstGeom prst="rect">
            <a:avLst/>
          </a:prstGeom>
        </p:spPr>
        <p:txBody>
          <a:bodyPr wrap="square">
            <a:spAutoFit/>
          </a:bodyPr>
          <a:lstStyle/>
          <a:p>
            <a:pPr marL="285750" indent="-285750">
              <a:spcBef>
                <a:spcPct val="0"/>
              </a:spcBef>
              <a:buFont typeface="Arial" panose="020B0604020202020204" pitchFamily="34" charset="0"/>
              <a:buChar char="•"/>
            </a:pPr>
            <a:r>
              <a:rPr lang="cs-CZ" sz="2400" dirty="0" err="1"/>
              <a:t>It</a:t>
            </a:r>
            <a:r>
              <a:rPr lang="cs-CZ" sz="2400" dirty="0"/>
              <a:t> </a:t>
            </a:r>
            <a:r>
              <a:rPr lang="en-US" sz="2400" dirty="0"/>
              <a:t>applies to all types of organizations</a:t>
            </a:r>
            <a:r>
              <a:rPr lang="en-US" altLang="cs-CZ" sz="2200" dirty="0">
                <a:latin typeface="Arial" charset="0"/>
              </a:rPr>
              <a:t>:</a:t>
            </a:r>
          </a:p>
          <a:p>
            <a:pPr marL="742950" lvl="1" indent="-285750">
              <a:spcBef>
                <a:spcPct val="0"/>
              </a:spcBef>
              <a:buFont typeface="Courier New" panose="02070309020205020404" pitchFamily="49" charset="0"/>
              <a:buChar char="o"/>
            </a:pPr>
            <a:r>
              <a:rPr lang="en-US" dirty="0"/>
              <a:t>production sphere</a:t>
            </a:r>
            <a:endParaRPr lang="en-US" altLang="cs-CZ" dirty="0">
              <a:latin typeface="Arial" panose="020B0604020202020204" pitchFamily="34" charset="0"/>
            </a:endParaRPr>
          </a:p>
          <a:p>
            <a:pPr marL="742950" lvl="1" indent="-285750">
              <a:spcBef>
                <a:spcPct val="0"/>
              </a:spcBef>
              <a:buFont typeface="Courier New" panose="02070309020205020404" pitchFamily="49" charset="0"/>
              <a:buChar char="o"/>
            </a:pPr>
            <a:r>
              <a:rPr lang="en-US" altLang="cs-CZ" dirty="0">
                <a:latin typeface="Arial" panose="020B0604020202020204" pitchFamily="34" charset="0"/>
              </a:rPr>
              <a:t>government</a:t>
            </a:r>
          </a:p>
          <a:p>
            <a:pPr marL="742950" lvl="1" indent="-285750">
              <a:spcBef>
                <a:spcPct val="0"/>
              </a:spcBef>
              <a:buFont typeface="Courier New" panose="02070309020205020404" pitchFamily="49" charset="0"/>
              <a:buChar char="o"/>
            </a:pPr>
            <a:r>
              <a:rPr lang="en-US" altLang="cs-CZ" dirty="0">
                <a:latin typeface="Arial" panose="020B0604020202020204" pitchFamily="34" charset="0"/>
              </a:rPr>
              <a:t>hospitals</a:t>
            </a:r>
          </a:p>
          <a:p>
            <a:pPr marL="742950" lvl="1" indent="-285750">
              <a:spcBef>
                <a:spcPct val="0"/>
              </a:spcBef>
              <a:buFont typeface="Courier New" panose="02070309020205020404" pitchFamily="49" charset="0"/>
              <a:buChar char="o"/>
            </a:pPr>
            <a:r>
              <a:rPr lang="en-US" altLang="cs-CZ" dirty="0">
                <a:latin typeface="Arial" panose="020B0604020202020204" pitchFamily="34" charset="0"/>
              </a:rPr>
              <a:t>schools</a:t>
            </a:r>
          </a:p>
          <a:p>
            <a:pPr marL="742950" lvl="1" indent="-285750">
              <a:spcBef>
                <a:spcPct val="0"/>
              </a:spcBef>
              <a:buFont typeface="Courier New" panose="02070309020205020404" pitchFamily="49" charset="0"/>
              <a:buChar char="o"/>
            </a:pPr>
            <a:r>
              <a:rPr lang="en-US" altLang="cs-CZ" dirty="0">
                <a:latin typeface="Arial" panose="020B0604020202020204" pitchFamily="34" charset="0"/>
              </a:rPr>
              <a:t>organizations providing business,</a:t>
            </a:r>
            <a:br>
              <a:rPr lang="en-US" altLang="cs-CZ" dirty="0">
                <a:latin typeface="Arial" panose="020B0604020202020204" pitchFamily="34" charset="0"/>
              </a:rPr>
            </a:br>
            <a:r>
              <a:rPr lang="en-US" altLang="cs-CZ" dirty="0">
                <a:latin typeface="Arial" panose="020B0604020202020204" pitchFamily="34" charset="0"/>
              </a:rPr>
              <a:t>banking or financial services </a:t>
            </a:r>
          </a:p>
          <a:p>
            <a:pPr>
              <a:defRPr/>
            </a:pPr>
            <a:endParaRPr lang="en-US" dirty="0">
              <a:latin typeface="Arial" charset="0"/>
            </a:endParaRPr>
          </a:p>
        </p:txBody>
      </p:sp>
      <p:grpSp>
        <p:nvGrpSpPr>
          <p:cNvPr id="11" name="Skupina 10">
            <a:extLst>
              <a:ext uri="{FF2B5EF4-FFF2-40B4-BE49-F238E27FC236}">
                <a16:creationId xmlns:a16="http://schemas.microsoft.com/office/drawing/2014/main" id="{566C6B35-222B-45C0-8EFF-5CD52BAFF311}"/>
              </a:ext>
            </a:extLst>
          </p:cNvPr>
          <p:cNvGrpSpPr/>
          <p:nvPr/>
        </p:nvGrpSpPr>
        <p:grpSpPr>
          <a:xfrm>
            <a:off x="3674535" y="3093425"/>
            <a:ext cx="2302934" cy="1854201"/>
            <a:chOff x="3674535" y="3093425"/>
            <a:chExt cx="2302934" cy="1854201"/>
          </a:xfrm>
        </p:grpSpPr>
        <p:pic>
          <p:nvPicPr>
            <p:cNvPr id="9" name="Obrázek 8">
              <a:extLst>
                <a:ext uri="{FF2B5EF4-FFF2-40B4-BE49-F238E27FC236}">
                  <a16:creationId xmlns:a16="http://schemas.microsoft.com/office/drawing/2014/main" id="{49D09C7E-5233-4F63-92FF-37D7699219E7}"/>
                </a:ext>
              </a:extLst>
            </p:cNvPr>
            <p:cNvPicPr>
              <a:picLocks noChangeAspect="1"/>
            </p:cNvPicPr>
            <p:nvPr/>
          </p:nvPicPr>
          <p:blipFill rotWithShape="1">
            <a:blip r:embed="rId4"/>
            <a:srcRect l="19630" t="38189" r="55185" b="25762"/>
            <a:stretch/>
          </p:blipFill>
          <p:spPr>
            <a:xfrm>
              <a:off x="3674535" y="3093425"/>
              <a:ext cx="2302934" cy="1854201"/>
            </a:xfrm>
            <a:prstGeom prst="rect">
              <a:avLst/>
            </a:prstGeom>
          </p:spPr>
        </p:pic>
        <p:sp>
          <p:nvSpPr>
            <p:cNvPr id="10" name="TextovéPole 9">
              <a:extLst>
                <a:ext uri="{FF2B5EF4-FFF2-40B4-BE49-F238E27FC236}">
                  <a16:creationId xmlns:a16="http://schemas.microsoft.com/office/drawing/2014/main" id="{756E01A5-DC0D-4B9C-8117-A27C0335DFBC}"/>
                </a:ext>
              </a:extLst>
            </p:cNvPr>
            <p:cNvSpPr txBox="1"/>
            <p:nvPr/>
          </p:nvSpPr>
          <p:spPr>
            <a:xfrm>
              <a:off x="4478868" y="3351177"/>
              <a:ext cx="694267" cy="246221"/>
            </a:xfrm>
            <a:prstGeom prst="rect">
              <a:avLst/>
            </a:prstGeom>
            <a:solidFill>
              <a:schemeClr val="bg1"/>
            </a:solidFill>
          </p:spPr>
          <p:txBody>
            <a:bodyPr wrap="square" rtlCol="0">
              <a:spAutoFit/>
            </a:bodyPr>
            <a:lstStyle/>
            <a:p>
              <a:pPr algn="ctr"/>
              <a:r>
                <a:rPr lang="cs-CZ" sz="1000" dirty="0"/>
                <a:t>BANK</a:t>
              </a:r>
            </a:p>
          </p:txBody>
        </p:sp>
      </p:grpSp>
      <p:grpSp>
        <p:nvGrpSpPr>
          <p:cNvPr id="8" name="Skupina 7">
            <a:extLst>
              <a:ext uri="{FF2B5EF4-FFF2-40B4-BE49-F238E27FC236}">
                <a16:creationId xmlns:a16="http://schemas.microsoft.com/office/drawing/2014/main" id="{4D8CBED6-2FA2-4949-912C-DD820F8C97E8}"/>
              </a:ext>
            </a:extLst>
          </p:cNvPr>
          <p:cNvGrpSpPr/>
          <p:nvPr/>
        </p:nvGrpSpPr>
        <p:grpSpPr>
          <a:xfrm>
            <a:off x="5469466" y="1851985"/>
            <a:ext cx="3282671" cy="1622302"/>
            <a:chOff x="4061604" y="2644898"/>
            <a:chExt cx="4470400" cy="1905000"/>
          </a:xfrm>
        </p:grpSpPr>
        <p:pic>
          <p:nvPicPr>
            <p:cNvPr id="3" name="Obrázek 2">
              <a:extLst>
                <a:ext uri="{FF2B5EF4-FFF2-40B4-BE49-F238E27FC236}">
                  <a16:creationId xmlns:a16="http://schemas.microsoft.com/office/drawing/2014/main" id="{ACA4D3E3-A339-4D7E-956B-009AEF9C6804}"/>
                </a:ext>
              </a:extLst>
            </p:cNvPr>
            <p:cNvPicPr>
              <a:picLocks noChangeAspect="1"/>
            </p:cNvPicPr>
            <p:nvPr/>
          </p:nvPicPr>
          <p:blipFill rotWithShape="1">
            <a:blip r:embed="rId5"/>
            <a:srcRect l="7685" t="35555" r="43426" b="27408"/>
            <a:stretch/>
          </p:blipFill>
          <p:spPr>
            <a:xfrm>
              <a:off x="4061604" y="2644898"/>
              <a:ext cx="4470400" cy="1905000"/>
            </a:xfrm>
            <a:prstGeom prst="rect">
              <a:avLst/>
            </a:prstGeom>
          </p:spPr>
        </p:pic>
        <p:sp>
          <p:nvSpPr>
            <p:cNvPr id="7" name="TextovéPole 6">
              <a:extLst>
                <a:ext uri="{FF2B5EF4-FFF2-40B4-BE49-F238E27FC236}">
                  <a16:creationId xmlns:a16="http://schemas.microsoft.com/office/drawing/2014/main" id="{80CC9B9E-4378-49BE-B007-F4CE97FA0655}"/>
                </a:ext>
              </a:extLst>
            </p:cNvPr>
            <p:cNvSpPr txBox="1"/>
            <p:nvPr/>
          </p:nvSpPr>
          <p:spPr>
            <a:xfrm>
              <a:off x="5820166" y="2961252"/>
              <a:ext cx="1058950" cy="289127"/>
            </a:xfrm>
            <a:prstGeom prst="rect">
              <a:avLst/>
            </a:prstGeom>
            <a:solidFill>
              <a:srgbClr val="FFFFFF"/>
            </a:solidFill>
          </p:spPr>
          <p:txBody>
            <a:bodyPr wrap="square" rtlCol="0">
              <a:spAutoFit/>
            </a:bodyPr>
            <a:lstStyle/>
            <a:p>
              <a:pPr algn="ctr"/>
              <a:r>
                <a:rPr lang="cs-CZ" sz="1000" dirty="0"/>
                <a:t>SCHOOL</a:t>
              </a:r>
            </a:p>
          </p:txBody>
        </p:sp>
      </p:grpSp>
    </p:spTree>
    <p:extLst>
      <p:ext uri="{BB962C8B-B14F-4D97-AF65-F5344CB8AC3E}">
        <p14:creationId xmlns:p14="http://schemas.microsoft.com/office/powerpoint/2010/main" val="3757923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7" name="Obdélník 2">
            <a:extLst>
              <a:ext uri="{FF2B5EF4-FFF2-40B4-BE49-F238E27FC236}">
                <a16:creationId xmlns:a16="http://schemas.microsoft.com/office/drawing/2014/main" id="{34099A27-58DF-41EF-A77A-DF984841AC07}"/>
              </a:ext>
            </a:extLst>
          </p:cNvPr>
          <p:cNvSpPr>
            <a:spLocks noChangeArrowheads="1"/>
          </p:cNvSpPr>
          <p:nvPr/>
        </p:nvSpPr>
        <p:spPr bwMode="auto">
          <a:xfrm>
            <a:off x="428427" y="628601"/>
            <a:ext cx="8287146" cy="434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US" sz="2600" b="1" cap="all" dirty="0" err="1">
                <a:solidFill>
                  <a:srgbClr val="307871"/>
                </a:solidFill>
                <a:latin typeface="+mj-lt"/>
              </a:rPr>
              <a:t>HISTORICal</a:t>
            </a:r>
            <a:r>
              <a:rPr lang="en-US" sz="2600" b="1" cap="all" dirty="0">
                <a:solidFill>
                  <a:srgbClr val="307871"/>
                </a:solidFill>
                <a:latin typeface="+mj-lt"/>
              </a:rPr>
              <a:t> development of </a:t>
            </a:r>
            <a:br>
              <a:rPr lang="en-US" sz="2600" b="1" cap="all" dirty="0">
                <a:solidFill>
                  <a:srgbClr val="307871"/>
                </a:solidFill>
                <a:latin typeface="+mj-lt"/>
              </a:rPr>
            </a:br>
            <a:r>
              <a:rPr lang="en-US" sz="2600" b="1" cap="all" dirty="0">
                <a:solidFill>
                  <a:srgbClr val="307871"/>
                </a:solidFill>
                <a:latin typeface="+mj-lt"/>
              </a:rPr>
              <a:t>logistics in the economic sector</a:t>
            </a:r>
          </a:p>
          <a:p>
            <a:pPr marL="457200" indent="-457200" eaLnBrk="1" hangingPunct="1">
              <a:spcBef>
                <a:spcPct val="0"/>
              </a:spcBef>
              <a:buFontTx/>
              <a:buAutoNum type="arabicPeriod"/>
            </a:pPr>
            <a:endParaRPr lang="en-US" altLang="cs-CZ" sz="2200" dirty="0">
              <a:latin typeface="Arial" panose="020B0604020202020204" pitchFamily="34" charset="0"/>
            </a:endParaRPr>
          </a:p>
          <a:p>
            <a:pPr marL="457200" indent="-457200">
              <a:spcBef>
                <a:spcPct val="0"/>
              </a:spcBef>
              <a:buFontTx/>
              <a:buAutoNum type="arabicPeriod"/>
            </a:pPr>
            <a:r>
              <a:rPr lang="en-US" sz="2200" dirty="0">
                <a:latin typeface="+mj-lt"/>
              </a:rPr>
              <a:t>Period to 1950 - the period of “logistics sleep“</a:t>
            </a:r>
            <a:r>
              <a:rPr lang="en-US" altLang="cs-CZ" sz="2200" dirty="0">
                <a:latin typeface="+mj-lt"/>
              </a:rPr>
              <a:t>:</a:t>
            </a:r>
          </a:p>
          <a:p>
            <a:pPr marL="1085850" lvl="1" indent="-342900">
              <a:buFont typeface="Courier New" panose="02070309020205020404" pitchFamily="49" charset="0"/>
              <a:buChar char="o"/>
              <a:defRPr/>
            </a:pPr>
            <a:r>
              <a:rPr lang="en-US" sz="1800" dirty="0">
                <a:latin typeface="+mj-lt"/>
              </a:rPr>
              <a:t>gradual emergence of theoretical concepts and practical activities in interaction with sales activities and emerging marketing concepts</a:t>
            </a:r>
          </a:p>
          <a:p>
            <a:pPr marL="1085850" lvl="1" indent="-342900">
              <a:buFont typeface="Courier New" panose="02070309020205020404" pitchFamily="49" charset="0"/>
              <a:buChar char="o"/>
              <a:defRPr/>
            </a:pPr>
            <a:r>
              <a:rPr lang="en-US" sz="1800" dirty="0">
                <a:latin typeface="+mj-lt"/>
              </a:rPr>
              <a:t>application of partial elements of logistics without interconnection</a:t>
            </a:r>
          </a:p>
          <a:p>
            <a:pPr marL="1085850" lvl="1" indent="-342900">
              <a:buFont typeface="Courier New" panose="02070309020205020404" pitchFamily="49" charset="0"/>
              <a:buChar char="o"/>
              <a:defRPr/>
            </a:pPr>
            <a:r>
              <a:rPr lang="en-US" sz="1800" dirty="0">
                <a:latin typeface="+mj-lt"/>
              </a:rPr>
              <a:t>identification of the nature of </a:t>
            </a:r>
            <a:r>
              <a:rPr lang="en-US" sz="1800" b="1" dirty="0">
                <a:latin typeface="+mj-lt"/>
              </a:rPr>
              <a:t>physical distribution </a:t>
            </a:r>
            <a:r>
              <a:rPr lang="en-US" sz="1800" dirty="0">
                <a:latin typeface="+mj-lt"/>
              </a:rPr>
              <a:t>- physical movement of materials and final products from the place of origin to the place of use, which should ensure the fulfillment of customer and business requirements and bring profit</a:t>
            </a:r>
            <a:endParaRPr lang="en-US" altLang="cs-CZ" sz="1800" dirty="0">
              <a:latin typeface="+mj-lt"/>
            </a:endParaRPr>
          </a:p>
          <a:p>
            <a:pPr marL="1085850" lvl="1" indent="-342900">
              <a:buFont typeface="Courier New" panose="02070309020205020404" pitchFamily="49" charset="0"/>
              <a:buChar char="o"/>
              <a:defRPr/>
            </a:pPr>
            <a:endParaRPr lang="en-US" sz="1800" dirty="0">
              <a:latin typeface="Arial" charset="0"/>
            </a:endParaRPr>
          </a:p>
          <a:p>
            <a:pPr marL="457200" indent="-457200" eaLnBrk="1" hangingPunct="1">
              <a:spcBef>
                <a:spcPct val="0"/>
              </a:spcBef>
              <a:buFontTx/>
              <a:buAutoNum type="arabicPeriod"/>
            </a:pPr>
            <a:endParaRPr lang="en-US" altLang="cs-CZ" sz="2200" dirty="0">
              <a:latin typeface="Arial" panose="020B0604020202020204" pitchFamily="34" charset="0"/>
            </a:endParaRPr>
          </a:p>
        </p:txBody>
      </p:sp>
    </p:spTree>
    <p:extLst>
      <p:ext uri="{BB962C8B-B14F-4D97-AF65-F5344CB8AC3E}">
        <p14:creationId xmlns:p14="http://schemas.microsoft.com/office/powerpoint/2010/main" val="1044353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7" name="Obdélník 2">
            <a:extLst>
              <a:ext uri="{FF2B5EF4-FFF2-40B4-BE49-F238E27FC236}">
                <a16:creationId xmlns:a16="http://schemas.microsoft.com/office/drawing/2014/main" id="{34099A27-58DF-41EF-A77A-DF984841AC07}"/>
              </a:ext>
            </a:extLst>
          </p:cNvPr>
          <p:cNvSpPr>
            <a:spLocks noChangeArrowheads="1"/>
          </p:cNvSpPr>
          <p:nvPr/>
        </p:nvSpPr>
        <p:spPr bwMode="auto">
          <a:xfrm>
            <a:off x="428427" y="1112144"/>
            <a:ext cx="7282773" cy="297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085850" lvl="1" indent="-342900">
              <a:buFont typeface="Courier New" panose="02070309020205020404" pitchFamily="49" charset="0"/>
              <a:buChar char="o"/>
              <a:defRPr/>
            </a:pPr>
            <a:r>
              <a:rPr lang="en-US" sz="1800">
                <a:latin typeface="+mj-lt"/>
              </a:rPr>
              <a:t>development of logistics management practice overtakes the development of logistics theory</a:t>
            </a:r>
          </a:p>
          <a:p>
            <a:pPr marL="1085850" lvl="1" indent="-342900">
              <a:buFont typeface="Courier New" panose="02070309020205020404" pitchFamily="49" charset="0"/>
              <a:buChar char="o"/>
              <a:defRPr/>
            </a:pPr>
            <a:r>
              <a:rPr lang="en-US" sz="1800">
                <a:latin typeface="+mj-lt"/>
              </a:rPr>
              <a:t>at the end of the period, due to the overall economic recovery, the rapid development of logistics networks (distribution and supply) </a:t>
            </a:r>
          </a:p>
          <a:p>
            <a:pPr marL="1085850" lvl="1" indent="-342900">
              <a:buFont typeface="Courier New" panose="02070309020205020404" pitchFamily="49" charset="0"/>
              <a:buChar char="o"/>
              <a:defRPr/>
            </a:pPr>
            <a:r>
              <a:rPr lang="en-US" sz="1800">
                <a:latin typeface="+mj-lt"/>
              </a:rPr>
              <a:t>substantial growth of logistics infrastructure (vehicles and equipment, warehouses, transshipment points and communication networks)</a:t>
            </a:r>
            <a:endParaRPr lang="en-US" altLang="cs-CZ" sz="1800">
              <a:latin typeface="+mj-lt"/>
            </a:endParaRPr>
          </a:p>
          <a:p>
            <a:pPr>
              <a:spcBef>
                <a:spcPct val="0"/>
              </a:spcBef>
              <a:buNone/>
            </a:pPr>
            <a:br>
              <a:rPr lang="en-US" sz="1800">
                <a:latin typeface="+mj-lt"/>
              </a:rPr>
            </a:br>
            <a:endParaRPr lang="en-US" altLang="cs-CZ" sz="1800">
              <a:latin typeface="+mj-lt"/>
            </a:endParaRPr>
          </a:p>
        </p:txBody>
      </p:sp>
    </p:spTree>
    <p:extLst>
      <p:ext uri="{BB962C8B-B14F-4D97-AF65-F5344CB8AC3E}">
        <p14:creationId xmlns:p14="http://schemas.microsoft.com/office/powerpoint/2010/main" val="2161983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2" name="Obdélník 1">
            <a:extLst>
              <a:ext uri="{FF2B5EF4-FFF2-40B4-BE49-F238E27FC236}">
                <a16:creationId xmlns:a16="http://schemas.microsoft.com/office/drawing/2014/main" id="{300BB423-6442-4236-ABCD-BC4C1898FE02}"/>
              </a:ext>
            </a:extLst>
          </p:cNvPr>
          <p:cNvSpPr/>
          <p:nvPr/>
        </p:nvSpPr>
        <p:spPr>
          <a:xfrm>
            <a:off x="558800" y="814867"/>
            <a:ext cx="7213600" cy="3303468"/>
          </a:xfrm>
          <a:prstGeom prst="rect">
            <a:avLst/>
          </a:prstGeom>
        </p:spPr>
        <p:txBody>
          <a:bodyPr wrap="square">
            <a:spAutoFit/>
          </a:bodyPr>
          <a:lstStyle/>
          <a:p>
            <a:pPr marL="457200" indent="-457200">
              <a:spcBef>
                <a:spcPts val="430"/>
              </a:spcBef>
              <a:buFont typeface="+mj-lt"/>
              <a:buAutoNum type="arabicPeriod" startAt="2"/>
              <a:defRPr/>
            </a:pPr>
            <a:r>
              <a:rPr lang="en-US" sz="2200" dirty="0">
                <a:latin typeface="+mj-lt"/>
              </a:rPr>
              <a:t>1950 to1970 = „</a:t>
            </a:r>
            <a:r>
              <a:rPr lang="en-US" sz="2400" dirty="0">
                <a:latin typeface="+mj-lt"/>
              </a:rPr>
              <a:t>the preparation period for the start of logistics theory and practice</a:t>
            </a:r>
            <a:r>
              <a:rPr lang="en-US" sz="2200" dirty="0">
                <a:latin typeface="+mj-lt"/>
              </a:rPr>
              <a:t>“</a:t>
            </a:r>
          </a:p>
          <a:p>
            <a:pPr marL="800100" lvl="1" indent="-342900">
              <a:spcBef>
                <a:spcPts val="430"/>
              </a:spcBef>
              <a:buFont typeface="Courier New" panose="02070309020205020404" pitchFamily="49" charset="0"/>
              <a:buChar char="o"/>
              <a:defRPr/>
            </a:pPr>
            <a:r>
              <a:rPr lang="en-US" dirty="0">
                <a:latin typeface="+mj-lt"/>
              </a:rPr>
              <a:t>Distribution is still </a:t>
            </a:r>
            <a:r>
              <a:rPr lang="cs-CZ" dirty="0">
                <a:latin typeface="+mj-lt"/>
              </a:rPr>
              <a:t>a </a:t>
            </a:r>
            <a:r>
              <a:rPr lang="en-US" dirty="0">
                <a:latin typeface="+mj-lt"/>
              </a:rPr>
              <a:t>problematic element of marketing mix</a:t>
            </a:r>
          </a:p>
          <a:p>
            <a:pPr marL="800100" lvl="1" indent="-342900">
              <a:spcBef>
                <a:spcPts val="430"/>
              </a:spcBef>
              <a:buFont typeface="Courier New" panose="02070309020205020404" pitchFamily="49" charset="0"/>
              <a:buChar char="o"/>
              <a:defRPr/>
            </a:pPr>
            <a:r>
              <a:rPr lang="en-US" dirty="0">
                <a:latin typeface="+mj-lt"/>
              </a:rPr>
              <a:t>Harvard University (1956):</a:t>
            </a:r>
          </a:p>
          <a:p>
            <a:pPr marL="1257300" lvl="2" indent="-342900">
              <a:spcBef>
                <a:spcPts val="430"/>
              </a:spcBef>
              <a:buFont typeface="Wingdings" panose="05000000000000000000" pitchFamily="2" charset="2"/>
              <a:buChar char="q"/>
              <a:defRPr/>
            </a:pPr>
            <a:r>
              <a:rPr lang="en-US" dirty="0">
                <a:latin typeface="+mj-lt"/>
              </a:rPr>
              <a:t>role of air transport in physical distribution</a:t>
            </a:r>
          </a:p>
          <a:p>
            <a:pPr marL="1257300" lvl="2" indent="-342900">
              <a:spcBef>
                <a:spcPts val="430"/>
              </a:spcBef>
              <a:buFont typeface="Wingdings" panose="05000000000000000000" pitchFamily="2" charset="2"/>
              <a:buChar char="q"/>
              <a:defRPr/>
            </a:pPr>
            <a:r>
              <a:rPr lang="en-US" dirty="0">
                <a:latin typeface="+mj-lt"/>
              </a:rPr>
              <a:t>possibility of substitution of one type of costs for another  and principle of the importance of total, not partial costs</a:t>
            </a:r>
          </a:p>
          <a:p>
            <a:pPr marL="1257300" lvl="2" indent="-342900">
              <a:spcBef>
                <a:spcPts val="430"/>
              </a:spcBef>
              <a:buFont typeface="Wingdings" panose="05000000000000000000" pitchFamily="2" charset="2"/>
              <a:buChar char="q"/>
              <a:defRPr/>
            </a:pPr>
            <a:r>
              <a:rPr lang="en-US" dirty="0">
                <a:latin typeface="+mj-lt"/>
              </a:rPr>
              <a:t>decisive for the creation of the so-called </a:t>
            </a:r>
            <a:r>
              <a:rPr lang="en-US" b="1" dirty="0">
                <a:latin typeface="+mj-lt"/>
              </a:rPr>
              <a:t>Total Costs concept </a:t>
            </a:r>
            <a:r>
              <a:rPr lang="en-US" dirty="0">
                <a:latin typeface="+mj-lt"/>
              </a:rPr>
              <a:t>- the basic principle of logistics    </a:t>
            </a:r>
            <a:br>
              <a:rPr lang="en-US" dirty="0">
                <a:latin typeface="+mj-lt"/>
              </a:rPr>
            </a:br>
            <a:endParaRPr lang="en-US" dirty="0">
              <a:latin typeface="+mj-lt"/>
            </a:endParaRPr>
          </a:p>
        </p:txBody>
      </p:sp>
      <p:sp>
        <p:nvSpPr>
          <p:cNvPr id="3" name="TextovéPole 2">
            <a:extLst>
              <a:ext uri="{FF2B5EF4-FFF2-40B4-BE49-F238E27FC236}">
                <a16:creationId xmlns:a16="http://schemas.microsoft.com/office/drawing/2014/main" id="{8444C317-C521-4B3D-8FC5-F7A7B2844FC7}"/>
              </a:ext>
            </a:extLst>
          </p:cNvPr>
          <p:cNvSpPr txBox="1"/>
          <p:nvPr/>
        </p:nvSpPr>
        <p:spPr>
          <a:xfrm>
            <a:off x="3425904" y="4525146"/>
            <a:ext cx="2887133" cy="430887"/>
          </a:xfrm>
          <a:prstGeom prst="rect">
            <a:avLst/>
          </a:prstGeom>
          <a:noFill/>
        </p:spPr>
        <p:txBody>
          <a:bodyPr wrap="square" rtlCol="0">
            <a:spAutoFit/>
          </a:bodyPr>
          <a:lstStyle/>
          <a:p>
            <a:r>
              <a:rPr lang="cs-CZ" sz="2200" i="1" dirty="0">
                <a:solidFill>
                  <a:srgbClr val="92D050"/>
                </a:solidFill>
              </a:rPr>
              <a:t>CN</a:t>
            </a:r>
            <a:r>
              <a:rPr lang="cs-CZ" sz="2200" dirty="0">
                <a:solidFill>
                  <a:srgbClr val="92D050"/>
                </a:solidFill>
              </a:rPr>
              <a:t> = </a:t>
            </a:r>
            <a:r>
              <a:rPr lang="cs-CZ" sz="2200" i="1" dirty="0">
                <a:solidFill>
                  <a:srgbClr val="92D050"/>
                </a:solidFill>
              </a:rPr>
              <a:t>f</a:t>
            </a:r>
            <a:r>
              <a:rPr lang="cs-CZ" sz="2200" dirty="0">
                <a:solidFill>
                  <a:srgbClr val="92D050"/>
                </a:solidFill>
              </a:rPr>
              <a:t>(</a:t>
            </a:r>
            <a:r>
              <a:rPr lang="cs-CZ" sz="2200" i="1" dirty="0">
                <a:solidFill>
                  <a:srgbClr val="92D050"/>
                </a:solidFill>
              </a:rPr>
              <a:t>N</a:t>
            </a:r>
            <a:r>
              <a:rPr lang="cs-CZ" sz="2200" baseline="-25000" dirty="0">
                <a:solidFill>
                  <a:srgbClr val="92D050"/>
                </a:solidFill>
              </a:rPr>
              <a:t>1</a:t>
            </a:r>
            <a:r>
              <a:rPr lang="cs-CZ" sz="2200" dirty="0">
                <a:solidFill>
                  <a:srgbClr val="92D050"/>
                </a:solidFill>
              </a:rPr>
              <a:t>, </a:t>
            </a:r>
            <a:r>
              <a:rPr lang="cs-CZ" sz="2200" i="1" dirty="0">
                <a:solidFill>
                  <a:srgbClr val="92D050"/>
                </a:solidFill>
              </a:rPr>
              <a:t>N</a:t>
            </a:r>
            <a:r>
              <a:rPr lang="cs-CZ" sz="2200" baseline="-25000" dirty="0">
                <a:solidFill>
                  <a:srgbClr val="92D050"/>
                </a:solidFill>
              </a:rPr>
              <a:t>2</a:t>
            </a:r>
            <a:r>
              <a:rPr lang="cs-CZ" sz="2200" dirty="0">
                <a:solidFill>
                  <a:srgbClr val="92D050"/>
                </a:solidFill>
              </a:rPr>
              <a:t>, …,</a:t>
            </a:r>
            <a:r>
              <a:rPr lang="cs-CZ" sz="2200" i="1" dirty="0" err="1">
                <a:solidFill>
                  <a:srgbClr val="92D050"/>
                </a:solidFill>
              </a:rPr>
              <a:t>N</a:t>
            </a:r>
            <a:r>
              <a:rPr lang="cs-CZ" sz="2200" i="1" baseline="-25000" dirty="0" err="1">
                <a:solidFill>
                  <a:srgbClr val="92D050"/>
                </a:solidFill>
              </a:rPr>
              <a:t>m</a:t>
            </a:r>
            <a:r>
              <a:rPr lang="cs-CZ" sz="2200" dirty="0">
                <a:solidFill>
                  <a:srgbClr val="92D050"/>
                </a:solidFill>
              </a:rPr>
              <a:t>)</a:t>
            </a:r>
          </a:p>
        </p:txBody>
      </p:sp>
      <p:sp>
        <p:nvSpPr>
          <p:cNvPr id="9" name="TextovéPole 8">
            <a:extLst>
              <a:ext uri="{FF2B5EF4-FFF2-40B4-BE49-F238E27FC236}">
                <a16:creationId xmlns:a16="http://schemas.microsoft.com/office/drawing/2014/main" id="{F4A897B8-2221-433E-B097-D83532FA5DAF}"/>
              </a:ext>
            </a:extLst>
          </p:cNvPr>
          <p:cNvSpPr txBox="1"/>
          <p:nvPr/>
        </p:nvSpPr>
        <p:spPr>
          <a:xfrm rot="952803">
            <a:off x="454439" y="3851812"/>
            <a:ext cx="2887133" cy="430887"/>
          </a:xfrm>
          <a:prstGeom prst="rect">
            <a:avLst/>
          </a:prstGeom>
          <a:noFill/>
        </p:spPr>
        <p:txBody>
          <a:bodyPr wrap="square" rtlCol="0">
            <a:spAutoFit/>
          </a:bodyPr>
          <a:lstStyle/>
          <a:p>
            <a:r>
              <a:rPr lang="cs-CZ" sz="2200" i="1" dirty="0">
                <a:solidFill>
                  <a:schemeClr val="accent2">
                    <a:lumMod val="40000"/>
                    <a:lumOff val="60000"/>
                  </a:schemeClr>
                </a:solidFill>
              </a:rPr>
              <a:t>CN</a:t>
            </a:r>
            <a:r>
              <a:rPr lang="cs-CZ" sz="2200" dirty="0">
                <a:solidFill>
                  <a:schemeClr val="accent2">
                    <a:lumMod val="40000"/>
                    <a:lumOff val="60000"/>
                  </a:schemeClr>
                </a:solidFill>
              </a:rPr>
              <a:t> = </a:t>
            </a:r>
            <a:r>
              <a:rPr lang="cs-CZ" sz="2200" i="1" dirty="0">
                <a:solidFill>
                  <a:schemeClr val="accent2">
                    <a:lumMod val="40000"/>
                    <a:lumOff val="60000"/>
                  </a:schemeClr>
                </a:solidFill>
              </a:rPr>
              <a:t>f</a:t>
            </a:r>
            <a:r>
              <a:rPr lang="cs-CZ" sz="2200" dirty="0">
                <a:solidFill>
                  <a:schemeClr val="accent2">
                    <a:lumMod val="40000"/>
                    <a:lumOff val="60000"/>
                  </a:schemeClr>
                </a:solidFill>
              </a:rPr>
              <a:t>(</a:t>
            </a:r>
            <a:r>
              <a:rPr lang="cs-CZ" sz="2200" i="1" dirty="0">
                <a:solidFill>
                  <a:schemeClr val="accent2">
                    <a:lumMod val="40000"/>
                    <a:lumOff val="60000"/>
                  </a:schemeClr>
                </a:solidFill>
              </a:rPr>
              <a:t>N</a:t>
            </a:r>
            <a:r>
              <a:rPr lang="cs-CZ" sz="2200" baseline="-25000" dirty="0">
                <a:solidFill>
                  <a:schemeClr val="accent2">
                    <a:lumMod val="40000"/>
                    <a:lumOff val="60000"/>
                  </a:schemeClr>
                </a:solidFill>
              </a:rPr>
              <a:t>1</a:t>
            </a:r>
            <a:r>
              <a:rPr lang="cs-CZ" sz="2200" dirty="0">
                <a:solidFill>
                  <a:schemeClr val="accent2">
                    <a:lumMod val="40000"/>
                    <a:lumOff val="60000"/>
                  </a:schemeClr>
                </a:solidFill>
              </a:rPr>
              <a:t>, </a:t>
            </a:r>
            <a:r>
              <a:rPr lang="cs-CZ" sz="2200" i="1" dirty="0">
                <a:solidFill>
                  <a:schemeClr val="accent2">
                    <a:lumMod val="40000"/>
                    <a:lumOff val="60000"/>
                  </a:schemeClr>
                </a:solidFill>
              </a:rPr>
              <a:t>N</a:t>
            </a:r>
            <a:r>
              <a:rPr lang="cs-CZ" sz="2200" baseline="-25000" dirty="0">
                <a:solidFill>
                  <a:schemeClr val="accent2">
                    <a:lumMod val="40000"/>
                    <a:lumOff val="60000"/>
                  </a:schemeClr>
                </a:solidFill>
              </a:rPr>
              <a:t>2</a:t>
            </a:r>
            <a:r>
              <a:rPr lang="cs-CZ" sz="2200" dirty="0">
                <a:solidFill>
                  <a:schemeClr val="accent2">
                    <a:lumMod val="40000"/>
                    <a:lumOff val="60000"/>
                  </a:schemeClr>
                </a:solidFill>
              </a:rPr>
              <a:t>, …,</a:t>
            </a:r>
            <a:r>
              <a:rPr lang="cs-CZ" sz="2200" i="1" dirty="0" err="1">
                <a:solidFill>
                  <a:schemeClr val="accent2">
                    <a:lumMod val="40000"/>
                    <a:lumOff val="60000"/>
                  </a:schemeClr>
                </a:solidFill>
              </a:rPr>
              <a:t>N</a:t>
            </a:r>
            <a:r>
              <a:rPr lang="cs-CZ" sz="2200" i="1" baseline="-25000" dirty="0" err="1">
                <a:solidFill>
                  <a:schemeClr val="accent2">
                    <a:lumMod val="40000"/>
                    <a:lumOff val="60000"/>
                  </a:schemeClr>
                </a:solidFill>
              </a:rPr>
              <a:t>m</a:t>
            </a:r>
            <a:r>
              <a:rPr lang="cs-CZ" sz="2200" dirty="0">
                <a:solidFill>
                  <a:schemeClr val="accent2">
                    <a:lumMod val="40000"/>
                    <a:lumOff val="60000"/>
                  </a:schemeClr>
                </a:solidFill>
              </a:rPr>
              <a:t>)</a:t>
            </a:r>
          </a:p>
        </p:txBody>
      </p:sp>
      <p:sp>
        <p:nvSpPr>
          <p:cNvPr id="10" name="TextovéPole 9">
            <a:extLst>
              <a:ext uri="{FF2B5EF4-FFF2-40B4-BE49-F238E27FC236}">
                <a16:creationId xmlns:a16="http://schemas.microsoft.com/office/drawing/2014/main" id="{E22BD69C-00C0-4529-8130-A4A15A986539}"/>
              </a:ext>
            </a:extLst>
          </p:cNvPr>
          <p:cNvSpPr txBox="1"/>
          <p:nvPr/>
        </p:nvSpPr>
        <p:spPr>
          <a:xfrm rot="20715996">
            <a:off x="4986160" y="3720536"/>
            <a:ext cx="2887133" cy="430887"/>
          </a:xfrm>
          <a:prstGeom prst="rect">
            <a:avLst/>
          </a:prstGeom>
          <a:noFill/>
        </p:spPr>
        <p:txBody>
          <a:bodyPr wrap="square" rtlCol="0">
            <a:spAutoFit/>
          </a:bodyPr>
          <a:lstStyle/>
          <a:p>
            <a:r>
              <a:rPr lang="cs-CZ" sz="2200" i="1" dirty="0">
                <a:solidFill>
                  <a:schemeClr val="accent6">
                    <a:lumMod val="60000"/>
                    <a:lumOff val="40000"/>
                  </a:schemeClr>
                </a:solidFill>
              </a:rPr>
              <a:t>CN</a:t>
            </a:r>
            <a:r>
              <a:rPr lang="cs-CZ" sz="2200" dirty="0">
                <a:solidFill>
                  <a:schemeClr val="accent6">
                    <a:lumMod val="60000"/>
                    <a:lumOff val="40000"/>
                  </a:schemeClr>
                </a:solidFill>
              </a:rPr>
              <a:t> = </a:t>
            </a:r>
            <a:r>
              <a:rPr lang="cs-CZ" sz="2200" i="1" dirty="0">
                <a:solidFill>
                  <a:schemeClr val="accent6">
                    <a:lumMod val="60000"/>
                    <a:lumOff val="40000"/>
                  </a:schemeClr>
                </a:solidFill>
              </a:rPr>
              <a:t>f</a:t>
            </a:r>
            <a:r>
              <a:rPr lang="cs-CZ" sz="2200" dirty="0">
                <a:solidFill>
                  <a:schemeClr val="accent6">
                    <a:lumMod val="60000"/>
                    <a:lumOff val="40000"/>
                  </a:schemeClr>
                </a:solidFill>
              </a:rPr>
              <a:t>(</a:t>
            </a:r>
            <a:r>
              <a:rPr lang="cs-CZ" sz="2200" i="1" dirty="0">
                <a:solidFill>
                  <a:schemeClr val="accent6">
                    <a:lumMod val="60000"/>
                    <a:lumOff val="40000"/>
                  </a:schemeClr>
                </a:solidFill>
              </a:rPr>
              <a:t>N</a:t>
            </a:r>
            <a:r>
              <a:rPr lang="cs-CZ" sz="2200" baseline="-25000" dirty="0">
                <a:solidFill>
                  <a:schemeClr val="accent6">
                    <a:lumMod val="60000"/>
                    <a:lumOff val="40000"/>
                  </a:schemeClr>
                </a:solidFill>
              </a:rPr>
              <a:t>1</a:t>
            </a:r>
            <a:r>
              <a:rPr lang="cs-CZ" sz="2200" dirty="0">
                <a:solidFill>
                  <a:schemeClr val="accent6">
                    <a:lumMod val="60000"/>
                    <a:lumOff val="40000"/>
                  </a:schemeClr>
                </a:solidFill>
              </a:rPr>
              <a:t>, </a:t>
            </a:r>
            <a:r>
              <a:rPr lang="cs-CZ" sz="2200" i="1" dirty="0">
                <a:solidFill>
                  <a:schemeClr val="accent6">
                    <a:lumMod val="60000"/>
                    <a:lumOff val="40000"/>
                  </a:schemeClr>
                </a:solidFill>
              </a:rPr>
              <a:t>N</a:t>
            </a:r>
            <a:r>
              <a:rPr lang="cs-CZ" sz="2200" baseline="-25000" dirty="0">
                <a:solidFill>
                  <a:schemeClr val="accent6">
                    <a:lumMod val="60000"/>
                    <a:lumOff val="40000"/>
                  </a:schemeClr>
                </a:solidFill>
              </a:rPr>
              <a:t>2</a:t>
            </a:r>
            <a:r>
              <a:rPr lang="cs-CZ" sz="2200" dirty="0">
                <a:solidFill>
                  <a:schemeClr val="accent6">
                    <a:lumMod val="60000"/>
                    <a:lumOff val="40000"/>
                  </a:schemeClr>
                </a:solidFill>
              </a:rPr>
              <a:t>, …,</a:t>
            </a:r>
            <a:r>
              <a:rPr lang="cs-CZ" sz="2200" i="1" dirty="0" err="1">
                <a:solidFill>
                  <a:schemeClr val="accent6">
                    <a:lumMod val="60000"/>
                    <a:lumOff val="40000"/>
                  </a:schemeClr>
                </a:solidFill>
              </a:rPr>
              <a:t>N</a:t>
            </a:r>
            <a:r>
              <a:rPr lang="cs-CZ" sz="2200" i="1" baseline="-25000" dirty="0" err="1">
                <a:solidFill>
                  <a:schemeClr val="accent6">
                    <a:lumMod val="60000"/>
                    <a:lumOff val="40000"/>
                  </a:schemeClr>
                </a:solidFill>
              </a:rPr>
              <a:t>m</a:t>
            </a:r>
            <a:r>
              <a:rPr lang="cs-CZ" sz="2200" dirty="0">
                <a:solidFill>
                  <a:schemeClr val="accent6">
                    <a:lumMod val="60000"/>
                    <a:lumOff val="40000"/>
                  </a:schemeClr>
                </a:solidFill>
              </a:rPr>
              <a:t>)</a:t>
            </a:r>
          </a:p>
        </p:txBody>
      </p:sp>
    </p:spTree>
    <p:extLst>
      <p:ext uri="{BB962C8B-B14F-4D97-AF65-F5344CB8AC3E}">
        <p14:creationId xmlns:p14="http://schemas.microsoft.com/office/powerpoint/2010/main" val="60940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5" name="Obdélník 1">
            <a:extLst>
              <a:ext uri="{FF2B5EF4-FFF2-40B4-BE49-F238E27FC236}">
                <a16:creationId xmlns:a16="http://schemas.microsoft.com/office/drawing/2014/main" id="{AA4B6999-FF1B-42A5-9AA6-7846EB61BA0E}"/>
              </a:ext>
            </a:extLst>
          </p:cNvPr>
          <p:cNvSpPr>
            <a:spLocks noChangeArrowheads="1"/>
          </p:cNvSpPr>
          <p:nvPr/>
        </p:nvSpPr>
        <p:spPr bwMode="auto">
          <a:xfrm>
            <a:off x="247995" y="891068"/>
            <a:ext cx="7632625"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spcBef>
                <a:spcPct val="0"/>
              </a:spcBef>
              <a:buFont typeface="Courier New" panose="02070309020205020404" pitchFamily="49" charset="0"/>
              <a:buChar char="o"/>
            </a:pPr>
            <a:r>
              <a:rPr lang="en-US" sz="1800" dirty="0">
                <a:latin typeface="+mj-lt"/>
              </a:rPr>
              <a:t>significant structural changes in consumer demand with an emphasis on </a:t>
            </a:r>
            <a:r>
              <a:rPr lang="cs-CZ" sz="1800" dirty="0" err="1">
                <a:latin typeface="+mj-lt"/>
              </a:rPr>
              <a:t>the</a:t>
            </a:r>
            <a:r>
              <a:rPr lang="cs-CZ" sz="1800" dirty="0">
                <a:latin typeface="+mj-lt"/>
              </a:rPr>
              <a:t> </a:t>
            </a:r>
            <a:r>
              <a:rPr lang="en-US" sz="1800" dirty="0">
                <a:latin typeface="+mj-lt"/>
              </a:rPr>
              <a:t>differentiation of offers</a:t>
            </a:r>
          </a:p>
          <a:p>
            <a:pPr lvl="1">
              <a:spcBef>
                <a:spcPct val="0"/>
              </a:spcBef>
              <a:buFont typeface="Courier New" panose="02070309020205020404" pitchFamily="49" charset="0"/>
              <a:buChar char="o"/>
            </a:pPr>
            <a:r>
              <a:rPr lang="en-US" sz="1800" dirty="0">
                <a:latin typeface="+mj-lt"/>
              </a:rPr>
              <a:t>change in the structure of production and distribution with a direct impact on the efficiency of these processes</a:t>
            </a:r>
          </a:p>
          <a:p>
            <a:pPr lvl="1">
              <a:spcBef>
                <a:spcPct val="0"/>
              </a:spcBef>
              <a:buFont typeface="Courier New" panose="02070309020205020404" pitchFamily="49" charset="0"/>
              <a:buChar char="o"/>
            </a:pPr>
            <a:r>
              <a:rPr lang="en-US" sz="1800" b="1" dirty="0">
                <a:latin typeface="+mj-lt"/>
              </a:rPr>
              <a:t>system concept of logistics </a:t>
            </a:r>
            <a:r>
              <a:rPr lang="en-US" sz="1800" dirty="0">
                <a:latin typeface="+mj-lt"/>
              </a:rPr>
              <a:t>- recognition of an alternative approach to solving logistic problems and recognition of the fact that if a problem is signaled within a certain subsystem, its solution must be complex and often outside its own subsystem, which signaled the problem</a:t>
            </a:r>
            <a:endParaRPr lang="en-US" altLang="cs-CZ" sz="1800" dirty="0">
              <a:latin typeface="+mj-lt"/>
            </a:endParaRPr>
          </a:p>
          <a:p>
            <a:pPr lvl="1">
              <a:spcBef>
                <a:spcPct val="0"/>
              </a:spcBef>
              <a:buFont typeface="Courier New" panose="02070309020205020404" pitchFamily="49" charset="0"/>
              <a:buChar char="o"/>
            </a:pPr>
            <a:r>
              <a:rPr lang="en-US" sz="1800" dirty="0">
                <a:latin typeface="+mj-lt"/>
              </a:rPr>
              <a:t>formed logistic theory and its application in practice</a:t>
            </a:r>
          </a:p>
          <a:p>
            <a:pPr lvl="1">
              <a:spcBef>
                <a:spcPct val="0"/>
              </a:spcBef>
              <a:buFont typeface="Courier New" panose="02070309020205020404" pitchFamily="49" charset="0"/>
              <a:buChar char="o"/>
            </a:pPr>
            <a:endParaRPr lang="en-US" altLang="cs-CZ" sz="1800" dirty="0">
              <a:latin typeface="+mj-lt"/>
            </a:endParaRPr>
          </a:p>
        </p:txBody>
      </p:sp>
    </p:spTree>
    <p:extLst>
      <p:ext uri="{BB962C8B-B14F-4D97-AF65-F5344CB8AC3E}">
        <p14:creationId xmlns:p14="http://schemas.microsoft.com/office/powerpoint/2010/main" val="40199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2" name="Obdélník 1">
            <a:extLst>
              <a:ext uri="{FF2B5EF4-FFF2-40B4-BE49-F238E27FC236}">
                <a16:creationId xmlns:a16="http://schemas.microsoft.com/office/drawing/2014/main" id="{B0A21A99-67CE-4EA9-8C48-9A63D75C6405}"/>
              </a:ext>
            </a:extLst>
          </p:cNvPr>
          <p:cNvSpPr/>
          <p:nvPr/>
        </p:nvSpPr>
        <p:spPr>
          <a:xfrm>
            <a:off x="397933" y="888865"/>
            <a:ext cx="7482687" cy="3488134"/>
          </a:xfrm>
          <a:prstGeom prst="rect">
            <a:avLst/>
          </a:prstGeom>
        </p:spPr>
        <p:txBody>
          <a:bodyPr wrap="square">
            <a:spAutoFit/>
          </a:bodyPr>
          <a:lstStyle/>
          <a:p>
            <a:pPr>
              <a:defRPr/>
            </a:pPr>
            <a:r>
              <a:rPr lang="en-GB" sz="2200" dirty="0">
                <a:latin typeface="Arial" panose="020B0604020202020204" pitchFamily="34" charset="0"/>
              </a:rPr>
              <a:t>3. P</a:t>
            </a:r>
            <a:r>
              <a:rPr lang="en-GB" sz="2400" dirty="0"/>
              <a:t>eriod after 1970 - the "logistics success period":</a:t>
            </a:r>
            <a:endParaRPr lang="en-GB" sz="2200" dirty="0">
              <a:latin typeface="Arial" panose="020B0604020202020204" pitchFamily="34" charset="0"/>
            </a:endParaRPr>
          </a:p>
          <a:p>
            <a:pPr marL="800100" lvl="1" indent="-342900">
              <a:spcBef>
                <a:spcPts val="430"/>
              </a:spcBef>
              <a:buFont typeface="Courier New" panose="02070309020205020404" pitchFamily="49" charset="0"/>
              <a:buChar char="o"/>
              <a:defRPr/>
            </a:pPr>
            <a:r>
              <a:rPr lang="en-GB" dirty="0"/>
              <a:t>expanding logistics in the US and Western Europe</a:t>
            </a:r>
            <a:endParaRPr lang="en-GB" dirty="0">
              <a:latin typeface="Arial" charset="0"/>
            </a:endParaRPr>
          </a:p>
          <a:p>
            <a:pPr marL="800100" lvl="1" indent="-342900">
              <a:spcBef>
                <a:spcPts val="430"/>
              </a:spcBef>
              <a:buFont typeface="Courier New" panose="02070309020205020404" pitchFamily="49" charset="0"/>
              <a:buChar char="o"/>
              <a:defRPr/>
            </a:pPr>
            <a:r>
              <a:rPr lang="en-GB" dirty="0"/>
              <a:t>development of flexible manufacturing systems: Just In Time (JIT) and Total Quality Management (TQM) systems, which have their roots in Japan, the USA and the UK.</a:t>
            </a:r>
          </a:p>
          <a:p>
            <a:pPr marL="800100" lvl="1" indent="-342900">
              <a:spcBef>
                <a:spcPts val="430"/>
              </a:spcBef>
              <a:buFont typeface="Courier New" panose="02070309020205020404" pitchFamily="49" charset="0"/>
              <a:buChar char="o"/>
              <a:defRPr/>
            </a:pPr>
            <a:r>
              <a:rPr lang="en-GB" dirty="0"/>
              <a:t>in the 1990s in Western European countries there was a tendency to market saturation </a:t>
            </a:r>
            <a:r>
              <a:rPr lang="en-GB" dirty="0">
                <a:latin typeface="Arial" charset="0"/>
                <a:sym typeface="Symbol"/>
              </a:rPr>
              <a:t> </a:t>
            </a:r>
            <a:r>
              <a:rPr lang="en-GB" dirty="0"/>
              <a:t>increasing the importance of marketing</a:t>
            </a:r>
          </a:p>
          <a:p>
            <a:pPr marL="800100" lvl="1" indent="-342900">
              <a:spcBef>
                <a:spcPts val="430"/>
              </a:spcBef>
              <a:buFont typeface="Courier New" panose="02070309020205020404" pitchFamily="49" charset="0"/>
              <a:buChar char="o"/>
              <a:defRPr/>
            </a:pPr>
            <a:r>
              <a:rPr lang="en-GB" dirty="0"/>
              <a:t>Eastern bloc – ideological condemnation, something used, but not called</a:t>
            </a:r>
            <a:endParaRPr lang="en-GB" dirty="0">
              <a:latin typeface="Arial" charset="0"/>
            </a:endParaRPr>
          </a:p>
          <a:p>
            <a:pPr marL="800100" lvl="1" indent="-342900">
              <a:spcBef>
                <a:spcPts val="430"/>
              </a:spcBef>
              <a:buFont typeface="Courier New" panose="02070309020205020404" pitchFamily="49" charset="0"/>
              <a:buChar char="o"/>
              <a:defRPr/>
            </a:pPr>
            <a:endParaRPr lang="en-GB" dirty="0">
              <a:latin typeface="Arial" charset="0"/>
            </a:endParaRPr>
          </a:p>
        </p:txBody>
      </p:sp>
    </p:spTree>
    <p:extLst>
      <p:ext uri="{BB962C8B-B14F-4D97-AF65-F5344CB8AC3E}">
        <p14:creationId xmlns:p14="http://schemas.microsoft.com/office/powerpoint/2010/main" val="92138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2" name="Obdélník 1">
            <a:extLst>
              <a:ext uri="{FF2B5EF4-FFF2-40B4-BE49-F238E27FC236}">
                <a16:creationId xmlns:a16="http://schemas.microsoft.com/office/drawing/2014/main" id="{92A18CC5-6F73-4DE7-B75E-D9522995F189}"/>
              </a:ext>
            </a:extLst>
          </p:cNvPr>
          <p:cNvSpPr/>
          <p:nvPr/>
        </p:nvSpPr>
        <p:spPr>
          <a:xfrm>
            <a:off x="567265" y="1051561"/>
            <a:ext cx="7247467" cy="2082621"/>
          </a:xfrm>
          <a:prstGeom prst="rect">
            <a:avLst/>
          </a:prstGeom>
        </p:spPr>
        <p:txBody>
          <a:bodyPr wrap="square">
            <a:spAutoFit/>
          </a:bodyPr>
          <a:lstStyle/>
          <a:p>
            <a:pPr marL="800100" lvl="1" indent="-342900">
              <a:spcBef>
                <a:spcPts val="430"/>
              </a:spcBef>
              <a:buFont typeface="Courier New" panose="02070309020205020404" pitchFamily="49" charset="0"/>
              <a:buChar char="o"/>
              <a:defRPr/>
            </a:pPr>
            <a:r>
              <a:rPr lang="cs-CZ" dirty="0"/>
              <a:t>i</a:t>
            </a:r>
            <a:r>
              <a:rPr lang="en-US" dirty="0"/>
              <a:t>n the former GDR, the concept of so-called TUL processes (</a:t>
            </a:r>
            <a:r>
              <a:rPr lang="en-US" i="1" dirty="0"/>
              <a:t>Transport, </a:t>
            </a:r>
            <a:r>
              <a:rPr lang="en-US" i="1" dirty="0" err="1"/>
              <a:t>Umschlag</a:t>
            </a:r>
            <a:r>
              <a:rPr lang="en-US" i="1" dirty="0"/>
              <a:t>, </a:t>
            </a:r>
            <a:r>
              <a:rPr lang="en-US" i="1" dirty="0" err="1"/>
              <a:t>Lagerung</a:t>
            </a:r>
            <a:r>
              <a:rPr lang="en-US" dirty="0"/>
              <a:t>) – focusing on material chains in physical distribution (transport, circulation and storage of materials and products) in order to streamline supply structures and processes by optimizing their technical component</a:t>
            </a:r>
          </a:p>
          <a:p>
            <a:pPr marL="800100" lvl="1" indent="-342900">
              <a:spcBef>
                <a:spcPts val="430"/>
              </a:spcBef>
              <a:buFont typeface="Courier New" panose="02070309020205020404" pitchFamily="49" charset="0"/>
              <a:buChar char="o"/>
              <a:defRPr/>
            </a:pPr>
            <a:r>
              <a:rPr lang="en-US" dirty="0"/>
              <a:t>concept of </a:t>
            </a:r>
            <a:r>
              <a:rPr lang="en-US" b="1" dirty="0"/>
              <a:t>integrated material management</a:t>
            </a:r>
            <a:endParaRPr lang="en-US" b="1" dirty="0">
              <a:latin typeface="Arial" charset="0"/>
            </a:endParaRPr>
          </a:p>
        </p:txBody>
      </p:sp>
    </p:spTree>
    <p:extLst>
      <p:ext uri="{BB962C8B-B14F-4D97-AF65-F5344CB8AC3E}">
        <p14:creationId xmlns:p14="http://schemas.microsoft.com/office/powerpoint/2010/main" val="1585718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5" name="Rectangle 10">
            <a:extLst>
              <a:ext uri="{FF2B5EF4-FFF2-40B4-BE49-F238E27FC236}">
                <a16:creationId xmlns:a16="http://schemas.microsoft.com/office/drawing/2014/main" id="{BF3D5AC8-EE85-4463-8816-4AEE63D87C98}"/>
              </a:ext>
            </a:extLst>
          </p:cNvPr>
          <p:cNvSpPr>
            <a:spLocks noChangeArrowheads="1"/>
          </p:cNvSpPr>
          <p:nvPr/>
        </p:nvSpPr>
        <p:spPr bwMode="auto">
          <a:xfrm>
            <a:off x="222557" y="527392"/>
            <a:ext cx="8207375"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cs-CZ" sz="2600" b="1" cap="all" dirty="0">
                <a:solidFill>
                  <a:srgbClr val="307871"/>
                </a:solidFill>
                <a:latin typeface="+mj-lt"/>
              </a:rPr>
              <a:t>Historical roots </a:t>
            </a:r>
          </a:p>
          <a:p>
            <a:pPr eaLnBrk="1" hangingPunct="1">
              <a:spcBef>
                <a:spcPct val="0"/>
              </a:spcBef>
              <a:buFontTx/>
              <a:buNone/>
            </a:pPr>
            <a:endParaRPr lang="en-GB" altLang="cs-CZ" sz="2000" b="1" dirty="0">
              <a:latin typeface="Arial" panose="020B0604020202020204" pitchFamily="34" charset="0"/>
            </a:endParaRPr>
          </a:p>
          <a:p>
            <a:pPr eaLnBrk="1" hangingPunct="1">
              <a:spcBef>
                <a:spcPct val="0"/>
              </a:spcBef>
              <a:buFontTx/>
              <a:buChar char="•"/>
            </a:pPr>
            <a:r>
              <a:rPr lang="en-GB" altLang="cs-CZ" sz="2000" b="1" dirty="0">
                <a:latin typeface="Arial" panose="020B0604020202020204" pitchFamily="34" charset="0"/>
              </a:rPr>
              <a:t> </a:t>
            </a:r>
            <a:r>
              <a:rPr lang="en-GB" altLang="cs-CZ" sz="2200" dirty="0">
                <a:latin typeface="Arial" panose="020B0604020202020204" pitchFamily="34" charset="0"/>
              </a:rPr>
              <a:t>as a kind of activities thousands years old</a:t>
            </a:r>
          </a:p>
          <a:p>
            <a:pPr eaLnBrk="1" hangingPunct="1">
              <a:spcBef>
                <a:spcPct val="0"/>
              </a:spcBef>
              <a:buFontTx/>
              <a:buChar char="•"/>
            </a:pPr>
            <a:r>
              <a:rPr lang="en-GB" altLang="cs-CZ" sz="2200" dirty="0">
                <a:latin typeface="Arial" panose="020B0604020202020204" pitchFamily="34" charset="0"/>
              </a:rPr>
              <a:t> origin associated with:</a:t>
            </a:r>
          </a:p>
          <a:p>
            <a:pPr marL="1085850" lvl="1" indent="-342900">
              <a:spcBef>
                <a:spcPct val="0"/>
              </a:spcBef>
              <a:buFont typeface="Courier New" panose="02070309020205020404" pitchFamily="49" charset="0"/>
              <a:buChar char="o"/>
            </a:pPr>
            <a:r>
              <a:rPr lang="en-GB" altLang="cs-CZ" sz="1800" dirty="0">
                <a:latin typeface="Arial" panose="020B0604020202020204" pitchFamily="34" charset="0"/>
              </a:rPr>
              <a:t>the earliest forms of organized trade</a:t>
            </a:r>
          </a:p>
          <a:p>
            <a:pPr marL="1085850" lvl="1" indent="-342900">
              <a:spcBef>
                <a:spcPct val="0"/>
              </a:spcBef>
              <a:buFont typeface="Courier New" panose="02070309020205020404" pitchFamily="49" charset="0"/>
              <a:buChar char="o"/>
            </a:pPr>
            <a:r>
              <a:rPr lang="en-GB" altLang="cs-CZ" sz="1800" dirty="0">
                <a:latin typeface="Arial" panose="020B0604020202020204" pitchFamily="34" charset="0"/>
              </a:rPr>
              <a:t>warfare</a:t>
            </a:r>
          </a:p>
          <a:p>
            <a:pPr eaLnBrk="1" hangingPunct="1">
              <a:spcBef>
                <a:spcPct val="0"/>
              </a:spcBef>
              <a:buFontTx/>
              <a:buChar char="•"/>
            </a:pPr>
            <a:endParaRPr lang="en-GB" altLang="cs-CZ" sz="2000" dirty="0">
              <a:latin typeface="Arial" panose="020B0604020202020204" pitchFamily="34" charset="0"/>
            </a:endParaRPr>
          </a:p>
        </p:txBody>
      </p:sp>
      <p:pic>
        <p:nvPicPr>
          <p:cNvPr id="7" name="Obrázek 6">
            <a:extLst>
              <a:ext uri="{FF2B5EF4-FFF2-40B4-BE49-F238E27FC236}">
                <a16:creationId xmlns:a16="http://schemas.microsoft.com/office/drawing/2014/main" id="{979E1781-91C1-4F26-AEAD-E8D6120C363B}"/>
              </a:ext>
            </a:extLst>
          </p:cNvPr>
          <p:cNvPicPr>
            <a:picLocks noChangeAspect="1"/>
          </p:cNvPicPr>
          <p:nvPr/>
        </p:nvPicPr>
        <p:blipFill rotWithShape="1">
          <a:blip r:embed="rId4"/>
          <a:srcRect l="14108" t="29492" r="14883" b="10422"/>
          <a:stretch/>
        </p:blipFill>
        <p:spPr>
          <a:xfrm rot="20794885">
            <a:off x="5784112" y="3145185"/>
            <a:ext cx="3198091" cy="1522235"/>
          </a:xfrm>
          <a:prstGeom prst="rect">
            <a:avLst/>
          </a:prstGeom>
        </p:spPr>
      </p:pic>
      <p:pic>
        <p:nvPicPr>
          <p:cNvPr id="2" name="Obrázek 1">
            <a:extLst>
              <a:ext uri="{FF2B5EF4-FFF2-40B4-BE49-F238E27FC236}">
                <a16:creationId xmlns:a16="http://schemas.microsoft.com/office/drawing/2014/main" id="{0385E365-4FC7-48A9-A250-3AF4D78F8C81}"/>
              </a:ext>
            </a:extLst>
          </p:cNvPr>
          <p:cNvPicPr>
            <a:picLocks noChangeAspect="1"/>
          </p:cNvPicPr>
          <p:nvPr/>
        </p:nvPicPr>
        <p:blipFill rotWithShape="1">
          <a:blip r:embed="rId5"/>
          <a:srcRect l="12868" t="29629" r="48682" b="22550"/>
          <a:stretch/>
        </p:blipFill>
        <p:spPr>
          <a:xfrm rot="857290">
            <a:off x="385514" y="2683167"/>
            <a:ext cx="2938857" cy="2056015"/>
          </a:xfrm>
          <a:prstGeom prst="rect">
            <a:avLst/>
          </a:prstGeom>
        </p:spPr>
      </p:pic>
      <p:pic>
        <p:nvPicPr>
          <p:cNvPr id="3" name="Obrázek 2">
            <a:extLst>
              <a:ext uri="{FF2B5EF4-FFF2-40B4-BE49-F238E27FC236}">
                <a16:creationId xmlns:a16="http://schemas.microsoft.com/office/drawing/2014/main" id="{B4434181-374E-474B-AB6B-F7763E835751}"/>
              </a:ext>
            </a:extLst>
          </p:cNvPr>
          <p:cNvPicPr>
            <a:picLocks noChangeAspect="1"/>
          </p:cNvPicPr>
          <p:nvPr/>
        </p:nvPicPr>
        <p:blipFill rotWithShape="1">
          <a:blip r:embed="rId6"/>
          <a:srcRect l="16512" t="37210" r="52558" b="26959"/>
          <a:stretch/>
        </p:blipFill>
        <p:spPr>
          <a:xfrm>
            <a:off x="3402417" y="2571750"/>
            <a:ext cx="2828261" cy="1842977"/>
          </a:xfrm>
          <a:prstGeom prst="rect">
            <a:avLst/>
          </a:prstGeom>
        </p:spPr>
      </p:pic>
    </p:spTree>
    <p:extLst>
      <p:ext uri="{BB962C8B-B14F-4D97-AF65-F5344CB8AC3E}">
        <p14:creationId xmlns:p14="http://schemas.microsoft.com/office/powerpoint/2010/main" val="3297212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8" name="Obdélník 2">
            <a:extLst>
              <a:ext uri="{FF2B5EF4-FFF2-40B4-BE49-F238E27FC236}">
                <a16:creationId xmlns:a16="http://schemas.microsoft.com/office/drawing/2014/main" id="{72C48272-DBFE-4ABE-873D-1EFD234C36FD}"/>
              </a:ext>
            </a:extLst>
          </p:cNvPr>
          <p:cNvSpPr>
            <a:spLocks noChangeArrowheads="1"/>
          </p:cNvSpPr>
          <p:nvPr/>
        </p:nvSpPr>
        <p:spPr bwMode="auto">
          <a:xfrm>
            <a:off x="553509" y="1212428"/>
            <a:ext cx="740331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spcBef>
                <a:spcPct val="0"/>
              </a:spcBef>
              <a:buFont typeface="Courier New" panose="02070309020205020404" pitchFamily="49" charset="0"/>
              <a:buChar char="o"/>
            </a:pPr>
            <a:r>
              <a:rPr lang="en-GB" sz="1800" dirty="0"/>
              <a:t>at present, along with a qualitative leap in transport, the rapid development of information systems and public communication networks for the remote transmission of information for production, trade and transport</a:t>
            </a:r>
          </a:p>
          <a:p>
            <a:pPr lvl="1">
              <a:spcBef>
                <a:spcPct val="0"/>
              </a:spcBef>
              <a:buFont typeface="Courier New" panose="02070309020205020404" pitchFamily="49" charset="0"/>
              <a:buChar char="o"/>
            </a:pPr>
            <a:r>
              <a:rPr lang="en-GB" sz="1800" dirty="0"/>
              <a:t>Euro logistics was established in Europe</a:t>
            </a:r>
            <a:endParaRPr lang="en-GB" altLang="cs-CZ" sz="1800" dirty="0">
              <a:latin typeface="Arial" panose="020B0604020202020204" pitchFamily="34" charset="0"/>
            </a:endParaRPr>
          </a:p>
        </p:txBody>
      </p:sp>
      <p:pic>
        <p:nvPicPr>
          <p:cNvPr id="2" name="Obrázek 1">
            <a:extLst>
              <a:ext uri="{FF2B5EF4-FFF2-40B4-BE49-F238E27FC236}">
                <a16:creationId xmlns:a16="http://schemas.microsoft.com/office/drawing/2014/main" id="{4F5205E0-355F-48E9-8AF4-C5F291761279}"/>
              </a:ext>
            </a:extLst>
          </p:cNvPr>
          <p:cNvPicPr>
            <a:picLocks noChangeAspect="1"/>
          </p:cNvPicPr>
          <p:nvPr/>
        </p:nvPicPr>
        <p:blipFill rotWithShape="1">
          <a:blip r:embed="rId3"/>
          <a:srcRect l="12983" t="44938" r="48704" b="32346"/>
          <a:stretch/>
        </p:blipFill>
        <p:spPr>
          <a:xfrm>
            <a:off x="4572000" y="3166533"/>
            <a:ext cx="3503353" cy="1168400"/>
          </a:xfrm>
          <a:prstGeom prst="rect">
            <a:avLst/>
          </a:prstGeom>
        </p:spPr>
      </p:pic>
    </p:spTree>
    <p:extLst>
      <p:ext uri="{BB962C8B-B14F-4D97-AF65-F5344CB8AC3E}">
        <p14:creationId xmlns:p14="http://schemas.microsoft.com/office/powerpoint/2010/main" val="140287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sp>
        <p:nvSpPr>
          <p:cNvPr id="5" name="Obdélník 4"/>
          <p:cNvSpPr/>
          <p:nvPr/>
        </p:nvSpPr>
        <p:spPr>
          <a:xfrm>
            <a:off x="2571429" y="432392"/>
            <a:ext cx="2901755" cy="415498"/>
          </a:xfrm>
          <a:prstGeom prst="rect">
            <a:avLst/>
          </a:prstGeom>
        </p:spPr>
        <p:txBody>
          <a:bodyPr wrap="none">
            <a:spAutoFit/>
          </a:bodyPr>
          <a:lstStyle/>
          <a:p>
            <a:pPr algn="ctr" defTabSz="685800">
              <a:defRPr/>
            </a:pPr>
            <a:r>
              <a:rPr lang="en-US" sz="2100" b="1" kern="0">
                <a:solidFill>
                  <a:srgbClr val="307871"/>
                </a:solidFill>
                <a:latin typeface="Times New Roman"/>
                <a:ea typeface="+mj-ea"/>
                <a:cs typeface="+mj-cs"/>
              </a:rPr>
              <a:t>Summary of the lecture</a:t>
            </a:r>
            <a:endParaRPr lang="en-US" sz="2100" b="1" kern="0">
              <a:solidFill>
                <a:sysClr val="windowText" lastClr="000000"/>
              </a:solidFill>
            </a:endParaRPr>
          </a:p>
        </p:txBody>
      </p:sp>
      <p:sp>
        <p:nvSpPr>
          <p:cNvPr id="2" name="TextovéPole 1"/>
          <p:cNvSpPr txBox="1"/>
          <p:nvPr/>
        </p:nvSpPr>
        <p:spPr>
          <a:xfrm>
            <a:off x="451187" y="1133667"/>
            <a:ext cx="7267213" cy="2585323"/>
          </a:xfrm>
          <a:prstGeom prst="rect">
            <a:avLst/>
          </a:prstGeom>
          <a:solidFill>
            <a:schemeClr val="accent6">
              <a:lumMod val="40000"/>
              <a:lumOff val="60000"/>
            </a:schemeClr>
          </a:solidFill>
        </p:spPr>
        <p:txBody>
          <a:bodyPr wrap="square" rtlCol="0">
            <a:spAutoFit/>
          </a:bodyPr>
          <a:lstStyle/>
          <a:p>
            <a:r>
              <a:rPr lang="en-US" b="1">
                <a:solidFill>
                  <a:srgbClr val="002060"/>
                </a:solidFill>
                <a:cs typeface="Arial" panose="020B0604020202020204" pitchFamily="34" charset="0"/>
              </a:rPr>
              <a:t>You can:</a:t>
            </a:r>
          </a:p>
          <a:p>
            <a:pPr marL="285750" indent="-285750">
              <a:buFont typeface="Arial" panose="020B0604020202020204" pitchFamily="34" charset="0"/>
              <a:buChar char="•"/>
            </a:pPr>
            <a:r>
              <a:rPr lang="en-US" b="1">
                <a:solidFill>
                  <a:srgbClr val="002060"/>
                </a:solidFill>
                <a:cs typeface="Arial" panose="020B0604020202020204" pitchFamily="34" charset="0"/>
              </a:rPr>
              <a:t>Explain the historical roots of logistics</a:t>
            </a:r>
          </a:p>
          <a:p>
            <a:pPr marL="285750" indent="-285750">
              <a:buFont typeface="Arial" panose="020B0604020202020204" pitchFamily="34" charset="0"/>
              <a:buChar char="•"/>
            </a:pPr>
            <a:r>
              <a:rPr lang="en-US" b="1">
                <a:solidFill>
                  <a:srgbClr val="002060"/>
                </a:solidFill>
                <a:cs typeface="Arial" panose="020B0604020202020204" pitchFamily="34" charset="0"/>
              </a:rPr>
              <a:t>Describe the origin of the word logistics</a:t>
            </a:r>
          </a:p>
          <a:p>
            <a:pPr marL="285750" indent="-285750">
              <a:buFont typeface="Arial" panose="020B0604020202020204" pitchFamily="34" charset="0"/>
              <a:buChar char="•"/>
            </a:pPr>
            <a:r>
              <a:rPr lang="en-US" b="1">
                <a:solidFill>
                  <a:srgbClr val="002060"/>
                </a:solidFill>
                <a:cs typeface="Arial" panose="020B0604020202020204" pitchFamily="34" charset="0"/>
              </a:rPr>
              <a:t>Clarify the essence of logistics</a:t>
            </a:r>
          </a:p>
          <a:p>
            <a:pPr marL="285750" indent="-285750">
              <a:buFont typeface="Arial" panose="020B0604020202020204" pitchFamily="34" charset="0"/>
              <a:buChar char="•"/>
            </a:pPr>
            <a:r>
              <a:rPr lang="en-US" b="1">
                <a:solidFill>
                  <a:srgbClr val="002060"/>
                </a:solidFill>
                <a:cs typeface="Arial" panose="020B0604020202020204" pitchFamily="34" charset="0"/>
              </a:rPr>
              <a:t>Define general and economic logistics</a:t>
            </a:r>
          </a:p>
          <a:p>
            <a:pPr marL="285750" indent="-285750">
              <a:buFont typeface="Arial" panose="020B0604020202020204" pitchFamily="34" charset="0"/>
              <a:buChar char="•"/>
            </a:pPr>
            <a:r>
              <a:rPr lang="en-US" b="1">
                <a:solidFill>
                  <a:srgbClr val="002060"/>
                </a:solidFill>
                <a:cs typeface="Arial" panose="020B0604020202020204" pitchFamily="34" charset="0"/>
              </a:rPr>
              <a:t>Define important historical milestones of general logistics as well as economic logistics</a:t>
            </a:r>
          </a:p>
          <a:p>
            <a:pPr marL="285750" indent="-285750">
              <a:buFont typeface="Arial" panose="020B0604020202020204" pitchFamily="34" charset="0"/>
              <a:buChar char="•"/>
            </a:pPr>
            <a:endParaRPr lang="en-US" b="1">
              <a:solidFill>
                <a:srgbClr val="002060"/>
              </a:solidFill>
              <a:cs typeface="Arial" panose="020B0604020202020204" pitchFamily="34" charset="0"/>
            </a:endParaRPr>
          </a:p>
          <a:p>
            <a:pPr marL="285750" indent="-285750">
              <a:buFont typeface="Arial" panose="020B0604020202020204" pitchFamily="34" charset="0"/>
              <a:buChar char="•"/>
            </a:pPr>
            <a:endParaRPr lang="en-US" b="1">
              <a:solidFill>
                <a:srgbClr val="002060"/>
              </a:solidFill>
              <a:cs typeface="Arial" panose="020B0604020202020204" pitchFamily="34" charset="0"/>
            </a:endParaRPr>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Tree>
    <p:extLst>
      <p:ext uri="{BB962C8B-B14F-4D97-AF65-F5344CB8AC3E}">
        <p14:creationId xmlns:p14="http://schemas.microsoft.com/office/powerpoint/2010/main" val="3044440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alpha val="71000"/>
          </a:srgbClr>
        </a:solidFill>
        <a:effectLst/>
      </p:bgPr>
    </p:bg>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5" name="Rectangle 10">
            <a:extLst>
              <a:ext uri="{FF2B5EF4-FFF2-40B4-BE49-F238E27FC236}">
                <a16:creationId xmlns:a16="http://schemas.microsoft.com/office/drawing/2014/main" id="{BF3D5AC8-EE85-4463-8816-4AEE63D87C98}"/>
              </a:ext>
            </a:extLst>
          </p:cNvPr>
          <p:cNvSpPr>
            <a:spLocks noChangeArrowheads="1"/>
          </p:cNvSpPr>
          <p:nvPr/>
        </p:nvSpPr>
        <p:spPr bwMode="auto">
          <a:xfrm>
            <a:off x="251640" y="821080"/>
            <a:ext cx="7510127"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GB" altLang="cs-CZ" sz="2200" dirty="0">
                <a:latin typeface="Arial" panose="020B0604020202020204" pitchFamily="34" charset="0"/>
              </a:rPr>
              <a:t> </a:t>
            </a:r>
            <a:r>
              <a:rPr lang="en-US" altLang="cs-CZ" sz="2200" dirty="0">
                <a:latin typeface="Arial" panose="020B0604020202020204" pitchFamily="34" charset="0"/>
              </a:rPr>
              <a:t>subject of investigation at the beginning of the 20th century </a:t>
            </a:r>
          </a:p>
          <a:p>
            <a:pPr eaLnBrk="1" hangingPunct="1">
              <a:spcBef>
                <a:spcPct val="0"/>
              </a:spcBef>
              <a:buFontTx/>
              <a:buChar char="•"/>
            </a:pPr>
            <a:r>
              <a:rPr lang="en-US" altLang="cs-CZ" sz="2200" dirty="0">
                <a:latin typeface="Arial" panose="020B0604020202020204" pitchFamily="34" charset="0"/>
              </a:rPr>
              <a:t> more attention was paid to logistics after the World War II  and in the 1990s</a:t>
            </a:r>
          </a:p>
          <a:p>
            <a:pPr eaLnBrk="1" hangingPunct="1">
              <a:spcBef>
                <a:spcPct val="0"/>
              </a:spcBef>
              <a:buFontTx/>
              <a:buChar char="•"/>
            </a:pPr>
            <a:r>
              <a:rPr lang="en-US" altLang="cs-CZ" sz="2200" dirty="0">
                <a:latin typeface="Arial" panose="020B0604020202020204" pitchFamily="34" charset="0"/>
              </a:rPr>
              <a:t> 1960s – the first comprehensive texts about logistics</a:t>
            </a:r>
          </a:p>
          <a:p>
            <a:pPr eaLnBrk="1" hangingPunct="1">
              <a:spcBef>
                <a:spcPct val="0"/>
              </a:spcBef>
              <a:buFontTx/>
              <a:buNone/>
            </a:pPr>
            <a:endParaRPr lang="en-GB" altLang="cs-CZ" sz="2200" dirty="0">
              <a:latin typeface="Arial" panose="020B0604020202020204" pitchFamily="34" charset="0"/>
            </a:endParaRPr>
          </a:p>
          <a:p>
            <a:pPr eaLnBrk="1" hangingPunct="1">
              <a:spcBef>
                <a:spcPct val="0"/>
              </a:spcBef>
              <a:buFontTx/>
              <a:buNone/>
            </a:pPr>
            <a:endParaRPr lang="en-GB" altLang="cs-CZ" sz="2200" dirty="0">
              <a:latin typeface="Arial" panose="020B0604020202020204" pitchFamily="34" charset="0"/>
            </a:endParaRPr>
          </a:p>
        </p:txBody>
      </p:sp>
      <p:grpSp>
        <p:nvGrpSpPr>
          <p:cNvPr id="2" name="Skupina 1">
            <a:extLst>
              <a:ext uri="{FF2B5EF4-FFF2-40B4-BE49-F238E27FC236}">
                <a16:creationId xmlns:a16="http://schemas.microsoft.com/office/drawing/2014/main" id="{373BA951-0CEA-4705-B725-D8EC022D7CD7}"/>
              </a:ext>
            </a:extLst>
          </p:cNvPr>
          <p:cNvGrpSpPr/>
          <p:nvPr/>
        </p:nvGrpSpPr>
        <p:grpSpPr>
          <a:xfrm>
            <a:off x="2916735" y="2756550"/>
            <a:ext cx="3504391" cy="2300183"/>
            <a:chOff x="2469599" y="2138445"/>
            <a:chExt cx="3744619" cy="2631975"/>
          </a:xfrm>
        </p:grpSpPr>
        <p:pic>
          <p:nvPicPr>
            <p:cNvPr id="8" name="Obrázek 7">
              <a:extLst>
                <a:ext uri="{FF2B5EF4-FFF2-40B4-BE49-F238E27FC236}">
                  <a16:creationId xmlns:a16="http://schemas.microsoft.com/office/drawing/2014/main" id="{360B2612-DD49-46BC-BE5B-BD4CE33215EF}"/>
                </a:ext>
              </a:extLst>
            </p:cNvPr>
            <p:cNvPicPr>
              <a:picLocks noChangeAspect="1"/>
            </p:cNvPicPr>
            <p:nvPr/>
          </p:nvPicPr>
          <p:blipFill rotWithShape="1">
            <a:blip r:embed="rId3"/>
            <a:srcRect l="13125" t="30139" r="48750" b="22222"/>
            <a:stretch/>
          </p:blipFill>
          <p:spPr>
            <a:xfrm>
              <a:off x="2469599" y="2138445"/>
              <a:ext cx="3744619" cy="2631975"/>
            </a:xfrm>
            <a:prstGeom prst="rect">
              <a:avLst/>
            </a:prstGeom>
          </p:spPr>
        </p:pic>
        <p:sp>
          <p:nvSpPr>
            <p:cNvPr id="10" name="TextovéPole 9">
              <a:extLst>
                <a:ext uri="{FF2B5EF4-FFF2-40B4-BE49-F238E27FC236}">
                  <a16:creationId xmlns:a16="http://schemas.microsoft.com/office/drawing/2014/main" id="{5C06CDFC-9073-4508-8935-83836783BCF6}"/>
                </a:ext>
              </a:extLst>
            </p:cNvPr>
            <p:cNvSpPr txBox="1"/>
            <p:nvPr/>
          </p:nvSpPr>
          <p:spPr>
            <a:xfrm rot="20034710">
              <a:off x="2684566" y="2705299"/>
              <a:ext cx="1812904" cy="369332"/>
            </a:xfrm>
            <a:prstGeom prst="rect">
              <a:avLst/>
            </a:prstGeom>
            <a:noFill/>
          </p:spPr>
          <p:txBody>
            <a:bodyPr wrap="square" rtlCol="0">
              <a:spAutoFit/>
            </a:bodyPr>
            <a:lstStyle/>
            <a:p>
              <a:r>
                <a:rPr lang="en-GB" dirty="0"/>
                <a:t>logistics</a:t>
              </a:r>
            </a:p>
          </p:txBody>
        </p:sp>
      </p:grpSp>
    </p:spTree>
    <p:extLst>
      <p:ext uri="{BB962C8B-B14F-4D97-AF65-F5344CB8AC3E}">
        <p14:creationId xmlns:p14="http://schemas.microsoft.com/office/powerpoint/2010/main" val="2992762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5" name="Rectangle 10">
            <a:extLst>
              <a:ext uri="{FF2B5EF4-FFF2-40B4-BE49-F238E27FC236}">
                <a16:creationId xmlns:a16="http://schemas.microsoft.com/office/drawing/2014/main" id="{BF3D5AC8-EE85-4463-8816-4AEE63D87C98}"/>
              </a:ext>
            </a:extLst>
          </p:cNvPr>
          <p:cNvSpPr>
            <a:spLocks noChangeArrowheads="1"/>
          </p:cNvSpPr>
          <p:nvPr/>
        </p:nvSpPr>
        <p:spPr bwMode="auto">
          <a:xfrm>
            <a:off x="251640" y="821080"/>
            <a:ext cx="7510127"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cs-CZ" sz="2200">
                <a:latin typeface="Arial" panose="020B0604020202020204" pitchFamily="34" charset="0"/>
              </a:rPr>
              <a:t>Peter Drucker:</a:t>
            </a:r>
          </a:p>
          <a:p>
            <a:pPr eaLnBrk="1" hangingPunct="1">
              <a:spcBef>
                <a:spcPct val="0"/>
              </a:spcBef>
              <a:buFontTx/>
              <a:buNone/>
            </a:pPr>
            <a:r>
              <a:rPr lang="en-US" altLang="cs-CZ" sz="2200">
                <a:latin typeface="Arial" panose="020B0604020202020204" pitchFamily="34" charset="0"/>
              </a:rPr>
              <a:t>Logistics is one of the last chances and opportunities to increase efficiency of companies</a:t>
            </a:r>
          </a:p>
        </p:txBody>
      </p:sp>
      <p:pic>
        <p:nvPicPr>
          <p:cNvPr id="7" name="Obrázek 6">
            <a:extLst>
              <a:ext uri="{FF2B5EF4-FFF2-40B4-BE49-F238E27FC236}">
                <a16:creationId xmlns:a16="http://schemas.microsoft.com/office/drawing/2014/main" id="{3EAD4774-F31F-4859-B9EC-0CE0CA017BE2}"/>
              </a:ext>
            </a:extLst>
          </p:cNvPr>
          <p:cNvPicPr>
            <a:picLocks noChangeAspect="1"/>
          </p:cNvPicPr>
          <p:nvPr/>
        </p:nvPicPr>
        <p:blipFill rotWithShape="1">
          <a:blip r:embed="rId3"/>
          <a:srcRect l="9767" t="30043" r="45504" b="18278"/>
          <a:stretch/>
        </p:blipFill>
        <p:spPr>
          <a:xfrm>
            <a:off x="2245603" y="2130431"/>
            <a:ext cx="4089992" cy="2658141"/>
          </a:xfrm>
          <a:prstGeom prst="rect">
            <a:avLst/>
          </a:prstGeom>
        </p:spPr>
      </p:pic>
    </p:spTree>
    <p:extLst>
      <p:ext uri="{BB962C8B-B14F-4D97-AF65-F5344CB8AC3E}">
        <p14:creationId xmlns:p14="http://schemas.microsoft.com/office/powerpoint/2010/main" val="3668369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5" name="Rectangle 6">
            <a:extLst>
              <a:ext uri="{FF2B5EF4-FFF2-40B4-BE49-F238E27FC236}">
                <a16:creationId xmlns:a16="http://schemas.microsoft.com/office/drawing/2014/main" id="{54BCC7E9-0383-4A10-95CB-BDC2547DFDBB}"/>
              </a:ext>
            </a:extLst>
          </p:cNvPr>
          <p:cNvSpPr>
            <a:spLocks noChangeArrowheads="1"/>
          </p:cNvSpPr>
          <p:nvPr/>
        </p:nvSpPr>
        <p:spPr bwMode="auto">
          <a:xfrm>
            <a:off x="251640" y="942174"/>
            <a:ext cx="8207375"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GB" altLang="cs-CZ" sz="2000" b="1" dirty="0">
                <a:latin typeface="Arial" panose="020B0604020202020204" pitchFamily="34" charset="0"/>
              </a:rPr>
              <a:t> </a:t>
            </a:r>
            <a:r>
              <a:rPr lang="en-GB" altLang="cs-CZ" sz="2200" dirty="0">
                <a:latin typeface="Arial" panose="020B0604020202020204" pitchFamily="34" charset="0"/>
              </a:rPr>
              <a:t>1970s and 1980s – deregulation of transport in the USA </a:t>
            </a:r>
          </a:p>
          <a:p>
            <a:pPr eaLnBrk="1" hangingPunct="1">
              <a:spcBef>
                <a:spcPct val="0"/>
              </a:spcBef>
              <a:buFontTx/>
              <a:buChar char="•"/>
            </a:pPr>
            <a:r>
              <a:rPr lang="en-GB" altLang="cs-CZ" sz="2200" dirty="0">
                <a:latin typeface="Arial" panose="020B0604020202020204" pitchFamily="34" charset="0"/>
              </a:rPr>
              <a:t> 1970s:</a:t>
            </a:r>
          </a:p>
          <a:p>
            <a:pPr marL="1085850" lvl="1" indent="-342900">
              <a:spcBef>
                <a:spcPct val="0"/>
              </a:spcBef>
              <a:buFont typeface="Courier New" panose="02070309020205020404" pitchFamily="49" charset="0"/>
              <a:buChar char="o"/>
            </a:pPr>
            <a:r>
              <a:rPr lang="en-GB" altLang="cs-CZ" sz="1800" dirty="0">
                <a:latin typeface="Arial" panose="020B0604020202020204" pitchFamily="34" charset="0"/>
              </a:rPr>
              <a:t>impact of globalisation</a:t>
            </a:r>
          </a:p>
          <a:p>
            <a:pPr marL="1085850" lvl="1" indent="-342900">
              <a:spcBef>
                <a:spcPct val="0"/>
              </a:spcBef>
              <a:buFont typeface="Courier New" panose="02070309020205020404" pitchFamily="49" charset="0"/>
              <a:buChar char="o"/>
            </a:pPr>
            <a:r>
              <a:rPr lang="en-GB" altLang="cs-CZ" sz="1800" dirty="0">
                <a:latin typeface="Arial" panose="020B0604020202020204" pitchFamily="34" charset="0"/>
              </a:rPr>
              <a:t>information technology boom</a:t>
            </a:r>
          </a:p>
          <a:p>
            <a:pPr marL="1085850" lvl="1" indent="-342900">
              <a:spcBef>
                <a:spcPct val="0"/>
              </a:spcBef>
              <a:buFont typeface="Courier New" panose="02070309020205020404" pitchFamily="49" charset="0"/>
              <a:buChar char="o"/>
            </a:pPr>
            <a:r>
              <a:rPr lang="en-GB" altLang="cs-CZ" sz="1800" dirty="0">
                <a:latin typeface="Arial" panose="020B0604020202020204" pitchFamily="34" charset="0"/>
              </a:rPr>
              <a:t>positive impact on profit – logistics costs</a:t>
            </a:r>
          </a:p>
          <a:p>
            <a:pPr eaLnBrk="1" hangingPunct="1">
              <a:spcBef>
                <a:spcPct val="0"/>
              </a:spcBef>
              <a:buNone/>
            </a:pPr>
            <a:endParaRPr lang="en-GB" altLang="cs-CZ" dirty="0">
              <a:latin typeface="Arial" panose="020B0604020202020204" pitchFamily="34" charset="0"/>
            </a:endParaRPr>
          </a:p>
        </p:txBody>
      </p:sp>
      <p:pic>
        <p:nvPicPr>
          <p:cNvPr id="2" name="Obrázek 1">
            <a:extLst>
              <a:ext uri="{FF2B5EF4-FFF2-40B4-BE49-F238E27FC236}">
                <a16:creationId xmlns:a16="http://schemas.microsoft.com/office/drawing/2014/main" id="{A38C2373-89B2-43B7-B948-1BD98C542549}"/>
              </a:ext>
            </a:extLst>
          </p:cNvPr>
          <p:cNvPicPr>
            <a:picLocks noChangeAspect="1"/>
          </p:cNvPicPr>
          <p:nvPr/>
        </p:nvPicPr>
        <p:blipFill rotWithShape="1">
          <a:blip r:embed="rId3"/>
          <a:srcRect l="18217" t="39690" r="53954" b="41154"/>
          <a:stretch/>
        </p:blipFill>
        <p:spPr>
          <a:xfrm>
            <a:off x="3866229" y="2839811"/>
            <a:ext cx="3778104" cy="1462832"/>
          </a:xfrm>
          <a:prstGeom prst="rect">
            <a:avLst/>
          </a:prstGeom>
        </p:spPr>
      </p:pic>
      <p:pic>
        <p:nvPicPr>
          <p:cNvPr id="3" name="Obrázek 2">
            <a:extLst>
              <a:ext uri="{FF2B5EF4-FFF2-40B4-BE49-F238E27FC236}">
                <a16:creationId xmlns:a16="http://schemas.microsoft.com/office/drawing/2014/main" id="{063031FF-B8D5-43F1-AD18-94A90AAE6C48}"/>
              </a:ext>
            </a:extLst>
          </p:cNvPr>
          <p:cNvPicPr>
            <a:picLocks noChangeAspect="1"/>
          </p:cNvPicPr>
          <p:nvPr/>
        </p:nvPicPr>
        <p:blipFill rotWithShape="1">
          <a:blip r:embed="rId4"/>
          <a:srcRect l="12714" t="30043" r="48449" b="22963"/>
          <a:stretch/>
        </p:blipFill>
        <p:spPr>
          <a:xfrm>
            <a:off x="546092" y="2685208"/>
            <a:ext cx="2799907" cy="1905726"/>
          </a:xfrm>
          <a:prstGeom prst="rect">
            <a:avLst/>
          </a:prstGeom>
        </p:spPr>
      </p:pic>
    </p:spTree>
    <p:extLst>
      <p:ext uri="{BB962C8B-B14F-4D97-AF65-F5344CB8AC3E}">
        <p14:creationId xmlns:p14="http://schemas.microsoft.com/office/powerpoint/2010/main" val="1275685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5" name="Rectangle 6">
            <a:extLst>
              <a:ext uri="{FF2B5EF4-FFF2-40B4-BE49-F238E27FC236}">
                <a16:creationId xmlns:a16="http://schemas.microsoft.com/office/drawing/2014/main" id="{54BCC7E9-0383-4A10-95CB-BDC2547DFDBB}"/>
              </a:ext>
            </a:extLst>
          </p:cNvPr>
          <p:cNvSpPr>
            <a:spLocks noChangeArrowheads="1"/>
          </p:cNvSpPr>
          <p:nvPr/>
        </p:nvSpPr>
        <p:spPr bwMode="auto">
          <a:xfrm>
            <a:off x="448733" y="942174"/>
            <a:ext cx="7341388"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altLang="cs-CZ" sz="2000" dirty="0">
                <a:latin typeface="Arial" panose="020B0604020202020204" pitchFamily="34" charset="0"/>
              </a:rPr>
              <a:t> </a:t>
            </a:r>
            <a:r>
              <a:rPr lang="en-US" altLang="cs-CZ" sz="2200" dirty="0">
                <a:latin typeface="Arial" panose="020B0604020202020204" pitchFamily="34" charset="0"/>
              </a:rPr>
              <a:t>end of </a:t>
            </a:r>
            <a:r>
              <a:rPr lang="cs-CZ" altLang="cs-CZ" sz="2200" dirty="0" err="1">
                <a:latin typeface="Arial" panose="020B0604020202020204" pitchFamily="34" charset="0"/>
              </a:rPr>
              <a:t>the</a:t>
            </a:r>
            <a:r>
              <a:rPr lang="cs-CZ" altLang="cs-CZ" sz="2200" dirty="0">
                <a:latin typeface="Arial" panose="020B0604020202020204" pitchFamily="34" charset="0"/>
              </a:rPr>
              <a:t> </a:t>
            </a:r>
            <a:r>
              <a:rPr lang="en-US" altLang="cs-CZ" sz="2200" dirty="0">
                <a:latin typeface="Arial" panose="020B0604020202020204" pitchFamily="34" charset="0"/>
              </a:rPr>
              <a:t>1980s – penetration of logistics into the Eastern bloc countries</a:t>
            </a:r>
          </a:p>
          <a:p>
            <a:pPr eaLnBrk="1" hangingPunct="1">
              <a:spcBef>
                <a:spcPct val="0"/>
              </a:spcBef>
              <a:buFontTx/>
              <a:buChar char="•"/>
            </a:pPr>
            <a:r>
              <a:rPr lang="en-US" altLang="cs-CZ" sz="2200" dirty="0">
                <a:latin typeface="Arial" panose="020B0604020202020204" pitchFamily="34" charset="0"/>
              </a:rPr>
              <a:t> today logistics is considered a </a:t>
            </a:r>
            <a:r>
              <a:rPr lang="en-US" altLang="cs-CZ" sz="2200" b="1" dirty="0">
                <a:latin typeface="Arial" panose="020B0604020202020204" pitchFamily="34" charset="0"/>
              </a:rPr>
              <a:t>scientific</a:t>
            </a:r>
            <a:r>
              <a:rPr lang="en-US" altLang="cs-CZ" sz="2200" dirty="0">
                <a:latin typeface="Arial" panose="020B0604020202020204" pitchFamily="34" charset="0"/>
              </a:rPr>
              <a:t> </a:t>
            </a:r>
            <a:r>
              <a:rPr lang="en-US" altLang="cs-CZ" sz="2200" b="1" dirty="0">
                <a:latin typeface="Arial" panose="020B0604020202020204" pitchFamily="34" charset="0"/>
              </a:rPr>
              <a:t>discipline </a:t>
            </a:r>
            <a:r>
              <a:rPr lang="en-US" altLang="cs-CZ" sz="2200" dirty="0">
                <a:latin typeface="Arial" panose="020B0604020202020204" pitchFamily="34" charset="0"/>
              </a:rPr>
              <a:t>characterized by a system approach</a:t>
            </a:r>
          </a:p>
        </p:txBody>
      </p:sp>
      <p:grpSp>
        <p:nvGrpSpPr>
          <p:cNvPr id="20" name="Skupina 19">
            <a:extLst>
              <a:ext uri="{FF2B5EF4-FFF2-40B4-BE49-F238E27FC236}">
                <a16:creationId xmlns:a16="http://schemas.microsoft.com/office/drawing/2014/main" id="{E6F8E2C7-7B7A-4916-A0BC-3E9DEC90290F}"/>
              </a:ext>
            </a:extLst>
          </p:cNvPr>
          <p:cNvGrpSpPr/>
          <p:nvPr/>
        </p:nvGrpSpPr>
        <p:grpSpPr>
          <a:xfrm>
            <a:off x="2506133" y="2743200"/>
            <a:ext cx="4082608" cy="2110884"/>
            <a:chOff x="1614321" y="2426772"/>
            <a:chExt cx="4974420" cy="2427312"/>
          </a:xfrm>
        </p:grpSpPr>
        <p:grpSp>
          <p:nvGrpSpPr>
            <p:cNvPr id="18" name="Skupina 17">
              <a:extLst>
                <a:ext uri="{FF2B5EF4-FFF2-40B4-BE49-F238E27FC236}">
                  <a16:creationId xmlns:a16="http://schemas.microsoft.com/office/drawing/2014/main" id="{A99D58C3-4CCC-4A9B-B590-00F916CD9CB4}"/>
                </a:ext>
              </a:extLst>
            </p:cNvPr>
            <p:cNvGrpSpPr/>
            <p:nvPr/>
          </p:nvGrpSpPr>
          <p:grpSpPr>
            <a:xfrm>
              <a:off x="5472853" y="2457477"/>
              <a:ext cx="1115888" cy="2396607"/>
              <a:chOff x="5472853" y="2457477"/>
              <a:chExt cx="1115888" cy="2396607"/>
            </a:xfrm>
          </p:grpSpPr>
          <p:sp>
            <p:nvSpPr>
              <p:cNvPr id="10" name="Šipka: doprava 9">
                <a:extLst>
                  <a:ext uri="{FF2B5EF4-FFF2-40B4-BE49-F238E27FC236}">
                    <a16:creationId xmlns:a16="http://schemas.microsoft.com/office/drawing/2014/main" id="{D1C31521-6E50-463D-A662-D4BE4A3EF14A}"/>
                  </a:ext>
                </a:extLst>
              </p:cNvPr>
              <p:cNvSpPr/>
              <p:nvPr/>
            </p:nvSpPr>
            <p:spPr>
              <a:xfrm rot="10800000">
                <a:off x="5486908" y="3386663"/>
                <a:ext cx="1075267" cy="541867"/>
              </a:xfrm>
              <a:prstGeom prst="rightArrow">
                <a:avLst/>
              </a:prstGeom>
              <a:solidFill>
                <a:srgbClr val="FFFF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Šipka: doprava 10">
                <a:extLst>
                  <a:ext uri="{FF2B5EF4-FFF2-40B4-BE49-F238E27FC236}">
                    <a16:creationId xmlns:a16="http://schemas.microsoft.com/office/drawing/2014/main" id="{7ECFC294-E84A-42CE-8EB4-3B67A267D790}"/>
                  </a:ext>
                </a:extLst>
              </p:cNvPr>
              <p:cNvSpPr/>
              <p:nvPr/>
            </p:nvSpPr>
            <p:spPr>
              <a:xfrm rot="9291718">
                <a:off x="5472853" y="2457477"/>
                <a:ext cx="1075267" cy="541867"/>
              </a:xfrm>
              <a:prstGeom prst="rightArrow">
                <a:avLst/>
              </a:prstGeom>
              <a:solidFill>
                <a:srgbClr val="FF000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Šipka: doprava 11">
                <a:extLst>
                  <a:ext uri="{FF2B5EF4-FFF2-40B4-BE49-F238E27FC236}">
                    <a16:creationId xmlns:a16="http://schemas.microsoft.com/office/drawing/2014/main" id="{C1B4D639-D1DF-4FB6-ADA6-C34F8F7D8417}"/>
                  </a:ext>
                </a:extLst>
              </p:cNvPr>
              <p:cNvSpPr/>
              <p:nvPr/>
            </p:nvSpPr>
            <p:spPr>
              <a:xfrm rot="12274899">
                <a:off x="5513474" y="4312217"/>
                <a:ext cx="1075267" cy="541867"/>
              </a:xfrm>
              <a:prstGeom prst="rightArrow">
                <a:avLst/>
              </a:prstGeom>
              <a:solidFill>
                <a:srgbClr val="00B050">
                  <a:alpha val="1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9" name="Skupina 18">
              <a:extLst>
                <a:ext uri="{FF2B5EF4-FFF2-40B4-BE49-F238E27FC236}">
                  <a16:creationId xmlns:a16="http://schemas.microsoft.com/office/drawing/2014/main" id="{A7B13E99-EB5B-445C-82A2-5F55297CC188}"/>
                </a:ext>
              </a:extLst>
            </p:cNvPr>
            <p:cNvGrpSpPr/>
            <p:nvPr/>
          </p:nvGrpSpPr>
          <p:grpSpPr>
            <a:xfrm>
              <a:off x="1614321" y="2426772"/>
              <a:ext cx="3716134" cy="2373632"/>
              <a:chOff x="1614321" y="2426772"/>
              <a:chExt cx="3716134" cy="2373632"/>
            </a:xfrm>
          </p:grpSpPr>
          <p:pic>
            <p:nvPicPr>
              <p:cNvPr id="7" name="Obrázek 6">
                <a:extLst>
                  <a:ext uri="{FF2B5EF4-FFF2-40B4-BE49-F238E27FC236}">
                    <a16:creationId xmlns:a16="http://schemas.microsoft.com/office/drawing/2014/main" id="{EEFF3DF1-6410-4445-8C57-216B03A3D51A}"/>
                  </a:ext>
                </a:extLst>
              </p:cNvPr>
              <p:cNvPicPr>
                <a:picLocks noChangeAspect="1"/>
              </p:cNvPicPr>
              <p:nvPr/>
            </p:nvPicPr>
            <p:blipFill rotWithShape="1">
              <a:blip r:embed="rId3"/>
              <a:srcRect l="18682" t="36383" r="54186" b="23652"/>
              <a:stretch/>
            </p:blipFill>
            <p:spPr>
              <a:xfrm>
                <a:off x="2849525" y="2473842"/>
                <a:ext cx="2480930" cy="2055628"/>
              </a:xfrm>
              <a:prstGeom prst="rect">
                <a:avLst/>
              </a:prstGeom>
            </p:spPr>
          </p:pic>
          <p:sp>
            <p:nvSpPr>
              <p:cNvPr id="8" name="Šipka: doprava 7">
                <a:extLst>
                  <a:ext uri="{FF2B5EF4-FFF2-40B4-BE49-F238E27FC236}">
                    <a16:creationId xmlns:a16="http://schemas.microsoft.com/office/drawing/2014/main" id="{B30E7298-B477-467C-A382-B0BCCDE52DA5}"/>
                  </a:ext>
                </a:extLst>
              </p:cNvPr>
              <p:cNvSpPr/>
              <p:nvPr/>
            </p:nvSpPr>
            <p:spPr>
              <a:xfrm>
                <a:off x="1617805" y="3283424"/>
                <a:ext cx="1075267" cy="541867"/>
              </a:xfrm>
              <a:prstGeom prst="rightArrow">
                <a:avLst/>
              </a:prstGeom>
              <a:solidFill>
                <a:schemeClr val="accent5">
                  <a:lumMod val="40000"/>
                  <a:lumOff val="60000"/>
                  <a:alpha val="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Šipka: doprava 8">
                <a:extLst>
                  <a:ext uri="{FF2B5EF4-FFF2-40B4-BE49-F238E27FC236}">
                    <a16:creationId xmlns:a16="http://schemas.microsoft.com/office/drawing/2014/main" id="{5BC25338-9871-426F-8BDC-6F248642E9F5}"/>
                  </a:ext>
                </a:extLst>
              </p:cNvPr>
              <p:cNvSpPr/>
              <p:nvPr/>
            </p:nvSpPr>
            <p:spPr>
              <a:xfrm rot="20413658">
                <a:off x="1614321" y="4258537"/>
                <a:ext cx="1075267" cy="541867"/>
              </a:xfrm>
              <a:prstGeom prst="rightArrow">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Šipka: doprava 12">
                <a:extLst>
                  <a:ext uri="{FF2B5EF4-FFF2-40B4-BE49-F238E27FC236}">
                    <a16:creationId xmlns:a16="http://schemas.microsoft.com/office/drawing/2014/main" id="{A92888A1-B354-4D74-A30E-A96AB8E0F337}"/>
                  </a:ext>
                </a:extLst>
              </p:cNvPr>
              <p:cNvSpPr/>
              <p:nvPr/>
            </p:nvSpPr>
            <p:spPr>
              <a:xfrm rot="1170837">
                <a:off x="1636411" y="2426772"/>
                <a:ext cx="1075267" cy="541867"/>
              </a:xfrm>
              <a:prstGeom prst="rightArrow">
                <a:avLst/>
              </a:prstGeom>
              <a:solidFill>
                <a:schemeClr val="accent6">
                  <a:lumMod val="60000"/>
                  <a:lumOff val="4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spTree>
    <p:extLst>
      <p:ext uri="{BB962C8B-B14F-4D97-AF65-F5344CB8AC3E}">
        <p14:creationId xmlns:p14="http://schemas.microsoft.com/office/powerpoint/2010/main" val="1726001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5" name="Rectangle 9">
            <a:extLst>
              <a:ext uri="{FF2B5EF4-FFF2-40B4-BE49-F238E27FC236}">
                <a16:creationId xmlns:a16="http://schemas.microsoft.com/office/drawing/2014/main" id="{A0D0D9FF-9EE8-46B1-BCC6-76FF65EC6D90}"/>
              </a:ext>
            </a:extLst>
          </p:cNvPr>
          <p:cNvSpPr>
            <a:spLocks noChangeArrowheads="1"/>
          </p:cNvSpPr>
          <p:nvPr/>
        </p:nvSpPr>
        <p:spPr bwMode="auto">
          <a:xfrm>
            <a:off x="481470" y="773073"/>
            <a:ext cx="7456487"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GB" sz="2600" b="1" cap="all" dirty="0">
                <a:solidFill>
                  <a:srgbClr val="307871"/>
                </a:solidFill>
                <a:latin typeface="+mj-lt"/>
              </a:rPr>
              <a:t>Origin of </a:t>
            </a:r>
            <a:r>
              <a:rPr lang="cs-CZ" sz="2600" b="1" cap="all" dirty="0" err="1">
                <a:solidFill>
                  <a:srgbClr val="307871"/>
                </a:solidFill>
                <a:latin typeface="+mj-lt"/>
              </a:rPr>
              <a:t>the</a:t>
            </a:r>
            <a:r>
              <a:rPr lang="cs-CZ" sz="2600" b="1" cap="all" dirty="0">
                <a:solidFill>
                  <a:srgbClr val="307871"/>
                </a:solidFill>
                <a:latin typeface="+mj-lt"/>
              </a:rPr>
              <a:t> </a:t>
            </a:r>
            <a:r>
              <a:rPr lang="en-GB" sz="2600" b="1" cap="all" dirty="0">
                <a:solidFill>
                  <a:srgbClr val="307871"/>
                </a:solidFill>
                <a:latin typeface="+mj-lt"/>
              </a:rPr>
              <a:t>word logistics</a:t>
            </a:r>
          </a:p>
          <a:p>
            <a:pPr eaLnBrk="1" hangingPunct="1">
              <a:defRPr/>
            </a:pPr>
            <a:endParaRPr lang="en-GB" sz="800" b="1" dirty="0">
              <a:solidFill>
                <a:srgbClr val="FF0000"/>
              </a:solidFill>
              <a:latin typeface="Arial" charset="0"/>
            </a:endParaRPr>
          </a:p>
          <a:p>
            <a:pPr marL="342900" indent="-342900" eaLnBrk="1" hangingPunct="1">
              <a:buFont typeface="Arial" panose="020B0604020202020204" pitchFamily="34" charset="0"/>
              <a:buChar char="•"/>
              <a:defRPr/>
            </a:pPr>
            <a:r>
              <a:rPr lang="en-GB" sz="2200" dirty="0">
                <a:latin typeface="Arial" charset="0"/>
              </a:rPr>
              <a:t>Origin in Greek:</a:t>
            </a:r>
          </a:p>
          <a:p>
            <a:pPr eaLnBrk="1" hangingPunct="1">
              <a:defRPr/>
            </a:pPr>
            <a:r>
              <a:rPr lang="en-GB" i="1" dirty="0">
                <a:latin typeface="Arial" charset="0"/>
              </a:rPr>
              <a:t>	logos</a:t>
            </a:r>
            <a:r>
              <a:rPr lang="en-GB" dirty="0">
                <a:latin typeface="Arial" charset="0"/>
              </a:rPr>
              <a:t> – word, reason, speech, counting</a:t>
            </a:r>
          </a:p>
          <a:p>
            <a:pPr eaLnBrk="1" hangingPunct="1">
              <a:defRPr/>
            </a:pPr>
            <a:r>
              <a:rPr lang="en-GB" i="1" dirty="0">
                <a:latin typeface="Arial" charset="0"/>
              </a:rPr>
              <a:t>	</a:t>
            </a:r>
            <a:r>
              <a:rPr lang="en-GB" i="1" dirty="0" err="1">
                <a:latin typeface="Arial" charset="0"/>
              </a:rPr>
              <a:t>logistikon</a:t>
            </a:r>
            <a:r>
              <a:rPr lang="en-GB" dirty="0">
                <a:latin typeface="Arial" charset="0"/>
              </a:rPr>
              <a:t> – ingenuity, invention, reason</a:t>
            </a:r>
          </a:p>
          <a:p>
            <a:pPr eaLnBrk="1" hangingPunct="1">
              <a:defRPr/>
            </a:pPr>
            <a:r>
              <a:rPr lang="en-GB" i="1" dirty="0">
                <a:latin typeface="Arial" charset="0"/>
              </a:rPr>
              <a:t>	</a:t>
            </a:r>
            <a:r>
              <a:rPr lang="en-GB" i="1" dirty="0" err="1">
                <a:latin typeface="Arial" charset="0"/>
              </a:rPr>
              <a:t>logistikos</a:t>
            </a:r>
            <a:r>
              <a:rPr lang="en-GB" dirty="0">
                <a:latin typeface="Arial" charset="0"/>
              </a:rPr>
              <a:t> - counting, numerical art</a:t>
            </a:r>
          </a:p>
          <a:p>
            <a:pPr eaLnBrk="1" hangingPunct="1">
              <a:defRPr/>
            </a:pPr>
            <a:r>
              <a:rPr lang="en-GB" dirty="0">
                <a:latin typeface="Arial" charset="0"/>
              </a:rPr>
              <a:t> </a:t>
            </a:r>
            <a:endParaRPr lang="en-GB" sz="1200" dirty="0">
              <a:latin typeface="Arial" charset="0"/>
            </a:endParaRPr>
          </a:p>
          <a:p>
            <a:pPr eaLnBrk="1" hangingPunct="1">
              <a:defRPr/>
            </a:pPr>
            <a:endParaRPr lang="en-GB" altLang="cs-CZ" b="1" dirty="0">
              <a:latin typeface="Arial" charset="0"/>
            </a:endParaRPr>
          </a:p>
        </p:txBody>
      </p:sp>
      <p:pic>
        <p:nvPicPr>
          <p:cNvPr id="2" name="Obrázek 1">
            <a:extLst>
              <a:ext uri="{FF2B5EF4-FFF2-40B4-BE49-F238E27FC236}">
                <a16:creationId xmlns:a16="http://schemas.microsoft.com/office/drawing/2014/main" id="{18DCC42D-89EC-43EC-A813-79E0B9129CFF}"/>
              </a:ext>
            </a:extLst>
          </p:cNvPr>
          <p:cNvPicPr>
            <a:picLocks noChangeAspect="1"/>
          </p:cNvPicPr>
          <p:nvPr/>
        </p:nvPicPr>
        <p:blipFill rotWithShape="1">
          <a:blip r:embed="rId3"/>
          <a:srcRect l="13190" t="29354" r="48915" b="17313"/>
          <a:stretch/>
        </p:blipFill>
        <p:spPr>
          <a:xfrm>
            <a:off x="3758088" y="3019563"/>
            <a:ext cx="2488266" cy="1969822"/>
          </a:xfrm>
          <a:prstGeom prst="rect">
            <a:avLst/>
          </a:prstGeom>
        </p:spPr>
      </p:pic>
      <p:sp>
        <p:nvSpPr>
          <p:cNvPr id="7" name="Myšlenková bublina: obláček 6">
            <a:extLst>
              <a:ext uri="{FF2B5EF4-FFF2-40B4-BE49-F238E27FC236}">
                <a16:creationId xmlns:a16="http://schemas.microsoft.com/office/drawing/2014/main" id="{E3917E9D-7CF3-439C-A1AD-7B0D5DE7C03C}"/>
              </a:ext>
            </a:extLst>
          </p:cNvPr>
          <p:cNvSpPr/>
          <p:nvPr/>
        </p:nvSpPr>
        <p:spPr>
          <a:xfrm>
            <a:off x="5493181" y="1791628"/>
            <a:ext cx="2488266" cy="1104669"/>
          </a:xfrm>
          <a:prstGeom prst="cloudCallout">
            <a:avLst/>
          </a:prstGeom>
          <a:solidFill>
            <a:schemeClr val="accent6">
              <a:lumMod val="20000"/>
              <a:lumOff val="80000"/>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ovéPole 7">
            <a:extLst>
              <a:ext uri="{FF2B5EF4-FFF2-40B4-BE49-F238E27FC236}">
                <a16:creationId xmlns:a16="http://schemas.microsoft.com/office/drawing/2014/main" id="{70A67225-9A51-4E7A-B1DA-DC8DC5E9E7A1}"/>
              </a:ext>
            </a:extLst>
          </p:cNvPr>
          <p:cNvSpPr txBox="1"/>
          <p:nvPr/>
        </p:nvSpPr>
        <p:spPr>
          <a:xfrm>
            <a:off x="5910600" y="2096864"/>
            <a:ext cx="1665249" cy="369332"/>
          </a:xfrm>
          <a:prstGeom prst="rect">
            <a:avLst/>
          </a:prstGeom>
          <a:noFill/>
        </p:spPr>
        <p:txBody>
          <a:bodyPr wrap="square" rtlCol="0">
            <a:spAutoFit/>
          </a:bodyPr>
          <a:lstStyle/>
          <a:p>
            <a:r>
              <a:rPr lang="cs-CZ" i="1" dirty="0"/>
              <a:t>N </a:t>
            </a:r>
            <a:r>
              <a:rPr lang="cs-CZ" dirty="0"/>
              <a:t>= </a:t>
            </a:r>
            <a:r>
              <a:rPr lang="cs-CZ" i="1" dirty="0" err="1"/>
              <a:t>vQ</a:t>
            </a:r>
            <a:r>
              <a:rPr lang="cs-CZ" dirty="0"/>
              <a:t> + </a:t>
            </a:r>
            <a:r>
              <a:rPr lang="cs-CZ" i="1" dirty="0"/>
              <a:t>F</a:t>
            </a:r>
          </a:p>
        </p:txBody>
      </p:sp>
      <p:sp>
        <p:nvSpPr>
          <p:cNvPr id="10" name="Myšlenková bublina: obláček 9">
            <a:extLst>
              <a:ext uri="{FF2B5EF4-FFF2-40B4-BE49-F238E27FC236}">
                <a16:creationId xmlns:a16="http://schemas.microsoft.com/office/drawing/2014/main" id="{42039219-1AAD-437E-8936-871307D69A4E}"/>
              </a:ext>
            </a:extLst>
          </p:cNvPr>
          <p:cNvSpPr/>
          <p:nvPr/>
        </p:nvSpPr>
        <p:spPr>
          <a:xfrm>
            <a:off x="1387280" y="2773882"/>
            <a:ext cx="2488266" cy="1014820"/>
          </a:xfrm>
          <a:prstGeom prst="cloudCallout">
            <a:avLst/>
          </a:prstGeom>
          <a:solidFill>
            <a:schemeClr val="tx2">
              <a:lumMod val="20000"/>
              <a:lumOff val="80000"/>
              <a:alpha val="21000"/>
            </a:schemeClr>
          </a:solidFill>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TextovéPole 13">
            <a:extLst>
              <a:ext uri="{FF2B5EF4-FFF2-40B4-BE49-F238E27FC236}">
                <a16:creationId xmlns:a16="http://schemas.microsoft.com/office/drawing/2014/main" id="{155012DB-EFAA-4393-ADF3-54AED8548C04}"/>
              </a:ext>
            </a:extLst>
          </p:cNvPr>
          <p:cNvSpPr txBox="1"/>
          <p:nvPr/>
        </p:nvSpPr>
        <p:spPr>
          <a:xfrm>
            <a:off x="1644832" y="3021842"/>
            <a:ext cx="2143936" cy="369332"/>
          </a:xfrm>
          <a:prstGeom prst="rect">
            <a:avLst/>
          </a:prstGeom>
          <a:noFill/>
        </p:spPr>
        <p:txBody>
          <a:bodyPr wrap="square" rtlCol="0">
            <a:spAutoFit/>
          </a:bodyPr>
          <a:lstStyle/>
          <a:p>
            <a:r>
              <a:rPr lang="cs-CZ" i="1" dirty="0"/>
              <a:t>Min N </a:t>
            </a:r>
            <a:r>
              <a:rPr lang="cs-CZ" dirty="0"/>
              <a:t>= </a:t>
            </a:r>
            <a:r>
              <a:rPr lang="cs-CZ" i="1" dirty="0"/>
              <a:t>c</a:t>
            </a:r>
            <a:r>
              <a:rPr lang="cs-CZ" baseline="-25000" dirty="0"/>
              <a:t>1</a:t>
            </a:r>
            <a:r>
              <a:rPr lang="cs-CZ" i="1" dirty="0"/>
              <a:t>x</a:t>
            </a:r>
            <a:r>
              <a:rPr lang="cs-CZ" dirty="0"/>
              <a:t> + c</a:t>
            </a:r>
            <a:r>
              <a:rPr lang="cs-CZ" baseline="-25000" dirty="0"/>
              <a:t>2</a:t>
            </a:r>
            <a:r>
              <a:rPr lang="cs-CZ" i="1" dirty="0"/>
              <a:t>y</a:t>
            </a:r>
          </a:p>
        </p:txBody>
      </p:sp>
    </p:spTree>
    <p:extLst>
      <p:ext uri="{BB962C8B-B14F-4D97-AF65-F5344CB8AC3E}">
        <p14:creationId xmlns:p14="http://schemas.microsoft.com/office/powerpoint/2010/main" val="1222144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188640" y="146615"/>
            <a:ext cx="3402378" cy="380777"/>
          </a:xfrm>
          <a:prstGeom prst="rect">
            <a:avLst/>
          </a:prstGeom>
        </p:spPr>
        <p:txBody>
          <a:bodyPr vert="horz" lIns="68580" tIns="34290" rIns="68580" bIns="3429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cs-CZ" sz="4500" dirty="0"/>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0620" y="205641"/>
            <a:ext cx="1098625" cy="845920"/>
          </a:xfrm>
          <a:prstGeom prst="rect">
            <a:avLst/>
          </a:prstGeom>
        </p:spPr>
      </p:pic>
      <p:sp>
        <p:nvSpPr>
          <p:cNvPr id="5" name="Rectangle 9">
            <a:extLst>
              <a:ext uri="{FF2B5EF4-FFF2-40B4-BE49-F238E27FC236}">
                <a16:creationId xmlns:a16="http://schemas.microsoft.com/office/drawing/2014/main" id="{A0D0D9FF-9EE8-46B1-BCC6-76FF65EC6D90}"/>
              </a:ext>
            </a:extLst>
          </p:cNvPr>
          <p:cNvSpPr>
            <a:spLocks noChangeArrowheads="1"/>
          </p:cNvSpPr>
          <p:nvPr/>
        </p:nvSpPr>
        <p:spPr bwMode="auto">
          <a:xfrm>
            <a:off x="481470" y="773073"/>
            <a:ext cx="7456487"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eaLnBrk="1" hangingPunct="1">
              <a:buFont typeface="Arial" panose="020B0604020202020204" pitchFamily="34" charset="0"/>
              <a:buChar char="•"/>
              <a:defRPr/>
            </a:pPr>
            <a:r>
              <a:rPr lang="en-GB" sz="2200" dirty="0">
                <a:latin typeface="Arial" charset="0"/>
              </a:rPr>
              <a:t>later these words were modified in Latin:</a:t>
            </a:r>
          </a:p>
          <a:p>
            <a:pPr eaLnBrk="1" hangingPunct="1">
              <a:defRPr/>
            </a:pPr>
            <a:r>
              <a:rPr lang="en-GB" i="1" dirty="0">
                <a:latin typeface="Arial" charset="0"/>
              </a:rPr>
              <a:t>	</a:t>
            </a:r>
            <a:r>
              <a:rPr lang="en-GB" i="1" dirty="0" err="1">
                <a:latin typeface="Arial" charset="0"/>
              </a:rPr>
              <a:t>logicus</a:t>
            </a:r>
            <a:r>
              <a:rPr lang="en-GB" dirty="0">
                <a:latin typeface="Arial" charset="0"/>
              </a:rPr>
              <a:t> - logical, scientific</a:t>
            </a:r>
          </a:p>
          <a:p>
            <a:pPr eaLnBrk="1" hangingPunct="1">
              <a:defRPr/>
            </a:pPr>
            <a:r>
              <a:rPr lang="en-GB" i="1" dirty="0">
                <a:latin typeface="Arial" charset="0"/>
              </a:rPr>
              <a:t>	</a:t>
            </a:r>
            <a:r>
              <a:rPr lang="en-GB" i="1" dirty="0" err="1">
                <a:latin typeface="Arial" charset="0"/>
              </a:rPr>
              <a:t>logica</a:t>
            </a:r>
            <a:r>
              <a:rPr lang="en-GB" dirty="0">
                <a:latin typeface="Arial" charset="0"/>
              </a:rPr>
              <a:t> - logical interpretation, theory</a:t>
            </a:r>
          </a:p>
          <a:p>
            <a:pPr eaLnBrk="1" hangingPunct="1">
              <a:defRPr/>
            </a:pPr>
            <a:r>
              <a:rPr lang="en-GB" dirty="0">
                <a:latin typeface="Arial" charset="0"/>
              </a:rPr>
              <a:t> </a:t>
            </a:r>
            <a:endParaRPr lang="en-GB" sz="1200" dirty="0">
              <a:latin typeface="Arial" charset="0"/>
            </a:endParaRPr>
          </a:p>
          <a:p>
            <a:pPr marL="342900" indent="-342900" eaLnBrk="1" hangingPunct="1">
              <a:buFont typeface="Arial" panose="020B0604020202020204" pitchFamily="34" charset="0"/>
              <a:buChar char="•"/>
              <a:defRPr/>
            </a:pPr>
            <a:r>
              <a:rPr lang="en-GB" sz="2200" dirty="0">
                <a:latin typeface="Arial" charset="0"/>
              </a:rPr>
              <a:t>in Romance languages it means:</a:t>
            </a:r>
          </a:p>
          <a:p>
            <a:pPr eaLnBrk="1" hangingPunct="1">
              <a:defRPr/>
            </a:pPr>
            <a:r>
              <a:rPr lang="en-GB" i="1" dirty="0">
                <a:latin typeface="Arial" charset="0"/>
              </a:rPr>
              <a:t>	</a:t>
            </a:r>
            <a:r>
              <a:rPr lang="en-GB" i="1" dirty="0" err="1">
                <a:latin typeface="Arial" charset="0"/>
              </a:rPr>
              <a:t>logis</a:t>
            </a:r>
            <a:r>
              <a:rPr lang="en-GB" dirty="0">
                <a:latin typeface="Arial" charset="0"/>
              </a:rPr>
              <a:t> – apartment, temporary accommodation</a:t>
            </a:r>
          </a:p>
          <a:p>
            <a:pPr eaLnBrk="1" hangingPunct="1">
              <a:defRPr/>
            </a:pPr>
            <a:r>
              <a:rPr lang="en-GB" i="1" dirty="0">
                <a:latin typeface="Arial" charset="0"/>
              </a:rPr>
              <a:t>	</a:t>
            </a:r>
            <a:r>
              <a:rPr lang="en-GB" i="1" dirty="0" err="1">
                <a:latin typeface="Arial" charset="0"/>
              </a:rPr>
              <a:t>loger</a:t>
            </a:r>
            <a:r>
              <a:rPr lang="en-GB" dirty="0">
                <a:latin typeface="Arial" charset="0"/>
              </a:rPr>
              <a:t> – live, house someone</a:t>
            </a:r>
          </a:p>
          <a:p>
            <a:pPr eaLnBrk="1" hangingPunct="1">
              <a:defRPr/>
            </a:pPr>
            <a:endParaRPr lang="en-GB" altLang="cs-CZ" b="1" dirty="0">
              <a:latin typeface="Arial" charset="0"/>
            </a:endParaRPr>
          </a:p>
        </p:txBody>
      </p:sp>
      <p:pic>
        <p:nvPicPr>
          <p:cNvPr id="2" name="Obrázek 1">
            <a:extLst>
              <a:ext uri="{FF2B5EF4-FFF2-40B4-BE49-F238E27FC236}">
                <a16:creationId xmlns:a16="http://schemas.microsoft.com/office/drawing/2014/main" id="{43446E18-50E7-4F11-8507-A82058D00FDF}"/>
              </a:ext>
            </a:extLst>
          </p:cNvPr>
          <p:cNvPicPr>
            <a:picLocks noChangeAspect="1"/>
          </p:cNvPicPr>
          <p:nvPr/>
        </p:nvPicPr>
        <p:blipFill rotWithShape="1">
          <a:blip r:embed="rId3"/>
          <a:srcRect l="23496" t="41481" r="59187" b="29060"/>
          <a:stretch/>
        </p:blipFill>
        <p:spPr>
          <a:xfrm>
            <a:off x="5270809" y="2891214"/>
            <a:ext cx="1583473" cy="1515229"/>
          </a:xfrm>
          <a:prstGeom prst="rect">
            <a:avLst/>
          </a:prstGeom>
        </p:spPr>
      </p:pic>
      <p:pic>
        <p:nvPicPr>
          <p:cNvPr id="7" name="Obrázek 6">
            <a:extLst>
              <a:ext uri="{FF2B5EF4-FFF2-40B4-BE49-F238E27FC236}">
                <a16:creationId xmlns:a16="http://schemas.microsoft.com/office/drawing/2014/main" id="{D84AF7DD-C605-4B59-81DE-E7233ECB621F}"/>
              </a:ext>
            </a:extLst>
          </p:cNvPr>
          <p:cNvPicPr>
            <a:picLocks noChangeAspect="1"/>
          </p:cNvPicPr>
          <p:nvPr/>
        </p:nvPicPr>
        <p:blipFill rotWithShape="1">
          <a:blip r:embed="rId3"/>
          <a:srcRect l="23496" t="41481" r="59187" b="29060"/>
          <a:stretch/>
        </p:blipFill>
        <p:spPr>
          <a:xfrm>
            <a:off x="6297147" y="1811849"/>
            <a:ext cx="1583473" cy="1515229"/>
          </a:xfrm>
          <a:prstGeom prst="rect">
            <a:avLst/>
          </a:prstGeom>
        </p:spPr>
      </p:pic>
      <p:pic>
        <p:nvPicPr>
          <p:cNvPr id="8" name="Obrázek 7">
            <a:extLst>
              <a:ext uri="{FF2B5EF4-FFF2-40B4-BE49-F238E27FC236}">
                <a16:creationId xmlns:a16="http://schemas.microsoft.com/office/drawing/2014/main" id="{459170F9-0901-4890-B50B-DF524E7607A9}"/>
              </a:ext>
            </a:extLst>
          </p:cNvPr>
          <p:cNvPicPr>
            <a:picLocks noChangeAspect="1"/>
          </p:cNvPicPr>
          <p:nvPr/>
        </p:nvPicPr>
        <p:blipFill rotWithShape="1">
          <a:blip r:embed="rId3"/>
          <a:srcRect l="23496" t="41481" r="59187" b="29060"/>
          <a:stretch/>
        </p:blipFill>
        <p:spPr>
          <a:xfrm>
            <a:off x="7088883" y="3362558"/>
            <a:ext cx="1583473" cy="1515229"/>
          </a:xfrm>
          <a:prstGeom prst="rect">
            <a:avLst/>
          </a:prstGeom>
        </p:spPr>
      </p:pic>
    </p:spTree>
    <p:extLst>
      <p:ext uri="{BB962C8B-B14F-4D97-AF65-F5344CB8AC3E}">
        <p14:creationId xmlns:p14="http://schemas.microsoft.com/office/powerpoint/2010/main" val="20666728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1350</TotalTime>
  <Words>1590</Words>
  <Application>Microsoft Office PowerPoint</Application>
  <PresentationFormat>Předvádění na obrazovce (16:9)</PresentationFormat>
  <Paragraphs>171</Paragraphs>
  <Slides>31</Slides>
  <Notes>5</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31</vt:i4>
      </vt:variant>
    </vt:vector>
  </HeadingPairs>
  <TitlesOfParts>
    <vt:vector size="40" baseType="lpstr">
      <vt:lpstr>Arial</vt:lpstr>
      <vt:lpstr>Calibri</vt:lpstr>
      <vt:lpstr>Courier New</vt:lpstr>
      <vt:lpstr>DejaVu Sans</vt:lpstr>
      <vt:lpstr>StarSymbol</vt:lpstr>
      <vt:lpstr>Symbol</vt:lpstr>
      <vt:lpstr>Times New Roman</vt:lpstr>
      <vt:lpstr>Wingdings</vt: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dc:title>
  <dc:creator>Václav Minařík</dc:creator>
  <cp:lastModifiedBy>Šárka Čemerková</cp:lastModifiedBy>
  <cp:revision>360</cp:revision>
  <cp:lastPrinted>2019-10-01T08:09:56Z</cp:lastPrinted>
  <dcterms:created xsi:type="dcterms:W3CDTF">2016-07-06T15:42:34Z</dcterms:created>
  <dcterms:modified xsi:type="dcterms:W3CDTF">2020-09-27T16:11:27Z</dcterms:modified>
  <dc:language>cs-CZ</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28</vt:i4>
  </property>
  <property fmtid="{D5CDD505-2E9C-101B-9397-08002B2CF9AE}" pid="8" name="PresentationFormat">
    <vt:lpwstr>Předvádění na obrazovce (16:9)</vt:lpwstr>
  </property>
  <property fmtid="{D5CDD505-2E9C-101B-9397-08002B2CF9AE}" pid="9" name="ScaleCrop">
    <vt:bool>false</vt:bool>
  </property>
  <property fmtid="{D5CDD505-2E9C-101B-9397-08002B2CF9AE}" pid="10" name="ShareDoc">
    <vt:bool>false</vt:bool>
  </property>
  <property fmtid="{D5CDD505-2E9C-101B-9397-08002B2CF9AE}" pid="11" name="Slides">
    <vt:i4>29</vt:i4>
  </property>
</Properties>
</file>