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8" r:id="rId2"/>
    <p:sldId id="263" r:id="rId3"/>
    <p:sldId id="387" r:id="rId4"/>
    <p:sldId id="381" r:id="rId5"/>
    <p:sldId id="388" r:id="rId6"/>
    <p:sldId id="377" r:id="rId7"/>
    <p:sldId id="380" r:id="rId8"/>
    <p:sldId id="372" r:id="rId9"/>
    <p:sldId id="405" r:id="rId10"/>
    <p:sldId id="406" r:id="rId11"/>
    <p:sldId id="407" r:id="rId12"/>
    <p:sldId id="408" r:id="rId13"/>
    <p:sldId id="397" r:id="rId14"/>
    <p:sldId id="398" r:id="rId15"/>
    <p:sldId id="399" r:id="rId16"/>
    <p:sldId id="400" r:id="rId17"/>
    <p:sldId id="401" r:id="rId18"/>
    <p:sldId id="403" r:id="rId19"/>
    <p:sldId id="404" r:id="rId20"/>
    <p:sldId id="402" r:id="rId21"/>
    <p:sldId id="378" r:id="rId22"/>
    <p:sldId id="391" r:id="rId23"/>
    <p:sldId id="392" r:id="rId24"/>
    <p:sldId id="394" r:id="rId25"/>
    <p:sldId id="393" r:id="rId26"/>
    <p:sldId id="395" r:id="rId27"/>
    <p:sldId id="382" r:id="rId28"/>
    <p:sldId id="385" r:id="rId29"/>
    <p:sldId id="396" r:id="rId30"/>
    <p:sldId id="386" r:id="rId31"/>
    <p:sldId id="369" r:id="rId32"/>
    <p:sldId id="287" r:id="rId3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merkova" initials="c" lastIdx="1" clrIdx="0">
    <p:extLst>
      <p:ext uri="{19B8F6BF-5375-455C-9EA6-DF929625EA0E}">
        <p15:presenceInfo xmlns:p15="http://schemas.microsoft.com/office/powerpoint/2012/main" userId="cemerk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39" autoAdjust="0"/>
  </p:normalViewPr>
  <p:slideViewPr>
    <p:cSldViewPr snapToGrid="0">
      <p:cViewPr varScale="1">
        <p:scale>
          <a:sx n="124" d="100"/>
          <a:sy n="124" d="100"/>
        </p:scale>
        <p:origin x="12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5T10:24:47.366" idx="1">
    <p:pos x="4819" y="39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3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35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29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9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34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873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155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Charakterizovat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56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03.05.2023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LDls7EvAK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b="1"/>
          </a:p>
          <a:p>
            <a:pPr algn="l"/>
            <a:endParaRPr lang="en-US" sz="3000" b="1"/>
          </a:p>
          <a:p>
            <a:pPr lvl="0"/>
            <a:endParaRPr lang="en-US" sz="3000" b="1" cap="all"/>
          </a:p>
          <a:p>
            <a:pPr lvl="0"/>
            <a:endParaRPr lang="en-US" sz="3000" b="1" cap="all"/>
          </a:p>
          <a:p>
            <a:pPr lvl="0"/>
            <a:r>
              <a:rPr lang="en-US" sz="3000" b="1" cap="all"/>
              <a:t>Logistics</a:t>
            </a:r>
          </a:p>
          <a:p>
            <a:pPr lvl="0"/>
            <a:r>
              <a:rPr lang="en-US" sz="3000" b="1" cap="all"/>
              <a:t>-</a:t>
            </a:r>
          </a:p>
          <a:p>
            <a:pPr lvl="0"/>
            <a:r>
              <a:rPr lang="en-US" sz="2600" b="1" cap="all"/>
              <a:t>stores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931524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solidFill>
                  <a:srgbClr val="002060"/>
                </a:solidFill>
              </a:rPr>
              <a:t>The aim of the lecture is to discuss importance of storage and different types of stores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</a:t>
            </a:r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AC2FAC5-2B1D-4778-9844-F3EC0E2503D3}"/>
              </a:ext>
            </a:extLst>
          </p:cNvPr>
          <p:cNvSpPr/>
          <p:nvPr/>
        </p:nvSpPr>
        <p:spPr>
          <a:xfrm>
            <a:off x="330770" y="768723"/>
            <a:ext cx="7488360" cy="308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600" b="1" cap="all" dirty="0">
                <a:solidFill>
                  <a:srgbClr val="307871"/>
                </a:solidFill>
              </a:rPr>
              <a:t>Strategic storage decisions</a:t>
            </a:r>
          </a:p>
          <a:p>
            <a:pPr>
              <a:spcBef>
                <a:spcPts val="430"/>
              </a:spcBef>
            </a:pPr>
            <a:endParaRPr lang="en-US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allocation of logistics resources in the longer term in accordance with the overall strategy of the company and its general objectives: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choice of </a:t>
            </a:r>
            <a:r>
              <a:rPr lang="cs-CZ" dirty="0"/>
              <a:t>a </a:t>
            </a:r>
            <a:r>
              <a:rPr lang="en-US" dirty="0"/>
              <a:t>logistics system type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unification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branch warehouses into a single regional distribution center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3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AC2FAC5-2B1D-4778-9844-F3EC0E2503D3}"/>
              </a:ext>
            </a:extLst>
          </p:cNvPr>
          <p:cNvSpPr/>
          <p:nvPr/>
        </p:nvSpPr>
        <p:spPr>
          <a:xfrm>
            <a:off x="330770" y="768723"/>
            <a:ext cx="7488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use of own capacities vs. leased capacities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transferring storage processes to logistics service providers (outsourcing)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investment in new handling equipment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increase in the number of </a:t>
            </a:r>
            <a:r>
              <a:rPr lang="en-GB" dirty="0" err="1"/>
              <a:t>labo</a:t>
            </a:r>
            <a:r>
              <a:rPr lang="cs-CZ" dirty="0"/>
              <a:t>u</a:t>
            </a:r>
            <a:r>
              <a:rPr lang="en-GB" dirty="0"/>
              <a:t>r force, etc.</a:t>
            </a:r>
          </a:p>
        </p:txBody>
      </p:sp>
    </p:spTree>
    <p:extLst>
      <p:ext uri="{BB962C8B-B14F-4D97-AF65-F5344CB8AC3E}">
        <p14:creationId xmlns:p14="http://schemas.microsoft.com/office/powerpoint/2010/main" val="2116447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B504D1D-3E48-4402-86CE-F8C69A2BE91E}"/>
              </a:ext>
            </a:extLst>
          </p:cNvPr>
          <p:cNvSpPr/>
          <p:nvPr/>
        </p:nvSpPr>
        <p:spPr>
          <a:xfrm>
            <a:off x="620485" y="628601"/>
            <a:ext cx="7152171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600" b="1" cap="all" dirty="0">
                <a:solidFill>
                  <a:srgbClr val="307871"/>
                </a:solidFill>
              </a:rPr>
              <a:t>Operational decisions in storage</a:t>
            </a:r>
          </a:p>
          <a:p>
            <a:pPr>
              <a:spcBef>
                <a:spcPts val="430"/>
              </a:spcBef>
            </a:pPr>
            <a:endParaRPr lang="en-US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management or control of logistic</a:t>
            </a:r>
            <a:r>
              <a:rPr lang="cs-CZ" sz="2200" dirty="0"/>
              <a:t>s</a:t>
            </a:r>
            <a:r>
              <a:rPr lang="en-US" sz="2200" dirty="0"/>
              <a:t> performance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usually decisions of a routine nature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short time horizon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higher degree of certainty than strategic decisions</a:t>
            </a:r>
          </a:p>
        </p:txBody>
      </p:sp>
    </p:spTree>
    <p:extLst>
      <p:ext uri="{BB962C8B-B14F-4D97-AF65-F5344CB8AC3E}">
        <p14:creationId xmlns:p14="http://schemas.microsoft.com/office/powerpoint/2010/main" val="156087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63162C1-D49D-4C5E-974D-488E0EBD37D3}"/>
              </a:ext>
            </a:extLst>
          </p:cNvPr>
          <p:cNvSpPr/>
          <p:nvPr/>
        </p:nvSpPr>
        <p:spPr>
          <a:xfrm>
            <a:off x="587827" y="628601"/>
            <a:ext cx="7382599" cy="2205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en-US" sz="2600" b="1" cap="all" dirty="0">
                <a:solidFill>
                  <a:srgbClr val="307871"/>
                </a:solidFill>
              </a:rPr>
              <a:t>Stock operations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storage process has three basic operations:</a:t>
            </a:r>
            <a:br>
              <a:rPr lang="en-US" sz="2400" dirty="0"/>
            </a:br>
            <a:endParaRPr lang="en-US" sz="2200" dirty="0"/>
          </a:p>
          <a:p>
            <a:pPr marL="800100" lvl="1" indent="-342900">
              <a:spcBef>
                <a:spcPts val="430"/>
              </a:spcBef>
              <a:buFont typeface="+mj-lt"/>
              <a:buAutoNum type="arabicPeriod"/>
            </a:pPr>
            <a:r>
              <a:rPr lang="en-US" dirty="0"/>
              <a:t>material and product transfer</a:t>
            </a:r>
          </a:p>
          <a:p>
            <a:pPr marL="800100" lvl="1" indent="-342900">
              <a:spcBef>
                <a:spcPts val="430"/>
              </a:spcBef>
              <a:buFont typeface="+mj-lt"/>
              <a:buAutoNum type="arabicPeriod"/>
            </a:pPr>
            <a:r>
              <a:rPr lang="en-US" dirty="0"/>
              <a:t>storage of materials and products</a:t>
            </a:r>
          </a:p>
          <a:p>
            <a:pPr marL="800100" lvl="1" indent="-342900">
              <a:spcBef>
                <a:spcPts val="430"/>
              </a:spcBef>
              <a:buFont typeface="+mj-lt"/>
              <a:buAutoNum type="arabicPeriod"/>
            </a:pPr>
            <a:r>
              <a:rPr lang="en-US" dirty="0"/>
              <a:t>transfer of information on stored materials and products</a:t>
            </a:r>
          </a:p>
        </p:txBody>
      </p:sp>
    </p:spTree>
    <p:extLst>
      <p:ext uri="{BB962C8B-B14F-4D97-AF65-F5344CB8AC3E}">
        <p14:creationId xmlns:p14="http://schemas.microsoft.com/office/powerpoint/2010/main" val="132727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59AC037-914F-4B7B-9736-93330672D254}"/>
              </a:ext>
            </a:extLst>
          </p:cNvPr>
          <p:cNvSpPr/>
          <p:nvPr/>
        </p:nvSpPr>
        <p:spPr>
          <a:xfrm>
            <a:off x="563336" y="628601"/>
            <a:ext cx="708180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/>
              <a:t>Material and product transfer</a:t>
            </a:r>
          </a:p>
          <a:p>
            <a:pPr>
              <a:spcBef>
                <a:spcPts val="430"/>
              </a:spcBef>
            </a:pPr>
            <a:endParaRPr lang="en-US" b="1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Acceptance: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physical unloading or unpacking from the means of transport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updating of stock records (</a:t>
            </a:r>
            <a:r>
              <a:rPr lang="cs-CZ" dirty="0" err="1"/>
              <a:t>stock</a:t>
            </a:r>
            <a:r>
              <a:rPr lang="cs-CZ" dirty="0"/>
              <a:t> </a:t>
            </a:r>
            <a:r>
              <a:rPr lang="en-US" dirty="0"/>
              <a:t>database)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condition check (damage)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recheck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the physical number of items with data on the accompanying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54941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59AC037-914F-4B7B-9736-93330672D254}"/>
              </a:ext>
            </a:extLst>
          </p:cNvPr>
          <p:cNvSpPr/>
          <p:nvPr/>
        </p:nvSpPr>
        <p:spPr>
          <a:xfrm>
            <a:off x="563334" y="628601"/>
            <a:ext cx="709813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FF0000"/>
                </a:solidFill>
              </a:rPr>
              <a:t>Transfer and storage: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/>
              <a:t>physical transfer of products to the store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/>
              <a:t>storage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/>
              <a:t>transfers to special services (e.g. consolidation and shipping)</a:t>
            </a:r>
          </a:p>
        </p:txBody>
      </p:sp>
    </p:spTree>
    <p:extLst>
      <p:ext uri="{BB962C8B-B14F-4D97-AF65-F5344CB8AC3E}">
        <p14:creationId xmlns:p14="http://schemas.microsoft.com/office/powerpoint/2010/main" val="306257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8744B7D-D815-4A2D-B458-E02C860C7EF6}"/>
              </a:ext>
            </a:extLst>
          </p:cNvPr>
          <p:cNvSpPr/>
          <p:nvPr/>
        </p:nvSpPr>
        <p:spPr>
          <a:xfrm>
            <a:off x="587827" y="636765"/>
            <a:ext cx="7098131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Assembly according to orders:</a:t>
            </a:r>
            <a:endParaRPr lang="cs-CZ" sz="2400" b="1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regrouping in relation to the assortment and quantity required by the customer</a:t>
            </a:r>
            <a:endParaRPr lang="cs-CZ" dirty="0"/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creation of wrapping sheets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19B757-8829-42CA-851F-1BF9E7408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86" y="2431324"/>
            <a:ext cx="3779385" cy="219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8744B7D-D815-4A2D-B458-E02C860C7EF6}"/>
              </a:ext>
            </a:extLst>
          </p:cNvPr>
          <p:cNvSpPr/>
          <p:nvPr/>
        </p:nvSpPr>
        <p:spPr>
          <a:xfrm>
            <a:off x="555170" y="628601"/>
            <a:ext cx="7098131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FF0000"/>
                </a:solidFill>
              </a:rPr>
              <a:t>Transhipment: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/>
              <a:t>bypassing the product storage function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/>
              <a:t>goods are transferred</a:t>
            </a:r>
            <a:br>
              <a:rPr lang="en-US"/>
            </a:br>
            <a:r>
              <a:rPr lang="en-US"/>
              <a:t>from the place</a:t>
            </a:r>
            <a:br>
              <a:rPr lang="en-US"/>
            </a:br>
            <a:r>
              <a:rPr lang="en-US"/>
              <a:t>of receipt directly</a:t>
            </a:r>
            <a:br>
              <a:rPr lang="en-US"/>
            </a:br>
            <a:r>
              <a:rPr lang="en-US"/>
              <a:t>to the place</a:t>
            </a:r>
            <a:br>
              <a:rPr lang="en-US"/>
            </a:br>
            <a:r>
              <a:rPr lang="en-US"/>
              <a:t>of dispatch</a:t>
            </a:r>
            <a:br>
              <a:rPr lang="en-US" sz="2400"/>
            </a:br>
            <a:endParaRPr lang="en-US" sz="2200" b="1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EE704DE-E6F8-4AED-B6DF-93B08D660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4"/>
          <a:stretch/>
        </p:blipFill>
        <p:spPr>
          <a:xfrm>
            <a:off x="3773589" y="1950225"/>
            <a:ext cx="5036842" cy="281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135B68D-372F-4D58-BAD6-D7FC73F1B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426" y="645204"/>
            <a:ext cx="6799259" cy="407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9809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6D0D11D-8462-49FD-A3DE-F63EECA40B43}"/>
              </a:ext>
            </a:extLst>
          </p:cNvPr>
          <p:cNvSpPr/>
          <p:nvPr/>
        </p:nvSpPr>
        <p:spPr>
          <a:xfrm>
            <a:off x="324000" y="699047"/>
            <a:ext cx="7488360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GB" sz="2200" b="1" dirty="0"/>
              <a:t>When can we consider cross-docking?</a:t>
            </a:r>
            <a:br>
              <a:rPr lang="en-GB" sz="2400" dirty="0"/>
            </a:br>
            <a:endParaRPr lang="en-GB" sz="1400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customer is already known when goods are received in the warehouse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customers are ready to receive the goods immediately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more than 70% of the goods can be transported on the belt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we accept large amounts of separate items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goods we accept are already labelled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some types are time sensitive items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our distribution cent</a:t>
            </a:r>
            <a:r>
              <a:rPr lang="cs-CZ" dirty="0"/>
              <a:t>r</a:t>
            </a:r>
            <a:r>
              <a:rPr lang="en-GB" dirty="0"/>
              <a:t>e is busy almost to full capacity</a:t>
            </a:r>
          </a:p>
        </p:txBody>
      </p:sp>
    </p:spTree>
    <p:extLst>
      <p:ext uri="{BB962C8B-B14F-4D97-AF65-F5344CB8AC3E}">
        <p14:creationId xmlns:p14="http://schemas.microsoft.com/office/powerpoint/2010/main" val="3027223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b="1"/>
          </a:p>
          <a:p>
            <a:pPr lvl="0"/>
            <a:endParaRPr lang="en-US" sz="3600" b="1" cap="all"/>
          </a:p>
          <a:p>
            <a:pPr lvl="0"/>
            <a:r>
              <a:rPr lang="en-US" sz="3100" b="1"/>
              <a:t>Logistics</a:t>
            </a:r>
          </a:p>
          <a:p>
            <a:pPr lvl="0"/>
            <a:r>
              <a:rPr lang="en-US" sz="3100" b="1"/>
              <a:t>-</a:t>
            </a:r>
          </a:p>
          <a:p>
            <a:pPr lvl="0"/>
            <a:r>
              <a:rPr lang="en-US" sz="3100" b="1"/>
              <a:t>Stores</a:t>
            </a:r>
          </a:p>
          <a:p>
            <a:endParaRPr lang="en-US" sz="3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34028" y="1511987"/>
            <a:ext cx="3604568" cy="2223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Importance of the storage</a:t>
            </a:r>
            <a:b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Strategic and operational decisions in the storage</a:t>
            </a:r>
            <a:b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Types of stores</a:t>
            </a:r>
            <a:b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Stock operations</a:t>
            </a:r>
          </a:p>
          <a:p>
            <a:pPr marL="0" indent="0">
              <a:buNone/>
            </a:pPr>
            <a:endParaRPr lang="en-GB" sz="1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8744B7D-D815-4A2D-B458-E02C860C7EF6}"/>
              </a:ext>
            </a:extLst>
          </p:cNvPr>
          <p:cNvSpPr/>
          <p:nvPr/>
        </p:nvSpPr>
        <p:spPr>
          <a:xfrm>
            <a:off x="555170" y="628601"/>
            <a:ext cx="7098131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Dispatch:</a:t>
            </a:r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packaging</a:t>
            </a:r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physical loading into a means of transport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55565A3-6AB6-4B0C-AD5A-C3FE141C2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6" t="32222" r="48661" b="19048"/>
          <a:stretch/>
        </p:blipFill>
        <p:spPr>
          <a:xfrm>
            <a:off x="2568327" y="2318798"/>
            <a:ext cx="3071815" cy="2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7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B7FB892-CED5-4DFD-AB58-97491BD05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457" y="3557181"/>
            <a:ext cx="2133600" cy="147637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9754D2A-BEAA-4E41-9E6D-310070412001}"/>
              </a:ext>
            </a:extLst>
          </p:cNvPr>
          <p:cNvSpPr/>
          <p:nvPr/>
        </p:nvSpPr>
        <p:spPr>
          <a:xfrm>
            <a:off x="604157" y="628601"/>
            <a:ext cx="7128678" cy="299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cap="all" dirty="0">
                <a:solidFill>
                  <a:srgbClr val="307871"/>
                </a:solidFill>
              </a:rPr>
              <a:t>Four basic types of stored stock</a:t>
            </a:r>
            <a:endParaRPr lang="cs-CZ" sz="2600" b="1" cap="all" dirty="0">
              <a:solidFill>
                <a:srgbClr val="307871"/>
              </a:solidFill>
            </a:endParaRPr>
          </a:p>
          <a:p>
            <a:endParaRPr lang="cs-CZ" sz="1400" b="1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raw materials, components and parts (supply phase)</a:t>
            </a:r>
            <a:endParaRPr lang="cs-CZ" sz="2200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stocks of goods in production (production phase)</a:t>
            </a:r>
            <a:endParaRPr lang="cs-CZ" sz="2200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finished products and packaging (distribution phase)</a:t>
            </a:r>
            <a:endParaRPr lang="cs-CZ" sz="2200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materials for disposal or recycling (mostly small share of total stock)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4BCA319-CBEB-48FB-BCA8-4D2D61D8A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3" t="53016" r="76250" b="25874"/>
          <a:stretch/>
        </p:blipFill>
        <p:spPr>
          <a:xfrm rot="21145505">
            <a:off x="519291" y="3670733"/>
            <a:ext cx="1983060" cy="10858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54A0406-3076-48BD-9CA8-96633EEFE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532495"/>
            <a:ext cx="2133600" cy="14097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F92F6DB-7838-460C-81AB-65940CAB0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053" y="3237345"/>
            <a:ext cx="2853060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718538F-45A1-4384-BC69-146F2A474ECB}"/>
              </a:ext>
            </a:extLst>
          </p:cNvPr>
          <p:cNvSpPr/>
          <p:nvPr/>
        </p:nvSpPr>
        <p:spPr>
          <a:xfrm>
            <a:off x="598076" y="628601"/>
            <a:ext cx="7282544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en-US" sz="2600" b="1" cap="all">
                <a:solidFill>
                  <a:srgbClr val="307871"/>
                </a:solidFill>
              </a:rPr>
              <a:t>Types of stores</a:t>
            </a:r>
          </a:p>
          <a:p>
            <a:pPr marL="0" lvl="1">
              <a:spcBef>
                <a:spcPts val="430"/>
              </a:spcBef>
            </a:pPr>
            <a:endParaRPr lang="en-US" sz="1400" b="1" cap="all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choice on the basis of important financial and CS aspects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private store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public store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customs store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own store vs. contractual storage</a:t>
            </a:r>
          </a:p>
          <a:p>
            <a:pPr lvl="1">
              <a:spcBef>
                <a:spcPts val="43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52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BFE070-10CA-4757-BBB5-42B64FA6BCBC}"/>
              </a:ext>
            </a:extLst>
          </p:cNvPr>
          <p:cNvSpPr/>
          <p:nvPr/>
        </p:nvSpPr>
        <p:spPr>
          <a:xfrm>
            <a:off x="547006" y="663535"/>
            <a:ext cx="7333613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>
                <a:solidFill>
                  <a:srgbClr val="FF0000"/>
                </a:solidFill>
              </a:rPr>
              <a:t>General commercial warehouses</a:t>
            </a:r>
            <a:r>
              <a:rPr lang="cs-CZ" sz="2200" b="1" dirty="0">
                <a:solidFill>
                  <a:srgbClr val="FF0000"/>
                </a:solidFill>
              </a:rPr>
              <a:t>:</a:t>
            </a:r>
          </a:p>
          <a:p>
            <a:pPr marL="8001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the most common </a:t>
            </a:r>
            <a:r>
              <a:rPr lang="cs-CZ" sz="2200" dirty="0"/>
              <a:t>type</a:t>
            </a:r>
          </a:p>
          <a:p>
            <a:pPr marL="8001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for manufacturers, distributors or customers</a:t>
            </a:r>
            <a:endParaRPr lang="cs-CZ" sz="2200" dirty="0"/>
          </a:p>
          <a:p>
            <a:pPr marL="8001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for almost all kinds of packaged products</a:t>
            </a:r>
            <a:r>
              <a:rPr lang="cs-CZ" sz="2200" dirty="0"/>
              <a:t> </a:t>
            </a:r>
          </a:p>
          <a:p>
            <a:pPr>
              <a:spcBef>
                <a:spcPts val="430"/>
              </a:spcBef>
            </a:pPr>
            <a:endParaRPr lang="cs-CZ" sz="2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27A3CF0-03B9-411D-8A09-404EDF0BA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230" y="2714921"/>
            <a:ext cx="2813827" cy="17254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9103E73-3D4B-4BA7-892F-40556058F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43" y="2741207"/>
            <a:ext cx="2446681" cy="17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BFE070-10CA-4757-BBB5-42B64FA6BCBC}"/>
              </a:ext>
            </a:extLst>
          </p:cNvPr>
          <p:cNvSpPr/>
          <p:nvPr/>
        </p:nvSpPr>
        <p:spPr>
          <a:xfrm>
            <a:off x="506186" y="663535"/>
            <a:ext cx="73744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>
                <a:solidFill>
                  <a:srgbClr val="FF0000"/>
                </a:solidFill>
              </a:rPr>
              <a:t>Temperature controlled warehouses:</a:t>
            </a:r>
            <a:endParaRPr lang="cs-CZ" sz="2200" b="1" dirty="0">
              <a:solidFill>
                <a:srgbClr val="FF0000"/>
              </a:solidFill>
            </a:endParaRPr>
          </a:p>
          <a:p>
            <a:pPr>
              <a:spcBef>
                <a:spcPts val="430"/>
              </a:spcBef>
            </a:pPr>
            <a:endParaRPr lang="cs-CZ" sz="1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Deep freezing tunnels</a:t>
            </a:r>
            <a:endParaRPr lang="cs-CZ" sz="2200" b="1" dirty="0"/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freezing up to -35 ° C</a:t>
            </a:r>
            <a:endParaRPr lang="cs-CZ" dirty="0"/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suitable for all food of animal or vegetable origin (finished products, semi-finished and raw materials)</a:t>
            </a:r>
            <a:endParaRPr lang="cs-CZ" dirty="0"/>
          </a:p>
          <a:p>
            <a:pPr>
              <a:spcBef>
                <a:spcPts val="430"/>
              </a:spcBef>
            </a:pPr>
            <a:endParaRPr lang="cs-CZ" sz="2200" b="1" dirty="0">
              <a:solidFill>
                <a:srgbClr val="FF0000"/>
              </a:solidFill>
            </a:endParaRPr>
          </a:p>
          <a:p>
            <a:pPr>
              <a:spcBef>
                <a:spcPts val="430"/>
              </a:spcBef>
            </a:pPr>
            <a:endParaRPr lang="cs-CZ" sz="2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032451-802F-4A63-A037-C40FAEA7D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01" y="2733185"/>
            <a:ext cx="3287113" cy="22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11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BFE070-10CA-4757-BBB5-42B64FA6BCBC}"/>
              </a:ext>
            </a:extLst>
          </p:cNvPr>
          <p:cNvSpPr/>
          <p:nvPr/>
        </p:nvSpPr>
        <p:spPr>
          <a:xfrm>
            <a:off x="489856" y="663535"/>
            <a:ext cx="739076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Freezing warehouses</a:t>
            </a:r>
            <a:endParaRPr lang="cs-CZ" sz="2200" b="1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controlled freezing temperature from -18 ° C to -27 ° C</a:t>
            </a:r>
            <a:endParaRPr lang="pl-PL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frozen foods, some pharmaceuticals, photo paper and camera films, furs, archival materials</a:t>
            </a:r>
            <a:endParaRPr lang="cs-CZ" dirty="0"/>
          </a:p>
          <a:p>
            <a:pPr>
              <a:spcBef>
                <a:spcPts val="430"/>
              </a:spcBef>
            </a:pPr>
            <a:br>
              <a:rPr lang="en-US" sz="2400" dirty="0"/>
            </a:br>
            <a:br>
              <a:rPr lang="en-US" sz="2400" dirty="0"/>
            </a:br>
            <a:endParaRPr lang="cs-CZ" sz="2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D173EAE-B925-4225-9556-E1AA18CA0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26" y="2202818"/>
            <a:ext cx="4574041" cy="25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90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0FBA35F-83DD-4D83-9544-D1F619A3A03B}"/>
              </a:ext>
            </a:extLst>
          </p:cNvPr>
          <p:cNvSpPr/>
          <p:nvPr/>
        </p:nvSpPr>
        <p:spPr>
          <a:xfrm>
            <a:off x="655637" y="628601"/>
            <a:ext cx="7179482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Refrigerated warehouses</a:t>
            </a:r>
            <a:endParaRPr lang="cs-CZ" sz="2200" b="1" dirty="0"/>
          </a:p>
          <a:p>
            <a:pPr marL="742950" lvl="2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rooms with temperature control from 0 ° C to + 15 ° C</a:t>
            </a:r>
            <a:endParaRPr lang="cs-CZ" dirty="0"/>
          </a:p>
          <a:p>
            <a:pPr marL="742950" lvl="2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perishable goods such as fruits and vegetables, meat, dairy products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595A230-C696-4827-86E8-89E8D614B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372" y="2193686"/>
            <a:ext cx="31527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6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0FBA35F-83DD-4D83-9544-D1F619A3A03B}"/>
              </a:ext>
            </a:extLst>
          </p:cNvPr>
          <p:cNvSpPr/>
          <p:nvPr/>
        </p:nvSpPr>
        <p:spPr>
          <a:xfrm>
            <a:off x="579664" y="628601"/>
            <a:ext cx="7122332" cy="3590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en-US" sz="2200" b="1" dirty="0">
                <a:solidFill>
                  <a:srgbClr val="FF0000"/>
                </a:solidFill>
              </a:rPr>
              <a:t>Customs store</a:t>
            </a:r>
            <a:br>
              <a:rPr lang="en-US" sz="2200" b="1" dirty="0">
                <a:solidFill>
                  <a:srgbClr val="FF0000"/>
                </a:solidFill>
              </a:rPr>
            </a:br>
            <a:endParaRPr lang="en-US" sz="1400" b="1" dirty="0">
              <a:solidFill>
                <a:srgbClr val="FF0000"/>
              </a:solidFill>
            </a:endParaRP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their facilities and spaces are supervised by a representative of the Ministry of Finance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customs duties and excise duties </a:t>
            </a:r>
            <a:r>
              <a:rPr lang="en-US" sz="2400" dirty="0"/>
              <a:t>are paid only </a:t>
            </a:r>
            <a:r>
              <a:rPr lang="en-US" sz="2200" dirty="0"/>
              <a:t>after sale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goods are controlled by the state until they are distributed to the market (e.g. tobacco products, alcoholic beverages, etc.)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5209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66CDE23-7E68-4268-B414-201B8D6FA06D}"/>
              </a:ext>
            </a:extLst>
          </p:cNvPr>
          <p:cNvSpPr/>
          <p:nvPr/>
        </p:nvSpPr>
        <p:spPr>
          <a:xfrm>
            <a:off x="506186" y="628601"/>
            <a:ext cx="7195810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 err="1">
                <a:solidFill>
                  <a:srgbClr val="FF0000"/>
                </a:solidFill>
              </a:rPr>
              <a:t>Stores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for the public</a:t>
            </a:r>
          </a:p>
          <a:p>
            <a:pPr>
              <a:spcBef>
                <a:spcPts val="430"/>
              </a:spcBef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storage of private property, not goods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storage options: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open space (in open area of store)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private room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safe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container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04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276D44-1579-4F3E-9FD0-3A5C48B43513}"/>
              </a:ext>
            </a:extLst>
          </p:cNvPr>
          <p:cNvSpPr/>
          <p:nvPr/>
        </p:nvSpPr>
        <p:spPr>
          <a:xfrm>
            <a:off x="542908" y="615518"/>
            <a:ext cx="7130906" cy="176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>
                <a:solidFill>
                  <a:srgbClr val="FF0000"/>
                </a:solidFill>
              </a:rPr>
              <a:t>Special commodity store</a:t>
            </a:r>
            <a:r>
              <a:rPr lang="cs-CZ" sz="2200" b="1" dirty="0">
                <a:solidFill>
                  <a:srgbClr val="FF0000"/>
                </a:solidFill>
              </a:rPr>
              <a:t>s</a:t>
            </a:r>
            <a:r>
              <a:rPr lang="en-US" sz="2200" b="1" dirty="0">
                <a:solidFill>
                  <a:srgbClr val="FF0000"/>
                </a:solidFill>
              </a:rPr>
              <a:t>:</a:t>
            </a:r>
            <a:br>
              <a:rPr lang="en-US" sz="2000" dirty="0"/>
            </a:b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specific agricultural products (grain, wool, cotton,…)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usually one store = one type of product + special services related to the nature of the product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2789AE3-66B4-4F45-87F4-9EEA54B58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430" y="2571035"/>
            <a:ext cx="3069771" cy="190753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AF4FF7B-7993-47F2-BD37-31C7CF358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99" y="2571035"/>
            <a:ext cx="2916797" cy="19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9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D2AA69F-CC52-42AE-9C55-4A8B2A52B38E}"/>
              </a:ext>
            </a:extLst>
          </p:cNvPr>
          <p:cNvSpPr/>
          <p:nvPr/>
        </p:nvSpPr>
        <p:spPr>
          <a:xfrm>
            <a:off x="514350" y="805822"/>
            <a:ext cx="7117373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430"/>
              </a:spcBef>
            </a:pPr>
            <a:r>
              <a:rPr lang="en-US" sz="2600" b="1" cap="all">
                <a:solidFill>
                  <a:srgbClr val="307871"/>
                </a:solidFill>
              </a:rPr>
              <a:t>Importance of storage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integral part of the logistics system - the link between production processes and the customer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influence on the quality of CS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modern store = competitive advantage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importance of IT and automation in materials handling</a:t>
            </a:r>
          </a:p>
        </p:txBody>
      </p:sp>
    </p:spTree>
    <p:extLst>
      <p:ext uri="{BB962C8B-B14F-4D97-AF65-F5344CB8AC3E}">
        <p14:creationId xmlns:p14="http://schemas.microsoft.com/office/powerpoint/2010/main" val="614140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276D44-1579-4F3E-9FD0-3A5C48B43513}"/>
              </a:ext>
            </a:extLst>
          </p:cNvPr>
          <p:cNvSpPr/>
          <p:nvPr/>
        </p:nvSpPr>
        <p:spPr>
          <a:xfrm>
            <a:off x="636814" y="628601"/>
            <a:ext cx="7032934" cy="343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>
                <a:solidFill>
                  <a:srgbClr val="FF0000"/>
                </a:solidFill>
              </a:rPr>
              <a:t>Storage of bulk substrates:</a:t>
            </a:r>
            <a:br>
              <a:rPr lang="en-US" sz="2400"/>
            </a:br>
            <a:endParaRPr lang="en-US" sz="2200" b="1">
              <a:solidFill>
                <a:srgbClr val="FF0000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liquid products (e.g. chemicals, oil,…) in tanks and loose substrates (e.g. coal, sand) in an open or covered place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another services:</a:t>
            </a:r>
            <a:endParaRPr lang="en-US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filling of barrels (from tanks)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production of new compounds and</a:t>
            </a:r>
            <a:br>
              <a:rPr lang="en-US"/>
            </a:br>
            <a:r>
              <a:rPr lang="en-US"/>
              <a:t>mixtures by mixing different</a:t>
            </a:r>
            <a:br>
              <a:rPr lang="en-US"/>
            </a:br>
            <a:r>
              <a:rPr lang="en-US"/>
              <a:t>kinds of chemicals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9940A9-F01E-461F-ACE4-3C0406D4D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900" y="2481000"/>
            <a:ext cx="3610072" cy="23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02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37883" y="823197"/>
            <a:ext cx="6463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https://www.youtube.com/watch?v=-LDls7EvAKg</a:t>
            </a:r>
            <a:endParaRPr lang="cs-CZ" dirty="0"/>
          </a:p>
          <a:p>
            <a:r>
              <a:rPr lang="en-GB" dirty="0"/>
              <a:t>https://www.youtube.com/watch?v=1p2ITDbuJj4</a:t>
            </a:r>
          </a:p>
        </p:txBody>
      </p:sp>
    </p:spTree>
    <p:extLst>
      <p:ext uri="{BB962C8B-B14F-4D97-AF65-F5344CB8AC3E}">
        <p14:creationId xmlns:p14="http://schemas.microsoft.com/office/powerpoint/2010/main" val="3757157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571431" y="432392"/>
            <a:ext cx="29017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100" b="1" ker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Summary of the lecture</a:t>
            </a:r>
            <a:endParaRPr lang="en-US" sz="2100" b="1" kern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You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Explain the importance of the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Describe strategic and operational decisions in </a:t>
            </a:r>
            <a:r>
              <a:rPr lang="cs-CZ" b="1" dirty="0" err="1">
                <a:solidFill>
                  <a:srgbClr val="002060"/>
                </a:solidFill>
                <a:cs typeface="Arial" panose="020B0604020202020204" pitchFamily="34" charset="0"/>
              </a:rPr>
              <a:t>the</a:t>
            </a: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Distinguish between classic store and distribution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Explain the essence of Cross-Docking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Describe types of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Characterize stock operations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A60820B-50DB-4F15-B8D4-228F2F6FA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4" t="33809" r="38928" b="22064"/>
          <a:stretch/>
        </p:blipFill>
        <p:spPr>
          <a:xfrm>
            <a:off x="357818" y="205641"/>
            <a:ext cx="3463068" cy="17961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20040C9-1607-4A89-96A7-DC704B0F6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1" t="33334" r="40090" b="17936"/>
          <a:stretch/>
        </p:blipFill>
        <p:spPr>
          <a:xfrm>
            <a:off x="4548917" y="1392011"/>
            <a:ext cx="4237265" cy="25064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AF1DD8-69E7-4708-B5A7-66515DB092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21" t="53809" r="59286" b="25556"/>
          <a:stretch/>
        </p:blipFill>
        <p:spPr>
          <a:xfrm>
            <a:off x="804886" y="2218438"/>
            <a:ext cx="2253344" cy="14220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5411F91-F965-4B77-98F2-E40E381CE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49" t="48730" r="51072" b="25010"/>
          <a:stretch/>
        </p:blipFill>
        <p:spPr>
          <a:xfrm>
            <a:off x="2668453" y="3587189"/>
            <a:ext cx="1845129" cy="13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4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6FCFCC-D8D9-4A93-89BE-5EB4CF2B4EBE}"/>
              </a:ext>
            </a:extLst>
          </p:cNvPr>
          <p:cNvSpPr/>
          <p:nvPr/>
        </p:nvSpPr>
        <p:spPr>
          <a:xfrm>
            <a:off x="538843" y="628601"/>
            <a:ext cx="7029450" cy="274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 dirty="0"/>
              <a:t>Why to store?</a:t>
            </a:r>
            <a:br>
              <a:rPr lang="en-US" sz="2200" b="1" dirty="0"/>
            </a:br>
            <a:endParaRPr lang="en-US" sz="2200" b="1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Efforts to achieve transport cost savings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Efforts to achieve savings in production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Use quantity discounts or purchases to stock</a:t>
            </a:r>
            <a:r>
              <a:rPr lang="cs-CZ" sz="2200" dirty="0"/>
              <a:t>pile</a:t>
            </a:r>
            <a:endParaRPr lang="en-US" sz="2200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Efforts to maintain a supply source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Business strategy support in customer </a:t>
            </a:r>
            <a:r>
              <a:rPr lang="en-US" sz="2400" dirty="0"/>
              <a:t>service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2353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6FCFCC-D8D9-4A93-89BE-5EB4CF2B4EBE}"/>
              </a:ext>
            </a:extLst>
          </p:cNvPr>
          <p:cNvSpPr/>
          <p:nvPr/>
        </p:nvSpPr>
        <p:spPr>
          <a:xfrm>
            <a:off x="530679" y="628601"/>
            <a:ext cx="7037614" cy="300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Responding to changing market conditions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Bridging time and spatial differences between producer and consumer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Just in Time support at the suppliers or customers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Efforts to provide customers with a comprehensive range of products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Temporary storage of materials to be disposed of or recycled</a:t>
            </a:r>
          </a:p>
        </p:txBody>
      </p:sp>
    </p:spTree>
    <p:extLst>
      <p:ext uri="{BB962C8B-B14F-4D97-AF65-F5344CB8AC3E}">
        <p14:creationId xmlns:p14="http://schemas.microsoft.com/office/powerpoint/2010/main" val="387082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30E29D4-EBE9-45B5-8CCF-8D6C50AB6460}"/>
              </a:ext>
            </a:extLst>
          </p:cNvPr>
          <p:cNvSpPr/>
          <p:nvPr/>
        </p:nvSpPr>
        <p:spPr>
          <a:xfrm>
            <a:off x="571500" y="628601"/>
            <a:ext cx="7079063" cy="355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GB" sz="2600" b="1" cap="all" dirty="0">
                <a:solidFill>
                  <a:srgbClr val="307871"/>
                </a:solidFill>
              </a:rPr>
              <a:t>store</a:t>
            </a:r>
          </a:p>
          <a:p>
            <a:pPr>
              <a:spcBef>
                <a:spcPts val="430"/>
              </a:spcBef>
            </a:pPr>
            <a:r>
              <a:rPr lang="en-GB" sz="2200" b="1" dirty="0">
                <a:solidFill>
                  <a:srgbClr val="307871"/>
                </a:solidFill>
              </a:rPr>
              <a:t>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general concept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all kinds of products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acceptance, storage, dispatch</a:t>
            </a:r>
            <a:r>
              <a:rPr lang="cs-CZ" sz="2200" dirty="0" err="1"/>
              <a:t>ing</a:t>
            </a:r>
            <a:r>
              <a:rPr lang="en-GB" sz="2200" dirty="0"/>
              <a:t> and loading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classic store does not carry out operations adding value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batch data collection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minimizing operating costs</a:t>
            </a:r>
          </a:p>
        </p:txBody>
      </p:sp>
    </p:spTree>
    <p:extLst>
      <p:ext uri="{BB962C8B-B14F-4D97-AF65-F5344CB8AC3E}">
        <p14:creationId xmlns:p14="http://schemas.microsoft.com/office/powerpoint/2010/main" val="381028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D97F90D-D834-4F90-832E-83C4F44E51A7}"/>
              </a:ext>
            </a:extLst>
          </p:cNvPr>
          <p:cNvSpPr/>
          <p:nvPr/>
        </p:nvSpPr>
        <p:spPr>
          <a:xfrm>
            <a:off x="514349" y="628601"/>
            <a:ext cx="7226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cap="all" dirty="0">
                <a:solidFill>
                  <a:srgbClr val="307871"/>
                </a:solidFill>
              </a:rPr>
              <a:t>Distribution cent</a:t>
            </a:r>
            <a:r>
              <a:rPr lang="cs-CZ" sz="2600" b="1" cap="all" dirty="0">
                <a:solidFill>
                  <a:srgbClr val="307871"/>
                </a:solidFill>
              </a:rPr>
              <a:t>r</a:t>
            </a:r>
            <a:r>
              <a:rPr lang="en-GB" sz="2600" b="1" cap="all" dirty="0">
                <a:solidFill>
                  <a:srgbClr val="307871"/>
                </a:solidFill>
              </a:rPr>
              <a:t>e</a:t>
            </a:r>
          </a:p>
          <a:p>
            <a:endParaRPr lang="en-GB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special kind of warehouse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only goods with high demand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only acceptance and dispatch</a:t>
            </a:r>
            <a:r>
              <a:rPr lang="cs-CZ" sz="2200" dirty="0" err="1"/>
              <a:t>ing</a:t>
            </a:r>
            <a:endParaRPr lang="en-GB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high share of value added operations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real-time data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profit maximization by meeting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159469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3D22025-0021-42F9-824C-6B7413C3E8DB}"/>
              </a:ext>
            </a:extLst>
          </p:cNvPr>
          <p:cNvSpPr/>
          <p:nvPr/>
        </p:nvSpPr>
        <p:spPr>
          <a:xfrm>
            <a:off x="538843" y="834620"/>
            <a:ext cx="7149012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600" b="1" cap="all">
                <a:solidFill>
                  <a:srgbClr val="307871"/>
                </a:solidFill>
              </a:rPr>
              <a:t>Storage alternatives of enterprises</a:t>
            </a:r>
          </a:p>
          <a:p>
            <a:pPr>
              <a:spcBef>
                <a:spcPts val="430"/>
              </a:spcBef>
            </a:pPr>
            <a:r>
              <a:rPr lang="en-US" sz="2600" b="1" cap="all">
                <a:solidFill>
                  <a:srgbClr val="307871"/>
                </a:solidFill>
              </a:rPr>
              <a:t> 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direct deliveries from the manufacturer to the shops - elimination of local sales warehouses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catalog sellers - central storage facilities at the point of dispatch of goods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/>
              <a:t>distribution mixing centers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943899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1020</Words>
  <Application>Microsoft Office PowerPoint</Application>
  <PresentationFormat>Předvádění na obrazovce (16:9)</PresentationFormat>
  <Paragraphs>175</Paragraphs>
  <Slides>32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Courier New</vt:lpstr>
      <vt:lpstr>DejaVu Sans</vt:lpstr>
      <vt:lpstr>StarSymbol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cem0001</cp:lastModifiedBy>
  <cp:revision>608</cp:revision>
  <dcterms:created xsi:type="dcterms:W3CDTF">2016-07-06T15:42:34Z</dcterms:created>
  <dcterms:modified xsi:type="dcterms:W3CDTF">2023-05-03T13:00:03Z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