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8" r:id="rId2"/>
    <p:sldId id="263" r:id="rId3"/>
    <p:sldId id="421" r:id="rId4"/>
    <p:sldId id="427" r:id="rId5"/>
    <p:sldId id="424" r:id="rId6"/>
    <p:sldId id="428" r:id="rId7"/>
    <p:sldId id="426" r:id="rId8"/>
    <p:sldId id="429" r:id="rId9"/>
    <p:sldId id="422" r:id="rId10"/>
    <p:sldId id="398" r:id="rId11"/>
    <p:sldId id="397" r:id="rId12"/>
    <p:sldId id="400" r:id="rId13"/>
    <p:sldId id="430" r:id="rId14"/>
    <p:sldId id="432" r:id="rId15"/>
    <p:sldId id="443" r:id="rId16"/>
    <p:sldId id="402" r:id="rId17"/>
    <p:sldId id="433" r:id="rId18"/>
    <p:sldId id="434" r:id="rId19"/>
    <p:sldId id="431" r:id="rId20"/>
    <p:sldId id="403" r:id="rId21"/>
    <p:sldId id="435" r:id="rId22"/>
    <p:sldId id="436" r:id="rId23"/>
    <p:sldId id="437" r:id="rId24"/>
    <p:sldId id="404" r:id="rId25"/>
    <p:sldId id="445" r:id="rId26"/>
    <p:sldId id="416" r:id="rId27"/>
    <p:sldId id="407" r:id="rId28"/>
    <p:sldId id="442" r:id="rId29"/>
    <p:sldId id="440" r:id="rId30"/>
    <p:sldId id="441" r:id="rId31"/>
    <p:sldId id="439" r:id="rId32"/>
    <p:sldId id="287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erkova" initials="c" lastIdx="0" clrIdx="0">
    <p:extLst>
      <p:ext uri="{19B8F6BF-5375-455C-9EA6-DF929625EA0E}">
        <p15:presenceInfo xmlns:p15="http://schemas.microsoft.com/office/powerpoint/2012/main" userId="ceme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90" autoAdjust="0"/>
  </p:normalViewPr>
  <p:slideViewPr>
    <p:cSldViewPr snapToGrid="0">
      <p:cViewPr varScale="1">
        <p:scale>
          <a:sx n="127" d="100"/>
          <a:sy n="127" d="100"/>
        </p:scale>
        <p:origin x="11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69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086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15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120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79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53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20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06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00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74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52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859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46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b="1" dirty="0"/>
          </a:p>
          <a:p>
            <a:pPr algn="l"/>
            <a:endParaRPr lang="en-US" sz="3000" b="1" dirty="0"/>
          </a:p>
          <a:p>
            <a:pPr lvl="0"/>
            <a:endParaRPr lang="en-US" sz="3000" b="1" cap="all" dirty="0"/>
          </a:p>
          <a:p>
            <a:pPr lvl="0"/>
            <a:endParaRPr lang="en-US" sz="3000" b="1" cap="all" dirty="0"/>
          </a:p>
          <a:p>
            <a:pPr lvl="0"/>
            <a:r>
              <a:rPr lang="en-US" sz="3000" b="1" cap="all" dirty="0"/>
              <a:t>Logistics</a:t>
            </a:r>
          </a:p>
          <a:p>
            <a:pPr lvl="0"/>
            <a:r>
              <a:rPr lang="en-US" sz="3000" b="1" cap="all" dirty="0"/>
              <a:t>-</a:t>
            </a:r>
          </a:p>
          <a:p>
            <a:pPr lvl="0"/>
            <a:r>
              <a:rPr lang="en-US" sz="2600" b="1" cap="all" dirty="0"/>
              <a:t>Packaging, reverse logistics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858770"/>
            <a:ext cx="3604568" cy="1456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 dirty="0">
                <a:solidFill>
                  <a:srgbClr val="002060"/>
                </a:solidFill>
              </a:rPr>
              <a:t>The aim of the lecture is to </a:t>
            </a:r>
            <a:r>
              <a:rPr lang="en-US" sz="1800" b="1" i="1" dirty="0" smtClean="0">
                <a:solidFill>
                  <a:srgbClr val="002060"/>
                </a:solidFill>
              </a:rPr>
              <a:t>discuss </a:t>
            </a:r>
            <a:r>
              <a:rPr lang="cs-CZ" sz="1800" b="1" i="1" dirty="0" err="1" smtClean="0">
                <a:solidFill>
                  <a:srgbClr val="002060"/>
                </a:solidFill>
              </a:rPr>
              <a:t>the</a:t>
            </a:r>
            <a:r>
              <a:rPr lang="cs-CZ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logistics </a:t>
            </a:r>
            <a:r>
              <a:rPr lang="en-US" sz="1800" b="1" i="1" dirty="0">
                <a:solidFill>
                  <a:srgbClr val="002060"/>
                </a:solidFill>
              </a:rPr>
              <a:t>role of packaging </a:t>
            </a:r>
            <a:r>
              <a:rPr lang="en-US" sz="1800" b="1" i="1" dirty="0" smtClean="0">
                <a:solidFill>
                  <a:srgbClr val="002060"/>
                </a:solidFill>
              </a:rPr>
              <a:t>an</a:t>
            </a:r>
            <a:r>
              <a:rPr lang="cs-CZ" sz="1800" b="1" i="1" dirty="0" smtClean="0">
                <a:solidFill>
                  <a:srgbClr val="002060"/>
                </a:solidFill>
              </a:rPr>
              <a:t>d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>
                <a:solidFill>
                  <a:srgbClr val="002060"/>
                </a:solidFill>
              </a:rPr>
              <a:t>reverse logistics</a:t>
            </a:r>
            <a:endParaRPr lang="en-U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56047" y="3723879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Šárka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Čemerková</a:t>
            </a:r>
            <a:endParaRPr lang="en-GB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D652557F-8731-4C4A-9446-913D8CD070A1}"/>
              </a:ext>
            </a:extLst>
          </p:cNvPr>
          <p:cNvSpPr/>
          <p:nvPr/>
        </p:nvSpPr>
        <p:spPr>
          <a:xfrm>
            <a:off x="613710" y="628601"/>
            <a:ext cx="7266910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3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</a:rPr>
              <a:t>Positives of quality and well-chosen packaging:</a:t>
            </a:r>
          </a:p>
          <a:p>
            <a:pPr marL="3600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lower transport costs</a:t>
            </a:r>
          </a:p>
          <a:p>
            <a:pPr marL="3600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better utilization of storages and means of transport</a:t>
            </a:r>
          </a:p>
          <a:p>
            <a:pPr marL="3600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decrease of the degree of goods damage and special handling requirements</a:t>
            </a:r>
          </a:p>
          <a:p>
            <a:pPr marL="3600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reduction of the material disposal costs</a:t>
            </a:r>
          </a:p>
          <a:p>
            <a:pPr marL="3600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reduction of waste products (returnable packaging)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BB5FD3DE-5C9F-47AD-AD97-99BBFAA6A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472" y="3448503"/>
            <a:ext cx="34099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C579ADF2-877C-4B39-A9DA-D00904C4D595}"/>
              </a:ext>
            </a:extLst>
          </p:cNvPr>
          <p:cNvSpPr/>
          <p:nvPr/>
        </p:nvSpPr>
        <p:spPr>
          <a:xfrm>
            <a:off x="620486" y="628601"/>
            <a:ext cx="7129754" cy="315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en-US" sz="2200" b="1">
                <a:solidFill>
                  <a:srgbClr val="000000"/>
                </a:solidFill>
              </a:rPr>
              <a:t>Factors affecting packaging</a:t>
            </a:r>
          </a:p>
          <a:p>
            <a:pPr marL="18000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standardization</a:t>
            </a:r>
          </a:p>
          <a:p>
            <a:pPr marL="18000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prices / costs</a:t>
            </a:r>
          </a:p>
          <a:p>
            <a:pPr marL="18000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product or packaging adaptability</a:t>
            </a:r>
          </a:p>
          <a:p>
            <a:pPr marL="18000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protection level</a:t>
            </a:r>
          </a:p>
          <a:p>
            <a:pPr marL="18000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handling ability</a:t>
            </a:r>
          </a:p>
          <a:p>
            <a:pPr marL="18000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ability of the product to be packaged</a:t>
            </a:r>
          </a:p>
          <a:p>
            <a:pPr marL="18000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reusability and recyclability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0351E5D7-5C34-4B28-81D1-9501C998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614" y="2596214"/>
            <a:ext cx="1430499" cy="191868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A3069C4-79D1-4E00-AA06-1A89805F3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194" y="1008120"/>
            <a:ext cx="2049236" cy="13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5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F3966E29-EC53-4891-AF1B-282E2EA81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003"/>
            <a:ext cx="9001125" cy="4619625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7C111EA1-10E4-49D3-A9D5-6C79965DF453}"/>
              </a:ext>
            </a:extLst>
          </p:cNvPr>
          <p:cNvSpPr/>
          <p:nvPr/>
        </p:nvSpPr>
        <p:spPr>
          <a:xfrm>
            <a:off x="595993" y="527392"/>
            <a:ext cx="7349942" cy="38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ts val="430"/>
              </a:spcBef>
              <a:spcAft>
                <a:spcPts val="700"/>
              </a:spcAft>
            </a:pPr>
            <a:r>
              <a:rPr lang="en-GB" sz="2600" b="1" cap="all" dirty="0" smtClean="0">
                <a:solidFill>
                  <a:srgbClr val="307871"/>
                </a:solidFill>
              </a:rPr>
              <a:t>Reverse logistics</a:t>
            </a:r>
          </a:p>
          <a:p>
            <a:pPr marL="342900" indent="-342900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initially neglected, today the subject of interest</a:t>
            </a:r>
          </a:p>
          <a:p>
            <a:pPr marL="342900" indent="-342900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need to de</a:t>
            </a:r>
            <a:r>
              <a:rPr lang="cs-CZ" sz="2200" dirty="0" smtClean="0">
                <a:solidFill>
                  <a:srgbClr val="000000"/>
                </a:solidFill>
                <a:latin typeface="+mj-lt"/>
              </a:rPr>
              <a:t>a</a:t>
            </a:r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l with the flow of products from the end-use point back to the point of origin (in the reverse direction)</a:t>
            </a:r>
          </a:p>
          <a:p>
            <a:pPr marL="342900" indent="-342900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originally associated only with the recycling of products and packaging</a:t>
            </a:r>
          </a:p>
          <a:p>
            <a:pPr marL="342900" indent="-342900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deals with the flows of used products, packaging and waste materials that originate from the consumer</a:t>
            </a:r>
          </a:p>
          <a:p>
            <a:pPr marL="342900" indent="-342900" algn="just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54D46A13-D7DD-4022-AFC3-B26B85697951}"/>
              </a:ext>
            </a:extLst>
          </p:cNvPr>
          <p:cNvGrpSpPr/>
          <p:nvPr/>
        </p:nvGrpSpPr>
        <p:grpSpPr>
          <a:xfrm>
            <a:off x="3192237" y="3984171"/>
            <a:ext cx="2918731" cy="1012714"/>
            <a:chOff x="2245179" y="3432018"/>
            <a:chExt cx="4176032" cy="1564867"/>
          </a:xfrm>
        </p:grpSpPr>
        <p:sp>
          <p:nvSpPr>
            <p:cNvPr id="2" name="Šipka: doprava 1">
              <a:extLst>
                <a:ext uri="{FF2B5EF4-FFF2-40B4-BE49-F238E27FC236}">
                  <a16:creationId xmlns:a16="http://schemas.microsoft.com/office/drawing/2014/main" xmlns="" id="{4C6A3712-024E-4544-AE01-58AC8DB6BB00}"/>
                </a:ext>
              </a:extLst>
            </p:cNvPr>
            <p:cNvSpPr/>
            <p:nvPr/>
          </p:nvSpPr>
          <p:spPr>
            <a:xfrm>
              <a:off x="2245179" y="3432018"/>
              <a:ext cx="3094265" cy="857250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Šipka: doprava 6">
              <a:extLst>
                <a:ext uri="{FF2B5EF4-FFF2-40B4-BE49-F238E27FC236}">
                  <a16:creationId xmlns:a16="http://schemas.microsoft.com/office/drawing/2014/main" xmlns="" id="{3EFB2951-2BB5-498E-BCB5-29769D4344C4}"/>
                </a:ext>
              </a:extLst>
            </p:cNvPr>
            <p:cNvSpPr/>
            <p:nvPr/>
          </p:nvSpPr>
          <p:spPr>
            <a:xfrm rot="10800000">
              <a:off x="3326946" y="4139635"/>
              <a:ext cx="3094265" cy="8572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7166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7C111EA1-10E4-49D3-A9D5-6C79965DF453}"/>
              </a:ext>
            </a:extLst>
          </p:cNvPr>
          <p:cNvSpPr/>
          <p:nvPr/>
        </p:nvSpPr>
        <p:spPr>
          <a:xfrm>
            <a:off x="595993" y="628601"/>
            <a:ext cx="6964136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waste removal in the form of consumed products and returned (claimed) goods</a:t>
            </a:r>
          </a:p>
          <a:p>
            <a:pPr marL="342900" indent="-342900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support of the alternative uses of the products and packaging that have already been used or cannot be sold</a:t>
            </a:r>
          </a:p>
          <a:p>
            <a:pPr marL="342900" indent="-342900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any product activity following the point of sale</a:t>
            </a:r>
          </a:p>
        </p:txBody>
      </p:sp>
    </p:spTree>
    <p:extLst>
      <p:ext uri="{BB962C8B-B14F-4D97-AF65-F5344CB8AC3E}">
        <p14:creationId xmlns:p14="http://schemas.microsoft.com/office/powerpoint/2010/main" val="327761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801715DB-23B2-4ADD-AFC0-9D508015FDEC}"/>
              </a:ext>
            </a:extLst>
          </p:cNvPr>
          <p:cNvSpPr/>
          <p:nvPr/>
        </p:nvSpPr>
        <p:spPr>
          <a:xfrm>
            <a:off x="881743" y="628601"/>
            <a:ext cx="6237514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3 narrow concepts of reverse logistics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2200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repacking and resale activities of the returned goods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set of activities supporting material recycling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organization and management of more complicated ways of recovering old products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2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B17C0413-0582-41BB-8574-C4FFDE69C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8" t="14762" r="13817" b="33175"/>
          <a:stretch/>
        </p:blipFill>
        <p:spPr>
          <a:xfrm>
            <a:off x="538842" y="1051561"/>
            <a:ext cx="7284627" cy="267788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7DADCC80-C724-4C26-BC9F-27AA2402C11F}"/>
              </a:ext>
            </a:extLst>
          </p:cNvPr>
          <p:cNvSpPr/>
          <p:nvPr/>
        </p:nvSpPr>
        <p:spPr>
          <a:xfrm>
            <a:off x="1657350" y="3856950"/>
            <a:ext cx="5780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http://www.amertranslogistics.com/services/reverse-logistics/</a:t>
            </a:r>
          </a:p>
        </p:txBody>
      </p:sp>
    </p:spTree>
    <p:extLst>
      <p:ext uri="{BB962C8B-B14F-4D97-AF65-F5344CB8AC3E}">
        <p14:creationId xmlns:p14="http://schemas.microsoft.com/office/powerpoint/2010/main" val="25307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7C111EA1-10E4-49D3-A9D5-6C79965DF453}"/>
              </a:ext>
            </a:extLst>
          </p:cNvPr>
          <p:cNvSpPr/>
          <p:nvPr/>
        </p:nvSpPr>
        <p:spPr>
          <a:xfrm>
            <a:off x="718457" y="440822"/>
            <a:ext cx="6964136" cy="285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30"/>
              </a:spcBef>
              <a:spcAft>
                <a:spcPts val="0"/>
              </a:spcAft>
            </a:pPr>
            <a:r>
              <a:rPr lang="en-US" sz="2200" b="1" dirty="0"/>
              <a:t>General definition:</a:t>
            </a:r>
          </a:p>
          <a:p>
            <a:pPr algn="just">
              <a:spcBef>
                <a:spcPts val="430"/>
              </a:spcBef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The main purpose of </a:t>
            </a:r>
            <a:r>
              <a:rPr lang="en-US" sz="2200" b="1" dirty="0" smtClean="0"/>
              <a:t>reverse </a:t>
            </a:r>
            <a:r>
              <a:rPr lang="en-US" sz="2200" b="1" dirty="0"/>
              <a:t>logistics</a:t>
            </a:r>
            <a:r>
              <a:rPr lang="en-US" sz="2200" dirty="0"/>
              <a:t> is the collection, sorting, dismantling and processing of the used products, components, by-products, surplus stock and packaging material in order to ensure their reuse or material recovery in an environmentally friendly and economically attractive way.</a:t>
            </a:r>
            <a:endParaRPr lang="en-US" sz="2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xmlns="" id="{31C65A2A-9132-496D-A64A-1E6A74384317}"/>
              </a:ext>
            </a:extLst>
          </p:cNvPr>
          <p:cNvGrpSpPr/>
          <p:nvPr/>
        </p:nvGrpSpPr>
        <p:grpSpPr>
          <a:xfrm>
            <a:off x="3951577" y="3514540"/>
            <a:ext cx="1395968" cy="1130988"/>
            <a:chOff x="3792415" y="3382397"/>
            <a:chExt cx="1395968" cy="113098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xmlns="" id="{C33140ED-CE8B-47E0-A204-536032F00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330" t="46656" r="65350" b="31355"/>
            <a:stretch/>
          </p:blipFill>
          <p:spPr>
            <a:xfrm>
              <a:off x="3792415" y="3382398"/>
              <a:ext cx="486508" cy="1130987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6944055A-4734-447E-BDAD-B3DA79D6D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330" t="46656" r="65350" b="31355"/>
            <a:stretch/>
          </p:blipFill>
          <p:spPr>
            <a:xfrm>
              <a:off x="4247145" y="3382398"/>
              <a:ext cx="486508" cy="1130987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xmlns="" id="{7451FE2C-BD7F-4389-A62B-568B503BA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330" t="46656" r="65350" b="31355"/>
            <a:stretch/>
          </p:blipFill>
          <p:spPr>
            <a:xfrm>
              <a:off x="4701875" y="3382397"/>
              <a:ext cx="486508" cy="113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977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93CCB70D-B10D-47F7-AE1A-0F111F02BACF}"/>
              </a:ext>
            </a:extLst>
          </p:cNvPr>
          <p:cNvSpPr/>
          <p:nvPr/>
        </p:nvSpPr>
        <p:spPr>
          <a:xfrm>
            <a:off x="604157" y="628601"/>
            <a:ext cx="7276464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en-US" sz="2000" b="1"/>
              <a:t>Reverse logistics tools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endParaRPr lang="en-US"/>
          </a:p>
          <a:p>
            <a:pPr marL="0" lvl="1" indent="-342900">
              <a:spcBef>
                <a:spcPts val="430"/>
              </a:spcBef>
              <a:buFont typeface="+mj-lt"/>
              <a:buAutoNum type="arabicPeriod"/>
            </a:pPr>
            <a:r>
              <a:rPr lang="en-US" sz="2200" b="1">
                <a:solidFill>
                  <a:srgbClr val="FF0000"/>
                </a:solidFill>
              </a:rPr>
              <a:t>push tools: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state intervention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civic initiative protests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sectoral union directives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guidelines for the granting of loans and grants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environmental awareness of the employees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environmental behavior of the competition </a:t>
            </a:r>
          </a:p>
        </p:txBody>
      </p:sp>
    </p:spTree>
    <p:extLst>
      <p:ext uri="{BB962C8B-B14F-4D97-AF65-F5344CB8AC3E}">
        <p14:creationId xmlns:p14="http://schemas.microsoft.com/office/powerpoint/2010/main" val="536974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7C111EA1-10E4-49D3-A9D5-6C79965DF453}"/>
              </a:ext>
            </a:extLst>
          </p:cNvPr>
          <p:cNvSpPr/>
          <p:nvPr/>
        </p:nvSpPr>
        <p:spPr>
          <a:xfrm>
            <a:off x="595993" y="628601"/>
            <a:ext cx="5380264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30"/>
              </a:spcBef>
              <a:spcAft>
                <a:spcPts val="0"/>
              </a:spcAft>
            </a:pPr>
            <a:r>
              <a:rPr lang="en-US" sz="2200" b="1"/>
              <a:t>Example:</a:t>
            </a:r>
          </a:p>
          <a:p>
            <a:pPr marL="342900" indent="-342900" algn="just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/>
              <a:t>some entreprises are required by law to take back their products, such as batteries, and to dispose of them in an environmentally friendly manner</a:t>
            </a:r>
          </a:p>
          <a:p>
            <a:pPr marL="342900" indent="-342900" algn="just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B2DC3A9-E0F4-44BE-AAED-DE72C4957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907" y="1103366"/>
            <a:ext cx="2656338" cy="3834493"/>
          </a:xfrm>
          <a:prstGeom prst="rect">
            <a:avLst/>
          </a:prstGeom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xmlns="" id="{0003B9B2-1DA9-40B2-9122-094AAD701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552417"/>
              </p:ext>
            </p:extLst>
          </p:nvPr>
        </p:nvGraphicFramePr>
        <p:xfrm>
          <a:off x="3591018" y="2771433"/>
          <a:ext cx="1847396" cy="208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Rastrový obrázek" r:id="rId6" imgW="1325880" imgH="1493640" progId="Paint.Picture">
                  <p:embed/>
                </p:oleObj>
              </mc:Choice>
              <mc:Fallback>
                <p:oleObj name="Rastrový obrázek" r:id="rId6" imgW="1325880" imgH="1493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1018" y="2771433"/>
                        <a:ext cx="1847396" cy="2081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78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b="1"/>
          </a:p>
          <a:p>
            <a:pPr lvl="0"/>
            <a:endParaRPr lang="en-US" sz="3600" b="1" cap="all"/>
          </a:p>
          <a:p>
            <a:pPr lvl="0"/>
            <a:r>
              <a:rPr lang="en-US" sz="3100" b="1"/>
              <a:t>Logistics</a:t>
            </a:r>
          </a:p>
          <a:p>
            <a:pPr lvl="0"/>
            <a:r>
              <a:rPr lang="en-US" sz="3100" b="1"/>
              <a:t>-</a:t>
            </a:r>
          </a:p>
          <a:p>
            <a:r>
              <a:rPr lang="en-US" sz="3100" b="1"/>
              <a:t>Packaging, reverse logistics</a:t>
            </a:r>
          </a:p>
          <a:p>
            <a:pPr lvl="0"/>
            <a:endParaRPr lang="en-US" sz="3100" b="1"/>
          </a:p>
          <a:p>
            <a:endParaRPr lang="en-US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34028" y="1511987"/>
            <a:ext cx="3604568" cy="222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Logistics function of the packaging</a:t>
            </a:r>
          </a:p>
          <a:p>
            <a:pPr marL="0" indent="0">
              <a:buNone/>
            </a:pP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Reverse logistics at different angles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Examples of recycling of selected wastes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Green logistics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Structure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93CCB70D-B10D-47F7-AE1A-0F111F02BACF}"/>
              </a:ext>
            </a:extLst>
          </p:cNvPr>
          <p:cNvSpPr/>
          <p:nvPr/>
        </p:nvSpPr>
        <p:spPr>
          <a:xfrm>
            <a:off x="604157" y="628601"/>
            <a:ext cx="35677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en-US" sz="2200" b="1">
                <a:solidFill>
                  <a:srgbClr val="FF0000"/>
                </a:solidFill>
              </a:rPr>
              <a:t>2. pull tools: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consumer pressure on manufacturers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eco-awarding, eco-labeling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subsidy programs for environmental activities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295AE2D0-7D26-4C4A-B83C-521B1C488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232" y="527392"/>
            <a:ext cx="2574242" cy="33693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FDB2CCB7-2F2F-486B-B4CF-6BD99F3F2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591" y="2718707"/>
            <a:ext cx="2164418" cy="20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38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0679C775-AA3E-4AF9-A682-469CB9FB441F}"/>
              </a:ext>
            </a:extLst>
          </p:cNvPr>
          <p:cNvSpPr/>
          <p:nvPr/>
        </p:nvSpPr>
        <p:spPr>
          <a:xfrm>
            <a:off x="587829" y="889858"/>
            <a:ext cx="58374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en-US" sz="2200" b="1" dirty="0"/>
              <a:t>Eco-consumer:</a:t>
            </a:r>
          </a:p>
          <a:p>
            <a:pPr marL="342000" indent="-4572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types:</a:t>
            </a:r>
          </a:p>
          <a:p>
            <a:pPr marL="914400" lvl="1" indent="-4572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active</a:t>
            </a:r>
          </a:p>
          <a:p>
            <a:pPr marL="914400" lvl="1" indent="-4572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activatable</a:t>
            </a:r>
          </a:p>
          <a:p>
            <a:pPr marL="914400" lvl="1" indent="-4572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passive</a:t>
            </a:r>
          </a:p>
          <a:p>
            <a:pPr marL="342900" indent="-4572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influence of the education and upbringing</a:t>
            </a:r>
          </a:p>
          <a:p>
            <a:pPr lvl="1">
              <a:spcBef>
                <a:spcPts val="430"/>
              </a:spcBef>
            </a:pPr>
            <a:endParaRPr lang="en-US" sz="22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1354A61-71B1-4C2A-BFF5-E5FE73CF3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75" y="1271997"/>
            <a:ext cx="1812666" cy="38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1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0679C775-AA3E-4AF9-A682-469CB9FB441F}"/>
              </a:ext>
            </a:extLst>
          </p:cNvPr>
          <p:cNvSpPr/>
          <p:nvPr/>
        </p:nvSpPr>
        <p:spPr>
          <a:xfrm>
            <a:off x="571500" y="628601"/>
            <a:ext cx="7366270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en-US" sz="2200" b="1" dirty="0"/>
              <a:t>Basic reasons why to deal with reverse logistics 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use of functional parts of destroyed products</a:t>
            </a:r>
            <a:endParaRPr lang="cs-CZ" sz="2200" dirty="0"/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reduction of landfill charges</a:t>
            </a:r>
            <a:endParaRPr lang="cs-CZ" sz="2200" dirty="0"/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complaints, such as feedback revealing design deficiencies</a:t>
            </a:r>
            <a:endParaRPr lang="cs-CZ" sz="2200" dirty="0"/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customer expectations or helpful claims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en-US" sz="2200" dirty="0"/>
              <a:t>handling as a competitive advantage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79241B7-26E3-499B-97DC-2E5F988C4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895" y="2728059"/>
            <a:ext cx="28003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59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0679C775-AA3E-4AF9-A682-469CB9FB441F}"/>
              </a:ext>
            </a:extLst>
          </p:cNvPr>
          <p:cNvSpPr/>
          <p:nvPr/>
        </p:nvSpPr>
        <p:spPr>
          <a:xfrm>
            <a:off x="571500" y="628601"/>
            <a:ext cx="736627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i</a:t>
            </a:r>
            <a:r>
              <a:rPr lang="en-US" sz="2200" dirty="0"/>
              <a:t>n the future, the importance of reverse logistics will grow:</a:t>
            </a:r>
            <a:endParaRPr lang="cs-CZ" sz="2200" dirty="0"/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resource efficiency</a:t>
            </a:r>
            <a:endParaRPr lang="cs-CZ" sz="2200" dirty="0"/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protection of the nature</a:t>
            </a:r>
            <a:endParaRPr lang="cs-CZ" dirty="0"/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development of e-commerce (need to eliminate hasty impulsive decisions of the customer)</a:t>
            </a:r>
            <a:endParaRPr lang="cs-CZ" dirty="0"/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lack of attention = costs for the </a:t>
            </a:r>
            <a:r>
              <a:rPr lang="cs-CZ" sz="2200" dirty="0"/>
              <a:t>society</a:t>
            </a:r>
            <a:r>
              <a:rPr lang="en-US" sz="2200" dirty="0"/>
              <a:t> but also for the company itself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17820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2B7FF3A-C6F6-4D62-BA5B-FBFB1792E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94" y="337003"/>
            <a:ext cx="4438712" cy="2927303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9F99720C-059D-454B-97FE-E1D9A30022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571" t="17214" r="7321" b="25873"/>
          <a:stretch/>
        </p:blipFill>
        <p:spPr>
          <a:xfrm>
            <a:off x="4890407" y="1325562"/>
            <a:ext cx="4000499" cy="375491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733818DB-D600-456D-A978-C04CDE27ABC6}"/>
              </a:ext>
            </a:extLst>
          </p:cNvPr>
          <p:cNvSpPr/>
          <p:nvPr/>
        </p:nvSpPr>
        <p:spPr>
          <a:xfrm>
            <a:off x="2428845" y="4652608"/>
            <a:ext cx="2582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Source: cz.depositphotos.com</a:t>
            </a:r>
          </a:p>
        </p:txBody>
      </p:sp>
    </p:spTree>
    <p:extLst>
      <p:ext uri="{BB962C8B-B14F-4D97-AF65-F5344CB8AC3E}">
        <p14:creationId xmlns:p14="http://schemas.microsoft.com/office/powerpoint/2010/main" val="1986030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220BE8D9-58DE-414E-8ED4-62DB7C3A8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0" t="27408" r="32167" b="13776"/>
          <a:stretch/>
        </p:blipFill>
        <p:spPr>
          <a:xfrm>
            <a:off x="739140" y="260692"/>
            <a:ext cx="6797040" cy="390522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DA30A35C-B427-46AB-8202-E23E1E453EE5}"/>
              </a:ext>
            </a:extLst>
          </p:cNvPr>
          <p:cNvSpPr/>
          <p:nvPr/>
        </p:nvSpPr>
        <p:spPr>
          <a:xfrm>
            <a:off x="2827020" y="4443145"/>
            <a:ext cx="6263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Source: https://www.andritz.com/products-en/group/recycling/electronic-scrap</a:t>
            </a:r>
          </a:p>
        </p:txBody>
      </p:sp>
    </p:spTree>
    <p:extLst>
      <p:ext uri="{BB962C8B-B14F-4D97-AF65-F5344CB8AC3E}">
        <p14:creationId xmlns:p14="http://schemas.microsoft.com/office/powerpoint/2010/main" val="2769170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F245F970-576E-4A10-BCA7-F2C4EC4A8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5" y="146615"/>
            <a:ext cx="4335280" cy="242513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FAE41E4D-E9A2-4EFB-94D1-DF8CAF975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799" y="2334985"/>
            <a:ext cx="4579500" cy="26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5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3DED72B-E530-4DF9-8F16-18B23F18C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98" t="15557" r="36250" b="22222"/>
          <a:stretch/>
        </p:blipFill>
        <p:spPr>
          <a:xfrm>
            <a:off x="967740" y="426826"/>
            <a:ext cx="5554980" cy="396365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1EEC9FD1-55B3-420E-BC75-AEBDA3D3AEEA}"/>
              </a:ext>
            </a:extLst>
          </p:cNvPr>
          <p:cNvSpPr/>
          <p:nvPr/>
        </p:nvSpPr>
        <p:spPr>
          <a:xfrm>
            <a:off x="3591018" y="4514900"/>
            <a:ext cx="590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Source: https://www.statista.com/chart/2283/electronic-waste/</a:t>
            </a:r>
          </a:p>
        </p:txBody>
      </p:sp>
    </p:spTree>
    <p:extLst>
      <p:ext uri="{BB962C8B-B14F-4D97-AF65-F5344CB8AC3E}">
        <p14:creationId xmlns:p14="http://schemas.microsoft.com/office/powerpoint/2010/main" val="2577590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B0937628-6AD1-4C9A-B07D-3EE1B1B073A4}"/>
              </a:ext>
            </a:extLst>
          </p:cNvPr>
          <p:cNvSpPr/>
          <p:nvPr/>
        </p:nvSpPr>
        <p:spPr>
          <a:xfrm>
            <a:off x="767443" y="628601"/>
            <a:ext cx="70131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Example: wood waste from sawmill production (sawdust, shavings, etc.):</a:t>
            </a:r>
            <a:endParaRPr lang="cs-CZ" sz="2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before transport to the </a:t>
            </a:r>
            <a:r>
              <a:rPr lang="en-US" dirty="0" smtClean="0"/>
              <a:t>dump or</a:t>
            </a:r>
            <a:r>
              <a:rPr lang="cs-CZ" dirty="0" smtClean="0"/>
              <a:t> </a:t>
            </a:r>
            <a:r>
              <a:rPr lang="en-US" dirty="0" smtClean="0"/>
              <a:t>used </a:t>
            </a:r>
            <a:r>
              <a:rPr lang="en-US" dirty="0"/>
              <a:t>by small breeders and gardeners</a:t>
            </a:r>
            <a:endParaRPr lang="cs-CZ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today the input material for the production of pellets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9E30445-867B-4653-B1E3-0819BDB61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3" y="2330248"/>
            <a:ext cx="2423431" cy="1344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6541C64-C253-49F3-9963-176A1056D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094" y="2259587"/>
            <a:ext cx="3556906" cy="18000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E00626D-2EB0-40D7-8BA6-618A069D0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288" y="3200271"/>
            <a:ext cx="2423431" cy="154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65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B0937628-6AD1-4C9A-B07D-3EE1B1B073A4}"/>
              </a:ext>
            </a:extLst>
          </p:cNvPr>
          <p:cNvSpPr/>
          <p:nvPr/>
        </p:nvSpPr>
        <p:spPr>
          <a:xfrm>
            <a:off x="726621" y="628601"/>
            <a:ext cx="7013122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en-US" sz="2200" b="1" cap="all" dirty="0">
                <a:solidFill>
                  <a:srgbClr val="307871"/>
                </a:solidFill>
              </a:rPr>
              <a:t>green logistics</a:t>
            </a:r>
            <a:endParaRPr lang="cs-CZ" sz="2200" b="1" cap="all" dirty="0">
              <a:solidFill>
                <a:srgbClr val="307871"/>
              </a:solidFill>
            </a:endParaRP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sustainable ecological orientation of logistics = to meet the needs of today's generation without putting at risk the possibilities of future generations</a:t>
            </a:r>
            <a:endParaRPr lang="cs-CZ" sz="22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ecological, economic and social aspects</a:t>
            </a:r>
            <a:endParaRPr lang="cs-CZ" sz="22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optimizing the use of energy and resources in logistics</a:t>
            </a:r>
            <a:endParaRPr lang="cs-CZ" sz="22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green logistics is often limited to transport logistics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5391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EDFC3327-587E-4C6A-8444-49EA167A15E2}"/>
              </a:ext>
            </a:extLst>
          </p:cNvPr>
          <p:cNvSpPr/>
          <p:nvPr/>
        </p:nvSpPr>
        <p:spPr>
          <a:xfrm>
            <a:off x="489857" y="628601"/>
            <a:ext cx="7390763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30"/>
              </a:spcBef>
            </a:pPr>
            <a:r>
              <a:rPr lang="en-US" sz="2600" b="1" cap="all" dirty="0">
                <a:solidFill>
                  <a:srgbClr val="307871"/>
                </a:solidFill>
              </a:rPr>
              <a:t>packaging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component of the storage and material handling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close relation to overall quality, storage efficiency and performance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packaging processes have an impact on </a:t>
            </a:r>
            <a:r>
              <a:rPr lang="en-US" sz="2200" b="1" dirty="0"/>
              <a:t>marketin</a:t>
            </a:r>
            <a:r>
              <a:rPr lang="en-US" sz="2200" dirty="0"/>
              <a:t>g and </a:t>
            </a:r>
            <a:r>
              <a:rPr lang="en-US" sz="2200" b="1" dirty="0"/>
              <a:t>logistics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relationship between packaging and </a:t>
            </a:r>
            <a:r>
              <a:rPr lang="en-US" sz="2200" dirty="0" smtClean="0"/>
              <a:t>cost</a:t>
            </a:r>
            <a:r>
              <a:rPr lang="cs-CZ" sz="2200" dirty="0" smtClean="0"/>
              <a:t>s</a:t>
            </a:r>
            <a:r>
              <a:rPr lang="en-US" sz="2200" dirty="0" smtClean="0"/>
              <a:t> </a:t>
            </a:r>
            <a:r>
              <a:rPr lang="en-US" sz="2200" dirty="0"/>
              <a:t>has often been underestimated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65328F7-34C6-483C-B8E5-0014EAA09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443" y="2824207"/>
            <a:ext cx="1679802" cy="19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82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B0937628-6AD1-4C9A-B07D-3EE1B1B073A4}"/>
              </a:ext>
            </a:extLst>
          </p:cNvPr>
          <p:cNvSpPr/>
          <p:nvPr/>
        </p:nvSpPr>
        <p:spPr>
          <a:xfrm>
            <a:off x="726621" y="527392"/>
            <a:ext cx="7013122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Fraunhofer Institute for Material Flow and Logistics: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in in-house logistics systems, on average, around 40% of total costs are spent on energy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up to 1/3 of these costs can be saved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five areas of action:</a:t>
            </a: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</a:pPr>
            <a:r>
              <a:rPr lang="en-US"/>
              <a:t>market and product</a:t>
            </a: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</a:pPr>
            <a:r>
              <a:rPr lang="en-US"/>
              <a:t>structure and planning</a:t>
            </a: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</a:pPr>
            <a:r>
              <a:rPr lang="en-US"/>
              <a:t>processes, management and measurement</a:t>
            </a: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</a:pPr>
            <a:r>
              <a:rPr lang="en-US"/>
              <a:t>technology and resources</a:t>
            </a: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</a:pPr>
            <a:r>
              <a:rPr lang="en-US"/>
              <a:t>workers, customers, suppliers and service providers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C01B628E-FAC9-4934-9ED6-8517126DF826}"/>
              </a:ext>
            </a:extLst>
          </p:cNvPr>
          <p:cNvSpPr/>
          <p:nvPr/>
        </p:nvSpPr>
        <p:spPr>
          <a:xfrm>
            <a:off x="5988972" y="4519414"/>
            <a:ext cx="2802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Source: https://logistika.ihned.cz/</a:t>
            </a:r>
          </a:p>
        </p:txBody>
      </p:sp>
    </p:spTree>
    <p:extLst>
      <p:ext uri="{BB962C8B-B14F-4D97-AF65-F5344CB8AC3E}">
        <p14:creationId xmlns:p14="http://schemas.microsoft.com/office/powerpoint/2010/main" val="3893480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B0937628-6AD1-4C9A-B07D-3EE1B1B073A4}"/>
              </a:ext>
            </a:extLst>
          </p:cNvPr>
          <p:cNvSpPr/>
          <p:nvPr/>
        </p:nvSpPr>
        <p:spPr>
          <a:xfrm>
            <a:off x="767443" y="628601"/>
            <a:ext cx="7013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Example</a:t>
            </a:r>
            <a:r>
              <a:rPr lang="en-US" dirty="0"/>
              <a:t>: the amount of CO</a:t>
            </a:r>
            <a:r>
              <a:rPr lang="en-US" baseline="30000" dirty="0"/>
              <a:t>2</a:t>
            </a:r>
            <a:r>
              <a:rPr lang="en-US" dirty="0"/>
              <a:t> emissions per transported quantity unit is affected by:</a:t>
            </a:r>
            <a:endParaRPr lang="cs-CZ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packaging volume and weight</a:t>
            </a:r>
            <a:endParaRPr lang="cs-CZ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use of means of transport</a:t>
            </a:r>
            <a:endParaRPr lang="cs-CZ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number of pieces in the transport equipment</a:t>
            </a:r>
            <a:endParaRPr lang="cs-CZ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number of </a:t>
            </a:r>
            <a:r>
              <a:rPr lang="cs-CZ" dirty="0" err="1" smtClean="0"/>
              <a:t>ride</a:t>
            </a:r>
            <a:r>
              <a:rPr lang="en-US" dirty="0" smtClean="0"/>
              <a:t>s</a:t>
            </a:r>
            <a:endParaRPr lang="cs-CZ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used storage and handling equipment</a:t>
            </a:r>
            <a:endParaRPr lang="cs-CZ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351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5" name="Obdélník 4"/>
          <p:cNvSpPr/>
          <p:nvPr/>
        </p:nvSpPr>
        <p:spPr>
          <a:xfrm>
            <a:off x="2571429" y="432392"/>
            <a:ext cx="29017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100" b="1" ker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Summary of the lecture</a:t>
            </a:r>
            <a:endParaRPr lang="en-US" sz="2100" b="1" kern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8799" y="1160104"/>
            <a:ext cx="729096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Explain the logistics function of 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Describe the positives of good packaging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Define reverse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Explain material recycling on selected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Clarify the essence </a:t>
            </a:r>
            <a:r>
              <a:rPr lang="en-US" b="1">
                <a:solidFill>
                  <a:srgbClr val="002060"/>
                </a:solidFill>
                <a:cs typeface="Arial" panose="020B0604020202020204" pitchFamily="34" charset="0"/>
              </a:rPr>
              <a:t>of </a:t>
            </a:r>
            <a:r>
              <a:rPr lang="en-US" b="1" smtClean="0">
                <a:solidFill>
                  <a:srgbClr val="002060"/>
                </a:solidFill>
                <a:cs typeface="Arial" panose="020B0604020202020204" pitchFamily="34" charset="0"/>
              </a:rPr>
              <a:t>green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logistics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EDFC3327-587E-4C6A-8444-49EA167A15E2}"/>
              </a:ext>
            </a:extLst>
          </p:cNvPr>
          <p:cNvSpPr/>
          <p:nvPr/>
        </p:nvSpPr>
        <p:spPr>
          <a:xfrm>
            <a:off x="489857" y="628601"/>
            <a:ext cx="7390763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en-US" sz="2200" b="1"/>
              <a:t>Logistics  function of the packaging</a:t>
            </a:r>
          </a:p>
          <a:p>
            <a:pPr marL="0" lvl="1">
              <a:spcBef>
                <a:spcPts val="430"/>
              </a:spcBef>
            </a:pPr>
            <a:r>
              <a:rPr lang="en-US" sz="2200" b="1">
                <a:solidFill>
                  <a:srgbClr val="FF0000"/>
                </a:solidFill>
              </a:rPr>
              <a:t>1. product closure</a:t>
            </a:r>
          </a:p>
          <a:p>
            <a:pPr marL="342900" lvl="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environmental protection</a:t>
            </a:r>
          </a:p>
          <a:p>
            <a:pPr marL="342900" lvl="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product will not be damaged</a:t>
            </a:r>
          </a:p>
          <a:p>
            <a:pPr marL="342900" lvl="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product is not lost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7EAA1D2-AB5F-4B31-B488-079911006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398" y="1552624"/>
            <a:ext cx="22288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1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EDFC3327-587E-4C6A-8444-49EA167A15E2}"/>
              </a:ext>
            </a:extLst>
          </p:cNvPr>
          <p:cNvSpPr/>
          <p:nvPr/>
        </p:nvSpPr>
        <p:spPr>
          <a:xfrm>
            <a:off x="489857" y="628601"/>
            <a:ext cx="73907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cs-CZ" sz="2200" b="1" dirty="0">
                <a:solidFill>
                  <a:srgbClr val="FF0000"/>
                </a:solidFill>
              </a:rPr>
              <a:t>2. </a:t>
            </a:r>
            <a:r>
              <a:rPr lang="en-US" sz="2200" b="1" dirty="0">
                <a:solidFill>
                  <a:srgbClr val="FF0000"/>
                </a:solidFill>
              </a:rPr>
              <a:t>product protection</a:t>
            </a:r>
            <a:endParaRPr lang="cs-CZ" sz="22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against damage or loss due to external influences:</a:t>
            </a:r>
            <a:endParaRPr lang="cs-CZ" sz="2200" dirty="0"/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Humidity</a:t>
            </a:r>
            <a:endParaRPr lang="cs-CZ" dirty="0"/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Dust</a:t>
            </a:r>
            <a:endParaRPr lang="cs-CZ" dirty="0"/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Insect</a:t>
            </a:r>
            <a:endParaRPr lang="cs-CZ" dirty="0"/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I</a:t>
            </a:r>
            <a:r>
              <a:rPr lang="en-US" dirty="0" err="1"/>
              <a:t>nfecting</a:t>
            </a:r>
            <a:endParaRPr lang="en-US" dirty="0"/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AE35DBC8-C65A-4F1E-9508-EAF38CA7A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341" y="2045385"/>
            <a:ext cx="2583316" cy="24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5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EDFC3327-587E-4C6A-8444-49EA167A15E2}"/>
              </a:ext>
            </a:extLst>
          </p:cNvPr>
          <p:cNvSpPr/>
          <p:nvPr/>
        </p:nvSpPr>
        <p:spPr>
          <a:xfrm>
            <a:off x="489857" y="628601"/>
            <a:ext cx="7390763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cs-CZ" sz="2200" b="1" dirty="0">
                <a:solidFill>
                  <a:srgbClr val="FF0000"/>
                </a:solidFill>
              </a:rPr>
              <a:t>3. </a:t>
            </a:r>
            <a:r>
              <a:rPr lang="en-US" sz="2200" b="1" dirty="0">
                <a:solidFill>
                  <a:srgbClr val="FF0000"/>
                </a:solidFill>
              </a:rPr>
              <a:t>product division</a:t>
            </a:r>
            <a:endParaRPr lang="cs-CZ" sz="22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reducing the output of industrial production to consumer size</a:t>
            </a:r>
            <a:endParaRPr lang="cs-CZ" sz="2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3EBC6D4-54A4-4668-95DF-03A83E898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284" y="1999398"/>
            <a:ext cx="1117605" cy="145687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9E04770-790E-4FCD-B7F7-3BD527422E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44"/>
          <a:stretch/>
        </p:blipFill>
        <p:spPr>
          <a:xfrm rot="554215">
            <a:off x="7330451" y="2805395"/>
            <a:ext cx="1098625" cy="16373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D2C262F-3A72-4F66-991A-E5BBBB1D5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859" y="2294165"/>
            <a:ext cx="1075551" cy="14554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7AF20CF-57DB-4B17-8C06-66F94769E3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505"/>
          <a:stretch/>
        </p:blipFill>
        <p:spPr>
          <a:xfrm rot="20527947">
            <a:off x="5761068" y="3284138"/>
            <a:ext cx="980750" cy="144458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295B8FF8-E995-40E4-8F68-A37D1D18B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62" y="2228851"/>
            <a:ext cx="3138625" cy="1998042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xmlns="" id="{D3A16201-CDBD-4A15-93C5-A5F26DC6CA88}"/>
              </a:ext>
            </a:extLst>
          </p:cNvPr>
          <p:cNvCxnSpPr>
            <a:cxnSpLocks/>
          </p:cNvCxnSpPr>
          <p:nvPr/>
        </p:nvCxnSpPr>
        <p:spPr>
          <a:xfrm>
            <a:off x="3771900" y="2990552"/>
            <a:ext cx="6307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25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EDFC3327-587E-4C6A-8444-49EA167A15E2}"/>
              </a:ext>
            </a:extLst>
          </p:cNvPr>
          <p:cNvSpPr/>
          <p:nvPr/>
        </p:nvSpPr>
        <p:spPr>
          <a:xfrm>
            <a:off x="489857" y="628601"/>
            <a:ext cx="7390763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en-GB" sz="2200" b="1" dirty="0" smtClean="0">
                <a:solidFill>
                  <a:srgbClr val="FF0000"/>
                </a:solidFill>
              </a:rPr>
              <a:t>4. unification of the sizes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associating primary packages into secondary packages having a uniform standardized size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reducing the number of handling required</a:t>
            </a:r>
            <a:endParaRPr lang="en-GB" sz="2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F67ED597-EE7D-45EE-9D6C-2B29B77A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306" y="2965758"/>
            <a:ext cx="3031321" cy="19721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4B010A4-9341-4979-B9C3-CB12A25B7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904" y="2278952"/>
            <a:ext cx="2827915" cy="20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1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EDFC3327-587E-4C6A-8444-49EA167A15E2}"/>
              </a:ext>
            </a:extLst>
          </p:cNvPr>
          <p:cNvSpPr/>
          <p:nvPr/>
        </p:nvSpPr>
        <p:spPr>
          <a:xfrm>
            <a:off x="489857" y="628601"/>
            <a:ext cx="7390763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cs-CZ" sz="2200" b="1" dirty="0">
                <a:solidFill>
                  <a:srgbClr val="FF0000"/>
                </a:solidFill>
              </a:rPr>
              <a:t>5. </a:t>
            </a:r>
            <a:r>
              <a:rPr lang="en-US" sz="2200" b="1" dirty="0">
                <a:solidFill>
                  <a:srgbClr val="FF0000"/>
                </a:solidFill>
              </a:rPr>
              <a:t>consumer suitability</a:t>
            </a:r>
            <a:endParaRPr lang="cs-CZ" sz="2200" b="1" dirty="0">
              <a:solidFill>
                <a:srgbClr val="FF0000"/>
              </a:solidFill>
            </a:endParaRPr>
          </a:p>
          <a:p>
            <a:pPr marL="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customer does not have to spend too much time and effort to get to the product</a:t>
            </a:r>
            <a:endParaRPr lang="cs-CZ" sz="2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3DBB2B5-98FD-46F3-B742-474711D39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02" y="2369012"/>
            <a:ext cx="2107653" cy="214588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134EDA87-77BB-4E6F-89FC-1742F6A1B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51501">
            <a:off x="6484598" y="2028105"/>
            <a:ext cx="960888" cy="16834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515B30C-23B3-47F4-9179-2FAE09958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34092">
            <a:off x="3457120" y="1848696"/>
            <a:ext cx="2320019" cy="15040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DB9ADF22-BA7A-44AB-93AE-784D2F02B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1680">
            <a:off x="4614011" y="3373038"/>
            <a:ext cx="2347686" cy="15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5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EDFC3327-587E-4C6A-8444-49EA167A15E2}"/>
              </a:ext>
            </a:extLst>
          </p:cNvPr>
          <p:cNvSpPr/>
          <p:nvPr/>
        </p:nvSpPr>
        <p:spPr>
          <a:xfrm>
            <a:off x="489857" y="628601"/>
            <a:ext cx="7390763" cy="121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en-US" sz="2200" b="1" dirty="0">
                <a:solidFill>
                  <a:srgbClr val="FF0000"/>
                </a:solidFill>
              </a:rPr>
              <a:t>6. communication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using clear, easy-to-understand symbols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bar codes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BE63E57-F19A-4F3A-A3AF-53312ABD7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828" y="1940398"/>
            <a:ext cx="6532789" cy="28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8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796</Words>
  <Application>Microsoft Office PowerPoint</Application>
  <PresentationFormat>Předvádění na obrazovce (16:9)</PresentationFormat>
  <Paragraphs>157</Paragraphs>
  <Slides>32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Arial</vt:lpstr>
      <vt:lpstr>Calibri</vt:lpstr>
      <vt:lpstr>Courier New</vt:lpstr>
      <vt:lpstr>DejaVu Sans</vt:lpstr>
      <vt:lpstr>StarSymbol</vt:lpstr>
      <vt:lpstr>Times New Roman</vt:lpstr>
      <vt:lpstr>Wingdings</vt:lpstr>
      <vt:lpstr>Office Theme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cemerkova</cp:lastModifiedBy>
  <cp:revision>680</cp:revision>
  <dcterms:created xsi:type="dcterms:W3CDTF">2016-07-06T15:42:34Z</dcterms:created>
  <dcterms:modified xsi:type="dcterms:W3CDTF">2019-11-26T09:52:41Z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