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8" r:id="rId2"/>
    <p:sldId id="263" r:id="rId3"/>
    <p:sldId id="444" r:id="rId4"/>
    <p:sldId id="427" r:id="rId5"/>
    <p:sldId id="440" r:id="rId6"/>
    <p:sldId id="445" r:id="rId7"/>
    <p:sldId id="442" r:id="rId8"/>
    <p:sldId id="447" r:id="rId9"/>
    <p:sldId id="448" r:id="rId10"/>
    <p:sldId id="449" r:id="rId11"/>
    <p:sldId id="450" r:id="rId12"/>
    <p:sldId id="451" r:id="rId13"/>
    <p:sldId id="452" r:id="rId14"/>
    <p:sldId id="467" r:id="rId15"/>
    <p:sldId id="453" r:id="rId16"/>
    <p:sldId id="454" r:id="rId17"/>
    <p:sldId id="469" r:id="rId18"/>
    <p:sldId id="455" r:id="rId19"/>
    <p:sldId id="456" r:id="rId20"/>
    <p:sldId id="457" r:id="rId21"/>
    <p:sldId id="458" r:id="rId22"/>
    <p:sldId id="459" r:id="rId23"/>
    <p:sldId id="470" r:id="rId24"/>
    <p:sldId id="462" r:id="rId25"/>
    <p:sldId id="471" r:id="rId26"/>
    <p:sldId id="475" r:id="rId27"/>
    <p:sldId id="501" r:id="rId28"/>
    <p:sldId id="502" r:id="rId29"/>
    <p:sldId id="503" r:id="rId30"/>
    <p:sldId id="504" r:id="rId31"/>
    <p:sldId id="472" r:id="rId32"/>
    <p:sldId id="473" r:id="rId33"/>
    <p:sldId id="474" r:id="rId34"/>
    <p:sldId id="483" r:id="rId35"/>
    <p:sldId id="484" r:id="rId36"/>
    <p:sldId id="486" r:id="rId37"/>
    <p:sldId id="487" r:id="rId38"/>
    <p:sldId id="488" r:id="rId39"/>
    <p:sldId id="489" r:id="rId40"/>
    <p:sldId id="490" r:id="rId41"/>
    <p:sldId id="494" r:id="rId42"/>
    <p:sldId id="496" r:id="rId43"/>
    <p:sldId id="497" r:id="rId44"/>
    <p:sldId id="500" r:id="rId45"/>
    <p:sldId id="287" r:id="rId4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90" autoAdjust="0"/>
  </p:normalViewPr>
  <p:slideViewPr>
    <p:cSldViewPr snapToGrid="0">
      <p:cViewPr varScale="1">
        <p:scale>
          <a:sx n="107" d="100"/>
          <a:sy n="107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69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06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54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064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54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416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577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947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52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384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069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036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155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57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104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88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074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284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448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570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6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857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879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956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78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363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4219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964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377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243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711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51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7338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140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334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6240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76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5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20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19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809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53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297632" y="205641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algn="l"/>
            <a:endParaRPr lang="en-US" sz="3000" b="1"/>
          </a:p>
          <a:p>
            <a:pPr lvl="0"/>
            <a:endParaRPr lang="en-US" sz="3000" b="1" cap="all"/>
          </a:p>
          <a:p>
            <a:pPr lvl="0"/>
            <a:endParaRPr lang="en-US" sz="3000" b="1" cap="all"/>
          </a:p>
          <a:p>
            <a:pPr lvl="0"/>
            <a:r>
              <a:rPr lang="en-US" sz="3000" b="1" cap="all"/>
              <a:t>Logistics</a:t>
            </a:r>
          </a:p>
          <a:p>
            <a:pPr lvl="0"/>
            <a:r>
              <a:rPr lang="en-US" sz="3000" b="1" cap="all"/>
              <a:t>-</a:t>
            </a:r>
          </a:p>
          <a:p>
            <a:pPr lvl="0"/>
            <a:r>
              <a:rPr lang="en-US" sz="2600" b="1" cap="all"/>
              <a:t>Logistics methods and techniques - JIT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858770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>
                <a:solidFill>
                  <a:srgbClr val="002060"/>
                </a:solidFill>
              </a:rPr>
              <a:t>The aim of the lecture is to discuss JIT technology</a:t>
            </a:r>
            <a:endParaRPr lang="en-US" sz="18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28991" y="718610"/>
            <a:ext cx="7279021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430"/>
              </a:spcBef>
              <a:tabLst>
                <a:tab pos="457200" algn="l"/>
              </a:tabLst>
              <a:defRPr/>
            </a:pPr>
            <a:r>
              <a:rPr lang="en-US" sz="2200" b="1" dirty="0">
                <a:solidFill>
                  <a:srgbClr val="307871"/>
                </a:solidFill>
              </a:rPr>
              <a:t>Response to changes</a:t>
            </a:r>
          </a:p>
          <a:p>
            <a:pPr>
              <a:spcBef>
                <a:spcPts val="430"/>
              </a:spcBef>
              <a:defRPr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introduction of JIT is associated with dramatic changes in the existing structure of production processes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unlocking of the capacities is not a positive benefit of the improvement process and cannot be accepted as a result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</a:t>
            </a:r>
            <a:r>
              <a:rPr lang="cs-CZ" sz="2200" dirty="0" err="1" smtClean="0">
                <a:latin typeface="+mj-lt"/>
              </a:rPr>
              <a:t>importance</a:t>
            </a:r>
            <a:r>
              <a:rPr lang="cs-CZ" sz="2200" dirty="0" smtClean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of </a:t>
            </a:r>
            <a:r>
              <a:rPr lang="en-US" sz="2200" dirty="0">
                <a:latin typeface="+mj-lt"/>
              </a:rPr>
              <a:t>feedback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ability and willingness to be flexible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01" y="3245906"/>
            <a:ext cx="3081244" cy="16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122691"/>
              </p:ext>
            </p:extLst>
          </p:nvPr>
        </p:nvGraphicFramePr>
        <p:xfrm>
          <a:off x="320104" y="628601"/>
          <a:ext cx="7433404" cy="4145280"/>
        </p:xfrm>
        <a:graphic>
          <a:graphicData uri="http://schemas.openxmlformats.org/drawingml/2006/table">
            <a:tbl>
              <a:tblPr/>
              <a:tblGrid>
                <a:gridCol w="1791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0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0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80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20" noProof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Characteristics of production management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20" noProof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Traditional approach</a:t>
                      </a:r>
                      <a:endParaRPr lang="en-US" sz="1600" b="1" kern="1200" spc="-20" noProof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spc="-20" noProof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JIT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18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/>
                        <a:t>Manufacturing program</a:t>
                      </a:r>
                      <a:endParaRPr lang="en-US" sz="1600" b="1" i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noProof="0"/>
                        <a:t>Wide</a:t>
                      </a:r>
                      <a:endParaRPr lang="en-US" sz="1600" b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noProof="0"/>
                        <a:t>Limited</a:t>
                      </a:r>
                      <a:endParaRPr lang="en-US" sz="1600" b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3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/>
                        <a:t>Product design</a:t>
                      </a:r>
                      <a:endParaRPr lang="en-US" sz="1600" b="1" i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noProof="0"/>
                        <a:t>Effort to satisfy the customer as much as possible</a:t>
                      </a:r>
                      <a:endParaRPr lang="en-US" sz="1600" b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noProof="0"/>
                        <a:t>Application of standardization, construction adapted to production</a:t>
                      </a:r>
                      <a:endParaRPr lang="en-US" sz="1600" b="1" spc="-2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755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Production process and inter-operational transport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Operational arrangement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spc="-20" noProof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Process </a:t>
                      </a:r>
                      <a:r>
                        <a:rPr lang="en-US" sz="1600" dirty="0"/>
                        <a:t>arrangement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673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0" i="1" spc="-20" noProof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Workforce</a:t>
                      </a:r>
                      <a:r>
                        <a:rPr lang="cs-CZ" sz="1600" b="0" i="1" spc="-2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and </a:t>
                      </a:r>
                      <a:r>
                        <a:rPr lang="cs-CZ" sz="1600" b="0" i="1" spc="-20" noProof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workstyle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Narrowly specialized workforce, individualized work, changes in the work process enforced rather by command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Wide qualified flexible workforce, teamwork and cooperation, changes in the work process promoted by consensus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37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91009"/>
              </p:ext>
            </p:extLst>
          </p:nvPr>
        </p:nvGraphicFramePr>
        <p:xfrm>
          <a:off x="188640" y="628601"/>
          <a:ext cx="7628980" cy="3657600"/>
        </p:xfrm>
        <a:graphic>
          <a:graphicData uri="http://schemas.openxmlformats.org/drawingml/2006/table">
            <a:tbl>
              <a:tblPr/>
              <a:tblGrid>
                <a:gridCol w="1839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49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49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591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 dirty="0"/>
                        <a:t>Production planning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Complicated production flows, long setup times, large production batches, long running times, very little computer planning support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Short set-up times, small batches, shorter lead times, computer support focused on production progress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55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spc="-20" noProof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Stock management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Large in-process </a:t>
                      </a:r>
                      <a:r>
                        <a:rPr lang="en-US" sz="1600" dirty="0" smtClean="0"/>
                        <a:t>stock, </a:t>
                      </a:r>
                      <a:r>
                        <a:rPr lang="en-US" sz="1600" dirty="0"/>
                        <a:t>in-process stores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Small in-process </a:t>
                      </a:r>
                      <a:r>
                        <a:rPr lang="en-US" sz="1600" dirty="0" smtClean="0"/>
                        <a:t>stock, </a:t>
                      </a:r>
                      <a:r>
                        <a:rPr lang="en-US" sz="1600" dirty="0"/>
                        <a:t>storage of work in progress at the workshops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3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 dirty="0"/>
                        <a:t>Subcontractors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 large number with competitive relationships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Limited number with cooperative relationships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 dirty="0"/>
                        <a:t>Production quality control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 critical areas, focused on products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Continuous, focused on critical points of the production process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3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noProof="0" dirty="0"/>
                        <a:t>Production facility maintenance</a:t>
                      </a:r>
                      <a:endParaRPr lang="en-US" sz="1600" b="1" i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After failure, performed by specialists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Preventive to proactive, performed by operators</a:t>
                      </a:r>
                      <a:endParaRPr lang="en-US" sz="1600" b="1" spc="-2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07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5" descr="prinosyJ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6" y="527392"/>
            <a:ext cx="7095095" cy="42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85FE81D6-C7EA-4E70-B873-6895317BA47F}"/>
              </a:ext>
            </a:extLst>
          </p:cNvPr>
          <p:cNvSpPr/>
          <p:nvPr/>
        </p:nvSpPr>
        <p:spPr>
          <a:xfrm>
            <a:off x="758541" y="527392"/>
            <a:ext cx="11090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/>
              <a:t>production assortment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18AAF5B2-3874-4B09-93BE-6F0569212C0E}"/>
              </a:ext>
            </a:extLst>
          </p:cNvPr>
          <p:cNvSpPr/>
          <p:nvPr/>
        </p:nvSpPr>
        <p:spPr>
          <a:xfrm>
            <a:off x="3373185" y="561104"/>
            <a:ext cx="61266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/>
              <a:t>delay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818BAC22-82A1-4D52-9D36-1456182AE19C}"/>
              </a:ext>
            </a:extLst>
          </p:cNvPr>
          <p:cNvSpPr/>
          <p:nvPr/>
        </p:nvSpPr>
        <p:spPr>
          <a:xfrm>
            <a:off x="5944673" y="453382"/>
            <a:ext cx="7908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/>
              <a:t>storage costs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7ED1A6D3-EF6C-4FD8-B566-FA873A007F62}"/>
              </a:ext>
            </a:extLst>
          </p:cNvPr>
          <p:cNvSpPr/>
          <p:nvPr/>
        </p:nvSpPr>
        <p:spPr>
          <a:xfrm>
            <a:off x="692225" y="2476891"/>
            <a:ext cx="109862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/>
              <a:t>production capacity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946E6C6C-00BE-4353-B230-CA4094770074}"/>
              </a:ext>
            </a:extLst>
          </p:cNvPr>
          <p:cNvSpPr/>
          <p:nvPr/>
        </p:nvSpPr>
        <p:spPr>
          <a:xfrm>
            <a:off x="3287973" y="2476891"/>
            <a:ext cx="10986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customer satisfaction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7CEF1044-E7C7-431C-B561-5FE902286785}"/>
              </a:ext>
            </a:extLst>
          </p:cNvPr>
          <p:cNvSpPr/>
          <p:nvPr/>
        </p:nvSpPr>
        <p:spPr>
          <a:xfrm>
            <a:off x="5757819" y="2571750"/>
            <a:ext cx="10406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/>
              <a:t>profitability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99D22367-4C76-450E-9288-4CF9B93A4CDA}"/>
              </a:ext>
            </a:extLst>
          </p:cNvPr>
          <p:cNvSpPr/>
          <p:nvPr/>
        </p:nvSpPr>
        <p:spPr>
          <a:xfrm>
            <a:off x="4604657" y="4214118"/>
            <a:ext cx="52290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time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406B43B3-9290-43F8-94BE-1A331C72C757}"/>
              </a:ext>
            </a:extLst>
          </p:cNvPr>
          <p:cNvSpPr/>
          <p:nvPr/>
        </p:nvSpPr>
        <p:spPr>
          <a:xfrm>
            <a:off x="1790850" y="4281019"/>
            <a:ext cx="80792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/>
              <a:t>before JIT</a:t>
            </a:r>
            <a:br>
              <a:rPr lang="en-US" sz="1000"/>
            </a:br>
            <a:r>
              <a:rPr lang="en-US" sz="1000"/>
              <a:t>after JIT</a:t>
            </a:r>
          </a:p>
        </p:txBody>
      </p:sp>
    </p:spTree>
    <p:extLst>
      <p:ext uri="{BB962C8B-B14F-4D97-AF65-F5344CB8AC3E}">
        <p14:creationId xmlns:p14="http://schemas.microsoft.com/office/powerpoint/2010/main" val="3538836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6321" y="683317"/>
            <a:ext cx="72018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defRPr/>
            </a:pPr>
            <a:r>
              <a:rPr lang="en-US" sz="2200" b="1" dirty="0">
                <a:solidFill>
                  <a:srgbClr val="307871"/>
                </a:solidFill>
              </a:rPr>
              <a:t>Negative consequences of the introduction of JIT</a:t>
            </a:r>
          </a:p>
          <a:p>
            <a:pPr>
              <a:spcBef>
                <a:spcPts val="430"/>
              </a:spcBef>
              <a:defRPr/>
            </a:pPr>
            <a:endParaRPr lang="en-US" sz="1400" b="0" dirty="0"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the minimum </a:t>
            </a:r>
            <a:r>
              <a:rPr lang="en-US" sz="2200" dirty="0" smtClean="0">
                <a:latin typeface="+mj-lt"/>
              </a:rPr>
              <a:t>stock </a:t>
            </a:r>
            <a:r>
              <a:rPr lang="en-US" sz="2200" dirty="0">
                <a:latin typeface="+mj-lt"/>
              </a:rPr>
              <a:t>requirement is offset by an increase in traffic:</a:t>
            </a:r>
            <a:endParaRPr lang="en-US" sz="2200" b="0" dirty="0">
              <a:latin typeface="+mj-lt"/>
            </a:endParaRP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increasing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traffic</a:t>
            </a:r>
            <a:r>
              <a:rPr lang="cs-CZ" dirty="0" smtClean="0">
                <a:latin typeface="+mj-lt"/>
              </a:rPr>
              <a:t> on </a:t>
            </a:r>
            <a:r>
              <a:rPr lang="cs-CZ" dirty="0" err="1" smtClean="0">
                <a:latin typeface="+mj-lt"/>
              </a:rPr>
              <a:t>the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roads</a:t>
            </a:r>
            <a:endParaRPr lang="en-US" dirty="0">
              <a:latin typeface="+mj-lt"/>
            </a:endParaRP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j-lt"/>
              </a:rPr>
              <a:t> emissions, noise, traffic accidents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j-lt"/>
              </a:rPr>
              <a:t> problems with keeping timetables</a:t>
            </a:r>
          </a:p>
          <a:p>
            <a:pPr>
              <a:spcBef>
                <a:spcPts val="430"/>
              </a:spcBef>
              <a:defRPr/>
            </a:pPr>
            <a:endParaRPr lang="en-US" sz="2200" b="0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04" y="2114478"/>
            <a:ext cx="3352707" cy="25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6321" y="683317"/>
            <a:ext cx="7201844" cy="1805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cs-CZ" sz="2200" b="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complications in production management:</a:t>
            </a:r>
            <a:endParaRPr lang="cs-CZ" sz="2200" b="0" dirty="0">
              <a:latin typeface="+mj-lt"/>
            </a:endParaRP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production planning of the plant</a:t>
            </a:r>
            <a:endParaRPr lang="cs-CZ" dirty="0">
              <a:latin typeface="+mj-lt"/>
            </a:endParaRP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supplier production plans</a:t>
            </a:r>
            <a:endParaRPr lang="cs-CZ" dirty="0">
              <a:latin typeface="+mj-lt"/>
            </a:endParaRPr>
          </a:p>
          <a:p>
            <a:pPr lvl="1">
              <a:spcBef>
                <a:spcPts val="430"/>
              </a:spcBef>
              <a:buFont typeface="Courier New" pitchFamily="49" charset="0"/>
              <a:buChar char="o"/>
              <a:defRPr/>
            </a:pP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deployment of suppliers</a:t>
            </a:r>
          </a:p>
          <a:p>
            <a:pPr>
              <a:spcBef>
                <a:spcPts val="430"/>
              </a:spcBef>
              <a:defRPr/>
            </a:pPr>
            <a:endParaRPr lang="cs-CZ" sz="2200" b="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43" y="2115494"/>
            <a:ext cx="41719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64771" y="628601"/>
            <a:ext cx="71586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/>
              <a:t> resistance from employees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/>
              <a:t> insufficient support of business systems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/>
              <a:t> inability to define service level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/>
              <a:t> insufficient planning and transfer of </a:t>
            </a:r>
            <a:r>
              <a:rPr lang="en-US" sz="2200" dirty="0" smtClean="0"/>
              <a:t>stock </a:t>
            </a:r>
            <a:r>
              <a:rPr lang="en-US" sz="2200" dirty="0"/>
              <a:t>to suppliers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670" y="2299876"/>
            <a:ext cx="2590901" cy="24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316" y="2131406"/>
            <a:ext cx="5612793" cy="28654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7188" y="527392"/>
            <a:ext cx="7523432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  <a:defRPr/>
            </a:pPr>
            <a:r>
              <a:rPr lang="en-US" sz="2600" b="1" cap="all" dirty="0">
                <a:solidFill>
                  <a:srgbClr val="307871"/>
                </a:solidFill>
              </a:rPr>
              <a:t>Just-in-Sequence (JIS)</a:t>
            </a:r>
          </a:p>
          <a:p>
            <a:pPr>
              <a:spcBef>
                <a:spcPts val="430"/>
              </a:spcBef>
              <a:defRPr/>
            </a:pPr>
            <a:endParaRPr lang="en-US" sz="1400" b="0" cap="small" dirty="0"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entire product assortment produced on a single line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parts are delivered in sequences, i.e. in </a:t>
            </a:r>
            <a:r>
              <a:rPr lang="en-US" sz="2200" dirty="0" smtClean="0">
                <a:latin typeface="+mj-lt"/>
              </a:rPr>
              <a:t>order </a:t>
            </a:r>
            <a:r>
              <a:rPr lang="en-US" sz="2200" dirty="0">
                <a:latin typeface="+mj-lt"/>
              </a:rPr>
              <a:t>in which</a:t>
            </a:r>
            <a:r>
              <a:rPr lang="cs-CZ" sz="2200" dirty="0">
                <a:latin typeface="+mj-lt"/>
              </a:rPr>
              <a:t/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  </a:t>
            </a:r>
            <a:r>
              <a:rPr lang="en-US" sz="2200" dirty="0">
                <a:latin typeface="+mj-lt"/>
              </a:rPr>
              <a:t>they </a:t>
            </a:r>
            <a:r>
              <a:rPr lang="en-US" sz="2200" dirty="0" smtClean="0">
                <a:latin typeface="+mj-lt"/>
              </a:rPr>
              <a:t>travel</a:t>
            </a:r>
            <a:r>
              <a:rPr lang="cs-CZ" sz="2200" dirty="0" smtClean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to </a:t>
            </a:r>
            <a:r>
              <a:rPr lang="en-US" sz="2200" dirty="0">
                <a:latin typeface="+mj-lt"/>
              </a:rPr>
              <a:t>the line according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 </a:t>
            </a:r>
            <a:r>
              <a:rPr lang="cs-CZ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to product assembly</a:t>
            </a:r>
          </a:p>
          <a:p>
            <a:pPr>
              <a:spcBef>
                <a:spcPts val="430"/>
              </a:spcBef>
              <a:defRPr/>
            </a:pPr>
            <a:endParaRPr lang="en-US" sz="2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2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7188" y="628601"/>
            <a:ext cx="7411433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cs-CZ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high demands on delivery accuracy:</a:t>
            </a:r>
            <a:endParaRPr lang="cs-CZ" sz="2200" dirty="0">
              <a:latin typeface="+mj-lt"/>
            </a:endParaRP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time aspect</a:t>
            </a:r>
            <a:endParaRPr lang="cs-CZ" sz="2200" dirty="0">
              <a:latin typeface="+mj-lt"/>
            </a:endParaRP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right order</a:t>
            </a:r>
            <a:r>
              <a:rPr lang="cs-CZ" sz="2200" dirty="0">
                <a:latin typeface="+mj-lt"/>
              </a:rPr>
              <a:t> 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cs-CZ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supplier's range usually does not exceed 50 km</a:t>
            </a:r>
            <a:endParaRPr lang="cs-CZ" sz="2200" b="0" dirty="0"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sometimes the supplier has his warehouse located directly at the manufacturer's plant - here he sequences the components directly to the assembly lines</a:t>
            </a:r>
            <a:endParaRPr lang="cs-CZ" sz="2200" dirty="0"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importance of ICT</a:t>
            </a:r>
            <a:endParaRPr lang="cs-CZ" sz="2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5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694" t="19069" r="56529" b="9427"/>
          <a:stretch/>
        </p:blipFill>
        <p:spPr>
          <a:xfrm>
            <a:off x="1617203" y="337003"/>
            <a:ext cx="5100992" cy="45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lvl="0"/>
            <a:endParaRPr lang="en-US" sz="3600" b="1" cap="all"/>
          </a:p>
          <a:p>
            <a:pPr lvl="0"/>
            <a:r>
              <a:rPr lang="en-US" sz="3100" b="1"/>
              <a:t>Logistics</a:t>
            </a:r>
          </a:p>
          <a:p>
            <a:pPr lvl="0"/>
            <a:r>
              <a:rPr lang="en-US" sz="3100" b="1"/>
              <a:t>-</a:t>
            </a:r>
          </a:p>
          <a:p>
            <a:pPr lvl="0"/>
            <a:r>
              <a:rPr lang="en-US" sz="3100" b="1"/>
              <a:t>Logistics methods and techniques - JIT</a:t>
            </a:r>
          </a:p>
          <a:p>
            <a:endParaRPr lang="en-US" sz="3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34028" y="1511987"/>
            <a:ext cx="3604568" cy="2701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JIT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JIS</a:t>
            </a:r>
          </a:p>
          <a:p>
            <a:pPr marL="0" indent="0">
              <a:buNone/>
            </a:pPr>
            <a:r>
              <a:rPr lang="cs-CZ" sz="1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Kanban</a:t>
            </a:r>
            <a:endParaRPr lang="cs-CZ" sz="1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H</a:t>
            </a:r>
            <a:r>
              <a:rPr lang="en-US" sz="1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ub</a:t>
            </a:r>
            <a:r>
              <a:rPr lang="en-US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and spoke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CROSS 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Docking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QR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ECR</a:t>
            </a:r>
            <a:endParaRPr lang="en-US" sz="1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9332" y="527392"/>
            <a:ext cx="7135249" cy="260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cap="all" dirty="0">
                <a:solidFill>
                  <a:srgbClr val="307871"/>
                </a:solidFill>
              </a:rPr>
              <a:t>KANBAN</a:t>
            </a:r>
          </a:p>
          <a:p>
            <a:pPr>
              <a:defRPr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for production and material flows between processes coordination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kanban</a:t>
            </a:r>
            <a:r>
              <a:rPr lang="en-US" sz="2200" dirty="0">
                <a:latin typeface="+mj-lt"/>
              </a:rPr>
              <a:t> = card (direction indicator)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kanban</a:t>
            </a:r>
            <a:r>
              <a:rPr lang="en-US" sz="2200" dirty="0">
                <a:latin typeface="+mj-lt"/>
              </a:rPr>
              <a:t> cards are used to visualize material flows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allows controlled </a:t>
            </a:r>
            <a:r>
              <a:rPr lang="cs-CZ" sz="2200" dirty="0" err="1" smtClean="0">
                <a:latin typeface="+mj-lt"/>
              </a:rPr>
              <a:t>pull</a:t>
            </a:r>
            <a:endParaRPr lang="en-US" sz="2200" dirty="0">
              <a:latin typeface="+mj-lt"/>
            </a:endParaRPr>
          </a:p>
        </p:txBody>
      </p:sp>
      <p:pic>
        <p:nvPicPr>
          <p:cNvPr id="7" name="Picture 2" descr="2-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8" y="2839434"/>
            <a:ext cx="2998569" cy="19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7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2962" y="628601"/>
            <a:ext cx="72685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307871"/>
                </a:solidFill>
              </a:rPr>
              <a:t>Types of </a:t>
            </a:r>
            <a:r>
              <a:rPr lang="en-US" sz="2200" b="1" dirty="0" err="1">
                <a:solidFill>
                  <a:srgbClr val="307871"/>
                </a:solidFill>
              </a:rPr>
              <a:t>kanban</a:t>
            </a:r>
            <a:endParaRPr lang="cs-CZ" sz="2200" b="1" dirty="0">
              <a:solidFill>
                <a:srgbClr val="307871"/>
              </a:solidFill>
            </a:endParaRPr>
          </a:p>
          <a:p>
            <a:pPr>
              <a:defRPr/>
            </a:pPr>
            <a:endParaRPr lang="cs-CZ" sz="1400" b="0" dirty="0">
              <a:latin typeface="+mj-lt"/>
            </a:endParaRPr>
          </a:p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cs-CZ" sz="2200" dirty="0">
                <a:latin typeface="+mj-lt"/>
              </a:rPr>
              <a:t> </a:t>
            </a:r>
            <a:r>
              <a:rPr lang="en-US" sz="2200" b="1" dirty="0">
                <a:latin typeface="+mj-lt"/>
              </a:rPr>
              <a:t>transfer</a:t>
            </a:r>
            <a:r>
              <a:rPr lang="en-US" sz="2200" dirty="0">
                <a:latin typeface="+mj-lt"/>
              </a:rPr>
              <a:t>: authorizes the process to get parts from the previous process</a:t>
            </a:r>
            <a:endParaRPr lang="cs-CZ" sz="2200" dirty="0">
              <a:latin typeface="+mj-lt"/>
            </a:endParaRPr>
          </a:p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cs-CZ" sz="2200" dirty="0">
                <a:latin typeface="+mj-lt"/>
              </a:rPr>
              <a:t> </a:t>
            </a:r>
            <a:r>
              <a:rPr lang="en-US" sz="2200" b="1" dirty="0">
                <a:latin typeface="+mj-lt"/>
              </a:rPr>
              <a:t>manufacturing</a:t>
            </a:r>
            <a:r>
              <a:rPr lang="en-US" sz="2200" dirty="0">
                <a:latin typeface="+mj-lt"/>
              </a:rPr>
              <a:t>: authorizes the previous process to manufacture other parts</a:t>
            </a:r>
            <a:endParaRPr lang="cs-CZ" sz="2200" dirty="0">
              <a:latin typeface="+mj-lt"/>
            </a:endParaRPr>
          </a:p>
          <a:p>
            <a:pPr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cs-CZ" sz="2200" dirty="0">
                <a:latin typeface="+mj-lt"/>
              </a:rPr>
              <a:t> </a:t>
            </a:r>
            <a:r>
              <a:rPr lang="en-US" sz="2200" b="1" dirty="0">
                <a:latin typeface="+mj-lt"/>
              </a:rPr>
              <a:t>supplier</a:t>
            </a:r>
            <a:r>
              <a:rPr lang="en-US" sz="2200" dirty="0">
                <a:latin typeface="+mj-lt"/>
              </a:rPr>
              <a:t> (external): </a:t>
            </a:r>
            <a:r>
              <a:rPr lang="en-US" sz="2200" dirty="0"/>
              <a:t>authorizes</a:t>
            </a:r>
            <a:r>
              <a:rPr lang="en-US" sz="2200" dirty="0">
                <a:latin typeface="+mj-lt"/>
              </a:rPr>
              <a:t> the external supplier to deliver additional parts</a:t>
            </a:r>
          </a:p>
          <a:p>
            <a:pPr marL="457200" indent="-457200">
              <a:defRPr/>
            </a:pP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5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78245" y="527392"/>
            <a:ext cx="21948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 smtClean="0"/>
              <a:t>Kanban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circles</a:t>
            </a:r>
            <a:endParaRPr lang="cs-CZ" sz="2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1182781"/>
            <a:ext cx="82296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527392"/>
            <a:ext cx="742598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>
                <a:solidFill>
                  <a:srgbClr val="307871"/>
                </a:solidFill>
              </a:rPr>
              <a:t>Kanban rules</a:t>
            </a:r>
          </a:p>
          <a:p>
            <a:pPr>
              <a:defRPr/>
            </a:pPr>
            <a:endParaRPr lang="en-US" sz="1400" b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>
                <a:latin typeface="+mj-lt"/>
              </a:rPr>
              <a:t>The subsequent process turns to the previous one for taking only when it needs it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>
                <a:latin typeface="+mj-lt"/>
              </a:rPr>
              <a:t>The previous process only produces the amount needed to replace what has been taken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20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21" y="2721272"/>
            <a:ext cx="4537481" cy="20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30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527392"/>
            <a:ext cx="742598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defRPr/>
            </a:pPr>
            <a:endParaRPr lang="cs-CZ" sz="1400" b="0" dirty="0">
              <a:latin typeface="+mj-lt"/>
            </a:endParaRP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r>
              <a:rPr lang="en-US" sz="2200" dirty="0">
                <a:latin typeface="+mj-lt"/>
              </a:rPr>
              <a:t>Scrap will never be sent to the following process</a:t>
            </a:r>
            <a:endParaRPr lang="cs-CZ" sz="2200" dirty="0">
              <a:latin typeface="+mj-lt"/>
            </a:endParaRP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r>
              <a:rPr lang="en-US" sz="2200" dirty="0">
                <a:latin typeface="+mj-lt"/>
              </a:rPr>
              <a:t>Kanban must always be accompanied by series production</a:t>
            </a:r>
            <a:endParaRPr lang="cs-CZ" sz="2200" dirty="0">
              <a:latin typeface="+mj-lt"/>
            </a:endParaRP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r>
              <a:rPr lang="en-US" sz="2200" dirty="0">
                <a:latin typeface="+mj-lt"/>
              </a:rPr>
              <a:t>Production must be</a:t>
            </a:r>
            <a:r>
              <a:rPr lang="cs-CZ" sz="2200" dirty="0">
                <a:latin typeface="+mj-lt"/>
              </a:rPr>
              <a:t/>
            </a:r>
            <a:br>
              <a:rPr lang="cs-CZ" sz="2200" dirty="0">
                <a:latin typeface="+mj-lt"/>
              </a:rPr>
            </a:br>
            <a:r>
              <a:rPr lang="en-US" sz="2200" dirty="0">
                <a:latin typeface="+mj-lt"/>
              </a:rPr>
              <a:t>staggered into levels</a:t>
            </a:r>
            <a:endParaRPr lang="cs-CZ" sz="2200" dirty="0">
              <a:latin typeface="+mj-lt"/>
            </a:endParaRP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r>
              <a:rPr lang="en-US" sz="2200" dirty="0">
                <a:latin typeface="+mj-lt"/>
              </a:rPr>
              <a:t>Using </a:t>
            </a:r>
            <a:r>
              <a:rPr lang="en-US" sz="2200" dirty="0" err="1">
                <a:latin typeface="+mj-lt"/>
              </a:rPr>
              <a:t>kanban</a:t>
            </a:r>
            <a:r>
              <a:rPr lang="en-US" sz="2200" dirty="0">
                <a:latin typeface="+mj-lt"/>
              </a:rPr>
              <a:t> to tune</a:t>
            </a:r>
            <a:r>
              <a:rPr lang="cs-CZ" sz="2200" dirty="0">
                <a:latin typeface="+mj-lt"/>
              </a:rPr>
              <a:t/>
            </a:r>
            <a:br>
              <a:rPr lang="cs-CZ" sz="2200" dirty="0">
                <a:latin typeface="+mj-lt"/>
              </a:rPr>
            </a:br>
            <a:r>
              <a:rPr lang="en-US" sz="2200" dirty="0">
                <a:latin typeface="+mj-lt"/>
              </a:rPr>
              <a:t>production schedule</a:t>
            </a:r>
            <a:endParaRPr lang="cs-CZ" sz="2200" dirty="0">
              <a:latin typeface="+mj-lt"/>
            </a:endParaRP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r>
              <a:rPr lang="en-US" sz="2200" dirty="0">
                <a:latin typeface="+mj-lt"/>
              </a:rPr>
              <a:t>Stabilization,</a:t>
            </a:r>
            <a:r>
              <a:rPr lang="cs-CZ" sz="2200" dirty="0">
                <a:latin typeface="+mj-lt"/>
              </a:rPr>
              <a:t/>
            </a:r>
            <a:br>
              <a:rPr lang="cs-CZ" sz="2200" dirty="0">
                <a:latin typeface="+mj-lt"/>
              </a:rPr>
            </a:br>
            <a:r>
              <a:rPr lang="en-US" sz="2200" dirty="0">
                <a:latin typeface="+mj-lt"/>
              </a:rPr>
              <a:t>rationalization,</a:t>
            </a:r>
            <a:r>
              <a:rPr lang="cs-CZ" sz="2200" dirty="0">
                <a:latin typeface="+mj-lt"/>
              </a:rPr>
              <a:t/>
            </a:r>
            <a:br>
              <a:rPr lang="cs-CZ" sz="2200" dirty="0">
                <a:latin typeface="+mj-lt"/>
              </a:rPr>
            </a:br>
            <a:r>
              <a:rPr lang="en-US" sz="2200" dirty="0">
                <a:latin typeface="+mj-lt"/>
              </a:rPr>
              <a:t>process simplification</a:t>
            </a:r>
          </a:p>
          <a:p>
            <a:pPr marL="457200" indent="-457200">
              <a:spcBef>
                <a:spcPts val="430"/>
              </a:spcBef>
              <a:buFont typeface="+mj-lt"/>
              <a:buAutoNum type="arabicPeriod" startAt="3"/>
              <a:defRPr/>
            </a:pPr>
            <a:endParaRPr lang="cs-CZ" sz="2200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472" y="1667687"/>
            <a:ext cx="4617657" cy="31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3817" y="15252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39634" y="432959"/>
            <a:ext cx="7451339" cy="4575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  <a:defRPr/>
            </a:pPr>
            <a:r>
              <a:rPr lang="en-GB" sz="2200" b="1" dirty="0" smtClean="0">
                <a:solidFill>
                  <a:srgbClr val="307871"/>
                </a:solidFill>
              </a:rPr>
              <a:t>Benefits of Kanban</a:t>
            </a:r>
          </a:p>
          <a:p>
            <a:pPr>
              <a:spcBef>
                <a:spcPts val="430"/>
              </a:spcBef>
              <a:defRPr/>
            </a:pPr>
            <a:endParaRPr lang="en-GB" sz="1400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latin typeface="+mj-lt"/>
              </a:rPr>
              <a:t>decrease in stock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latin typeface="+mj-lt"/>
              </a:rPr>
              <a:t>ensuring a systemic flow of information throughout the production process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latin typeface="+mj-lt"/>
              </a:rPr>
              <a:t>support of production continuity while increasing assortment and reducing planning effort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/>
              <a:t>openness of the management system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/>
              <a:t>significant reduction of the effort spent on processes with minimal added value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/>
              <a:t>overall reduction in the cost of transporting information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/>
              <a:t>possibility to delegate responsibilities directly to the staff on lines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30264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9689" y="628601"/>
            <a:ext cx="7203820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GB" sz="2600" b="1" cap="all" dirty="0">
                <a:solidFill>
                  <a:srgbClr val="307871"/>
                </a:solidFill>
              </a:rPr>
              <a:t>Quick Response – QR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en-GB" sz="2200" dirty="0"/>
              <a:t> </a:t>
            </a:r>
            <a:r>
              <a:rPr lang="cs-CZ" sz="2200" dirty="0" err="1"/>
              <a:t>from</a:t>
            </a:r>
            <a:r>
              <a:rPr lang="en-GB" sz="2200" dirty="0"/>
              <a:t>1986 at Milliken &amp; Company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en-GB" sz="2200" dirty="0"/>
              <a:t> core customer-oriented supply chain technology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en-GB" sz="2200" dirty="0"/>
              <a:t> identifying demand as quickly and accurately as possible, including ensuring the satisfaction of each link in the supply chain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en-GB" sz="2200" dirty="0"/>
              <a:t> deployment of the computerization tools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468101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5286" y="533392"/>
            <a:ext cx="7328450" cy="332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6597" tIns="177744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2600" b="1" cap="all" dirty="0" bmk="_Toc374514556">
                <a:solidFill>
                  <a:srgbClr val="307871"/>
                </a:solidFill>
              </a:rPr>
              <a:t>Effective C</a:t>
            </a:r>
            <a:r>
              <a:rPr lang="cs-CZ" sz="2600" b="1" cap="all" dirty="0" bmk="_Toc374514556">
                <a:solidFill>
                  <a:srgbClr val="307871"/>
                </a:solidFill>
              </a:rPr>
              <a:t>o</a:t>
            </a:r>
            <a:r>
              <a:rPr lang="en-GB" sz="2600" b="1" cap="all" dirty="0" err="1" bmk="_Toc374514556">
                <a:solidFill>
                  <a:srgbClr val="307871"/>
                </a:solidFill>
              </a:rPr>
              <a:t>nsumer</a:t>
            </a:r>
            <a:r>
              <a:rPr lang="en-GB" sz="2600" b="1" cap="all" dirty="0" bmk="_Toc374514556">
                <a:solidFill>
                  <a:srgbClr val="307871"/>
                </a:solidFill>
              </a:rPr>
              <a:t> Response – ECR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200" dirty="0">
                <a:latin typeface="+mj-lt"/>
                <a:ea typeface="Calibri" pitchFamily="34" charset="0"/>
                <a:cs typeface="Times New Roman" pitchFamily="18" charset="0"/>
              </a:rPr>
              <a:t> </a:t>
            </a:r>
            <a:r>
              <a:rPr lang="en-GB" sz="2200" dirty="0"/>
              <a:t>referred to as the successor of QR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200" dirty="0">
                <a:latin typeface="+mj-lt"/>
                <a:ea typeface="Calibri" pitchFamily="34" charset="0"/>
                <a:cs typeface="Times New Roman" pitchFamily="18" charset="0"/>
              </a:rPr>
              <a:t> first time in the US food industry in the early 90s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200" dirty="0">
                <a:latin typeface="+mj-lt"/>
                <a:ea typeface="Calibri" pitchFamily="34" charset="0"/>
                <a:cs typeface="Times New Roman" pitchFamily="18" charset="0"/>
              </a:rPr>
              <a:t> main focus on the customer as a link in the supply chain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200" dirty="0">
                <a:latin typeface="+mj-lt"/>
                <a:ea typeface="Calibri" pitchFamily="34" charset="0"/>
                <a:cs typeface="Times New Roman" pitchFamily="18" charset="0"/>
              </a:rPr>
              <a:t> demand and supply synchronization using joint planning, forecasting and replenishment techniques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tabLst/>
            </a:pPr>
            <a:endParaRPr lang="en-GB" sz="2200" dirty="0">
              <a:latin typeface="+mj-lt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95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1662" y="527391"/>
            <a:ext cx="7412085" cy="297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6597" tIns="177744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  <a:ea typeface="Calibri" pitchFamily="34" charset="0"/>
                <a:cs typeface="Times New Roman" pitchFamily="18" charset="0"/>
              </a:rPr>
              <a:t>cooperation instead of competition</a:t>
            </a:r>
            <a:endParaRPr lang="cs-CZ" sz="2200" b="1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Calibri" pitchFamily="34" charset="0"/>
                <a:cs typeface="Times New Roman" pitchFamily="18" charset="0"/>
              </a:rPr>
              <a:t>4 core processes that create added value in the supply chain:</a:t>
            </a:r>
            <a:endParaRPr lang="cs-CZ" sz="22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ea typeface="Calibri" pitchFamily="34" charset="0"/>
                <a:cs typeface="Times New Roman" pitchFamily="18" charset="0"/>
              </a:rPr>
              <a:t>efficient replenishment of stocks</a:t>
            </a:r>
            <a:endParaRPr lang="cs-CZ" sz="22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ea typeface="Calibri" pitchFamily="34" charset="0"/>
                <a:cs typeface="Times New Roman" pitchFamily="18" charset="0"/>
              </a:rPr>
              <a:t>effective shop assortment management</a:t>
            </a:r>
            <a:endParaRPr lang="cs-CZ" sz="22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ea typeface="Calibri" pitchFamily="34" charset="0"/>
                <a:cs typeface="Times New Roman" pitchFamily="18" charset="0"/>
              </a:rPr>
              <a:t>effective promotion</a:t>
            </a:r>
            <a:endParaRPr lang="cs-CZ" sz="22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latin typeface="+mj-lt"/>
                <a:ea typeface="Calibri" pitchFamily="34" charset="0"/>
                <a:cs typeface="Times New Roman" pitchFamily="18" charset="0"/>
              </a:rPr>
              <a:t>effective introduction of new products on the market</a:t>
            </a:r>
            <a:endParaRPr lang="cs-CZ" sz="2200" dirty="0">
              <a:latin typeface="+mj-lt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78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9488" y="797878"/>
            <a:ext cx="7531132" cy="226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6597" tIns="177744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  <a:ea typeface="Calibri" pitchFamily="34" charset="0"/>
                <a:cs typeface="Times New Roman" pitchFamily="18" charset="0"/>
              </a:rPr>
              <a:t>Professional ECR technology alternatives: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EHCR (</a:t>
            </a:r>
            <a:r>
              <a:rPr kumimoji="0" lang="en-GB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Efficient Healthcare Consumer Response</a:t>
            </a:r>
            <a:r>
              <a:rPr lang="en-GB" dirty="0">
                <a:latin typeface="+mj-lt"/>
                <a:ea typeface="Calibri" pitchFamily="34" charset="0"/>
                <a:cs typeface="Times New Roman" pitchFamily="18" charset="0"/>
              </a:rPr>
              <a:t>) in the pharmaceutical market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EFCR (</a:t>
            </a:r>
            <a:r>
              <a:rPr kumimoji="0" lang="en-GB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Efficient Food Service Consumer Response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) </a:t>
            </a:r>
            <a:r>
              <a:rPr lang="en-GB" dirty="0"/>
              <a:t>in gastronomy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EPCR (</a:t>
            </a:r>
            <a:r>
              <a:rPr kumimoji="0" lang="en-GB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Efficient Packaging Consumer Response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) </a:t>
            </a:r>
            <a:r>
              <a:rPr lang="en-GB" dirty="0"/>
              <a:t>in the packaging industry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9" y="2882075"/>
            <a:ext cx="2864114" cy="19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92895F17-2FB5-4967-BAE2-DA79D0E570D9}"/>
              </a:ext>
            </a:extLst>
          </p:cNvPr>
          <p:cNvGrpSpPr/>
          <p:nvPr/>
        </p:nvGrpSpPr>
        <p:grpSpPr>
          <a:xfrm>
            <a:off x="383847" y="628601"/>
            <a:ext cx="6414341" cy="4215828"/>
            <a:chOff x="738231" y="760317"/>
            <a:chExt cx="6414341" cy="4215828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E8F7E750-94AE-44F3-9C36-22F08208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231" y="760317"/>
              <a:ext cx="6414341" cy="4215828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xmlns="" id="{A525D2B8-2627-4EA9-9B85-5790BFBE4C11}"/>
                </a:ext>
              </a:extLst>
            </p:cNvPr>
            <p:cNvSpPr/>
            <p:nvPr/>
          </p:nvSpPr>
          <p:spPr>
            <a:xfrm>
              <a:off x="3005235" y="1062887"/>
              <a:ext cx="1997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thank you, this is exactly what we ordered and just in time</a:t>
              </a:r>
              <a:endParaRPr lang="cs-CZ" sz="1200" dirty="0"/>
            </a:p>
          </p:txBody>
        </p:sp>
      </p:grpSp>
      <p:sp>
        <p:nvSpPr>
          <p:cNvPr id="7" name="Obdélník 6"/>
          <p:cNvSpPr/>
          <p:nvPr/>
        </p:nvSpPr>
        <p:spPr>
          <a:xfrm>
            <a:off x="5896049" y="2490293"/>
            <a:ext cx="3167085" cy="4924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cap="all">
                <a:solidFill>
                  <a:srgbClr val="307871"/>
                </a:solidFill>
              </a:rPr>
              <a:t>Just-in-Time (JIT)</a:t>
            </a:r>
          </a:p>
        </p:txBody>
      </p:sp>
    </p:spTree>
    <p:extLst>
      <p:ext uri="{BB962C8B-B14F-4D97-AF65-F5344CB8AC3E}">
        <p14:creationId xmlns:p14="http://schemas.microsoft.com/office/powerpoint/2010/main" val="700823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15897" y="527392"/>
            <a:ext cx="6661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Potential benefits of using ECR technology</a:t>
            </a:r>
            <a:endParaRPr lang="cs-CZ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521434" y="1195145"/>
          <a:ext cx="7215036" cy="32773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5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04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52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629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supplier / manufacturer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distributor / wholesale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customer / retail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9652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reducing demand uncertainty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growth of continuity and elasticity of production processes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growth of long-term relationships and offered brands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600" noProof="0" dirty="0"/>
                        <a:t>stabilization of relations between suppliers and customers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600" noProof="0" dirty="0"/>
                        <a:t>information on current levels of supply and demand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1600" noProof="0" dirty="0"/>
                        <a:t>reduction of stocks and their maintenance costs</a:t>
                      </a:r>
                      <a:endParaRPr lang="en-GB" sz="1600" noProof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/>
                        <a:t>improving the quality of delivery service at a lower price of products</a:t>
                      </a:r>
                      <a:endParaRPr lang="cs-CZ" sz="1600" dirty="0"/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/>
                        <a:t>wide range of fresh products</a:t>
                      </a:r>
                      <a:endParaRPr lang="cs-CZ" sz="1600" dirty="0"/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/>
                        <a:t>risk reduction</a:t>
                      </a:r>
                      <a:endParaRPr lang="cs-CZ" sz="1600" dirty="0"/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/>
                        <a:t>reducing transaction costs</a:t>
                      </a:r>
                      <a:endParaRPr lang="cs-CZ" sz="1600" dirty="0"/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/>
                        <a:t>improving the continuity of funding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212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59532" y="693712"/>
            <a:ext cx="7333519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sz="2600" b="1" cap="all" dirty="0">
                <a:solidFill>
                  <a:srgbClr val="307871"/>
                </a:solidFill>
              </a:rPr>
              <a:t>Hub-and-Spoke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  <a:ea typeface="Calibri" panose="020F0502020204030204" pitchFamily="34" charset="0"/>
              </a:rPr>
              <a:t>system of consolidation of smaller consignments into larger units, which are transported to central warehouses and subsequently sorted into individual consignments according to customer requirements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  <a:ea typeface="Calibri" panose="020F0502020204030204" pitchFamily="34" charset="0"/>
              </a:rPr>
              <a:t>associated with the deregulation of air transport in the USA (1978)</a:t>
            </a:r>
          </a:p>
        </p:txBody>
      </p:sp>
    </p:spTree>
    <p:extLst>
      <p:ext uri="{BB962C8B-B14F-4D97-AF65-F5344CB8AC3E}">
        <p14:creationId xmlns:p14="http://schemas.microsoft.com/office/powerpoint/2010/main" val="2743345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528" t="41168" r="61661" b="29997"/>
          <a:stretch/>
        </p:blipFill>
        <p:spPr>
          <a:xfrm>
            <a:off x="1084408" y="1018015"/>
            <a:ext cx="5930178" cy="26459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8598" y="465239"/>
            <a:ext cx="33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HUB</a:t>
            </a:r>
            <a:r>
              <a:rPr lang="cs-CZ" dirty="0"/>
              <a:t>-</a:t>
            </a:r>
            <a:r>
              <a:rPr lang="en-GB" dirty="0"/>
              <a:t>AND</a:t>
            </a:r>
            <a:r>
              <a:rPr lang="cs-CZ" dirty="0"/>
              <a:t>-</a:t>
            </a:r>
            <a:r>
              <a:rPr lang="en-GB" dirty="0"/>
              <a:t>SPOKE principle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9422" t="68534" r="74793" b="8693"/>
          <a:stretch/>
        </p:blipFill>
        <p:spPr>
          <a:xfrm>
            <a:off x="642062" y="3836303"/>
            <a:ext cx="748146" cy="99396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458221" y="3779032"/>
            <a:ext cx="5917150" cy="1108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GB" sz="1600" dirty="0"/>
              <a:t>Consignor</a:t>
            </a:r>
          </a:p>
          <a:p>
            <a:pPr>
              <a:lnSpc>
                <a:spcPct val="105000"/>
              </a:lnSpc>
            </a:pPr>
            <a:r>
              <a:rPr lang="en-GB" sz="1600" dirty="0"/>
              <a:t>Consignee</a:t>
            </a:r>
          </a:p>
          <a:p>
            <a:pPr>
              <a:lnSpc>
                <a:spcPct val="105000"/>
              </a:lnSpc>
            </a:pPr>
            <a:r>
              <a:rPr lang="en-GB" sz="1600" dirty="0"/>
              <a:t>Place of consignment consolidation and deconsolidation</a:t>
            </a:r>
          </a:p>
          <a:p>
            <a:pPr>
              <a:lnSpc>
                <a:spcPct val="105000"/>
              </a:lnSpc>
            </a:pPr>
            <a:r>
              <a:rPr lang="en-GB" sz="1600" dirty="0"/>
              <a:t>Transport distance of consolidated consignment</a:t>
            </a:r>
          </a:p>
        </p:txBody>
      </p:sp>
    </p:spTree>
    <p:extLst>
      <p:ext uri="{BB962C8B-B14F-4D97-AF65-F5344CB8AC3E}">
        <p14:creationId xmlns:p14="http://schemas.microsoft.com/office/powerpoint/2010/main" val="86053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18182" t="29843" r="58925" b="33181"/>
          <a:stretch/>
        </p:blipFill>
        <p:spPr>
          <a:xfrm>
            <a:off x="691164" y="725475"/>
            <a:ext cx="6389768" cy="34832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88872" y="4425098"/>
            <a:ext cx="4881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Source: https://transportgeography.org/?page_id=653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30853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1313" y="628601"/>
            <a:ext cx="740730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2600" b="1" cap="all" dirty="0" bmk="_Toc374514556">
                <a:solidFill>
                  <a:srgbClr val="307871"/>
                </a:solidFill>
              </a:rPr>
              <a:t>Outsourcing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long-term transfer of an activity that the company has carried out itself to an external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initially understood as "handing care" to another entity, on a commercial basis, a "thing" owned by the customer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currently moving in two directions: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outsourcing of services instead of „care“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softening of outsourcing</a:t>
            </a:r>
          </a:p>
        </p:txBody>
      </p:sp>
    </p:spTree>
    <p:extLst>
      <p:ext uri="{BB962C8B-B14F-4D97-AF65-F5344CB8AC3E}">
        <p14:creationId xmlns:p14="http://schemas.microsoft.com/office/powerpoint/2010/main" val="2615928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08078" y="527392"/>
            <a:ext cx="7322757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GB" sz="2200" b="1" dirty="0"/>
              <a:t>Reasons for outsourcing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responding flexibly to customers' wishes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trying to get to the world level quickly or stay there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focusing on the main activities of the company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increasing or maintaining competitiveness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permanent recruitment and involvement of </a:t>
            </a:r>
            <a:r>
              <a:rPr lang="en-GB" sz="2400" dirty="0" smtClean="0"/>
              <a:t>experts</a:t>
            </a:r>
            <a:endParaRPr lang="cs-CZ" sz="2400" dirty="0" smtClean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reduction of operational and investment costs</a:t>
            </a:r>
            <a:endParaRPr lang="cs-CZ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predictability of costs in the area</a:t>
            </a:r>
            <a:endParaRPr lang="cs-CZ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simplifying work organization</a:t>
            </a:r>
            <a:endParaRPr lang="cs-CZ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risk reduction</a:t>
            </a:r>
            <a:endParaRPr lang="cs-CZ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synergic </a:t>
            </a:r>
            <a:r>
              <a:rPr lang="en-US" sz="2200" dirty="0" smtClean="0"/>
              <a:t>effect</a:t>
            </a:r>
            <a:r>
              <a:rPr lang="en-GB" sz="2200" dirty="0" smtClean="0"/>
              <a:t>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88747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47623" y="628601"/>
            <a:ext cx="7532997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GB" sz="2200" b="1" dirty="0"/>
              <a:t>Outsourcing in logistics</a:t>
            </a:r>
            <a:endParaRPr lang="en-GB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Logistics services providers are specialized enterprises involved in to logistics chains as a organisational legal and economic independent external partners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Services used in logistics outsourcing: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storage (in the form of distribution centre, public and customs store)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Store management (+ store information management software)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89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47623" y="628601"/>
            <a:ext cx="7532997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palletizing of goods, packaging, labelling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completing of promotional items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customs services, security of customs debt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goods insurance in the warehouse and in transport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distribution of goods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return information about delivered shipments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transhipment of goods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creating directional sets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material handling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transportation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GB" dirty="0"/>
              <a:t>supply chain planning, management and control</a:t>
            </a:r>
          </a:p>
        </p:txBody>
      </p:sp>
    </p:spTree>
    <p:extLst>
      <p:ext uri="{BB962C8B-B14F-4D97-AF65-F5344CB8AC3E}">
        <p14:creationId xmlns:p14="http://schemas.microsoft.com/office/powerpoint/2010/main" val="238420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47623" y="628601"/>
            <a:ext cx="7532997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logistics chain providers by role size</a:t>
            </a:r>
            <a:r>
              <a:rPr lang="cs-CZ" sz="2200" dirty="0"/>
              <a:t>s</a:t>
            </a:r>
            <a:r>
              <a:rPr lang="en-US" sz="2200" dirty="0"/>
              <a:t> in the logistics chain:</a:t>
            </a:r>
            <a:endParaRPr lang="cs-CZ" sz="2200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carriers and operators</a:t>
            </a:r>
            <a:endParaRPr lang="cs-CZ" sz="2400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shippers and courier providers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Third Party Logistics Providers (3PL)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l</a:t>
            </a:r>
            <a:r>
              <a:rPr lang="en-US" dirty="0" err="1"/>
              <a:t>ogistics</a:t>
            </a:r>
            <a:r>
              <a:rPr lang="en-US" dirty="0"/>
              <a:t> </a:t>
            </a:r>
            <a:r>
              <a:rPr lang="cs-CZ" dirty="0"/>
              <a:t>c</a:t>
            </a:r>
            <a:r>
              <a:rPr lang="en-US" dirty="0" err="1"/>
              <a:t>ompanies</a:t>
            </a:r>
            <a:r>
              <a:rPr lang="en-US" dirty="0"/>
              <a:t> (4PL)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215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71" y="747161"/>
            <a:ext cx="61341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8064" y="628601"/>
            <a:ext cx="7180558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business philosophy, not technical guidance on how to manage production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after </a:t>
            </a:r>
            <a:r>
              <a:rPr lang="cs-CZ" sz="2200" dirty="0" err="1" smtClean="0">
                <a:latin typeface="+mj-lt"/>
              </a:rPr>
              <a:t>the</a:t>
            </a:r>
            <a:r>
              <a:rPr lang="cs-CZ" sz="2200" dirty="0" smtClean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WWII </a:t>
            </a:r>
            <a:r>
              <a:rPr lang="en-US" sz="2200" dirty="0" err="1">
                <a:latin typeface="+mj-lt"/>
              </a:rPr>
              <a:t>Taichii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Ohno</a:t>
            </a:r>
            <a:r>
              <a:rPr lang="en-US" sz="2200" dirty="0">
                <a:latin typeface="+mj-lt"/>
              </a:rPr>
              <a:t> was studying supermarkets - the system to buy as many goods as I need - can this be used directly at the production site?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+mj-lt"/>
              </a:rPr>
              <a:t>Ohno's</a:t>
            </a:r>
            <a:r>
              <a:rPr lang="en-US" sz="2200" dirty="0">
                <a:latin typeface="+mj-lt"/>
              </a:rPr>
              <a:t> solution: total elimination of prodigality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+mj-lt"/>
              </a:rPr>
              <a:t>JIT</a:t>
            </a:r>
            <a:r>
              <a:rPr lang="cs-CZ" sz="2200" dirty="0" smtClean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term </a:t>
            </a:r>
            <a:r>
              <a:rPr lang="en-US" sz="2200" dirty="0">
                <a:latin typeface="+mj-lt"/>
              </a:rPr>
              <a:t>was first used by Kiichiro Toyoda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the greatest boom of JIT in the </a:t>
            </a:r>
            <a:r>
              <a:rPr lang="en-US" sz="2200" dirty="0" smtClean="0">
                <a:latin typeface="+mj-lt"/>
              </a:rPr>
              <a:t>1980s </a:t>
            </a:r>
            <a:r>
              <a:rPr lang="en-US" sz="2200" dirty="0">
                <a:latin typeface="+mj-lt"/>
              </a:rPr>
              <a:t>in Japan and the US</a:t>
            </a:r>
          </a:p>
        </p:txBody>
      </p:sp>
    </p:spTree>
    <p:extLst>
      <p:ext uri="{BB962C8B-B14F-4D97-AF65-F5344CB8AC3E}">
        <p14:creationId xmlns:p14="http://schemas.microsoft.com/office/powerpoint/2010/main" val="784013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12118" y="527392"/>
            <a:ext cx="74512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GB" sz="2600" b="1" cap="all" dirty="0" bmk="_Toc374514556">
                <a:solidFill>
                  <a:srgbClr val="307871"/>
                </a:solidFill>
              </a:rPr>
              <a:t>Third party logistics – 3pl</a:t>
            </a:r>
          </a:p>
          <a:p>
            <a:pPr marL="28575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entrusting transport, storage and related activities to a third company - transport, storage and handling of goods</a:t>
            </a:r>
          </a:p>
          <a:p>
            <a:pPr marL="28575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the biggest differences between providers are not in the area of logistics services, but in the level of their IT equipment - the choice of a provider who, with the help of control computer systems, can guarantee their processes without human error</a:t>
            </a:r>
          </a:p>
          <a:p>
            <a:pPr marL="285750" lvl="1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456050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85408" y="527392"/>
            <a:ext cx="735298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en-GB" sz="2600" b="1" cap="all" dirty="0" bmk="_Toc374514556">
                <a:solidFill>
                  <a:srgbClr val="307871"/>
                </a:solidFill>
              </a:rPr>
              <a:t>Fourth  party logistics – 4pl</a:t>
            </a:r>
            <a:endParaRPr lang="en-GB" sz="2200" b="1" cap="small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providers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en-GB" sz="2200" dirty="0"/>
              <a:t>logistics services that have crossed the imaginary boundaries of transport and storage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also marked as 3PL new generation, 3PL plus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integration of supply chain management to connect and manage the resources, capabilities and technology of other logistics, information and consulting services to deliver a comprehensive and </a:t>
            </a:r>
            <a:r>
              <a:rPr lang="cs-CZ" sz="2200" dirty="0"/>
              <a:t>a </a:t>
            </a:r>
            <a:r>
              <a:rPr lang="en-GB" sz="2200" dirty="0"/>
              <a:t>parameterized customer solution</a:t>
            </a:r>
          </a:p>
        </p:txBody>
      </p:sp>
    </p:spTree>
    <p:extLst>
      <p:ext uri="{BB962C8B-B14F-4D97-AF65-F5344CB8AC3E}">
        <p14:creationId xmlns:p14="http://schemas.microsoft.com/office/powerpoint/2010/main" val="3089066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85408" y="527392"/>
            <a:ext cx="7352985" cy="262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integrated 4PL solution effects</a:t>
            </a:r>
            <a:r>
              <a:rPr lang="cs-CZ" sz="2200" dirty="0"/>
              <a:t>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improving the quality of supply services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economies of scale in the supply chain up to 15% of production costs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decrease in stock held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reduction in the volume of fixed assets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 dirty="0"/>
              <a:t>ability to create value for the client at every point in the supply chain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356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23193" y="709702"/>
            <a:ext cx="7186731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cap="all" dirty="0" smtClean="0" bmk="_Toc374514556">
                <a:solidFill>
                  <a:srgbClr val="307871"/>
                </a:solidFill>
              </a:rPr>
              <a:t>Logistics centres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 smtClean="0"/>
              <a:t>incorporates into one space transport and forwarding companies, logistics providers, customs, veterinary, </a:t>
            </a:r>
            <a:r>
              <a:rPr lang="en-GB" sz="2200" dirty="0" err="1" smtClean="0"/>
              <a:t>phyto</a:t>
            </a:r>
            <a:r>
              <a:rPr lang="en-GB" sz="2200" dirty="0" smtClean="0"/>
              <a:t> technical and sanitary administration, industrial and commercial enterprises, leasing, insurance and banking companies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GB" sz="2200" dirty="0" smtClean="0"/>
              <a:t>point at which different means of transport meet - optimal conditions for the creation of combined transport chains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88479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5125" t="15396" r="45868" b="32691"/>
          <a:stretch/>
        </p:blipFill>
        <p:spPr>
          <a:xfrm>
            <a:off x="1538569" y="2166943"/>
            <a:ext cx="7440676" cy="266007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94595" y="4835723"/>
            <a:ext cx="2372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Source: </a:t>
            </a:r>
            <a:r>
              <a:rPr lang="en-GB" sz="1400" dirty="0"/>
              <a:t>https://www.c</a:t>
            </a:r>
            <a:r>
              <a:rPr lang="cs-CZ" sz="1400" dirty="0"/>
              <a:t>tp.eu</a:t>
            </a:r>
            <a:endParaRPr lang="en-GB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9257" t="15397" r="48843" b="14814"/>
          <a:stretch/>
        </p:blipFill>
        <p:spPr>
          <a:xfrm>
            <a:off x="347622" y="146615"/>
            <a:ext cx="3831411" cy="21537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t="21763" r="82727" b="69422"/>
          <a:stretch/>
        </p:blipFill>
        <p:spPr>
          <a:xfrm>
            <a:off x="4428414" y="1277682"/>
            <a:ext cx="3849894" cy="6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9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571430" y="432392"/>
            <a:ext cx="29017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100" b="1" ker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Summary of the lecture</a:t>
            </a:r>
            <a:endParaRPr lang="en-US" sz="2100" b="1" kern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You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Explain the essence of JIT philosophy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Describe the positives and negatives of JIT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Clarify JIS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Describe the nature of Kanban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List the benefits of kanban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7"/>
          <p:cNvSpPr>
            <a:spLocks noChangeArrowheads="1"/>
          </p:cNvSpPr>
          <p:nvPr/>
        </p:nvSpPr>
        <p:spPr bwMode="auto">
          <a:xfrm>
            <a:off x="612258" y="713611"/>
            <a:ext cx="726836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200" b="0" dirty="0">
                <a:latin typeface="+mj-lt"/>
              </a:rPr>
              <a:t>with the implementation of JIT, storage becomes unnecessary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200" b="0" dirty="0">
                <a:latin typeface="+mj-lt"/>
              </a:rPr>
              <a:t>ideal economic order quantity equals to one unit, safety </a:t>
            </a:r>
            <a:r>
              <a:rPr lang="en-US" sz="2200" b="0" dirty="0" smtClean="0">
                <a:latin typeface="+mj-lt"/>
              </a:rPr>
              <a:t>stock </a:t>
            </a:r>
            <a:r>
              <a:rPr lang="cs-CZ" sz="2200" b="0" dirty="0" err="1" smtClean="0">
                <a:latin typeface="+mj-lt"/>
              </a:rPr>
              <a:t>is</a:t>
            </a:r>
            <a:r>
              <a:rPr lang="cs-CZ" sz="2200" b="0" dirty="0" smtClean="0">
                <a:latin typeface="+mj-lt"/>
              </a:rPr>
              <a:t> </a:t>
            </a:r>
            <a:r>
              <a:rPr lang="en-US" sz="2200" b="0" dirty="0" smtClean="0">
                <a:latin typeface="+mj-lt"/>
              </a:rPr>
              <a:t>considered </a:t>
            </a:r>
            <a:r>
              <a:rPr lang="en-US" sz="2200" b="0" dirty="0">
                <a:latin typeface="+mj-lt"/>
              </a:rPr>
              <a:t>unnecessary and any </a:t>
            </a:r>
            <a:r>
              <a:rPr lang="en-US" sz="2200" b="0" dirty="0" smtClean="0">
                <a:latin typeface="+mj-lt"/>
              </a:rPr>
              <a:t>stock </a:t>
            </a:r>
            <a:r>
              <a:rPr lang="en-US" sz="2200" b="0" dirty="0">
                <a:latin typeface="+mj-lt"/>
              </a:rPr>
              <a:t>in a store should be excluded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200" b="0" dirty="0">
                <a:latin typeface="+mj-lt"/>
              </a:rPr>
              <a:t>JIT based on reversing existing practices (overproduction problem)</a:t>
            </a:r>
            <a:endParaRPr lang="en-US" altLang="cs-CZ" sz="2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08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429296" y="740690"/>
            <a:ext cx="7532997" cy="22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30"/>
              </a:spcBef>
            </a:pPr>
            <a:r>
              <a:rPr lang="en-GB" altLang="cs-CZ" sz="2200" dirty="0" smtClean="0">
                <a:latin typeface="+mj-lt"/>
              </a:rPr>
              <a:t>Definition JIT:</a:t>
            </a:r>
          </a:p>
          <a:p>
            <a:pPr eaLnBrk="1" hangingPunct="1">
              <a:spcBef>
                <a:spcPts val="430"/>
              </a:spcBef>
            </a:pPr>
            <a:r>
              <a:rPr lang="en-GB" sz="2200" b="0" dirty="0" smtClean="0">
                <a:latin typeface="+mj-lt"/>
              </a:rPr>
              <a:t>JIT is a philosophy based on the principle of getting the right materials to the right place, at the right time, in </a:t>
            </a:r>
            <a:r>
              <a:rPr lang="en-GB" sz="2200" b="0" dirty="0" smtClean="0">
                <a:latin typeface="+mj-lt"/>
              </a:rPr>
              <a:t>t</a:t>
            </a:r>
            <a:r>
              <a:rPr lang="en-GB" sz="2200" b="0" dirty="0" smtClean="0">
                <a:latin typeface="+mj-lt"/>
              </a:rPr>
              <a:t>he right quantity, in the required quality and  at the required price based on the customer´s request.</a:t>
            </a:r>
          </a:p>
          <a:p>
            <a:pPr eaLnBrk="1" hangingPunct="1">
              <a:spcBef>
                <a:spcPts val="430"/>
              </a:spcBef>
            </a:pPr>
            <a:endParaRPr lang="en-GB" altLang="cs-CZ" sz="2200" b="0" dirty="0">
              <a:latin typeface="+mj-lt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88E79C9B-3DAB-4B31-B327-70F9CA3DC179}"/>
              </a:ext>
            </a:extLst>
          </p:cNvPr>
          <p:cNvGrpSpPr/>
          <p:nvPr/>
        </p:nvGrpSpPr>
        <p:grpSpPr>
          <a:xfrm>
            <a:off x="3591018" y="3066351"/>
            <a:ext cx="1395968" cy="1130988"/>
            <a:chOff x="3792415" y="3382397"/>
            <a:chExt cx="1395968" cy="113098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A7D674BE-527D-4DBE-B317-3B5AB154B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249852E2-C3E6-4E96-89F3-A1C8D885A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044B6F4D-865A-41EC-B7F3-26A4AEEF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4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4078" y="527392"/>
            <a:ext cx="7290707" cy="460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430"/>
              </a:spcBef>
            </a:pPr>
            <a:r>
              <a:rPr lang="en-US" sz="2200" dirty="0">
                <a:solidFill>
                  <a:srgbClr val="307871"/>
                </a:solidFill>
                <a:latin typeface="+mn-lt"/>
              </a:rPr>
              <a:t>Characteristics of the JIT system</a:t>
            </a:r>
            <a:endParaRPr lang="en-US" altLang="cs-CZ" sz="2200" dirty="0">
              <a:solidFill>
                <a:srgbClr val="307871"/>
              </a:solidFill>
              <a:latin typeface="+mn-lt"/>
            </a:endParaRP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latin typeface="+mj-lt"/>
                <a:cs typeface="Arial" panose="020B0604020202020204" pitchFamily="34" charset="0"/>
              </a:rPr>
              <a:t>philosophy of total elimination of all losses </a:t>
            </a: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latin typeface="+mj-lt"/>
                <a:cs typeface="Arial" panose="020B0604020202020204" pitchFamily="34" charset="0"/>
              </a:rPr>
              <a:t>no losses for machines, equipment and workers</a:t>
            </a: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latin typeface="+mj-lt"/>
                <a:cs typeface="Arial" panose="020B0604020202020204" pitchFamily="34" charset="0"/>
              </a:rPr>
              <a:t>trouble-free and smooth flow of materials</a:t>
            </a: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latin typeface="+mj-lt"/>
                <a:cs typeface="Arial" panose="020B0604020202020204" pitchFamily="34" charset="0"/>
              </a:rPr>
              <a:t>automation with human </a:t>
            </a:r>
            <a:r>
              <a:rPr lang="en-US" sz="2100" b="0" dirty="0" smtClean="0">
                <a:latin typeface="+mj-lt"/>
                <a:cs typeface="Arial" panose="020B0604020202020204" pitchFamily="34" charset="0"/>
              </a:rPr>
              <a:t>factor</a:t>
            </a:r>
            <a:endParaRPr lang="cs-CZ" sz="2100" b="0" dirty="0" smtClean="0"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cs typeface="Arial" panose="020B0604020202020204" pitchFamily="34" charset="0"/>
              </a:rPr>
              <a:t>production plan must be uniform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cs typeface="Arial" panose="020B0604020202020204" pitchFamily="34" charset="0"/>
              </a:rPr>
              <a:t>let us produce even the smallest items in the smallest number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cs typeface="Arial" panose="020B0604020202020204" pitchFamily="34" charset="0"/>
              </a:rPr>
              <a:t>let us make only what is needed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cs typeface="Arial" panose="020B0604020202020204" pitchFamily="34" charset="0"/>
              </a:rPr>
              <a:t>autonomy of workplaces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100" b="0" dirty="0">
                <a:cs typeface="Arial" panose="020B0604020202020204" pitchFamily="34" charset="0"/>
              </a:rPr>
              <a:t>optimization of production process = problem </a:t>
            </a:r>
            <a:r>
              <a:rPr lang="en-US" sz="2100" b="0" dirty="0" smtClean="0">
                <a:cs typeface="Arial" panose="020B0604020202020204" pitchFamily="34" charset="0"/>
              </a:rPr>
              <a:t>solving</a:t>
            </a:r>
            <a:endParaRPr lang="en-US" sz="2100" b="0" dirty="0">
              <a:latin typeface="+mj-lt"/>
              <a:cs typeface="Arial" panose="020B0604020202020204" pitchFamily="34" charset="0"/>
            </a:endParaRPr>
          </a:p>
          <a:p>
            <a:pPr marL="108585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en-US" altLang="cs-CZ" sz="1800" b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75" y="2087049"/>
            <a:ext cx="1952532" cy="193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0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2864" y="527392"/>
            <a:ext cx="7329413" cy="39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6597" tIns="177744" bIns="88872" anchor="ctr">
            <a:spAutoFit/>
          </a:bodyPr>
          <a:lstStyle/>
          <a:p>
            <a:pPr algn="just" eaLnBrk="0" hangingPunct="0">
              <a:spcBef>
                <a:spcPts val="430"/>
              </a:spcBef>
              <a:tabLst>
                <a:tab pos="457200" algn="l"/>
              </a:tabLst>
              <a:defRPr/>
            </a:pPr>
            <a:r>
              <a:rPr lang="en-GB" sz="2200" b="1" dirty="0">
                <a:solidFill>
                  <a:srgbClr val="307871"/>
                </a:solidFill>
              </a:rPr>
              <a:t>Reducing the share of human labour</a:t>
            </a:r>
          </a:p>
          <a:p>
            <a:pPr algn="just" eaLnBrk="0" hangingPunct="0">
              <a:spcBef>
                <a:spcPts val="430"/>
              </a:spcBef>
              <a:tabLst>
                <a:tab pos="457200" algn="l"/>
              </a:tabLst>
              <a:defRPr/>
            </a:pPr>
            <a:endParaRPr lang="en-GB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human factor is the most common source of errors</a:t>
            </a: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task wage is more motivational than the time wage</a:t>
            </a: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idle worker brings </a:t>
            </a:r>
            <a:r>
              <a:rPr lang="cs-CZ" sz="2200" dirty="0" smtClean="0">
                <a:latin typeface="+mj-lt"/>
                <a:cs typeface="Arial" pitchFamily="34" charset="0"/>
              </a:rPr>
              <a:t>a </a:t>
            </a:r>
            <a:r>
              <a:rPr lang="en-GB" sz="2200" dirty="0" smtClean="0">
                <a:latin typeface="+mj-lt"/>
                <a:cs typeface="Arial" pitchFamily="34" charset="0"/>
              </a:rPr>
              <a:t>loss</a:t>
            </a:r>
            <a:endParaRPr lang="en-GB" sz="2200" dirty="0">
              <a:latin typeface="+mj-lt"/>
              <a:cs typeface="Arial" pitchFamily="34" charset="0"/>
            </a:endParaRP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unused machinery capacity does not</a:t>
            </a:r>
            <a:br>
              <a:rPr lang="en-GB" sz="2200" dirty="0">
                <a:latin typeface="+mj-lt"/>
                <a:cs typeface="Arial" pitchFamily="34" charset="0"/>
              </a:rPr>
            </a:br>
            <a:r>
              <a:rPr lang="en-GB" sz="2200" dirty="0">
                <a:latin typeface="+mj-lt"/>
                <a:cs typeface="Arial" pitchFamily="34" charset="0"/>
              </a:rPr>
              <a:t>represent a loss</a:t>
            </a: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use of machines to adapt to people</a:t>
            </a: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trap of automation</a:t>
            </a:r>
          </a:p>
          <a:p>
            <a:pPr marL="342900" indent="-342900" eaLnBrk="0" hangingPunct="0"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latin typeface="+mj-lt"/>
                <a:cs typeface="Arial" pitchFamily="34" charset="0"/>
              </a:rPr>
              <a:t>labour saving vs. saving people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642" y="2314310"/>
            <a:ext cx="2679270" cy="2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11311" y="158699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6320" y="539475"/>
            <a:ext cx="7216178" cy="272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6597" tIns="177744" bIns="88872" anchor="ctr">
            <a:spAutoFit/>
          </a:bodyPr>
          <a:lstStyle/>
          <a:p>
            <a:pPr algn="just" eaLnBrk="0" hangingPunct="0">
              <a:spcBef>
                <a:spcPts val="430"/>
              </a:spcBef>
              <a:tabLst>
                <a:tab pos="457200" algn="l"/>
              </a:tabLst>
              <a:defRPr/>
            </a:pPr>
            <a:r>
              <a:rPr lang="en-US" sz="2200" b="1" dirty="0">
                <a:solidFill>
                  <a:srgbClr val="307871"/>
                </a:solidFill>
              </a:rPr>
              <a:t>Stock status</a:t>
            </a:r>
          </a:p>
          <a:p>
            <a:pPr algn="just" eaLnBrk="0" hangingPunct="0">
              <a:spcBef>
                <a:spcPts val="430"/>
              </a:spcBef>
              <a:tabLst>
                <a:tab pos="457200" algn="l"/>
              </a:tabLst>
              <a:defRPr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eaLnBrk="0" hangingPunct="0">
              <a:spcBef>
                <a:spcPts val="430"/>
              </a:spcBef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2200" dirty="0">
                <a:latin typeface="+mj-lt"/>
                <a:cs typeface="Arial" pitchFamily="34" charset="0"/>
              </a:rPr>
              <a:t> zero </a:t>
            </a:r>
            <a:r>
              <a:rPr lang="en-US" sz="2200" dirty="0" smtClean="0">
                <a:latin typeface="+mj-lt"/>
                <a:cs typeface="Arial" pitchFamily="34" charset="0"/>
              </a:rPr>
              <a:t>stock </a:t>
            </a:r>
            <a:r>
              <a:rPr lang="en-US" sz="2200" dirty="0">
                <a:latin typeface="+mj-lt"/>
                <a:cs typeface="Arial" pitchFamily="34" charset="0"/>
              </a:rPr>
              <a:t>- ideal condition</a:t>
            </a:r>
            <a:endParaRPr lang="cs-CZ" sz="2200" dirty="0">
              <a:latin typeface="+mj-lt"/>
              <a:cs typeface="Arial" pitchFamily="34" charset="0"/>
            </a:endParaRPr>
          </a:p>
          <a:p>
            <a:pPr eaLnBrk="0" hangingPunct="0">
              <a:spcBef>
                <a:spcPts val="430"/>
              </a:spcBef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cs-CZ" sz="2200" dirty="0">
                <a:latin typeface="+mj-lt"/>
                <a:cs typeface="Arial" pitchFamily="34" charset="0"/>
              </a:rPr>
              <a:t> </a:t>
            </a:r>
            <a:r>
              <a:rPr lang="en-US" sz="2200" dirty="0">
                <a:latin typeface="+mj-lt"/>
                <a:cs typeface="Arial" pitchFamily="34" charset="0"/>
              </a:rPr>
              <a:t>having no </a:t>
            </a:r>
            <a:r>
              <a:rPr lang="en-US" sz="2200" dirty="0" smtClean="0">
                <a:latin typeface="+mj-lt"/>
                <a:cs typeface="Arial" pitchFamily="34" charset="0"/>
              </a:rPr>
              <a:t>stock </a:t>
            </a:r>
            <a:r>
              <a:rPr lang="en-US" sz="2200" dirty="0">
                <a:latin typeface="+mj-lt"/>
                <a:cs typeface="Arial" pitchFamily="34" charset="0"/>
              </a:rPr>
              <a:t>is impossible for industrial production</a:t>
            </a:r>
            <a:endParaRPr lang="cs-CZ" sz="2200" dirty="0">
              <a:latin typeface="+mj-lt"/>
              <a:cs typeface="Arial" pitchFamily="34" charset="0"/>
            </a:endParaRPr>
          </a:p>
          <a:p>
            <a:pPr eaLnBrk="0" hangingPunct="0">
              <a:spcBef>
                <a:spcPts val="430"/>
              </a:spcBef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cs-CZ" sz="2200" dirty="0">
                <a:latin typeface="+mj-lt"/>
                <a:cs typeface="Arial" pitchFamily="34" charset="0"/>
              </a:rPr>
              <a:t> </a:t>
            </a:r>
            <a:r>
              <a:rPr lang="en-US" sz="2200" dirty="0">
                <a:latin typeface="+mj-lt"/>
                <a:cs typeface="Arial" pitchFamily="34" charset="0"/>
              </a:rPr>
              <a:t>effort to reduce </a:t>
            </a:r>
            <a:r>
              <a:rPr lang="en-US" sz="2200" dirty="0" smtClean="0">
                <a:latin typeface="+mj-lt"/>
                <a:cs typeface="Arial" pitchFamily="34" charset="0"/>
              </a:rPr>
              <a:t>stock </a:t>
            </a:r>
            <a:r>
              <a:rPr lang="en-US" sz="2200" dirty="0">
                <a:latin typeface="+mj-lt"/>
                <a:cs typeface="Arial" pitchFamily="34" charset="0"/>
              </a:rPr>
              <a:t>should</a:t>
            </a:r>
            <a:r>
              <a:rPr lang="cs-CZ" sz="2200" dirty="0">
                <a:latin typeface="+mj-lt"/>
                <a:cs typeface="Arial" pitchFamily="34" charset="0"/>
              </a:rPr>
              <a:t/>
            </a:r>
            <a:br>
              <a:rPr lang="cs-CZ" sz="2200" dirty="0">
                <a:latin typeface="+mj-lt"/>
                <a:cs typeface="Arial" pitchFamily="34" charset="0"/>
              </a:rPr>
            </a:br>
            <a:r>
              <a:rPr lang="en-US" sz="2200" dirty="0">
                <a:latin typeface="+mj-lt"/>
                <a:cs typeface="Arial" pitchFamily="34" charset="0"/>
              </a:rPr>
              <a:t> never be stopped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935" y="2486669"/>
            <a:ext cx="3687555" cy="24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1720</Words>
  <Application>Microsoft Office PowerPoint</Application>
  <PresentationFormat>Předvádění na obrazovce (16:9)</PresentationFormat>
  <Paragraphs>312</Paragraphs>
  <Slides>45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DejaVu Sans</vt:lpstr>
      <vt:lpstr>StarSymbol</vt:lpstr>
      <vt:lpstr>Symbol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cemerkova</cp:lastModifiedBy>
  <cp:revision>740</cp:revision>
  <dcterms:created xsi:type="dcterms:W3CDTF">2016-07-06T15:42:34Z</dcterms:created>
  <dcterms:modified xsi:type="dcterms:W3CDTF">2020-12-01T08:45:24Z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