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1" r:id="rId3"/>
    <p:sldId id="422" r:id="rId4"/>
    <p:sldId id="572" r:id="rId5"/>
    <p:sldId id="595" r:id="rId6"/>
    <p:sldId id="596" r:id="rId7"/>
    <p:sldId id="597" r:id="rId8"/>
    <p:sldId id="598" r:id="rId9"/>
    <p:sldId id="599" r:id="rId10"/>
    <p:sldId id="600" r:id="rId11"/>
    <p:sldId id="601" r:id="rId12"/>
    <p:sldId id="602" r:id="rId13"/>
    <p:sldId id="603" r:id="rId14"/>
    <p:sldId id="604" r:id="rId15"/>
    <p:sldId id="606" r:id="rId16"/>
    <p:sldId id="607" r:id="rId17"/>
    <p:sldId id="608" r:id="rId18"/>
    <p:sldId id="609" r:id="rId19"/>
    <p:sldId id="610" r:id="rId20"/>
    <p:sldId id="611" r:id="rId21"/>
    <p:sldId id="612" r:id="rId22"/>
    <p:sldId id="613" r:id="rId23"/>
    <p:sldId id="614" r:id="rId24"/>
    <p:sldId id="615" r:id="rId25"/>
    <p:sldId id="616" r:id="rId26"/>
    <p:sldId id="594" r:id="rId27"/>
    <p:sldId id="617" r:id="rId28"/>
    <p:sldId id="605" r:id="rId29"/>
    <p:sldId id="274" r:id="rId30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>
      <p:cViewPr>
        <p:scale>
          <a:sx n="140" d="100"/>
          <a:sy n="140" d="100"/>
        </p:scale>
        <p:origin x="738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11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183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387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203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451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224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884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764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937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883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15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93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943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583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548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701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05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986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448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68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6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63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17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81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55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60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29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84808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PROCESS</a:t>
            </a: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CHANGE, Leadership, conflict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1186955"/>
            <a:ext cx="2970568" cy="4498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coping cycle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since been used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others to help understand responses to major organizational changes.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‘ideal’ model. We may not all experience the same sets of responses.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may omit stages,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revisit some, or pass through them more or less quickly than others. This can be a useful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 tool.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96703"/>
            <a:ext cx="7776864" cy="507703"/>
          </a:xfrm>
        </p:spPr>
        <p:txBody>
          <a:bodyPr/>
          <a:lstStyle/>
          <a:p>
            <a:r>
              <a:rPr lang="en-GB" dirty="0"/>
              <a:t>The coping cycle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F55F5E4-8BC5-4AD5-BB17-36A77CB97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37401" r="31100" b="41600"/>
          <a:stretch/>
        </p:blipFill>
        <p:spPr>
          <a:xfrm>
            <a:off x="3222088" y="1854520"/>
            <a:ext cx="5664733" cy="21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appears to be a critical determinant of organizational effectiveness, whether we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discussing an army, an orchestra, a hockey team, a street gang, a political party, a group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rock climbers, or a multinational corporation.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surprising to find, therefore,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is a focus of intense research effort.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Ralph Stogdill, an influential early commentator on the topic, defined leadership as 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influencing process aimed at goal achievement.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Stogdill’s definition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three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First, it defines leadership as an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interpersonal process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which one individual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seeks to influence the behaviour of others. Second, it sets leadership in 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context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the other members of the group to be influenced are subordinates or followers. Third,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identifies a criterion for effective leadership –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achievement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which is one practical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of leadership theory and research. Most definitions of leadership share these processual,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contextual, and evaluative components.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/>
          <a:lstStyle/>
          <a:p>
            <a:r>
              <a:rPr lang="en-GB" dirty="0"/>
              <a:t>Why study leadership?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8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442" y="849773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perspectives which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 quite different views on the nature of leadership: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Trait-spotting: identifies the personality traits and related attributes of the effective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leader, in order to facilitate the selection of leaders.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Style-counselling: characterizes different leadership behaviour patterns to identify effective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ineffective leadership styles, in order to improve the training and development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leaders.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Context-fitting: contingency theories argue that the leadership effectiveness depends 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aspects of the organizational and cultural setting.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New leadership: ‘new leaders’, ‘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superleaders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and ‘transformational leaders’ are heroic,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inspirational visionaries who give purpose and direction to others; their motivational role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central to strategy and effectiveness.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Distributed leadership: leadership behaviour is not confined to those with formal senior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roles, but can be observed across all organizational levels.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Who needs leaders? Transformational leaders can destabilize an organization by driving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much change too quickly, causing burnout and initiative fatigue; middle managers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change implementation skills can be more effective.</a:t>
            </a:r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cs-CZ" dirty="0"/>
              <a:t>L</a:t>
            </a:r>
            <a:r>
              <a:rPr lang="en-GB" dirty="0"/>
              <a:t>eadership?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4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442" y="849773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commentators argue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leaders and managers make distinctly different contributions. Others argue, however,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leadership is simply one facet of a complex management role. Warren Bennis and Burt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Nanus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(1985) famously argued that ‘managers do things right’ while ‘leaders do the right thing’.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 are thus often seen as visionaries who drive new initiatives. Managers simply seek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maintain order and stability.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leader is prophet, catalyst, mover-shaker, and strategist.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manager is technician, administrator, and problem-solver. The leader influences others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up to their vision, inspires them to overcome obstacles, and generates positive change.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manager establishes plans and budgets, designs and staffs the organization, monitors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 performance, and delivers order and predictability.</a:t>
            </a:r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cs-CZ" dirty="0"/>
              <a:t>Leadership versus management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2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cs-CZ" dirty="0"/>
              <a:t>Leadership versus management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632510-A2A4-4727-ACE9-55BD9F7795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3" t="34935" r="30313" b="38800"/>
          <a:stretch/>
        </p:blipFill>
        <p:spPr>
          <a:xfrm>
            <a:off x="179512" y="1203598"/>
            <a:ext cx="7886762" cy="29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7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442" y="849773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is 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 force governing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aspects of life. Within an organization, conflicts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occur between individuals, groups, and departments.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Conflicts are likely to concern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disagreements about the conduct and goals of work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tasks to be performed, how they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performed, management bonuses, and workers’ wages, as well as basic interpersonal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state of mind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has to be perceived by the parties involved. If the two or more parties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concerned are not aware of a conflict, then no conflict exists. This broad definition encompasses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conflicts at all different levels within an organization. Typically conflicts are based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differences in interests and values.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occur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interests of one party come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against the different interests of another. Parties may include shareholders, managers,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departments, professionals, and groups; while conflict issues can include dividends, manager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bonuses, and employee wage levels.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cs-CZ" dirty="0" err="1"/>
              <a:t>Why</a:t>
            </a:r>
            <a:r>
              <a:rPr lang="cs-CZ" dirty="0"/>
              <a:t> study conflict?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85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442" y="849773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frame of reference refers to the influences which structure a person’s perceptions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interpretations of events.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involve assumptions about reality, attitudes towards what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possible, and conventions regarding what is correct behaviour for those involved.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adoption of differing frames of references by opposing sides can impair the effective resolution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conflicts.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in a labour dispute, the unions and management will look at the industrial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bargaining situation from completely different points of view. Management assumes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natural state of affairs is one in which there is no inherent conflict of interest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different individuals, groups, or 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collectivities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constitute the organization.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believes that managers and employees possess shared goals. From this frame of reference, cooperation is the norm, and all dissent is seen as unreasonable.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en-GB" sz="1800" dirty="0"/>
              <a:t>Contrasting frames of reference: unitarist, pluralist,</a:t>
            </a:r>
            <a:r>
              <a:rPr lang="cs-CZ" sz="1800" dirty="0"/>
              <a:t> </a:t>
            </a:r>
            <a:r>
              <a:rPr lang="en-GB" sz="1800" dirty="0"/>
              <a:t>and interactionist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3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442" y="849773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literature distinguishes four different frames of reference on conflict, based on the distinctions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by Alan Fox. They are labelled unitarist, pluralist, interactionist, and radical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(Fox, 1966).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section, the first three will be introduced and contrasted, while the fourth,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radical, will be subjected to a more detailed analysis in its own section later. These frames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neither ‘right’ nor ‘wrong’, only different.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unitarist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frame sees organizations as essentially harmonious and any conflict as bad.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pluralist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frame sees organizations as a collection of groups, each with their own interests.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interactionist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frame sees conflict as a positive, necessary force for effective performance.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frame sees conflict as an inevitable outcome of capitalism.</a:t>
            </a:r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en-GB" sz="1800" dirty="0"/>
              <a:t>Contrasting frames of reference: unitarist, pluralist,</a:t>
            </a:r>
            <a:r>
              <a:rPr lang="cs-CZ" sz="1800" dirty="0"/>
              <a:t> </a:t>
            </a:r>
            <a:r>
              <a:rPr lang="en-GB" sz="1800" dirty="0"/>
              <a:t>and interactionist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03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6A8C502-840F-4790-BA2C-4D16C1B12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5" t="13956" r="20075" b="10800"/>
          <a:stretch/>
        </p:blipFill>
        <p:spPr>
          <a:xfrm>
            <a:off x="2418007" y="0"/>
            <a:ext cx="6721896" cy="5017695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BD54A749-BE9D-4C60-8E81-67D95AFD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089F422-BF4D-4B4E-B8F2-966A97C7414D}"/>
              </a:ext>
            </a:extLst>
          </p:cNvPr>
          <p:cNvSpPr/>
          <p:nvPr/>
        </p:nvSpPr>
        <p:spPr>
          <a:xfrm>
            <a:off x="251520" y="1937112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Types of conflict, </a:t>
            </a:r>
            <a:br>
              <a:rPr lang="cs-CZ" dirty="0"/>
            </a:br>
            <a:r>
              <a:rPr lang="en-GB" dirty="0"/>
              <a:t>internal organizational characteristics, and required</a:t>
            </a:r>
          </a:p>
          <a:p>
            <a:r>
              <a:rPr lang="en-GB" dirty="0"/>
              <a:t>management actions</a:t>
            </a:r>
          </a:p>
        </p:txBody>
      </p:sp>
    </p:spTree>
    <p:extLst>
      <p:ext uri="{BB962C8B-B14F-4D97-AF65-F5344CB8AC3E}">
        <p14:creationId xmlns:p14="http://schemas.microsoft.com/office/powerpoint/2010/main" val="3739264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442" y="849773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organizing by senior managers acts to divide up the work activities, and 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outbreak of conflict can thus be seen as a symptom of management’s failure to adequately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 these same activities later on.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coordination-conflict four-stage model organizes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diverse theoretical discussions and research findings into a framework that explains how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in organizations arises and how it might be managed.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management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involve either the use of conflict resolution approaches (to reduce or eradicate conflict)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conflict stimulation approaches (to encourage and increase conflict).</a:t>
            </a:r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en-GB" sz="1800" dirty="0"/>
              <a:t>Coordination failure and conflict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0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5608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the change (transformational, individual)</a:t>
            </a: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versus management</a:t>
            </a: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and contrasting frames of reference: unitarist, pluralist, and interactionist</a:t>
            </a: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failure and conflict</a:t>
            </a: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0546" y="1059582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stage of the model consists of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organizing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defined as the process of breaking up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task and dividing it among different departments, groups, or individuals.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example, a car company allocates the work related to a new vehicle to its different subdivisions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(departments, groups, and individuals) – personnel, accounting, production, sales,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research.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organizing involved breaking up the task into bits, then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coordinating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bringing the bits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again. Coordination involves ensuring that the previously divided tasks that were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allocated between different departments, groups, and individuals are brought together in 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way and at the right time. Coordination entails synchronizing the different aspects of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 process.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Unsuccessful coordination need not necessarily ignite a conflict. Perception plays an important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part. It is only if one party, individual, group, or department becomes aware of, or is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adversely affected by, the situation, and cares about it, that latent conflict turns into perceived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en-GB" sz="1800" dirty="0"/>
              <a:t>Coordination failure and conflict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21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91066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Kenneth Thomas (1976) distinguished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conflict resolution approaches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upon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dimensions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assertive or unassertive each party is in pursuing its own concerns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cooperative or uncooperative each is in satisfying the concerns of the other.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labelled these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(assertive and uncooperative);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(unassertive and uncooperative);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compromising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(mid-range on both dimensions);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accommodating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(unassertive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cooperative);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(assertive and cooperative).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en-GB" sz="1800" dirty="0"/>
              <a:t>Conflict management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79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91066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individuals resolve conflict in one fixed way in different situations. Others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their approach to suit the circumstances. Think of a specific domestic,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friendship, or organizational context that involved conflict. </a:t>
            </a: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you deal with it?</a:t>
            </a: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you compete, avoid, compromise, accommodate, or collaborate?</a:t>
            </a:r>
            <a:endParaRPr lang="cs-CZ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cs-CZ" sz="1800" dirty="0"/>
              <a:t>THINK AND STOP!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0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91066"/>
            <a:ext cx="367124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Unless the managers are flexible and capable of switching between styles, their ability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 conflicts effectively will be limited.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all individuals, whether managers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not, habitually use only a limited number of styles (perhaps just one) to resolve all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conflicts in which they are involved.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surprising that their success is limited.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en-GB" sz="1800" dirty="0"/>
              <a:t>Conflict resolution approaches compared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B914F47-5A8A-4CE4-9FA6-A69FEEA6C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7" t="34600" r="24013" b="26200"/>
          <a:stretch/>
        </p:blipFill>
        <p:spPr>
          <a:xfrm>
            <a:off x="3923928" y="1016142"/>
            <a:ext cx="5243074" cy="282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3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91066"/>
            <a:ext cx="25911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 Walton and Robert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McKersie’s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(1965) classic research into negotiation behaviour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distributive bargaining strategies from integrative bargaining strategies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en-GB" sz="1800" dirty="0"/>
              <a:t>Bargaining strategies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586BD5-8CAC-4FFF-9771-0EA522AF6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36000" r="25588" b="30387"/>
          <a:stretch/>
        </p:blipFill>
        <p:spPr>
          <a:xfrm>
            <a:off x="2931909" y="1203598"/>
            <a:ext cx="6207994" cy="30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1474815"/>
            <a:ext cx="1727032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frames of reference: beliefs, assumptions, and ways of dealing with conflict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AD75FF4-74BE-474F-9415-A06AD2CF5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13956" r="19288" b="6601"/>
          <a:stretch/>
        </p:blipFill>
        <p:spPr>
          <a:xfrm>
            <a:off x="2433422" y="51471"/>
            <a:ext cx="6639080" cy="489273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A0CA00AE-F06A-4F9F-B766-83D6F745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83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that do not adapt to changing circumstances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see their performance deteriorate,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may go out of business.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pace of organizational change means that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need to ‘future-proof’ their careers by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constantly gaining new knowledge and skills.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can be triggered by factors internal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to the organization, and can also be proactive,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anticipating trends and events.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varies in depth, from shallow fine tuning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deep transformational change.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broad direction of change in most organization’s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towards becoming less mechanistic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bureaucratic, and more adaptive, responsive,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 responses to traumatic changes differ,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typical coping cycle passes through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of denial, anger, bargaining, depression,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acceptance.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 are typically portrayed as inspiring, change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visionaries.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are typically portrayed as planners,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organizers, and controllers.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the roles overlap, are complementary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can be difficult to distinguish.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39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unitarist frame sees organizations as essentially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harmonious and any conflict as bad.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pluralist frame sees organizations as a collection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groups, each with their own interests.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interactionist frame sees conflict as a positive,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force for effective performance.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radical frame sees conflict as an inevitable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of capitalism.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conflict is considered by management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support organizational goals, and it improves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performance.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Dysfunctional conflict is considered to impede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 of organizational goals, and it reduces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performance.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Individuals, groups, units, and departments may be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conflict with each other due to the differences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their goal orientation and evaluations, self-image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stereotypes, task interdependencies, and time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perspectives, as well as overlapping authority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scarce resources.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31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writers contend that conflict that is dysfunctional,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is, does not achieve organizational goals,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wastes time, demotivates staff, wastes resources,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generally lowers individual and hence Organizational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performance. In such cases it needs to be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eliminated.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Commentators argue that conflict stimulation is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if employees enter ‘comfort zones’; are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reluctant to think in new ways; and find it easier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maintain the status quo. In rapidly changing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environments such behaviour not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reduces organizational success, but may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endanger its very existence.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Distributive bargaining refers to a negotiation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in which a fixed sum of resources is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divided up. It leads to a win–lose situation between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parties.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Integrative bargaining seeks to increase the total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resources, and it creates a win–win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between the parties.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82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why effective change management is important,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to individuals. Identify the main types and triggers of organizational change.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issues that management must take into account 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that change is successful.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typical characteristics of human responses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apparent difference between the concepts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and management.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why there is little relationship between personality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traits and effective leadership.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between the four major frames of reference on conflict.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between functional and dysfunctional conflict.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relationship between organizing, coordinating,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Learning outcomes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5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become routine to say that ‘change is a constant’.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must keep changing,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keep up with global economic and geopolitical developments, competitor behaviour,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customer demands and expectations, new legislation and regulations, new materials,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technologies – and many other surprises.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to change, and to change rapidly, may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an organization’s survival at risk. You as an individual must also be able and willing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so many opportunities to practise and to learn from experience, one might assume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managers have learned how to implement organizational change effectively.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change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7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is a constant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it is a constant issue, for organizations, and for us as individuals.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need for organizational change is prompted by many different triggers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change.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triggers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organizational change include: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economic and trading conditions, domestic and global;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new technology and materials;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changes in customers’ requirements and tastes;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activities and innovations of competitors;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mergers and acquisitions;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legislation and government policies;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shifts in local, national, and international politics;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changes in social and cultural values.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change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1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triggers for organizational change can include: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new product and service design innovations;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low performance and morale, high stress, and staff turnover;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appointment of a new senior manager or top management team;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inadequate skills and knowledge base, triggering training programmes;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office and factory relocation, closer to suppliers and markets;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recognition of problems triggering reallocation of responsibilities;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innovations in the manufacturing process;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new ideas about how to deliver services to customers.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change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06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Bruch and Menges call this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acceleration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trap’.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found that in companies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were ‘fully trapped’, 60 per cent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employees felt that they lacked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to get their work done, compared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only 2 per cent who felt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 in companies that were not ‘trapped’.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also found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typical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Overloading: staff have too many activities,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not enough time or resources.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Multiloading: focus is reduced by asking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to take on too many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kinds of activities.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Perpetual loading: the organization operates close to capacity all the time, giving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no chance to rest or retreat, but only to ask ‘When is the economizing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to come to an end?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/>
          <a:lstStyle/>
          <a:p>
            <a:r>
              <a:rPr lang="en-GB" dirty="0"/>
              <a:t>Making it happen and making it stick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5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297056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geopolitical, economic, demographic, sociocultural, and technological developments,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organizations seem to need deep transformational change.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more difficult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 than shallow change, as it is more costly and time-consuming, and affects larger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of people in more significant ways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/>
          <a:lstStyle/>
          <a:p>
            <a:r>
              <a:rPr lang="en-GB" dirty="0"/>
              <a:t>Transformational change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6B1AFE0-3CF5-44DD-8B7A-3FC740797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8" t="26964" r="30313" b="40200"/>
          <a:stretch/>
        </p:blipFill>
        <p:spPr>
          <a:xfrm>
            <a:off x="2987824" y="1059581"/>
            <a:ext cx="5842085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2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1762630"/>
            <a:ext cx="2970568" cy="4498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Schneider and Charles Goldwasser (1998) introduced the ‘classic change curve’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middle of the curve sits a ‘valley of despair’.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96703"/>
            <a:ext cx="7776864" cy="507703"/>
          </a:xfrm>
        </p:spPr>
        <p:txBody>
          <a:bodyPr/>
          <a:lstStyle/>
          <a:p>
            <a:r>
              <a:rPr lang="en-GB" dirty="0"/>
              <a:t>Change and the individual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9719D3-9B0E-4282-AA8C-6188EB00A8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01" t="30400" r="30313" b="38800"/>
          <a:stretch/>
        </p:blipFill>
        <p:spPr>
          <a:xfrm>
            <a:off x="3527886" y="1362268"/>
            <a:ext cx="4968552" cy="26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9713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31980</TotalTime>
  <Words>2871</Words>
  <Application>Microsoft Office PowerPoint</Application>
  <PresentationFormat>Předvádění na obrazovce (16:9)</PresentationFormat>
  <Paragraphs>239</Paragraphs>
  <Slides>29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SLU</vt:lpstr>
      <vt:lpstr>TOPIC  MANAGEMENT PROCESS  CHANGE, Leadership, conflict</vt:lpstr>
      <vt:lpstr>Content</vt:lpstr>
      <vt:lpstr>Learning outcomes</vt:lpstr>
      <vt:lpstr>Why study change?</vt:lpstr>
      <vt:lpstr>Why study change?</vt:lpstr>
      <vt:lpstr>Why study change?</vt:lpstr>
      <vt:lpstr>Making it happen and making it stick </vt:lpstr>
      <vt:lpstr>Transformational change </vt:lpstr>
      <vt:lpstr>Change and the individual   </vt:lpstr>
      <vt:lpstr>The coping cycle   </vt:lpstr>
      <vt:lpstr>Why study leadership? </vt:lpstr>
      <vt:lpstr>Leadership? </vt:lpstr>
      <vt:lpstr>Leadership versus management</vt:lpstr>
      <vt:lpstr>Leadership versus management</vt:lpstr>
      <vt:lpstr>Why study conflict?</vt:lpstr>
      <vt:lpstr>Contrasting frames of reference: unitarist, pluralist, and interactionist</vt:lpstr>
      <vt:lpstr>Contrasting frames of reference: unitarist, pluralist, and interactionist</vt:lpstr>
      <vt:lpstr>Prezentace aplikace PowerPoint</vt:lpstr>
      <vt:lpstr>Coordination failure and conflict</vt:lpstr>
      <vt:lpstr>Coordination failure and conflict</vt:lpstr>
      <vt:lpstr>Conflict management</vt:lpstr>
      <vt:lpstr>THINK AND STOP!</vt:lpstr>
      <vt:lpstr>Conflict resolution approaches compared</vt:lpstr>
      <vt:lpstr>Bargaining strategies</vt:lpstr>
      <vt:lpstr>Prezentace aplikace PowerPoint</vt:lpstr>
      <vt:lpstr>RECAP</vt:lpstr>
      <vt:lpstr>RECAP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619</cp:revision>
  <cp:lastPrinted>2018-10-04T06:50:24Z</cp:lastPrinted>
  <dcterms:created xsi:type="dcterms:W3CDTF">2016-07-06T15:42:34Z</dcterms:created>
  <dcterms:modified xsi:type="dcterms:W3CDTF">2021-05-06T07:47:01Z</dcterms:modified>
</cp:coreProperties>
</file>