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316" r:id="rId5"/>
    <p:sldId id="370" r:id="rId6"/>
    <p:sldId id="402" r:id="rId7"/>
    <p:sldId id="399" r:id="rId8"/>
    <p:sldId id="400" r:id="rId9"/>
    <p:sldId id="401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-115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cap="all" dirty="0">
                <a:latin typeface="Arial" pitchFamily="34" charset="0"/>
                <a:cs typeface="Arial" pitchFamily="34" charset="0"/>
              </a:rPr>
              <a:t>EVALUATION AND CONTROL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>
                <a:latin typeface="Arial" pitchFamily="34" charset="0"/>
                <a:cs typeface="Arial" pitchFamily="34" charset="0"/>
              </a:rPr>
              <a:t>MEASURING PERFORMANCE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MANAGEMENT - PEM/BAMNG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Pavel Adámek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200" i="1" dirty="0">
                <a:latin typeface="Arial" panose="020B0604020202020204" pitchFamily="34" charset="0"/>
              </a:rPr>
              <a:t>adamek@opf.slu.cz</a:t>
            </a:r>
            <a:endParaRPr lang="en-GB" altLang="cs-CZ" sz="1200" i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Types of Control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Controls can be established to focus on actual performance results (</a:t>
            </a:r>
            <a:r>
              <a:rPr lang="en-US" altLang="cs-CZ" sz="2200" b="1">
                <a:latin typeface="Arial" panose="020B0604020202020204" pitchFamily="34" charset="0"/>
              </a:rPr>
              <a:t>output</a:t>
            </a:r>
            <a:r>
              <a:rPr lang="en-US" altLang="cs-CZ" sz="2200">
                <a:latin typeface="Arial" panose="020B0604020202020204" pitchFamily="34" charset="0"/>
              </a:rPr>
              <a:t>), the activities that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generate the performance (</a:t>
            </a:r>
            <a:r>
              <a:rPr lang="en-US" altLang="cs-CZ" sz="2200" b="1">
                <a:latin typeface="Arial" panose="020B0604020202020204" pitchFamily="34" charset="0"/>
              </a:rPr>
              <a:t>behavior</a:t>
            </a:r>
            <a:r>
              <a:rPr lang="en-US" altLang="cs-CZ" sz="2200">
                <a:latin typeface="Arial" panose="020B0604020202020204" pitchFamily="34" charset="0"/>
              </a:rPr>
              <a:t>), or on resources that are used in performance (</a:t>
            </a:r>
            <a:r>
              <a:rPr lang="en-US" altLang="cs-CZ" sz="2200" b="1">
                <a:latin typeface="Arial" panose="020B0604020202020204" pitchFamily="34" charset="0"/>
              </a:rPr>
              <a:t>input</a:t>
            </a:r>
            <a:r>
              <a:rPr lang="en-US" altLang="cs-CZ" sz="2200">
                <a:latin typeface="Arial" panose="020B0604020202020204" pitchFamily="34" charset="0"/>
              </a:rPr>
              <a:t>).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Output controls </a:t>
            </a:r>
            <a:r>
              <a:rPr lang="en-US" altLang="cs-CZ" sz="2000">
                <a:latin typeface="Arial" panose="020B0604020202020204" pitchFamily="34" charset="0"/>
              </a:rPr>
              <a:t>specify what is to be accomplished by focusing on the end result of the behaviors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through the use of objectives and performance targets or milestones. </a:t>
            </a:r>
            <a:endParaRPr lang="cs-CZ" altLang="cs-CZ" sz="20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Behavior</a:t>
            </a:r>
            <a:r>
              <a:rPr lang="cs-CZ" altLang="cs-CZ" sz="2000" b="1">
                <a:latin typeface="Arial" panose="020B0604020202020204" pitchFamily="34" charset="0"/>
              </a:rPr>
              <a:t> </a:t>
            </a:r>
            <a:r>
              <a:rPr lang="en-US" altLang="cs-CZ" sz="2000" b="1">
                <a:latin typeface="Arial" panose="020B0604020202020204" pitchFamily="34" charset="0"/>
              </a:rPr>
              <a:t>controls </a:t>
            </a:r>
            <a:r>
              <a:rPr lang="en-US" altLang="cs-CZ" sz="2000">
                <a:latin typeface="Arial" panose="020B0604020202020204" pitchFamily="34" charset="0"/>
              </a:rPr>
              <a:t>specify how something is to be done through policies, rules, standard operating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procedures, and orders from a superior. </a:t>
            </a:r>
            <a:endParaRPr lang="cs-CZ" altLang="cs-CZ" sz="20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Input controls </a:t>
            </a:r>
            <a:r>
              <a:rPr lang="en-US" altLang="cs-CZ" sz="2000">
                <a:latin typeface="Arial" panose="020B0604020202020204" pitchFamily="34" charset="0"/>
              </a:rPr>
              <a:t>emphasize resources, such as knowledge,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skills, abilities, values, and motives of employees</a:t>
            </a:r>
            <a:r>
              <a:rPr lang="cs-CZ" altLang="cs-CZ" sz="200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0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Types of Control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Examples of increasingly popular behavior controls are the </a:t>
            </a:r>
            <a:r>
              <a:rPr lang="en-US" altLang="cs-CZ" sz="2200" b="1">
                <a:latin typeface="Arial" panose="020B0604020202020204" pitchFamily="34" charset="0"/>
              </a:rPr>
              <a:t>ISO 9000 and 14000 Standards</a:t>
            </a:r>
            <a:r>
              <a:rPr lang="cs-CZ" altLang="cs-CZ" sz="2200" b="1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Series </a:t>
            </a:r>
            <a:r>
              <a:rPr lang="en-US" altLang="cs-CZ" sz="2200">
                <a:latin typeface="Arial" panose="020B0604020202020204" pitchFamily="34" charset="0"/>
              </a:rPr>
              <a:t>on quality and environmental assurance, developed by the International Standards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Association of Geneva, Switzerland.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Using the </a:t>
            </a:r>
            <a:r>
              <a:rPr lang="en-US" altLang="cs-CZ" sz="2200" b="1">
                <a:latin typeface="Arial" panose="020B0604020202020204" pitchFamily="34" charset="0"/>
              </a:rPr>
              <a:t>ISO 9000</a:t>
            </a:r>
            <a:r>
              <a:rPr lang="cs-CZ" altLang="cs-CZ" sz="2200" b="1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Standards Series </a:t>
            </a:r>
            <a:r>
              <a:rPr lang="en-US" altLang="cs-CZ" sz="2200">
                <a:latin typeface="Arial" panose="020B0604020202020204" pitchFamily="34" charset="0"/>
              </a:rPr>
              <a:t>(composed of five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sections from 9000 to 9004) is a way of objectively documenting a company’s high level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quality operations. Using the ISO </a:t>
            </a:r>
            <a:r>
              <a:rPr lang="en-US" altLang="cs-CZ" sz="2200" b="1">
                <a:latin typeface="Arial" panose="020B0604020202020204" pitchFamily="34" charset="0"/>
              </a:rPr>
              <a:t>14000 Standards Series </a:t>
            </a:r>
            <a:r>
              <a:rPr lang="en-US" altLang="cs-CZ" sz="2200">
                <a:latin typeface="Arial" panose="020B0604020202020204" pitchFamily="34" charset="0"/>
              </a:rPr>
              <a:t>is a way to document the company’s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impact on the environment.</a:t>
            </a:r>
            <a:endParaRPr lang="cs-CZ" altLang="cs-CZ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604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Activity-Based Costing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Activity-based costing (ABC) is a recently developed </a:t>
            </a:r>
            <a:r>
              <a:rPr lang="en-US" altLang="cs-CZ" sz="2200" b="1">
                <a:latin typeface="Arial" panose="020B0604020202020204" pitchFamily="34" charset="0"/>
              </a:rPr>
              <a:t>accounting method </a:t>
            </a:r>
            <a:r>
              <a:rPr lang="en-US" altLang="cs-CZ" sz="2200">
                <a:latin typeface="Arial" panose="020B0604020202020204" pitchFamily="34" charset="0"/>
              </a:rPr>
              <a:t>for </a:t>
            </a:r>
            <a:r>
              <a:rPr lang="en-US" altLang="cs-CZ" sz="2200" b="1">
                <a:latin typeface="Arial" panose="020B0604020202020204" pitchFamily="34" charset="0"/>
              </a:rPr>
              <a:t>allocating indirect</a:t>
            </a:r>
            <a:r>
              <a:rPr lang="cs-CZ" altLang="cs-CZ" sz="2200" b="1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and fixed costs </a:t>
            </a:r>
            <a:r>
              <a:rPr lang="en-US" altLang="cs-CZ" sz="2200">
                <a:latin typeface="Arial" panose="020B0604020202020204" pitchFamily="34" charset="0"/>
              </a:rPr>
              <a:t>to individual products or product lines based on the value-added activities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going into that product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14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This accounting method is thus very useful in doing a value-chain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analysis of a firm’s activities for making outsourcing decisions.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Traditional cost accounting,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in contrast, focuses on valuing a company’s inventory for financial reporting purposes. To obtain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a unit’s cost, cost accountants typically add direct labor to the cost of materials.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19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Primary Measures of Corporate Performance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Analysts now recommend a broad range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methods to evaluate the success or failure of a strategy. Some of these methods are stakeholder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measures, shareholder value, and the balanced scorecard approach.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Even though each of these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methods has supporters as well as detractors, the current trend is clearly toward more complicated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financial measures and an increasing use of non-financial measures of corporate performance.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95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Primary Measures of Corporate Performance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most commonly used measure of corporate performance (in terms of profits) is Return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On Investment (ROI).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Earnings Per Share (EPS), which involves dividing net earnings by the amount of common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stock, also has several deficiencies as an evaluation of past and future performance.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Operating cash flow, the amount of money generated by a company before the cost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financing and taxes, is a broad measure of a company’s funds. This is the company’s net income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plus depreciation, depletion, amortization, interest expense, and income tax expense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753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Primary Measures of Corporate Performance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At the same time, these traditional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financial measures are very appropriate when used with complementary financial and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non-financial measures.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>
                <a:latin typeface="Arial" panose="020B0604020202020204" pitchFamily="34" charset="0"/>
              </a:rPr>
              <a:t>For example, some non–financial performance measures often used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by Internet business ventures are </a:t>
            </a:r>
            <a:r>
              <a:rPr lang="en-US" altLang="cs-CZ" sz="2000" b="1">
                <a:latin typeface="Arial" panose="020B0604020202020204" pitchFamily="34" charset="0"/>
              </a:rPr>
              <a:t>stickiness</a:t>
            </a:r>
            <a:r>
              <a:rPr lang="en-US" altLang="cs-CZ" sz="2000">
                <a:latin typeface="Arial" panose="020B0604020202020204" pitchFamily="34" charset="0"/>
              </a:rPr>
              <a:t> (length of Web site visit), </a:t>
            </a:r>
            <a:r>
              <a:rPr lang="en-US" altLang="cs-CZ" sz="2000" b="1">
                <a:latin typeface="Arial" panose="020B0604020202020204" pitchFamily="34" charset="0"/>
              </a:rPr>
              <a:t>eyeballs</a:t>
            </a:r>
            <a:r>
              <a:rPr lang="en-US" altLang="cs-CZ" sz="2000">
                <a:latin typeface="Arial" panose="020B0604020202020204" pitchFamily="34" charset="0"/>
              </a:rPr>
              <a:t> (number of people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who visit a Web site), and </a:t>
            </a:r>
            <a:r>
              <a:rPr lang="en-US" altLang="cs-CZ" sz="2000" b="1">
                <a:latin typeface="Arial" panose="020B0604020202020204" pitchFamily="34" charset="0"/>
              </a:rPr>
              <a:t>mindshare</a:t>
            </a:r>
            <a:r>
              <a:rPr lang="en-US" altLang="cs-CZ" sz="2000">
                <a:latin typeface="Arial" panose="020B0604020202020204" pitchFamily="34" charset="0"/>
              </a:rPr>
              <a:t> (brand awareness). Mergers and acquisitions may be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priced on multiples of </a:t>
            </a:r>
            <a:r>
              <a:rPr lang="en-US" altLang="cs-CZ" sz="2000" b="1">
                <a:latin typeface="Arial" panose="020B0604020202020204" pitchFamily="34" charset="0"/>
              </a:rPr>
              <a:t>MUUs</a:t>
            </a:r>
            <a:r>
              <a:rPr lang="en-US" altLang="cs-CZ" sz="2000">
                <a:latin typeface="Arial" panose="020B0604020202020204" pitchFamily="34" charset="0"/>
              </a:rPr>
              <a:t> (monthly unique users) or even on registered users.</a:t>
            </a: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74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55276" y="1523285"/>
            <a:ext cx="2086784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A Sample Scorecard for “Keeping Score” with Stakeholders</a:t>
            </a:r>
            <a:endParaRPr lang="cs-CZ" altLang="cs-CZ" sz="2200" b="1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4302" t="12012" r="18528" b="10101"/>
          <a:stretch/>
        </p:blipFill>
        <p:spPr>
          <a:xfrm>
            <a:off x="2242059" y="1390450"/>
            <a:ext cx="6746666" cy="51702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242059" y="657039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/>
              <a:t>SOURCE: R. E. Freeman, Strategic Management: A Stakeholder Approach</a:t>
            </a:r>
            <a:endParaRPr lang="cs-CZ" sz="1000" i="1"/>
          </a:p>
        </p:txBody>
      </p:sp>
    </p:spTree>
    <p:extLst>
      <p:ext uri="{BB962C8B-B14F-4D97-AF65-F5344CB8AC3E}">
        <p14:creationId xmlns:p14="http://schemas.microsoft.com/office/powerpoint/2010/main" val="2395531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Shareholder Value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Shareholder value can be defined as the present value of the anticipated future stream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ash flows from the business plus the value of the company if liquidated.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Arguing that the purpose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of a company is to increase shareholder wealth, shareholder value analysis concentrates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on cash flow as the key measure of performance.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New York consulting firm Stern Stewart &amp; Company devised and popularized two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shareholder value measures: </a:t>
            </a:r>
            <a:r>
              <a:rPr lang="en-US" altLang="cs-CZ" sz="2200" b="1">
                <a:latin typeface="Arial" panose="020B0604020202020204" pitchFamily="34" charset="0"/>
              </a:rPr>
              <a:t>economic value added </a:t>
            </a:r>
            <a:r>
              <a:rPr lang="en-US" altLang="cs-CZ" sz="2200">
                <a:latin typeface="Arial" panose="020B0604020202020204" pitchFamily="34" charset="0"/>
              </a:rPr>
              <a:t>(EVA) and </a:t>
            </a:r>
            <a:r>
              <a:rPr lang="en-US" altLang="cs-CZ" sz="2200" b="1">
                <a:latin typeface="Arial" panose="020B0604020202020204" pitchFamily="34" charset="0"/>
              </a:rPr>
              <a:t>market value added </a:t>
            </a:r>
            <a:r>
              <a:rPr lang="en-US" altLang="cs-CZ" sz="2200">
                <a:latin typeface="Arial" panose="020B0604020202020204" pitchFamily="34" charset="0"/>
              </a:rPr>
              <a:t>(MVA)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53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Balanced Scorecard Approach: Using Key Performance Measures</a:t>
            </a:r>
            <a:endParaRPr lang="cs-CZ" altLang="cs-CZ" sz="22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Rather than evaluate a corporation using a few financial measures, Kaplan and Norton argue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for a “balanced scorecard,” that includes non-financial as well as financial measures.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In the balanced scorecard, management develops goals or objectives in each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four areas: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Financial: How do we appear to shareholders?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Customer: How do customers view us?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Internal business perspective: What must we excel at?</a:t>
            </a:r>
            <a:endParaRPr lang="cs-CZ" altLang="cs-CZ" sz="20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Innovation and learning: Can we continue to improve and create value?</a:t>
            </a: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8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Evaluating Top Management and the Board of Directors</a:t>
            </a:r>
            <a:endParaRPr lang="cs-CZ" altLang="cs-CZ" sz="22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Through its strategy, audit, and compensation committees, a board of directors closely evaluates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the job performance of the CEO and the top management team.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The vast majority of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American (91%), European (75%), and Asian (75%) boards review the CEO’s performance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using a formalized proces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18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Objective evaluations of the CEO by the board are very important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given that CEOs tend to evaluate senior management’s performance significantly more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positively than do other executives.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board is concerned primarily with overall corporate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profitability as measured quantitatively by ROI, ROE, EPS, and shareholder value.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</a:t>
            </a:r>
            <a:r>
              <a:rPr lang="en-GB" altLang="cs-CZ" sz="2400" b="1" cap="all">
                <a:latin typeface="Arial" panose="020B0604020202020204" pitchFamily="34" charset="0"/>
              </a:rPr>
              <a:t>lecture </a:t>
            </a:r>
            <a:endParaRPr lang="en-GB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>
                <a:latin typeface="Arial" panose="020B0604020202020204" pitchFamily="34" charset="0"/>
              </a:rPr>
              <a:t>Evaluation and Control in Management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>
                <a:latin typeface="Arial" panose="020B0604020202020204" pitchFamily="34" charset="0"/>
              </a:rPr>
              <a:t>Measuring Performance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>
                <a:latin typeface="Arial" panose="020B0604020202020204" pitchFamily="34" charset="0"/>
              </a:rPr>
              <a:t>Strategic Information Systems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>
                <a:latin typeface="Arial" panose="020B0604020202020204" pitchFamily="34" charset="0"/>
              </a:rPr>
              <a:t>Guidelines for Proper Control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Evaluating Top Management and the Board of Directors</a:t>
            </a:r>
            <a:endParaRPr lang="cs-CZ" altLang="cs-CZ" sz="22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Management audits </a:t>
            </a:r>
            <a:r>
              <a:rPr lang="en-US" altLang="cs-CZ" sz="2200">
                <a:latin typeface="Arial" panose="020B0604020202020204" pitchFamily="34" charset="0"/>
              </a:rPr>
              <a:t>are very useful to boards of directors in evaluating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management’s handling of various corporate activities.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Management audits have bee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developed to </a:t>
            </a:r>
            <a:r>
              <a:rPr lang="en-US" altLang="cs-CZ" sz="2200" b="1">
                <a:latin typeface="Arial" panose="020B0604020202020204" pitchFamily="34" charset="0"/>
              </a:rPr>
              <a:t>evaluate activities such as corporate social responsibility, functional areas</a:t>
            </a:r>
            <a:r>
              <a:rPr lang="en-US" altLang="cs-CZ" sz="2200">
                <a:latin typeface="Arial" panose="020B0604020202020204" pitchFamily="34" charset="0"/>
              </a:rPr>
              <a:t> such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as the marketing department, and </a:t>
            </a:r>
            <a:r>
              <a:rPr lang="en-US" altLang="cs-CZ" sz="2200" b="1">
                <a:latin typeface="Arial" panose="020B0604020202020204" pitchFamily="34" charset="0"/>
              </a:rPr>
              <a:t>divisions</a:t>
            </a:r>
            <a:r>
              <a:rPr lang="en-US" altLang="cs-CZ" sz="2200">
                <a:latin typeface="Arial" panose="020B0604020202020204" pitchFamily="34" charset="0"/>
              </a:rPr>
              <a:t> such as the international division.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These can be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helpful if the board has selected particular functional areas or activities for improvement.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20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Evaluating Top Management and the Board of Directors</a:t>
            </a:r>
            <a:endParaRPr lang="cs-CZ" altLang="cs-CZ" sz="22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</a:t>
            </a:r>
            <a:r>
              <a:rPr lang="en-US" altLang="cs-CZ" sz="2200" b="1">
                <a:latin typeface="Arial" panose="020B0604020202020204" pitchFamily="34" charset="0"/>
              </a:rPr>
              <a:t>strategic audit</a:t>
            </a:r>
            <a:r>
              <a:rPr lang="cs-CZ" altLang="cs-CZ" sz="2200" b="1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is a type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management audit. The strategic audit provides a checklist of questions, by area or issue, that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enables a systematic analysis of various corporate functions and activities to be made.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It is a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type of management audit and is extremely useful as a diagnostic tool to pinpoint corporatewide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problem areas and to highlight organizational strengths and weaknesses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136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Primary Measures of Divisional and Functional Performance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Companies use a variety of techniques to evaluate and control performance in divisions, strategic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business units (SBUs), and functional areas.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 If a corporation is composed of SBUs or divisions,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it will use many of the same performance measures (ROI or EVA, for instance) that it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uses to assess overall corporate performance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During strategy formulation and implementation, top management approves a series of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programs and supporting operating budgets</a:t>
            </a:r>
            <a:r>
              <a:rPr lang="en-US" altLang="cs-CZ" sz="2200">
                <a:latin typeface="Arial" panose="020B0604020202020204" pitchFamily="34" charset="0"/>
              </a:rPr>
              <a:t> from its business units.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During evaluation an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control, actual expenses are contrasted with planned expenditures, and the degree of variance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is assessed. This is typically done on a monthly basis. 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In addition, top management will probably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require periodic </a:t>
            </a:r>
            <a:r>
              <a:rPr lang="en-US" altLang="cs-CZ" sz="2200" b="1">
                <a:latin typeface="Arial" panose="020B0604020202020204" pitchFamily="34" charset="0"/>
              </a:rPr>
              <a:t>statistical reports </a:t>
            </a:r>
            <a:r>
              <a:rPr lang="en-US" altLang="cs-CZ" sz="2200">
                <a:latin typeface="Arial" panose="020B0604020202020204" pitchFamily="34" charset="0"/>
              </a:rPr>
              <a:t>summarizing data on such key factors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4655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Primary Measures of Divisional and Functional Performance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According to Xerox Corporation, the company that pioneered this concept in the United States,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benchmarking</a:t>
            </a:r>
            <a:r>
              <a:rPr lang="en-US" altLang="cs-CZ" sz="2200">
                <a:latin typeface="Arial" panose="020B0604020202020204" pitchFamily="34" charset="0"/>
              </a:rPr>
              <a:t> is “</a:t>
            </a:r>
            <a:r>
              <a:rPr lang="en-US" altLang="cs-CZ" sz="2200" i="1">
                <a:latin typeface="Arial" panose="020B0604020202020204" pitchFamily="34" charset="0"/>
              </a:rPr>
              <a:t>the continual process of measuring products, services, and practices</a:t>
            </a:r>
            <a:r>
              <a:rPr lang="cs-CZ" altLang="cs-CZ" sz="2200" i="1">
                <a:latin typeface="Arial" panose="020B0604020202020204" pitchFamily="34" charset="0"/>
              </a:rPr>
              <a:t> </a:t>
            </a:r>
            <a:r>
              <a:rPr lang="en-US" altLang="cs-CZ" sz="2200" i="1">
                <a:latin typeface="Arial" panose="020B0604020202020204" pitchFamily="34" charset="0"/>
              </a:rPr>
              <a:t>against the toughest competitors or those companies recognized as industry leaders</a:t>
            </a:r>
            <a:r>
              <a:rPr lang="cs-CZ" altLang="cs-CZ" sz="2200">
                <a:latin typeface="Arial" panose="020B0604020202020204" pitchFamily="34" charset="0"/>
              </a:rPr>
              <a:t>“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benchmarking process usually involves the following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steps: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Identify the area or process to be examined. It should be an activity that has the potential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to determine a business unit’s competitive advantage.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Find behavioral and output measures of the area or process and obtain measurements.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elect an accessible set of competitors and best-in-class companies against which to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benchmark. </a:t>
            </a:r>
            <a:endParaRPr lang="cs-CZ" altLang="cs-CZ" sz="16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Calculate the differences among the company’s performance measurements and those of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the best-in-class and determine why the differences exist.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Develop tactical programs for closing performance gaps.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Implement the programs and then compare the resulting new measurements with those of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the best-in-class companies.</a:t>
            </a:r>
            <a:endParaRPr lang="cs-CZ" altLang="cs-CZ" sz="16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476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3. Strategic Information Systems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Before performance measures can have any impact on strategic management, they must first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be </a:t>
            </a:r>
            <a:r>
              <a:rPr lang="en-US" altLang="cs-CZ" sz="2200" b="1">
                <a:latin typeface="Arial" panose="020B0604020202020204" pitchFamily="34" charset="0"/>
              </a:rPr>
              <a:t>communicated to the people responsible</a:t>
            </a:r>
            <a:r>
              <a:rPr lang="en-US" altLang="cs-CZ" sz="2200">
                <a:latin typeface="Arial" panose="020B0604020202020204" pitchFamily="34" charset="0"/>
              </a:rPr>
              <a:t> for formulating and implementing strategic plans.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Strategic information systems </a:t>
            </a:r>
            <a:r>
              <a:rPr lang="en-US" altLang="cs-CZ" sz="2200">
                <a:latin typeface="Arial" panose="020B0604020202020204" pitchFamily="34" charset="0"/>
              </a:rPr>
              <a:t>can perform this function. They can be </a:t>
            </a:r>
            <a:r>
              <a:rPr lang="en-US" altLang="cs-CZ" sz="2200" b="1">
                <a:latin typeface="Arial" panose="020B0604020202020204" pitchFamily="34" charset="0"/>
              </a:rPr>
              <a:t>computer based</a:t>
            </a:r>
            <a:r>
              <a:rPr lang="en-US" altLang="cs-CZ" sz="2200">
                <a:latin typeface="Arial" panose="020B0604020202020204" pitchFamily="34" charset="0"/>
              </a:rPr>
              <a:t> or </a:t>
            </a:r>
            <a:r>
              <a:rPr lang="en-US" altLang="cs-CZ" sz="2200" b="1">
                <a:latin typeface="Arial" panose="020B0604020202020204" pitchFamily="34" charset="0"/>
              </a:rPr>
              <a:t>manual</a:t>
            </a:r>
            <a:r>
              <a:rPr lang="en-US" altLang="cs-CZ" sz="2200">
                <a:latin typeface="Arial" panose="020B0604020202020204" pitchFamily="34" charset="0"/>
              </a:rPr>
              <a:t>,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formal</a:t>
            </a:r>
            <a:r>
              <a:rPr lang="en-US" altLang="cs-CZ" sz="2200">
                <a:latin typeface="Arial" panose="020B0604020202020204" pitchFamily="34" charset="0"/>
              </a:rPr>
              <a:t> or </a:t>
            </a:r>
            <a:r>
              <a:rPr lang="en-US" altLang="cs-CZ" sz="2200" b="1">
                <a:latin typeface="Arial" panose="020B0604020202020204" pitchFamily="34" charset="0"/>
              </a:rPr>
              <a:t>informal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cs-CZ" altLang="cs-CZ" sz="16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Many corporations around the world have adopted </a:t>
            </a:r>
            <a:r>
              <a:rPr lang="en-US" altLang="cs-CZ" sz="2200" b="1">
                <a:latin typeface="Arial" panose="020B0604020202020204" pitchFamily="34" charset="0"/>
              </a:rPr>
              <a:t>enterprise resource planning </a:t>
            </a:r>
            <a:r>
              <a:rPr lang="en-US" altLang="cs-CZ" sz="2200">
                <a:latin typeface="Arial" panose="020B0604020202020204" pitchFamily="34" charset="0"/>
              </a:rPr>
              <a:t>(ERP) </a:t>
            </a:r>
            <a:r>
              <a:rPr lang="en-US" altLang="cs-CZ" sz="2200" b="1">
                <a:latin typeface="Arial" panose="020B0604020202020204" pitchFamily="34" charset="0"/>
              </a:rPr>
              <a:t>software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ERP unites all of a company’s major business activities, from order processing to production,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within a single family of software modules. The system provides instant access to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critical information to everyone in the organization, from the CEO to the factory floor worker.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Because of the ability of ERP software to use a common information system throughout a company’s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many operations around the world, it is becoming the business information systems’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global standard. 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The major providers of this software are SAP AG, Oracle, Baan, and SSA</a:t>
            </a:r>
            <a:r>
              <a:rPr lang="cs-CZ" altLang="cs-CZ" sz="1800">
                <a:latin typeface="Arial" panose="020B0604020202020204" pitchFamily="34" charset="0"/>
              </a:rPr>
              <a:t> and others.</a:t>
            </a:r>
          </a:p>
        </p:txBody>
      </p:sp>
    </p:spTree>
    <p:extLst>
      <p:ext uri="{BB962C8B-B14F-4D97-AF65-F5344CB8AC3E}">
        <p14:creationId xmlns:p14="http://schemas.microsoft.com/office/powerpoint/2010/main" val="1384465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4. Guidelines for Proper Control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Guidelines for Proper Control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Control should involve only the minimum amount of information needed to give a reliable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picture of events: Too many controls create confusion. Focus on the strategic factors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by following the 80/20 rule: Monitor those 20% of the factors that determine 80% of the results.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Controls should monitor only meaningful activities and results, regardless of Measurement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difficulty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Controls should be timely so that corrective action can be taken before it is too late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Long-term and short-term controls should be used: If only short-term measures are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emphasized, a short-term managerial orientation is likely.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Controls should aim at pinpointing exceptions: Only activities or results that fall outside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a predetermined tolerance range should call for action.</a:t>
            </a: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>
                <a:latin typeface="Arial" panose="020B0604020202020204" pitchFamily="34" charset="0"/>
              </a:rPr>
              <a:t>Emphasize the reward of meeting or exceeding standards rather than punishment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for failing to meet standards: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426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GB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SUMMARY OF THE LECTURE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In business, the bottom-line measure of performance is making a profit.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Evaluation and control is one of the most difficult parts of strategic management.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That’s why we need to use not only the traditional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measures of financial performance, such as net earnings, ROI, and EPS, but we need to consider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using EVA or MVA and a balanced scorecard, among other possibilities.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measurement of performance can and does result in short-term oriented actions and goal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displacement.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20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GB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SUMMARY OF THE LECTURE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Once the appropriate performance measurements are taken, it is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possible to learn whether the strategy was successful.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As shown in the model of strategic management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depicted at the beginning this </a:t>
            </a:r>
            <a:r>
              <a:rPr lang="cs-CZ" altLang="cs-CZ" sz="2200">
                <a:latin typeface="Arial" panose="020B0604020202020204" pitchFamily="34" charset="0"/>
              </a:rPr>
              <a:t>lecture</a:t>
            </a:r>
            <a:r>
              <a:rPr lang="en-US" altLang="cs-CZ" sz="2200">
                <a:latin typeface="Arial" panose="020B0604020202020204" pitchFamily="34" charset="0"/>
              </a:rPr>
              <a:t>, the measured results of corporate performance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allow us to decide whether we need to reformulate the strategy, improve its implementation,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or gather more information about our competition.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Top executives report that in many situations, they analyze neither the long-term implications of present operations on the strategy they have adopted nor the operational impact of a strategy on the corporate mission. Long-run evaluations may not be conducted because executives:</a:t>
            </a:r>
            <a:endParaRPr lang="en-US" altLang="cs-CZ" sz="1600">
              <a:latin typeface="Arial" panose="020B0604020202020204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defRPr/>
            </a:pPr>
            <a:r>
              <a:rPr lang="en-US" altLang="cs-CZ" sz="1600">
                <a:latin typeface="Arial" panose="020B0604020202020204" pitchFamily="34" charset="0"/>
              </a:rPr>
              <a:t>don’t realize their importance, </a:t>
            </a:r>
          </a:p>
          <a:p>
            <a:pPr marL="1485900" lvl="2" indent="-342900" eaLnBrk="1" hangingPunct="1">
              <a:spcBef>
                <a:spcPct val="0"/>
              </a:spcBef>
              <a:defRPr/>
            </a:pPr>
            <a:r>
              <a:rPr lang="en-US" altLang="cs-CZ" sz="1600">
                <a:latin typeface="Arial" panose="020B0604020202020204" pitchFamily="34" charset="0"/>
              </a:rPr>
              <a:t>believe that short-run considerations are more important than long-run considerations, </a:t>
            </a:r>
          </a:p>
          <a:p>
            <a:pPr marL="1485900" lvl="2" indent="-342900" eaLnBrk="1" hangingPunct="1">
              <a:spcBef>
                <a:spcPct val="0"/>
              </a:spcBef>
              <a:defRPr/>
            </a:pPr>
            <a:r>
              <a:rPr lang="en-US" altLang="cs-CZ" sz="1600">
                <a:latin typeface="Arial" panose="020B0604020202020204" pitchFamily="34" charset="0"/>
              </a:rPr>
              <a:t>aren’t personally evaluated on a long-term basis, or</a:t>
            </a:r>
          </a:p>
          <a:p>
            <a:pPr marL="1485900" lvl="2" indent="-342900" eaLnBrk="1" hangingPunct="1">
              <a:spcBef>
                <a:spcPct val="0"/>
              </a:spcBef>
              <a:defRPr/>
            </a:pPr>
            <a:r>
              <a:rPr lang="en-US" altLang="cs-CZ" sz="1600">
                <a:latin typeface="Arial" panose="020B0604020202020204" pitchFamily="34" charset="0"/>
              </a:rPr>
              <a:t>don’t have the time to make a long-run analysis.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54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INTRODUCTION</a:t>
            </a:r>
            <a:endParaRPr lang="en-GB" altLang="cs-CZ" sz="18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Having strategic management without evaluation and control is like playing football without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any goalposts.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Unless strategic management improves performance, it is only an exercise.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In business, the bottom-line measure of performance is making a profit.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>
                <a:latin typeface="Arial" panose="020B0604020202020204" pitchFamily="34" charset="0"/>
              </a:rPr>
              <a:t>The sticky issue is: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i="1">
                <a:latin typeface="Arial" panose="020B0604020202020204" pitchFamily="34" charset="0"/>
              </a:rPr>
              <a:t>How should we measure performance?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i="1">
                <a:latin typeface="Arial" panose="020B0604020202020204" pitchFamily="34" charset="0"/>
              </a:rPr>
              <a:t>Is measuring profits sufficient? </a:t>
            </a:r>
            <a:endParaRPr lang="cs-CZ" altLang="cs-CZ" sz="2000" i="1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i="1">
                <a:latin typeface="Arial" panose="020B0604020202020204" pitchFamily="34" charset="0"/>
              </a:rPr>
              <a:t>Does an income statement tell us what we need to</a:t>
            </a:r>
            <a:r>
              <a:rPr lang="cs-CZ" altLang="cs-CZ" sz="2000" i="1">
                <a:latin typeface="Arial" panose="020B0604020202020204" pitchFamily="34" charset="0"/>
              </a:rPr>
              <a:t> </a:t>
            </a:r>
            <a:r>
              <a:rPr lang="en-US" altLang="cs-CZ" sz="2000" i="1">
                <a:latin typeface="Arial" panose="020B0604020202020204" pitchFamily="34" charset="0"/>
              </a:rPr>
              <a:t>know?</a:t>
            </a:r>
            <a:endParaRPr lang="cs-CZ" altLang="cs-CZ" sz="2000" i="1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i="1">
                <a:latin typeface="Arial" panose="020B0604020202020204" pitchFamily="34" charset="0"/>
              </a:rPr>
              <a:t>Should two managers receive the same bonus when their divisions</a:t>
            </a:r>
            <a:r>
              <a:rPr lang="cs-CZ" altLang="cs-CZ" sz="2000" i="1">
                <a:latin typeface="Arial" panose="020B0604020202020204" pitchFamily="34" charset="0"/>
              </a:rPr>
              <a:t> </a:t>
            </a:r>
            <a:r>
              <a:rPr lang="en-US" altLang="cs-CZ" sz="2000" i="1">
                <a:latin typeface="Arial" panose="020B0604020202020204" pitchFamily="34" charset="0"/>
              </a:rPr>
              <a:t>earn the same profit, even though one division is much smaller than the other?</a:t>
            </a:r>
          </a:p>
        </p:txBody>
      </p:sp>
    </p:spTree>
    <p:extLst>
      <p:ext uri="{BB962C8B-B14F-4D97-AF65-F5344CB8AC3E}">
        <p14:creationId xmlns:p14="http://schemas.microsoft.com/office/powerpoint/2010/main" val="52422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>
                <a:latin typeface="Arial" panose="020B0604020202020204" pitchFamily="34" charset="0"/>
              </a:rPr>
              <a:t>1.</a:t>
            </a:r>
            <a:r>
              <a:rPr lang="en-US" altLang="cs-CZ" sz="2400" b="1" cap="all" dirty="0">
                <a:latin typeface="Arial" panose="020B0604020202020204" pitchFamily="34" charset="0"/>
              </a:rPr>
              <a:t> Evaluation and Control in Management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Evaluation and control information consists of performance data and activity reports</a:t>
            </a:r>
            <a:r>
              <a:rPr lang="cs-CZ" altLang="cs-CZ" sz="2200" b="1" dirty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compares performance with desired results and provides the feedback necessary for management to evaluate results and take corrective action, as needed.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undesired performance results because the strategic management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processes were inappropriately used, </a:t>
            </a:r>
            <a:r>
              <a:rPr lang="en-US" altLang="cs-CZ" sz="2200" b="1" i="1" dirty="0">
                <a:latin typeface="Arial" panose="020B0604020202020204" pitchFamily="34" charset="0"/>
              </a:rPr>
              <a:t>operational managers must know about it </a:t>
            </a:r>
            <a:r>
              <a:rPr lang="en-US" altLang="cs-CZ" sz="2200" dirty="0">
                <a:latin typeface="Arial" panose="020B0604020202020204" pitchFamily="34" charset="0"/>
              </a:rPr>
              <a:t>so that they 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correct the employee activity.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obstacles to effective control is the difficulty in developing appropriate measures of important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activities and outputs.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 application of the control process to strategic management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provides strategic managers with a series of questions to use in evaluating an implemented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strat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 err="1">
                <a:latin typeface="Arial" panose="020B0604020202020204" pitchFamily="34" charset="0"/>
              </a:rPr>
              <a:t>gy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92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1.</a:t>
            </a:r>
            <a:r>
              <a:rPr lang="en-US" altLang="cs-CZ" sz="2400" b="1" cap="all">
                <a:latin typeface="Arial" panose="020B0604020202020204" pitchFamily="34" charset="0"/>
              </a:rPr>
              <a:t> Evaluation and Control in Strategic Management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000">
                <a:latin typeface="Arial" panose="020B0604020202020204" pitchFamily="34" charset="0"/>
              </a:rPr>
              <a:t>The evaluation and control process ensures that a company is achieving what it set out to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accomplish</a:t>
            </a:r>
            <a:r>
              <a:rPr lang="cs-CZ" altLang="cs-CZ" sz="2000">
                <a:latin typeface="Arial" panose="020B0604020202020204" pitchFamily="34" charset="0"/>
              </a:rPr>
              <a:t>.</a:t>
            </a:r>
            <a:r>
              <a:rPr lang="en-US" altLang="cs-CZ" sz="2000">
                <a:latin typeface="Arial" panose="020B0604020202020204" pitchFamily="34" charset="0"/>
              </a:rPr>
              <a:t> This process can be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viewed as a </a:t>
            </a:r>
            <a:r>
              <a:rPr lang="en-US" altLang="cs-CZ" sz="2000" b="1">
                <a:latin typeface="Arial" panose="020B0604020202020204" pitchFamily="34" charset="0"/>
              </a:rPr>
              <a:t>feedback model</a:t>
            </a:r>
            <a:r>
              <a:rPr lang="cs-CZ" altLang="cs-CZ" sz="2000">
                <a:latin typeface="Arial" panose="020B0604020202020204" pitchFamily="34" charset="0"/>
              </a:rPr>
              <a:t>: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1. </a:t>
            </a:r>
            <a:r>
              <a:rPr lang="en-US" altLang="cs-CZ" sz="1800" b="1">
                <a:latin typeface="Arial" panose="020B0604020202020204" pitchFamily="34" charset="0"/>
              </a:rPr>
              <a:t>Determine what to measure</a:t>
            </a:r>
            <a:r>
              <a:rPr lang="en-US" altLang="cs-CZ" sz="1800">
                <a:latin typeface="Arial" panose="020B0604020202020204" pitchFamily="34" charset="0"/>
              </a:rPr>
              <a:t>: Top managers and operational managers need to specify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what implementation processes and results will be monitored and evaluated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2</a:t>
            </a:r>
            <a:r>
              <a:rPr lang="en-US" altLang="cs-CZ" sz="1800" b="1">
                <a:latin typeface="Arial" panose="020B0604020202020204" pitchFamily="34" charset="0"/>
              </a:rPr>
              <a:t>. Establish standards of performance</a:t>
            </a:r>
            <a:r>
              <a:rPr lang="en-US" altLang="cs-CZ" sz="1800">
                <a:latin typeface="Arial" panose="020B0604020202020204" pitchFamily="34" charset="0"/>
              </a:rPr>
              <a:t>: Standards used to measure performance are detailed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expressions of strategic objectives. They are measures of acceptable performance results.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Standards can be set not only for final output but also for intermediate stages of production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output.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3. </a:t>
            </a:r>
            <a:r>
              <a:rPr lang="en-US" altLang="cs-CZ" sz="1800" b="1">
                <a:latin typeface="Arial" panose="020B0604020202020204" pitchFamily="34" charset="0"/>
              </a:rPr>
              <a:t>Measure actual performance</a:t>
            </a:r>
            <a:r>
              <a:rPr lang="en-US" altLang="cs-CZ" sz="1800">
                <a:latin typeface="Arial" panose="020B0604020202020204" pitchFamily="34" charset="0"/>
              </a:rPr>
              <a:t>: Measurements must be made at predetermined times.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4. </a:t>
            </a:r>
            <a:r>
              <a:rPr lang="en-US" altLang="cs-CZ" sz="1800" b="1">
                <a:latin typeface="Arial" panose="020B0604020202020204" pitchFamily="34" charset="0"/>
              </a:rPr>
              <a:t>Compare actual performance with the standard</a:t>
            </a:r>
            <a:r>
              <a:rPr lang="en-US" altLang="cs-CZ" sz="1800">
                <a:latin typeface="Arial" panose="020B0604020202020204" pitchFamily="34" charset="0"/>
              </a:rPr>
              <a:t>: If actual performance results are within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the desired tolerance range, the measurement process stops here.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cs-CZ" altLang="cs-CZ" sz="1800">
                <a:latin typeface="Arial" panose="020B0604020202020204" pitchFamily="34" charset="0"/>
              </a:rPr>
              <a:t>5. </a:t>
            </a:r>
            <a:r>
              <a:rPr lang="cs-CZ" altLang="cs-CZ" sz="1800" b="1">
                <a:latin typeface="Arial" panose="020B0604020202020204" pitchFamily="34" charset="0"/>
              </a:rPr>
              <a:t>Take corrective action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8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1.</a:t>
            </a:r>
            <a:r>
              <a:rPr lang="en-US" altLang="cs-CZ" sz="2400" b="1" cap="all">
                <a:latin typeface="Arial" panose="020B0604020202020204" pitchFamily="34" charset="0"/>
              </a:rPr>
              <a:t> Evaluation and Control in Strategic Management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Such a strategy review is usually initiated when a gap appears between a company’s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financial objectives and the expected results of current activities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Evaluation and Control Process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17169" t="24692" r="12415" b="18755"/>
          <a:stretch/>
        </p:blipFill>
        <p:spPr>
          <a:xfrm>
            <a:off x="806360" y="3303916"/>
            <a:ext cx="7523342" cy="339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0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1.</a:t>
            </a:r>
            <a:r>
              <a:rPr lang="en-US" altLang="cs-CZ" sz="2400" b="1" cap="all">
                <a:latin typeface="Arial" panose="020B0604020202020204" pitchFamily="34" charset="0"/>
              </a:rPr>
              <a:t> Evaluation and Control in Strategic Management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38543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>
                <a:latin typeface="Arial" panose="020B0604020202020204" pitchFamily="34" charset="0"/>
              </a:rPr>
              <a:t>Evaluating an Implemented Strategy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38339" t="9799" r="25207" b="4667"/>
          <a:stretch/>
        </p:blipFill>
        <p:spPr>
          <a:xfrm>
            <a:off x="4192439" y="1548547"/>
            <a:ext cx="4430064" cy="518005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616269" y="6605494"/>
            <a:ext cx="53224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/>
              <a:t>SOURCE: From “The Strategic Review,” Planning Review, Jeffrey A. Schmidt, 1998</a:t>
            </a:r>
            <a:endParaRPr lang="cs-CZ" sz="1000" i="1"/>
          </a:p>
        </p:txBody>
      </p:sp>
    </p:spTree>
    <p:extLst>
      <p:ext uri="{BB962C8B-B14F-4D97-AF65-F5344CB8AC3E}">
        <p14:creationId xmlns:p14="http://schemas.microsoft.com/office/powerpoint/2010/main" val="324641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Performance is the end result of activity</a:t>
            </a:r>
            <a:r>
              <a:rPr lang="en-US" altLang="cs-CZ" sz="2200">
                <a:latin typeface="Arial" panose="020B0604020202020204" pitchFamily="34" charset="0"/>
              </a:rPr>
              <a:t>. Select measures to assess performance based on the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organizational unit to be appraised and the objectives to be achieved.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</a:t>
            </a:r>
            <a:r>
              <a:rPr lang="en-US" altLang="cs-CZ" sz="2200" b="1">
                <a:latin typeface="Arial" panose="020B0604020202020204" pitchFamily="34" charset="0"/>
              </a:rPr>
              <a:t>objectives</a:t>
            </a:r>
            <a:r>
              <a:rPr lang="en-US" altLang="cs-CZ" sz="2200">
                <a:latin typeface="Arial" panose="020B0604020202020204" pitchFamily="34" charset="0"/>
              </a:rPr>
              <a:t> that were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established earlier in the strategy formulation part of the strategic management process (dealing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with profitability, market share, and cost reduction, among others) should certainly be used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to measure corporate performance once the strategies have been implemented.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Some </a:t>
            </a:r>
            <a:r>
              <a:rPr lang="en-US" altLang="cs-CZ" sz="2200" b="1">
                <a:latin typeface="Arial" panose="020B0604020202020204" pitchFamily="34" charset="0"/>
              </a:rPr>
              <a:t>measures</a:t>
            </a:r>
            <a:r>
              <a:rPr lang="en-US" altLang="cs-CZ" sz="2200">
                <a:latin typeface="Arial" panose="020B0604020202020204" pitchFamily="34" charset="0"/>
              </a:rPr>
              <a:t>, such as return on investment (ROI) and earnings per share (EPS), are appropriate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for evaluating a corporation’s or a division’s ability to achieve a profitability objective.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This type of measure, however, is inadequate for evaluating additional corporate objectives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such as social responsibility or employee Development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50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EVALUATION AND CONTROL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2.</a:t>
            </a:r>
            <a:r>
              <a:rPr lang="en-US" altLang="cs-CZ" sz="2400" b="1" cap="all">
                <a:latin typeface="Arial" panose="020B0604020202020204" pitchFamily="34" charset="0"/>
              </a:rPr>
              <a:t> Measuring Performance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An example of a </a:t>
            </a:r>
            <a:r>
              <a:rPr lang="en-US" altLang="cs-CZ" sz="2200" b="1">
                <a:latin typeface="Arial" panose="020B0604020202020204" pitchFamily="34" charset="0"/>
              </a:rPr>
              <a:t>steering control </a:t>
            </a:r>
            <a:r>
              <a:rPr lang="en-US" altLang="cs-CZ" sz="2200">
                <a:latin typeface="Arial" panose="020B0604020202020204" pitchFamily="34" charset="0"/>
              </a:rPr>
              <a:t>used by retail stores is the </a:t>
            </a:r>
            <a:r>
              <a:rPr lang="en-US" altLang="cs-CZ" sz="2200" b="1">
                <a:latin typeface="Arial" panose="020B0604020202020204" pitchFamily="34" charset="0"/>
              </a:rPr>
              <a:t>inventory turnover ratio</a:t>
            </a:r>
            <a:r>
              <a:rPr lang="en-US" altLang="cs-CZ" sz="2200">
                <a:latin typeface="Arial" panose="020B0604020202020204" pitchFamily="34" charset="0"/>
              </a:rPr>
              <a:t>, in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which a retailer’s cost of goods sold is divided by the average value of its inventories.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This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measure shows how hard an investment in inventory is working; the higher the ratio, the better.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Another steering control is </a:t>
            </a:r>
            <a:r>
              <a:rPr lang="en-US" altLang="cs-CZ" sz="2200" b="1">
                <a:latin typeface="Arial" panose="020B0604020202020204" pitchFamily="34" charset="0"/>
              </a:rPr>
              <a:t>customer satisfaction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Research reveals that companies that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score high on the American Customer Satisfaction Index (ACSI) have higher stock returns and better cash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flows than do those companies that score low on the ACSI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 change in a firm’s customer satisfaction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typically works its way through a firm’s value chain and is eventually reflected in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quarterly profits</a:t>
            </a:r>
            <a:r>
              <a:rPr lang="cs-CZ" altLang="cs-CZ" sz="220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To help executives keep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track of important steering controls, Netsuite developed dashboard software that displays critical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information in easy-to-read computer graphics assembled from data pulled from other corporate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software programs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71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3078</TotalTime>
  <Words>2788</Words>
  <Application>Microsoft Office PowerPoint</Application>
  <PresentationFormat>Předvádění na obrazovce (4:3)</PresentationFormat>
  <Paragraphs>226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Pavel Adámek</cp:lastModifiedBy>
  <cp:revision>200</cp:revision>
  <dcterms:created xsi:type="dcterms:W3CDTF">2016-03-17T12:08:01Z</dcterms:created>
  <dcterms:modified xsi:type="dcterms:W3CDTF">2021-02-24T19:52:33Z</dcterms:modified>
</cp:coreProperties>
</file>