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361" r:id="rId3"/>
    <p:sldId id="422" r:id="rId4"/>
    <p:sldId id="456"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486" r:id="rId33"/>
    <p:sldId id="487" r:id="rId34"/>
    <p:sldId id="488" r:id="rId35"/>
    <p:sldId id="489" r:id="rId36"/>
    <p:sldId id="491" r:id="rId37"/>
    <p:sldId id="492" r:id="rId38"/>
    <p:sldId id="493" r:id="rId39"/>
    <p:sldId id="494" r:id="rId40"/>
    <p:sldId id="496" r:id="rId41"/>
    <p:sldId id="495" r:id="rId42"/>
    <p:sldId id="497" r:id="rId43"/>
    <p:sldId id="498" r:id="rId44"/>
    <p:sldId id="499" r:id="rId45"/>
    <p:sldId id="500" r:id="rId46"/>
    <p:sldId id="501" r:id="rId47"/>
    <p:sldId id="502" r:id="rId48"/>
    <p:sldId id="503" r:id="rId49"/>
    <p:sldId id="504" r:id="rId50"/>
    <p:sldId id="505" r:id="rId51"/>
    <p:sldId id="506" r:id="rId52"/>
    <p:sldId id="515" r:id="rId53"/>
    <p:sldId id="513" r:id="rId54"/>
    <p:sldId id="514" r:id="rId55"/>
    <p:sldId id="516" r:id="rId56"/>
    <p:sldId id="507" r:id="rId57"/>
    <p:sldId id="510" r:id="rId58"/>
    <p:sldId id="508" r:id="rId59"/>
    <p:sldId id="509" r:id="rId60"/>
    <p:sldId id="452" r:id="rId61"/>
    <p:sldId id="490" r:id="rId62"/>
    <p:sldId id="511" r:id="rId63"/>
    <p:sldId id="512" r:id="rId64"/>
    <p:sldId id="274" r:id="rId65"/>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1E3A"/>
    <a:srgbClr val="307871"/>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01A912-BC21-4286-9BD7-B92B2DB49A22}" type="datetimeFigureOut">
              <a:rPr lang="en-US" smtClean="0"/>
              <a:t>2/24/2021</a:t>
            </a:fld>
            <a:endParaRPr lang="en-US"/>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72D866-D22D-4042-B8E0-E9D703272AB8}" type="slidenum">
              <a:rPr lang="en-US" smtClean="0"/>
              <a:t>‹#›</a:t>
            </a:fld>
            <a:endParaRPr lang="en-US"/>
          </a:p>
        </p:txBody>
      </p:sp>
    </p:spTree>
    <p:extLst>
      <p:ext uri="{BB962C8B-B14F-4D97-AF65-F5344CB8AC3E}">
        <p14:creationId xmlns:p14="http://schemas.microsoft.com/office/powerpoint/2010/main" val="368828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24.02.2021</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48421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1069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15602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9846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37107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414251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88640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51417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93915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0433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29376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30509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50321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09746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01729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89646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47030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80620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38272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79881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98994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16054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482931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311922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22150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572390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106820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328424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723975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221533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390981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478083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73509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80101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272744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06880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4034940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749865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3805111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718138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403269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3820135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172215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15421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713840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417090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776305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085848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35898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3643150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490325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3460038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117834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738103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89769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475856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9224918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3053529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407317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28302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5053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73875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2400" b="1" dirty="0">
                <a:solidFill>
                  <a:schemeClr val="bg1"/>
                </a:solidFill>
                <a:latin typeface="Times New Roman" panose="02020603050405020304" pitchFamily="18" charset="0"/>
                <a:cs typeface="Times New Roman" panose="02020603050405020304" pitchFamily="18" charset="0"/>
              </a:rPr>
              <a:t>TOPIC</a:t>
            </a:r>
            <a:br>
              <a:rPr lang="cs-CZ" sz="2400" b="1" dirty="0">
                <a:solidFill>
                  <a:schemeClr val="bg1"/>
                </a:solidFill>
                <a:latin typeface="Times New Roman" panose="02020603050405020304" pitchFamily="18" charset="0"/>
                <a:cs typeface="Times New Roman" panose="02020603050405020304" pitchFamily="18" charset="0"/>
              </a:rPr>
            </a:br>
            <a:br>
              <a:rPr lang="en-US" sz="2400" b="1" dirty="0">
                <a:solidFill>
                  <a:schemeClr val="bg1"/>
                </a:solidFill>
                <a:latin typeface="Times New Roman" panose="02020603050405020304" pitchFamily="18" charset="0"/>
                <a:cs typeface="Times New Roman" panose="02020603050405020304" pitchFamily="18" charset="0"/>
              </a:rPr>
            </a:br>
            <a:r>
              <a:rPr lang="cs-CZ" sz="2400" b="1" cap="all" dirty="0" err="1">
                <a:solidFill>
                  <a:schemeClr val="bg1"/>
                </a:solidFill>
                <a:latin typeface="Times New Roman" panose="02020603050405020304" pitchFamily="18" charset="0"/>
                <a:cs typeface="Times New Roman" panose="02020603050405020304" pitchFamily="18" charset="0"/>
              </a:rPr>
              <a:t>individuals</a:t>
            </a:r>
            <a:r>
              <a:rPr lang="cs-CZ" sz="2400" b="1" cap="all" dirty="0">
                <a:solidFill>
                  <a:schemeClr val="bg1"/>
                </a:solidFill>
                <a:latin typeface="Times New Roman" panose="02020603050405020304" pitchFamily="18" charset="0"/>
                <a:cs typeface="Times New Roman" panose="02020603050405020304" pitchFamily="18" charset="0"/>
              </a:rPr>
              <a:t> in the </a:t>
            </a:r>
            <a:r>
              <a:rPr lang="cs-CZ" sz="2400" b="1" cap="all" dirty="0" err="1">
                <a:solidFill>
                  <a:schemeClr val="bg1"/>
                </a:solidFill>
                <a:latin typeface="Times New Roman" panose="02020603050405020304" pitchFamily="18" charset="0"/>
                <a:cs typeface="Times New Roman" panose="02020603050405020304" pitchFamily="18" charset="0"/>
              </a:rPr>
              <a:t>organization</a:t>
            </a:r>
            <a:br>
              <a:rPr lang="cs-CZ" sz="2400" b="1" cap="all" dirty="0">
                <a:solidFill>
                  <a:schemeClr val="bg1"/>
                </a:solidFill>
                <a:latin typeface="Times New Roman" panose="02020603050405020304" pitchFamily="18" charset="0"/>
                <a:cs typeface="Times New Roman" panose="02020603050405020304" pitchFamily="18" charset="0"/>
              </a:rPr>
            </a:br>
            <a:br>
              <a:rPr lang="cs-CZ" sz="2400" b="1" cap="all" dirty="0">
                <a:solidFill>
                  <a:schemeClr val="bg1"/>
                </a:solidFill>
                <a:latin typeface="Times New Roman" panose="02020603050405020304" pitchFamily="18" charset="0"/>
                <a:cs typeface="Times New Roman" panose="02020603050405020304" pitchFamily="18" charset="0"/>
              </a:rPr>
            </a:br>
            <a:r>
              <a:rPr lang="cs-CZ" sz="2400" b="1" cap="all" dirty="0" err="1">
                <a:solidFill>
                  <a:schemeClr val="bg1"/>
                </a:solidFill>
                <a:latin typeface="Times New Roman" panose="02020603050405020304" pitchFamily="18" charset="0"/>
                <a:cs typeface="Times New Roman" panose="02020603050405020304" pitchFamily="18" charset="0"/>
              </a:rPr>
              <a:t>learning</a:t>
            </a:r>
            <a:r>
              <a:rPr lang="cs-CZ" sz="2400" b="1" cap="all" dirty="0">
                <a:solidFill>
                  <a:schemeClr val="bg1"/>
                </a:solidFill>
                <a:latin typeface="Times New Roman" panose="02020603050405020304" pitchFamily="18" charset="0"/>
                <a:cs typeface="Times New Roman" panose="02020603050405020304" pitchFamily="18" charset="0"/>
              </a:rPr>
              <a:t>, personality</a:t>
            </a:r>
            <a:endParaRPr lang="en-US" sz="2400" b="1" cap="all"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940152" y="3723878"/>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600" b="1" dirty="0">
                <a:solidFill>
                  <a:srgbClr val="307871"/>
                </a:solidFill>
                <a:latin typeface="Times New Roman" panose="02020603050405020304" pitchFamily="18" charset="0"/>
                <a:cs typeface="Times New Roman" panose="02020603050405020304" pitchFamily="18" charset="0"/>
              </a:rPr>
              <a:t>Ing. Pavel Adámek, Ph.D.</a:t>
            </a:r>
          </a:p>
          <a:p>
            <a:pPr algn="r"/>
            <a:r>
              <a:rPr lang="en-GB" altLang="cs-CZ" sz="1600" b="1" i="1" dirty="0">
                <a:solidFill>
                  <a:srgbClr val="307871"/>
                </a:solidFill>
                <a:latin typeface="Times New Roman" panose="02020603050405020304" pitchFamily="18" charset="0"/>
                <a:cs typeface="Times New Roman" panose="02020603050405020304" pitchFamily="18" charset="0"/>
              </a:rPr>
              <a:t>adamek@opf.slu.cz</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58303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It is helpful to distinguish between two types of learning.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Procedural learning</a:t>
            </a:r>
            <a:r>
              <a:rPr lang="en-GB" sz="1600" dirty="0">
                <a:solidFill>
                  <a:srgbClr val="002060"/>
                </a:solidFill>
                <a:latin typeface="Times New Roman" panose="02020603050405020304" pitchFamily="18" charset="0"/>
                <a:cs typeface="Times New Roman" panose="02020603050405020304" pitchFamily="18" charset="0"/>
              </a:rPr>
              <a:t>, or ‘</a:t>
            </a:r>
            <a:r>
              <a:rPr lang="en-GB" sz="1600" b="1" dirty="0">
                <a:solidFill>
                  <a:srgbClr val="002060"/>
                </a:solidFill>
                <a:latin typeface="Times New Roman" panose="02020603050405020304" pitchFamily="18" charset="0"/>
                <a:cs typeface="Times New Roman" panose="02020603050405020304" pitchFamily="18" charset="0"/>
              </a:rPr>
              <a:t>knowing</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how</a:t>
            </a:r>
            <a:r>
              <a:rPr lang="en-GB" sz="1600" dirty="0">
                <a:solidFill>
                  <a:srgbClr val="002060"/>
                </a:solidFill>
                <a:latin typeface="Times New Roman" panose="02020603050405020304" pitchFamily="18" charset="0"/>
                <a:cs typeface="Times New Roman" panose="02020603050405020304" pitchFamily="18" charset="0"/>
              </a:rPr>
              <a:t>’, concerns your ability to carry out skilled actions, such as riding a horse or painting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picture.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Declarative learning</a:t>
            </a:r>
            <a:r>
              <a:rPr lang="en-GB" sz="1600" dirty="0">
                <a:solidFill>
                  <a:srgbClr val="002060"/>
                </a:solidFill>
                <a:latin typeface="Times New Roman" panose="02020603050405020304" pitchFamily="18" charset="0"/>
                <a:cs typeface="Times New Roman" panose="02020603050405020304" pitchFamily="18" charset="0"/>
              </a:rPr>
              <a:t>, or ‘</a:t>
            </a:r>
            <a:r>
              <a:rPr lang="en-GB" sz="1600" b="1" dirty="0">
                <a:solidFill>
                  <a:srgbClr val="002060"/>
                </a:solidFill>
                <a:latin typeface="Times New Roman" panose="02020603050405020304" pitchFamily="18" charset="0"/>
                <a:cs typeface="Times New Roman" panose="02020603050405020304" pitchFamily="18" charset="0"/>
              </a:rPr>
              <a:t>knowing that</a:t>
            </a:r>
            <a:r>
              <a:rPr lang="en-GB" sz="1600" dirty="0">
                <a:solidFill>
                  <a:srgbClr val="002060"/>
                </a:solidFill>
                <a:latin typeface="Times New Roman" panose="02020603050405020304" pitchFamily="18" charset="0"/>
                <a:cs typeface="Times New Roman" panose="02020603050405020304" pitchFamily="18" charset="0"/>
              </a:rPr>
              <a:t>’, concerns your store of factual knowledge,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such as an understanding of the history of our use of the horse, or of the contribution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European Futurist movement to contemporary art.</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learning can be plotted for one person, for a group of trainees, or even for a whole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organization</a:t>
            </a:r>
            <a:r>
              <a:rPr lang="cs-CZ" alt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learning</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1E9E3971-7A68-44D4-AD49-5F14805D2330}"/>
              </a:ext>
            </a:extLst>
          </p:cNvPr>
          <p:cNvPicPr>
            <a:picLocks noChangeAspect="1"/>
          </p:cNvPicPr>
          <p:nvPr/>
        </p:nvPicPr>
        <p:blipFill rotWithShape="1">
          <a:blip r:embed="rId3"/>
          <a:srcRect l="63387" t="33200" r="9052" b="31800"/>
          <a:stretch/>
        </p:blipFill>
        <p:spPr>
          <a:xfrm>
            <a:off x="5901088" y="2117890"/>
            <a:ext cx="3242912" cy="2316366"/>
          </a:xfrm>
          <a:prstGeom prst="rect">
            <a:avLst/>
          </a:prstGeom>
        </p:spPr>
      </p:pic>
    </p:spTree>
    <p:extLst>
      <p:ext uri="{BB962C8B-B14F-4D97-AF65-F5344CB8AC3E}">
        <p14:creationId xmlns:p14="http://schemas.microsoft.com/office/powerpoint/2010/main" val="25108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61183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rgbClr val="002060"/>
                </a:solidFill>
                <a:latin typeface="Times New Roman" panose="02020603050405020304" pitchFamily="18" charset="0"/>
                <a:cs typeface="Times New Roman" panose="02020603050405020304" pitchFamily="18" charset="0"/>
              </a:rPr>
              <a:t>Behaviourist</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psychology </a:t>
            </a:r>
            <a:r>
              <a:rPr lang="en-GB" sz="1600" dirty="0">
                <a:solidFill>
                  <a:srgbClr val="002060"/>
                </a:solidFill>
                <a:latin typeface="Times New Roman" panose="02020603050405020304" pitchFamily="18" charset="0"/>
                <a:cs typeface="Times New Roman" panose="02020603050405020304" pitchFamily="18" charset="0"/>
              </a:rPr>
              <a:t>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perspective which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argues that what we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learn are chains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muscle movements,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that mental processes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are not observable,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are not valid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issues for study.</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Cognitive</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psychology </a:t>
            </a:r>
            <a:r>
              <a:rPr lang="en-GB" sz="1600" dirty="0">
                <a:solidFill>
                  <a:srgbClr val="002060"/>
                </a:solidFill>
                <a:latin typeface="Times New Roman" panose="02020603050405020304" pitchFamily="18" charset="0"/>
                <a:cs typeface="Times New Roman" panose="02020603050405020304" pitchFamily="18" charset="0"/>
              </a:rPr>
              <a:t>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perspective which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argues that what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we learn are mental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structures, and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mental processes can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studied by inference,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although they cannot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 observed directly.</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2 </a:t>
            </a:r>
            <a:r>
              <a:rPr lang="cs-CZ" dirty="0" err="1"/>
              <a:t>types</a:t>
            </a:r>
            <a:r>
              <a:rPr lang="cs-CZ" dirty="0"/>
              <a:t> of psychology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3799CB77-699A-40E9-AB9B-D4B9CBC929A8}"/>
              </a:ext>
            </a:extLst>
          </p:cNvPr>
          <p:cNvPicPr>
            <a:picLocks noChangeAspect="1"/>
          </p:cNvPicPr>
          <p:nvPr/>
        </p:nvPicPr>
        <p:blipFill rotWithShape="1">
          <a:blip r:embed="rId3"/>
          <a:srcRect l="35825" t="54200" r="26375" b="23401"/>
          <a:stretch/>
        </p:blipFill>
        <p:spPr>
          <a:xfrm>
            <a:off x="755576" y="2739769"/>
            <a:ext cx="6624736" cy="2208245"/>
          </a:xfrm>
          <a:prstGeom prst="rect">
            <a:avLst/>
          </a:prstGeom>
        </p:spPr>
      </p:pic>
    </p:spTree>
    <p:extLst>
      <p:ext uri="{BB962C8B-B14F-4D97-AF65-F5344CB8AC3E}">
        <p14:creationId xmlns:p14="http://schemas.microsoft.com/office/powerpoint/2010/main" val="33181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61183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rgbClr val="002060"/>
                </a:solidFill>
                <a:latin typeface="Times New Roman" panose="02020603050405020304" pitchFamily="18" charset="0"/>
                <a:cs typeface="Times New Roman" panose="02020603050405020304" pitchFamily="18" charset="0"/>
              </a:rPr>
              <a:t>Reinforcement regimes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behaviourist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B78D6D13-D485-44A4-9A8A-30D2318418EE}"/>
              </a:ext>
            </a:extLst>
          </p:cNvPr>
          <p:cNvPicPr>
            <a:picLocks noChangeAspect="1"/>
          </p:cNvPicPr>
          <p:nvPr/>
        </p:nvPicPr>
        <p:blipFill rotWithShape="1">
          <a:blip r:embed="rId3"/>
          <a:srcRect l="35038" t="37400" r="27951" b="24800"/>
          <a:stretch/>
        </p:blipFill>
        <p:spPr>
          <a:xfrm>
            <a:off x="1008764" y="1210892"/>
            <a:ext cx="6118360" cy="3514803"/>
          </a:xfrm>
          <a:prstGeom prst="rect">
            <a:avLst/>
          </a:prstGeom>
        </p:spPr>
      </p:pic>
    </p:spTree>
    <p:extLst>
      <p:ext uri="{BB962C8B-B14F-4D97-AF65-F5344CB8AC3E}">
        <p14:creationId xmlns:p14="http://schemas.microsoft.com/office/powerpoint/2010/main" val="33293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Some airlines, concerned about the cost of fuel, want to encourage passengers to carry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less luggage (a lighter plane uses less fuel).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One approach is to allow passengers with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hand luggage only to skip the check-in queues.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Another is to charge passengers extra</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each item of luggage that they check in.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Which reinforcement regimes are being used to teach passengers to travel light?</a:t>
            </a:r>
            <a:endParaRPr lang="en-US"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STOP AND THINK!</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19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development of associations between stimuli and responses </a:t>
            </a:r>
            <a:r>
              <a:rPr lang="en-GB" sz="1600" dirty="0">
                <a:solidFill>
                  <a:srgbClr val="002060"/>
                </a:solidFill>
                <a:latin typeface="Times New Roman" panose="02020603050405020304" pitchFamily="18" charset="0"/>
                <a:cs typeface="Times New Roman" panose="02020603050405020304" pitchFamily="18" charset="0"/>
              </a:rPr>
              <a:t>occurs in two different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ways, known as Pavlovian conditioning</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Pavlovian conditioning</a:t>
            </a:r>
            <a:r>
              <a:rPr lang="en-GB" altLang="cs-CZ" sz="1600" dirty="0">
                <a:solidFill>
                  <a:srgbClr val="002060"/>
                </a:solidFill>
                <a:latin typeface="Times New Roman" panose="02020603050405020304" pitchFamily="18" charset="0"/>
                <a:cs typeface="Times New Roman" panose="02020603050405020304" pitchFamily="18" charset="0"/>
              </a:rPr>
              <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also known as classical conditioning and respondent conditioning, was developed by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the Russian physiologist </a:t>
            </a:r>
            <a:r>
              <a:rPr lang="en-GB" altLang="cs-CZ" sz="1600" b="1" dirty="0">
                <a:solidFill>
                  <a:srgbClr val="002060"/>
                </a:solidFill>
                <a:latin typeface="Times New Roman" panose="02020603050405020304" pitchFamily="18" charset="0"/>
                <a:cs typeface="Times New Roman" panose="02020603050405020304" pitchFamily="18" charset="0"/>
              </a:rPr>
              <a:t>Ivan </a:t>
            </a:r>
            <a:r>
              <a:rPr lang="en-GB" altLang="cs-CZ" sz="1600" b="1" dirty="0" err="1">
                <a:solidFill>
                  <a:srgbClr val="002060"/>
                </a:solidFill>
                <a:latin typeface="Times New Roman" panose="02020603050405020304" pitchFamily="18" charset="0"/>
                <a:cs typeface="Times New Roman" panose="02020603050405020304" pitchFamily="18" charset="0"/>
              </a:rPr>
              <a:t>Petrovich</a:t>
            </a:r>
            <a:r>
              <a:rPr lang="en-GB" altLang="cs-CZ" sz="1600" b="1" dirty="0">
                <a:solidFill>
                  <a:srgbClr val="002060"/>
                </a:solidFill>
                <a:latin typeface="Times New Roman" panose="02020603050405020304" pitchFamily="18" charset="0"/>
                <a:cs typeface="Times New Roman" panose="02020603050405020304" pitchFamily="18" charset="0"/>
              </a:rPr>
              <a:t> Pavlov </a:t>
            </a:r>
            <a:r>
              <a:rPr lang="en-GB" altLang="cs-CZ" sz="1600" dirty="0">
                <a:solidFill>
                  <a:srgbClr val="002060"/>
                </a:solidFill>
                <a:latin typeface="Times New Roman" panose="02020603050405020304" pitchFamily="18" charset="0"/>
                <a:cs typeface="Times New Roman" panose="02020603050405020304" pitchFamily="18" charset="0"/>
              </a:rPr>
              <a:t>(1849–1936)</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Pavlovian</a:t>
            </a:r>
            <a:r>
              <a:rPr lang="cs-CZ" altLang="cs-CZ" sz="1600" b="1" dirty="0">
                <a:solidFill>
                  <a:srgbClr val="002060"/>
                </a:solidFill>
                <a:latin typeface="Times New Roman" panose="02020603050405020304" pitchFamily="18" charset="0"/>
                <a:cs typeface="Times New Roman" panose="02020603050405020304" pitchFamily="18" charset="0"/>
              </a:rPr>
              <a:t> c</a:t>
            </a:r>
            <a:r>
              <a:rPr lang="en-GB" altLang="cs-CZ" sz="1600" b="1" dirty="0" err="1">
                <a:solidFill>
                  <a:srgbClr val="002060"/>
                </a:solidFill>
                <a:latin typeface="Times New Roman" panose="02020603050405020304" pitchFamily="18" charset="0"/>
                <a:cs typeface="Times New Roman" panose="02020603050405020304" pitchFamily="18" charset="0"/>
              </a:rPr>
              <a:t>onditioning</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a technique for</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associating an</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established response</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or behaviour with</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a new stimulus.</a:t>
            </a:r>
            <a:endParaRPr lang="cs-CZ" alt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600" b="1" dirty="0">
                <a:solidFill>
                  <a:srgbClr val="002060"/>
                </a:solidFill>
                <a:latin typeface="Times New Roman" panose="02020603050405020304" pitchFamily="18" charset="0"/>
                <a:cs typeface="Times New Roman" panose="02020603050405020304" pitchFamily="18" charset="0"/>
              </a:rPr>
              <a:t>__________________________________________________________________________</a:t>
            </a:r>
          </a:p>
          <a:p>
            <a:r>
              <a:rPr lang="en-GB" altLang="cs-CZ" sz="1600" b="1" dirty="0">
                <a:solidFill>
                  <a:srgbClr val="002060"/>
                </a:solidFill>
                <a:latin typeface="Times New Roman" panose="02020603050405020304" pitchFamily="18" charset="0"/>
                <a:cs typeface="Times New Roman" panose="02020603050405020304" pitchFamily="18" charset="0"/>
              </a:rPr>
              <a:t>Can you recognize conditioned responses in your own behaviour?</a:t>
            </a:r>
            <a:endParaRPr lang="cs-CZ" altLang="cs-CZ" sz="1600" b="1" dirty="0">
              <a:solidFill>
                <a:srgbClr val="002060"/>
              </a:solidFill>
              <a:latin typeface="Times New Roman" panose="02020603050405020304" pitchFamily="18" charset="0"/>
              <a:cs typeface="Times New Roman" panose="02020603050405020304" pitchFamily="18" charset="0"/>
            </a:endParaRPr>
          </a:p>
          <a:p>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Is there a particular song, or a smell (perfume or after shave, or food cooking), that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makes you think of another person, another place, another time, another experience?</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behaviourist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004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animEffect transition="in" filter="fade">
                                      <p:cBhvr>
                                        <p:cTn id="2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Skinnerian conditioning is also known as </a:t>
            </a:r>
            <a:r>
              <a:rPr lang="en-GB" sz="1600" b="1" dirty="0">
                <a:solidFill>
                  <a:srgbClr val="002060"/>
                </a:solidFill>
                <a:latin typeface="Times New Roman" panose="02020603050405020304" pitchFamily="18" charset="0"/>
                <a:cs typeface="Times New Roman" panose="02020603050405020304" pitchFamily="18" charset="0"/>
              </a:rPr>
              <a:t>instrumental conditioning </a:t>
            </a:r>
            <a:r>
              <a:rPr lang="en-GB" sz="1600" dirty="0">
                <a:solidFill>
                  <a:srgbClr val="002060"/>
                </a:solidFill>
                <a:latin typeface="Times New Roman" panose="02020603050405020304" pitchFamily="18" charset="0"/>
                <a:cs typeface="Times New Roman" panose="02020603050405020304" pitchFamily="18" charset="0"/>
              </a:rPr>
              <a:t>and as operant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conditioning. It is the discovery of the American psychologist </a:t>
            </a:r>
            <a:r>
              <a:rPr lang="en-GB" sz="1600" b="1" dirty="0" err="1">
                <a:solidFill>
                  <a:srgbClr val="002060"/>
                </a:solidFill>
                <a:latin typeface="Times New Roman" panose="02020603050405020304" pitchFamily="18" charset="0"/>
                <a:cs typeface="Times New Roman" panose="02020603050405020304" pitchFamily="18" charset="0"/>
              </a:rPr>
              <a:t>Burrhus</a:t>
            </a:r>
            <a:r>
              <a:rPr lang="en-GB" sz="1600" b="1" dirty="0">
                <a:solidFill>
                  <a:srgbClr val="002060"/>
                </a:solidFill>
                <a:latin typeface="Times New Roman" panose="02020603050405020304" pitchFamily="18" charset="0"/>
                <a:cs typeface="Times New Roman" panose="02020603050405020304" pitchFamily="18" charset="0"/>
              </a:rPr>
              <a:t> Frederic Skinner</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(1904–1990).</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Skinnerian</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conditioning</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technique for</a:t>
            </a:r>
            <a:r>
              <a:rPr lang="cs-CZ"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associating a response</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 a behaviour </a:t>
            </a:r>
            <a:r>
              <a:rPr lang="en-GB" sz="1600" b="1" dirty="0">
                <a:solidFill>
                  <a:srgbClr val="002060"/>
                </a:solidFill>
                <a:latin typeface="Times New Roman" panose="02020603050405020304" pitchFamily="18" charset="0"/>
                <a:cs typeface="Times New Roman" panose="02020603050405020304" pitchFamily="18" charset="0"/>
              </a:rPr>
              <a:t>with</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its consequence.</a:t>
            </a:r>
            <a:r>
              <a:rPr lang="cs-CZ" altLang="cs-CZ" sz="1600" b="1" dirty="0">
                <a:solidFill>
                  <a:srgbClr val="002060"/>
                </a:solidFill>
                <a:latin typeface="Times New Roman" panose="02020603050405020304" pitchFamily="18" charset="0"/>
                <a:cs typeface="Times New Roman" panose="02020603050405020304" pitchFamily="18" charset="0"/>
              </a:rPr>
              <a:t> </a:t>
            </a:r>
          </a:p>
          <a:p>
            <a:pPr marL="0" indent="0">
              <a:buNone/>
            </a:pP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Shaping</a:t>
            </a:r>
            <a:r>
              <a:rPr lang="en-GB" altLang="cs-CZ" sz="1600" dirty="0">
                <a:solidFill>
                  <a:srgbClr val="002060"/>
                </a:solidFill>
                <a:latin typeface="Times New Roman" panose="02020603050405020304" pitchFamily="18" charset="0"/>
                <a:cs typeface="Times New Roman" panose="02020603050405020304" pitchFamily="18" charset="0"/>
              </a:rPr>
              <a:t> the selective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reinforcement of chosen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behaviours in a manner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that progressively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establishes a desired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behaviour pattern.</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Intermittent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reinforcement a</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procedure in which a</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reward is provided only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occasionally following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correct responses,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not for every correct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response.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behaviourist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333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Schedules of reinforcement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behaviourist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5A708422-708D-4C57-A378-095F5C5EA212}"/>
              </a:ext>
            </a:extLst>
          </p:cNvPr>
          <p:cNvPicPr>
            <a:picLocks noChangeAspect="1"/>
          </p:cNvPicPr>
          <p:nvPr/>
        </p:nvPicPr>
        <p:blipFill rotWithShape="1">
          <a:blip r:embed="rId3"/>
          <a:srcRect l="26376" t="23816" r="27162" b="13671"/>
          <a:stretch/>
        </p:blipFill>
        <p:spPr>
          <a:xfrm>
            <a:off x="2915816" y="703189"/>
            <a:ext cx="6078320" cy="4378507"/>
          </a:xfrm>
          <a:prstGeom prst="rect">
            <a:avLst/>
          </a:prstGeom>
        </p:spPr>
      </p:pic>
    </p:spTree>
    <p:extLst>
      <p:ext uri="{BB962C8B-B14F-4D97-AF65-F5344CB8AC3E}">
        <p14:creationId xmlns:p14="http://schemas.microsoft.com/office/powerpoint/2010/main" val="154605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Reinforcing desired behaviour is generally </a:t>
            </a:r>
            <a:b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b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more effective than punishing undesirable</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behaviour. </a:t>
            </a:r>
            <a:endParaRPr lang="cs-CZ" sz="1600" b="1" dirty="0">
              <a:solidFill>
                <a:srgbClr val="002060"/>
              </a:solidFill>
              <a:highlight>
                <a:srgbClr val="FFFF00"/>
              </a:highlight>
              <a:latin typeface="Times New Roman" panose="02020603050405020304" pitchFamily="18" charset="0"/>
              <a:cs typeface="Times New Roman" panose="02020603050405020304" pitchFamily="18" charset="0"/>
            </a:endParaRPr>
          </a:p>
          <a:p>
            <a:pPr marL="0" indent="0">
              <a:buNone/>
            </a:pPr>
            <a:endParaRPr lang="cs-CZ" sz="1600" b="1" dirty="0">
              <a:solidFill>
                <a:srgbClr val="002060"/>
              </a:solidFill>
              <a:highlight>
                <a:srgbClr val="FFFF00"/>
              </a:highlight>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However, Walters and </a:t>
            </a:r>
            <a:r>
              <a:rPr lang="en-GB" sz="1600" dirty="0" err="1">
                <a:solidFill>
                  <a:srgbClr val="002060"/>
                </a:solidFill>
                <a:latin typeface="Times New Roman" panose="02020603050405020304" pitchFamily="18" charset="0"/>
                <a:cs typeface="Times New Roman" panose="02020603050405020304" pitchFamily="18" charset="0"/>
              </a:rPr>
              <a:t>Grusek</a:t>
            </a:r>
            <a:r>
              <a:rPr lang="en-GB" sz="1600" dirty="0">
                <a:solidFill>
                  <a:srgbClr val="002060"/>
                </a:solidFill>
                <a:latin typeface="Times New Roman" panose="02020603050405020304" pitchFamily="18" charset="0"/>
                <a:cs typeface="Times New Roman" panose="02020603050405020304" pitchFamily="18" charset="0"/>
              </a:rPr>
              <a:t>, from a review of research, suggest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punishment can be effective if it meets the following conditions: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punishment should be quick and short;</a:t>
            </a:r>
          </a:p>
          <a:p>
            <a:r>
              <a:rPr lang="en-GB" sz="1600" dirty="0">
                <a:solidFill>
                  <a:srgbClr val="002060"/>
                </a:solidFill>
                <a:latin typeface="Times New Roman" panose="02020603050405020304" pitchFamily="18" charset="0"/>
                <a:cs typeface="Times New Roman" panose="02020603050405020304" pitchFamily="18" charset="0"/>
              </a:rPr>
              <a:t>it should be administered immediately after the undesirable behaviour;</a:t>
            </a:r>
          </a:p>
          <a:p>
            <a:r>
              <a:rPr lang="en-GB" sz="1600" dirty="0">
                <a:solidFill>
                  <a:srgbClr val="002060"/>
                </a:solidFill>
                <a:latin typeface="Times New Roman" panose="02020603050405020304" pitchFamily="18" charset="0"/>
                <a:cs typeface="Times New Roman" panose="02020603050405020304" pitchFamily="18" charset="0"/>
              </a:rPr>
              <a:t>it should be limited in its intensity;</a:t>
            </a:r>
          </a:p>
          <a:p>
            <a:r>
              <a:rPr lang="en-GB" sz="1600" dirty="0">
                <a:solidFill>
                  <a:srgbClr val="002060"/>
                </a:solidFill>
                <a:latin typeface="Times New Roman" panose="02020603050405020304" pitchFamily="18" charset="0"/>
                <a:cs typeface="Times New Roman" panose="02020603050405020304" pitchFamily="18" charset="0"/>
              </a:rPr>
              <a:t>it should be specifically related to behaviour, and not to character traits;</a:t>
            </a:r>
          </a:p>
          <a:p>
            <a:r>
              <a:rPr lang="en-GB" sz="1600" dirty="0">
                <a:solidFill>
                  <a:srgbClr val="002060"/>
                </a:solidFill>
                <a:latin typeface="Times New Roman" panose="02020603050405020304" pitchFamily="18" charset="0"/>
                <a:cs typeface="Times New Roman" panose="02020603050405020304" pitchFamily="18" charset="0"/>
              </a:rPr>
              <a:t>it should be restricted to the context in which the undesirable behaviour occurs;</a:t>
            </a:r>
          </a:p>
          <a:p>
            <a:r>
              <a:rPr lang="en-GB" sz="1600" dirty="0">
                <a:solidFill>
                  <a:srgbClr val="002060"/>
                </a:solidFill>
                <a:latin typeface="Times New Roman" panose="02020603050405020304" pitchFamily="18" charset="0"/>
                <a:cs typeface="Times New Roman" panose="02020603050405020304" pitchFamily="18" charset="0"/>
              </a:rPr>
              <a:t>it should not send ‘mixed messages’ about what is acceptable behaviour;</a:t>
            </a:r>
          </a:p>
          <a:p>
            <a:r>
              <a:rPr lang="en-GB" sz="1600" dirty="0">
                <a:solidFill>
                  <a:srgbClr val="002060"/>
                </a:solidFill>
                <a:latin typeface="Times New Roman" panose="02020603050405020304" pitchFamily="18" charset="0"/>
                <a:cs typeface="Times New Roman" panose="02020603050405020304" pitchFamily="18" charset="0"/>
              </a:rPr>
              <a:t>penalties should take the form of withdrawal of rewards, not physical pain.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behaviourist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421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rgbClr val="002060"/>
                </a:solidFill>
                <a:latin typeface="Times New Roman" panose="02020603050405020304" pitchFamily="18" charset="0"/>
                <a:cs typeface="Times New Roman" panose="02020603050405020304" pitchFamily="18" charset="0"/>
              </a:rPr>
              <a:t>To what extent should the criteria for effective punishment be used by managers</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when disciplining employees </a:t>
            </a:r>
            <a:br>
              <a:rPr lang="cs-CZ" sz="2000" b="1" dirty="0">
                <a:solidFill>
                  <a:srgbClr val="002060"/>
                </a:solidFill>
                <a:latin typeface="Times New Roman" panose="02020603050405020304" pitchFamily="18" charset="0"/>
                <a:cs typeface="Times New Roman" panose="02020603050405020304" pitchFamily="18" charset="0"/>
              </a:rPr>
            </a:br>
            <a:r>
              <a:rPr lang="en-GB" sz="2000" b="1" dirty="0">
                <a:solidFill>
                  <a:srgbClr val="002060"/>
                </a:solidFill>
                <a:latin typeface="Times New Roman" panose="02020603050405020304" pitchFamily="18" charset="0"/>
                <a:cs typeface="Times New Roman" panose="02020603050405020304" pitchFamily="18" charset="0"/>
              </a:rPr>
              <a:t>in an organizational context?</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dirty="0">
                <a:solidFill>
                  <a:srgbClr val="002060"/>
                </a:solidFill>
                <a:latin typeface="Times New Roman" panose="02020603050405020304" pitchFamily="18" charset="0"/>
                <a:cs typeface="Times New Roman" panose="02020603050405020304" pitchFamily="18" charset="0"/>
              </a:rPr>
              <a:t>REMEMBER </a:t>
            </a:r>
            <a:r>
              <a:rPr lang="en-GB" sz="1600" dirty="0">
                <a:solidFill>
                  <a:srgbClr val="002060"/>
                </a:solidFill>
                <a:latin typeface="Times New Roman" panose="02020603050405020304" pitchFamily="18" charset="0"/>
                <a:cs typeface="Times New Roman" panose="02020603050405020304" pitchFamily="18" charset="0"/>
              </a:rPr>
              <a:t>punishment can be effective if it meets the following conditions: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the punishment should be quick and short;</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it should be administered immediately after the undesirable behaviour;</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it should be limited in its intensity;</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it should be specifically related to behaviour, and not to character traits;</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it should be restricted to the context in which the undesirable behaviour occurs;</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it should not send ‘mixed messages’ about what is acceptable behaviour;</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 penalties should take the form of withdrawal of rewards, not physical pain.</a:t>
            </a: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STOP AND THINK!</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853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animEffect transition="in" filter="fade">
                                      <p:cBhvr>
                                        <p:cTn id="13" dur="500"/>
                                        <p:tgtEl>
                                          <p:spTgt spid="1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6" end="6"/>
                                            </p:txEl>
                                          </p:spTgt>
                                        </p:tgtEl>
                                        <p:attrNameLst>
                                          <p:attrName>style.visibility</p:attrName>
                                        </p:attrNameLst>
                                      </p:cBhvr>
                                      <p:to>
                                        <p:strVal val="visible"/>
                                      </p:to>
                                    </p:set>
                                    <p:animEffect transition="in" filter="fade">
                                      <p:cBhvr>
                                        <p:cTn id="16" dur="500"/>
                                        <p:tgtEl>
                                          <p:spTgt spid="1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animEffect transition="in" filter="fade">
                                      <p:cBhvr>
                                        <p:cTn id="19" dur="500"/>
                                        <p:tgtEl>
                                          <p:spTgt spid="1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animEffect transition="in" filter="fade">
                                      <p:cBhvr>
                                        <p:cTn id="25" dur="500"/>
                                        <p:tgtEl>
                                          <p:spTgt spid="16">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0" end="10"/>
                                            </p:txEl>
                                          </p:spTgt>
                                        </p:tgtEl>
                                        <p:attrNameLst>
                                          <p:attrName>style.visibility</p:attrName>
                                        </p:attrNameLst>
                                      </p:cBhvr>
                                      <p:to>
                                        <p:strVal val="visible"/>
                                      </p:to>
                                    </p:set>
                                    <p:animEffect transition="in" filter="fade">
                                      <p:cBhvr>
                                        <p:cTn id="28"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rgbClr val="002060"/>
                </a:solidFill>
                <a:latin typeface="Times New Roman" panose="02020603050405020304" pitchFamily="18" charset="0"/>
                <a:cs typeface="Times New Roman" panose="02020603050405020304" pitchFamily="18" charset="0"/>
              </a:rPr>
              <a:t>How do we select </a:t>
            </a:r>
            <a:r>
              <a:rPr lang="en-GB" sz="1600" dirty="0">
                <a:solidFill>
                  <a:srgbClr val="002060"/>
                </a:solidFill>
                <a:latin typeface="Times New Roman" panose="02020603050405020304" pitchFamily="18" charset="0"/>
                <a:cs typeface="Times New Roman" panose="02020603050405020304" pitchFamily="18" charset="0"/>
              </a:rPr>
              <a:t>from all the stimuli that bombard our senses those to which we are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going to respond?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Why are some </a:t>
            </a:r>
            <a:r>
              <a:rPr lang="en-GB" sz="1600" b="1" dirty="0">
                <a:solidFill>
                  <a:srgbClr val="002060"/>
                </a:solidFill>
                <a:latin typeface="Times New Roman" panose="02020603050405020304" pitchFamily="18" charset="0"/>
                <a:cs typeface="Times New Roman" panose="02020603050405020304" pitchFamily="18" charset="0"/>
              </a:rPr>
              <a:t>outcomes seen as rewarding and others as punishments</a:t>
            </a:r>
            <a:r>
              <a:rPr lang="en-GB"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This may appear obvious where the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reward</a:t>
            </a:r>
            <a:r>
              <a:rPr lang="en-GB" sz="1600" b="1" dirty="0">
                <a:solidFill>
                  <a:srgbClr val="002060"/>
                </a:solidFill>
                <a:latin typeface="Times New Roman" panose="02020603050405020304" pitchFamily="18" charset="0"/>
                <a:cs typeface="Times New Roman" panose="02020603050405020304" pitchFamily="18" charset="0"/>
              </a:rPr>
              <a:t> is survival or food and the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punishment</a:t>
            </a:r>
            <a:r>
              <a:rPr lang="en-GB" sz="1600" b="1" dirty="0">
                <a:solidFill>
                  <a:srgbClr val="002060"/>
                </a:solidFill>
                <a:latin typeface="Times New Roman" panose="02020603050405020304" pitchFamily="18" charset="0"/>
                <a:cs typeface="Times New Roman" panose="02020603050405020304" pitchFamily="18" charset="0"/>
              </a:rPr>
              <a:t> is pain or</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death</a:t>
            </a:r>
            <a:r>
              <a:rPr lang="en-GB" sz="1600" dirty="0">
                <a:solidFill>
                  <a:srgbClr val="002060"/>
                </a:solidFill>
                <a:latin typeface="Times New Roman" panose="02020603050405020304" pitchFamily="18" charset="0"/>
                <a:cs typeface="Times New Roman" panose="02020603050405020304" pitchFamily="18" charset="0"/>
              </a:rPr>
              <a:t>.</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To answer these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questions, we have to consider </a:t>
            </a:r>
            <a:r>
              <a:rPr lang="en-GB" altLang="cs-CZ" sz="1600" b="1" dirty="0">
                <a:solidFill>
                  <a:srgbClr val="002060"/>
                </a:solidFill>
                <a:latin typeface="Times New Roman" panose="02020603050405020304" pitchFamily="18" charset="0"/>
                <a:cs typeface="Times New Roman" panose="02020603050405020304" pitchFamily="18" charset="0"/>
              </a:rPr>
              <a:t>states of mind concerning perception and motivation.</a:t>
            </a:r>
            <a:endParaRPr lang="cs-CZ" altLang="cs-CZ" sz="1600" b="1"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5169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AE0B55C-816C-4F19-B7A6-FBC5976C821C}"/>
              </a:ext>
            </a:extLst>
          </p:cNvPr>
          <p:cNvSpPr txBox="1"/>
          <p:nvPr/>
        </p:nvSpPr>
        <p:spPr>
          <a:xfrm>
            <a:off x="7884368" y="123478"/>
            <a:ext cx="1080120" cy="936104"/>
          </a:xfrm>
          <a:prstGeom prst="rect">
            <a:avLst/>
          </a:prstGeom>
          <a:solidFill>
            <a:schemeClr val="bg1"/>
          </a:solidFill>
        </p:spPr>
        <p:txBody>
          <a:bodyPr wrap="square" rtlCol="0">
            <a:spAutoFit/>
          </a:bodyPr>
          <a:lstStyle/>
          <a:p>
            <a:endParaRPr lang="en-US" dirty="0"/>
          </a:p>
        </p:txBody>
      </p:sp>
      <p:sp>
        <p:nvSpPr>
          <p:cNvPr id="16" name="Zástupný symbol pro obsah 2"/>
          <p:cNvSpPr txBox="1">
            <a:spLocks/>
          </p:cNvSpPr>
          <p:nvPr/>
        </p:nvSpPr>
        <p:spPr>
          <a:xfrm>
            <a:off x="323528" y="915566"/>
            <a:ext cx="7560840" cy="374441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err="1">
                <a:solidFill>
                  <a:srgbClr val="002060"/>
                </a:solidFill>
                <a:latin typeface="Times New Roman" panose="02020603050405020304" pitchFamily="18" charset="0"/>
                <a:cs typeface="Times New Roman" panose="02020603050405020304" pitchFamily="18" charset="0"/>
              </a:rPr>
              <a:t>Learning</a:t>
            </a:r>
            <a:r>
              <a:rPr lang="cs-CZ" sz="1600" b="1" dirty="0">
                <a:solidFill>
                  <a:srgbClr val="002060"/>
                </a:solidFill>
                <a:latin typeface="Times New Roman" panose="02020603050405020304" pitchFamily="18" charset="0"/>
                <a:cs typeface="Times New Roman" panose="02020603050405020304" pitchFamily="18" charset="0"/>
              </a:rPr>
              <a:t> – </a:t>
            </a:r>
            <a:r>
              <a:rPr lang="cs-CZ" sz="1600" b="1" dirty="0" err="1">
                <a:solidFill>
                  <a:srgbClr val="002060"/>
                </a:solidFill>
                <a:latin typeface="Times New Roman" panose="02020603050405020304" pitchFamily="18" charset="0"/>
                <a:cs typeface="Times New Roman" panose="02020603050405020304" pitchFamily="18" charset="0"/>
              </a:rPr>
              <a:t>key</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terms</a:t>
            </a:r>
            <a:r>
              <a:rPr lang="cs-CZ" sz="1600" b="1" dirty="0">
                <a:solidFill>
                  <a:srgbClr val="002060"/>
                </a:solidFill>
                <a:latin typeface="Times New Roman" panose="02020603050405020304" pitchFamily="18" charset="0"/>
                <a:cs typeface="Times New Roman" panose="02020603050405020304" pitchFamily="18" charset="0"/>
              </a:rPr>
              <a:t> and </a:t>
            </a:r>
            <a:r>
              <a:rPr lang="cs-CZ" sz="1600" b="1" dirty="0" err="1">
                <a:solidFill>
                  <a:srgbClr val="002060"/>
                </a:solidFill>
                <a:latin typeface="Times New Roman" panose="02020603050405020304" pitchFamily="18" charset="0"/>
                <a:cs typeface="Times New Roman" panose="02020603050405020304" pitchFamily="18" charset="0"/>
              </a:rPr>
              <a:t>learning</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outcomes</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a:solidFill>
                  <a:srgbClr val="002060"/>
                </a:solidFill>
                <a:latin typeface="Times New Roman" panose="02020603050405020304" pitchFamily="18" charset="0"/>
                <a:cs typeface="Times New Roman" panose="02020603050405020304" pitchFamily="18" charset="0"/>
              </a:rPr>
              <a:t>The </a:t>
            </a:r>
            <a:r>
              <a:rPr lang="cs-CZ" sz="1600" b="1" dirty="0" err="1">
                <a:solidFill>
                  <a:srgbClr val="002060"/>
                </a:solidFill>
                <a:latin typeface="Times New Roman" panose="02020603050405020304" pitchFamily="18" charset="0"/>
                <a:cs typeface="Times New Roman" panose="02020603050405020304" pitchFamily="18" charset="0"/>
              </a:rPr>
              <a:t>behaviourist</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approch</a:t>
            </a:r>
            <a:r>
              <a:rPr lang="cs-CZ" sz="1600" b="1" dirty="0">
                <a:solidFill>
                  <a:srgbClr val="002060"/>
                </a:solidFill>
                <a:latin typeface="Times New Roman" panose="02020603050405020304" pitchFamily="18" charset="0"/>
                <a:cs typeface="Times New Roman" panose="02020603050405020304" pitchFamily="18" charset="0"/>
              </a:rPr>
              <a:t> to </a:t>
            </a:r>
            <a:r>
              <a:rPr lang="cs-CZ" sz="1600" b="1" dirty="0" err="1">
                <a:solidFill>
                  <a:srgbClr val="002060"/>
                </a:solidFill>
                <a:latin typeface="Times New Roman" panose="02020603050405020304" pitchFamily="18" charset="0"/>
                <a:cs typeface="Times New Roman" panose="02020603050405020304" pitchFamily="18" charset="0"/>
              </a:rPr>
              <a:t>learning</a:t>
            </a:r>
            <a:r>
              <a:rPr lang="cs-CZ" sz="1600" b="1" dirty="0">
                <a:solidFill>
                  <a:srgbClr val="002060"/>
                </a:solidFill>
                <a:latin typeface="Times New Roman" panose="02020603050405020304" pitchFamily="18" charset="0"/>
                <a:cs typeface="Times New Roman" panose="02020603050405020304" pitchFamily="18" charset="0"/>
              </a:rPr>
              <a:t> </a:t>
            </a:r>
          </a:p>
          <a:p>
            <a:endParaRPr lang="cs-CZ"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The cognitive approach to learning</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a:solidFill>
                  <a:srgbClr val="002060"/>
                </a:solidFill>
                <a:latin typeface="Times New Roman" panose="02020603050405020304" pitchFamily="18" charset="0"/>
                <a:cs typeface="Times New Roman" panose="02020603050405020304" pitchFamily="18" charset="0"/>
              </a:rPr>
              <a:t>The </a:t>
            </a:r>
            <a:r>
              <a:rPr lang="cs-CZ" sz="1600" b="1" dirty="0" err="1">
                <a:solidFill>
                  <a:srgbClr val="002060"/>
                </a:solidFill>
                <a:latin typeface="Times New Roman" panose="02020603050405020304" pitchFamily="18" charset="0"/>
                <a:cs typeface="Times New Roman" panose="02020603050405020304" pitchFamily="18" charset="0"/>
              </a:rPr>
              <a:t>learning</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organization</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Personality</a:t>
            </a:r>
            <a:r>
              <a:rPr lang="en-GB" sz="1600" b="1" dirty="0">
                <a:solidFill>
                  <a:srgbClr val="002060"/>
                </a:solidFill>
                <a:latin typeface="Times New Roman" panose="02020603050405020304" pitchFamily="18" charset="0"/>
                <a:cs typeface="Times New Roman" panose="02020603050405020304" pitchFamily="18" charset="0"/>
              </a:rPr>
              <a:t> – key terms and learning outcomes</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Defining</a:t>
            </a:r>
            <a:r>
              <a:rPr lang="cs-CZ" sz="1600" b="1" dirty="0">
                <a:solidFill>
                  <a:srgbClr val="002060"/>
                </a:solidFill>
                <a:latin typeface="Times New Roman" panose="02020603050405020304" pitchFamily="18" charset="0"/>
                <a:cs typeface="Times New Roman" panose="02020603050405020304" pitchFamily="18" charset="0"/>
              </a:rPr>
              <a:t> personality, </a:t>
            </a:r>
            <a:r>
              <a:rPr lang="cs-CZ" sz="1600" b="1" dirty="0" err="1">
                <a:solidFill>
                  <a:srgbClr val="002060"/>
                </a:solidFill>
                <a:latin typeface="Times New Roman" panose="02020603050405020304" pitchFamily="18" charset="0"/>
                <a:cs typeface="Times New Roman" panose="02020603050405020304" pitchFamily="18" charset="0"/>
              </a:rPr>
              <a:t>types</a:t>
            </a:r>
            <a:r>
              <a:rPr lang="cs-CZ" sz="1600" b="1" dirty="0">
                <a:solidFill>
                  <a:srgbClr val="002060"/>
                </a:solidFill>
                <a:latin typeface="Times New Roman" panose="02020603050405020304" pitchFamily="18" charset="0"/>
                <a:cs typeface="Times New Roman" panose="02020603050405020304" pitchFamily="18" charset="0"/>
              </a:rPr>
              <a:t> and </a:t>
            </a:r>
            <a:r>
              <a:rPr lang="cs-CZ" sz="1600" b="1" dirty="0" err="1">
                <a:solidFill>
                  <a:srgbClr val="002060"/>
                </a:solidFill>
                <a:latin typeface="Times New Roman" panose="02020603050405020304" pitchFamily="18" charset="0"/>
                <a:cs typeface="Times New Roman" panose="02020603050405020304" pitchFamily="18" charset="0"/>
              </a:rPr>
              <a:t>traits</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Peronality</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types</a:t>
            </a:r>
            <a:r>
              <a:rPr lang="cs-CZ" sz="1600" b="1" dirty="0">
                <a:solidFill>
                  <a:srgbClr val="002060"/>
                </a:solidFill>
                <a:latin typeface="Times New Roman" panose="02020603050405020304" pitchFamily="18" charset="0"/>
                <a:cs typeface="Times New Roman" panose="02020603050405020304" pitchFamily="18" charset="0"/>
              </a:rPr>
              <a:t> A and B</a:t>
            </a: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a:solidFill>
                  <a:srgbClr val="002060"/>
                </a:solidFill>
                <a:latin typeface="Times New Roman" panose="02020603050405020304" pitchFamily="18" charset="0"/>
                <a:cs typeface="Times New Roman" panose="02020603050405020304" pitchFamily="18" charset="0"/>
              </a:rPr>
              <a:t>The </a:t>
            </a:r>
            <a:r>
              <a:rPr lang="cs-CZ" sz="1600" b="1" dirty="0" err="1">
                <a:solidFill>
                  <a:srgbClr val="002060"/>
                </a:solidFill>
                <a:latin typeface="Times New Roman" panose="02020603050405020304" pitchFamily="18" charset="0"/>
                <a:cs typeface="Times New Roman" panose="02020603050405020304" pitchFamily="18" charset="0"/>
              </a:rPr>
              <a:t>development</a:t>
            </a:r>
            <a:r>
              <a:rPr lang="cs-CZ" sz="1600" b="1" dirty="0">
                <a:solidFill>
                  <a:srgbClr val="002060"/>
                </a:solidFill>
                <a:latin typeface="Times New Roman" panose="02020603050405020304" pitchFamily="18" charset="0"/>
                <a:cs typeface="Times New Roman" panose="02020603050405020304" pitchFamily="18" charset="0"/>
              </a:rPr>
              <a:t> of the </a:t>
            </a:r>
            <a:r>
              <a:rPr lang="cs-CZ" sz="1600" b="1" dirty="0" err="1">
                <a:solidFill>
                  <a:srgbClr val="002060"/>
                </a:solidFill>
                <a:latin typeface="Times New Roman" panose="02020603050405020304" pitchFamily="18" charset="0"/>
                <a:cs typeface="Times New Roman" panose="02020603050405020304" pitchFamily="18" charset="0"/>
              </a:rPr>
              <a:t>self</a:t>
            </a:r>
            <a:endParaRPr lang="en-GB"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680520" cy="507703"/>
          </a:xfrm>
        </p:spPr>
        <p:txBody>
          <a:bodyPr/>
          <a:lstStyle/>
          <a:p>
            <a:r>
              <a:rPr lang="cs-CZ" dirty="0"/>
              <a:t>Content</a:t>
            </a:r>
            <a:endParaRPr lang="en-US" dirty="0"/>
          </a:p>
        </p:txBody>
      </p:sp>
    </p:spTree>
    <p:extLst>
      <p:ext uri="{BB962C8B-B14F-4D97-AF65-F5344CB8AC3E}">
        <p14:creationId xmlns:p14="http://schemas.microsoft.com/office/powerpoint/2010/main" val="18176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4" end="14"/>
                                            </p:txEl>
                                          </p:spTgt>
                                        </p:tgtEl>
                                        <p:attrNameLst>
                                          <p:attrName>style.visibility</p:attrName>
                                        </p:attrNameLst>
                                      </p:cBhvr>
                                      <p:to>
                                        <p:strVal val="visible"/>
                                      </p:to>
                                    </p:set>
                                    <p:animEffect transition="in" filter="fade">
                                      <p:cBhvr>
                                        <p:cTn id="37" dur="500"/>
                                        <p:tgtEl>
                                          <p:spTgt spid="16">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16" end="16"/>
                                            </p:txEl>
                                          </p:spTgt>
                                        </p:tgtEl>
                                        <p:attrNameLst>
                                          <p:attrName>style.visibility</p:attrName>
                                        </p:attrNameLst>
                                      </p:cBhvr>
                                      <p:to>
                                        <p:strVal val="visible"/>
                                      </p:to>
                                    </p:set>
                                    <p:animEffect transition="in" filter="fade">
                                      <p:cBhvr>
                                        <p:cTn id="42" dur="500"/>
                                        <p:tgtEl>
                                          <p:spTgt spid="1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This approach draws concepts from the field of </a:t>
            </a:r>
            <a:r>
              <a:rPr lang="en-GB" sz="1600" b="1" dirty="0">
                <a:solidFill>
                  <a:srgbClr val="002060"/>
                </a:solidFill>
                <a:latin typeface="Times New Roman" panose="02020603050405020304" pitchFamily="18" charset="0"/>
                <a:cs typeface="Times New Roman" panose="02020603050405020304" pitchFamily="18" charset="0"/>
              </a:rPr>
              <a:t>cybernetics</a:t>
            </a:r>
            <a:r>
              <a:rPr lang="en-GB" sz="1600" dirty="0">
                <a:solidFill>
                  <a:srgbClr val="002060"/>
                </a:solidFill>
                <a:latin typeface="Times New Roman" panose="02020603050405020304" pitchFamily="18" charset="0"/>
                <a:cs typeface="Times New Roman" panose="02020603050405020304" pitchFamily="18" charset="0"/>
              </a:rPr>
              <a:t> which was established by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American mathematician Norbert Wiener (1954).</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Cybernetic analogy</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 explanation of the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learning process based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on the components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operation of a feedback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control system.</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Reinforcement is always knowledge, or feedback,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about the success of past behaviour. Feedback is information that can be used to modify or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maintain previous behaviours.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We formulate </a:t>
            </a:r>
            <a:r>
              <a:rPr lang="en-GB" altLang="cs-CZ" sz="1600" b="1" dirty="0">
                <a:solidFill>
                  <a:srgbClr val="002060"/>
                </a:solidFill>
                <a:latin typeface="Times New Roman" panose="02020603050405020304" pitchFamily="18" charset="0"/>
                <a:cs typeface="Times New Roman" panose="02020603050405020304" pitchFamily="18" charset="0"/>
              </a:rPr>
              <a:t>plans</a:t>
            </a:r>
            <a:r>
              <a:rPr lang="en-GB" altLang="cs-CZ" sz="1600" dirty="0">
                <a:solidFill>
                  <a:srgbClr val="002060"/>
                </a:solidFill>
                <a:latin typeface="Times New Roman" panose="02020603050405020304" pitchFamily="18" charset="0"/>
                <a:cs typeface="Times New Roman" panose="02020603050405020304" pitchFamily="18" charset="0"/>
              </a:rPr>
              <a:t> to achieve our </a:t>
            </a:r>
            <a:r>
              <a:rPr lang="en-GB" altLang="cs-CZ" sz="1600" b="1" dirty="0">
                <a:solidFill>
                  <a:srgbClr val="002060"/>
                </a:solidFill>
                <a:latin typeface="Times New Roman" panose="02020603050405020304" pitchFamily="18" charset="0"/>
                <a:cs typeface="Times New Roman" panose="02020603050405020304" pitchFamily="18" charset="0"/>
              </a:rPr>
              <a:t>purposes</a:t>
            </a:r>
            <a:r>
              <a:rPr lang="en-GB" altLang="cs-CZ" sz="1600" dirty="0">
                <a:solidFill>
                  <a:srgbClr val="002060"/>
                </a:solidFill>
                <a:latin typeface="Times New Roman" panose="02020603050405020304" pitchFamily="18" charset="0"/>
                <a:cs typeface="Times New Roman" panose="02020603050405020304" pitchFamily="18" charset="0"/>
              </a:rPr>
              <a:t>. These plans are </a:t>
            </a:r>
            <a:r>
              <a:rPr lang="en-GB" altLang="cs-CZ" sz="1600" b="1" dirty="0">
                <a:solidFill>
                  <a:srgbClr val="002060"/>
                </a:solidFill>
                <a:latin typeface="Times New Roman" panose="02020603050405020304" pitchFamily="18" charset="0"/>
                <a:cs typeface="Times New Roman" panose="02020603050405020304" pitchFamily="18" charset="0"/>
              </a:rPr>
              <a:t>sets of mental instructions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for guiding the required </a:t>
            </a:r>
            <a:r>
              <a:rPr lang="en-GB" altLang="cs-CZ" sz="1600" b="1" dirty="0">
                <a:solidFill>
                  <a:srgbClr val="002060"/>
                </a:solidFill>
                <a:latin typeface="Times New Roman" panose="02020603050405020304" pitchFamily="18" charset="0"/>
                <a:cs typeface="Times New Roman" panose="02020603050405020304" pitchFamily="18" charset="0"/>
              </a:rPr>
              <a:t>behaviour</a:t>
            </a:r>
            <a:r>
              <a:rPr lang="en-GB" altLang="cs-CZ" sz="1600" dirty="0">
                <a:solidFill>
                  <a:srgbClr val="002060"/>
                </a:solidFill>
                <a:latin typeface="Times New Roman" panose="02020603050405020304" pitchFamily="18" charset="0"/>
                <a:cs typeface="Times New Roman" panose="02020603050405020304" pitchFamily="18" charset="0"/>
              </a:rPr>
              <a:t>. Within the master plan (get an educational qualification)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there are likely to be a number of subplans (submit essays on time; pass examinations; make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new friends).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042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cybernetic analogy says that this control loop is a model of what goes on inside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mind. </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200" dirty="0">
                <a:solidFill>
                  <a:srgbClr val="002060"/>
                </a:solidFill>
                <a:latin typeface="Times New Roman" panose="02020603050405020304" pitchFamily="18" charset="0"/>
                <a:cs typeface="Times New Roman" panose="02020603050405020304" pitchFamily="18" charset="0"/>
              </a:rPr>
              <a:t>For standard, read motive, purpose, intent, or goals. The output is behaviour. The</a:t>
            </a:r>
            <a:r>
              <a:rPr lang="cs-CZ" sz="1200" dirty="0">
                <a:solidFill>
                  <a:srgbClr val="002060"/>
                </a:solidFill>
                <a:latin typeface="Times New Roman" panose="02020603050405020304" pitchFamily="18" charset="0"/>
                <a:cs typeface="Times New Roman" panose="02020603050405020304" pitchFamily="18" charset="0"/>
              </a:rPr>
              <a:t> </a:t>
            </a:r>
            <a:r>
              <a:rPr lang="en-GB" sz="1200" dirty="0">
                <a:solidFill>
                  <a:srgbClr val="002060"/>
                </a:solidFill>
                <a:latin typeface="Times New Roman" panose="02020603050405020304" pitchFamily="18" charset="0"/>
                <a:cs typeface="Times New Roman" panose="02020603050405020304" pitchFamily="18" charset="0"/>
              </a:rPr>
              <a:t>senses are our measuring devices. </a:t>
            </a:r>
            <a:endParaRPr lang="cs-CZ" sz="1200" dirty="0">
              <a:solidFill>
                <a:srgbClr val="002060"/>
              </a:solidFill>
              <a:latin typeface="Times New Roman" panose="02020603050405020304" pitchFamily="18" charset="0"/>
              <a:cs typeface="Times New Roman" panose="02020603050405020304" pitchFamily="18" charset="0"/>
            </a:endParaRPr>
          </a:p>
          <a:p>
            <a:pPr lvl="1"/>
            <a:r>
              <a:rPr lang="en-GB" sz="1200" dirty="0">
                <a:solidFill>
                  <a:srgbClr val="002060"/>
                </a:solidFill>
                <a:latin typeface="Times New Roman" panose="02020603050405020304" pitchFamily="18" charset="0"/>
                <a:cs typeface="Times New Roman" panose="02020603050405020304" pitchFamily="18" charset="0"/>
              </a:rPr>
              <a:t>Our perceptual process is the comparator which organizes</a:t>
            </a:r>
            <a:r>
              <a:rPr lang="cs-CZ" sz="1200" dirty="0">
                <a:solidFill>
                  <a:srgbClr val="002060"/>
                </a:solidFill>
                <a:latin typeface="Times New Roman" panose="02020603050405020304" pitchFamily="18" charset="0"/>
                <a:cs typeface="Times New Roman" panose="02020603050405020304" pitchFamily="18" charset="0"/>
              </a:rPr>
              <a:t> </a:t>
            </a:r>
            <a:r>
              <a:rPr lang="en-GB" sz="1200" dirty="0">
                <a:solidFill>
                  <a:srgbClr val="002060"/>
                </a:solidFill>
                <a:latin typeface="Times New Roman" panose="02020603050405020304" pitchFamily="18" charset="0"/>
                <a:cs typeface="Times New Roman" panose="02020603050405020304" pitchFamily="18" charset="0"/>
              </a:rPr>
              <a:t>and imposes meaning on the sensory data which control behaviour in pursuit of our goals.</a:t>
            </a:r>
            <a:r>
              <a:rPr lang="cs-CZ" sz="1200" dirty="0">
                <a:solidFill>
                  <a:srgbClr val="002060"/>
                </a:solidFill>
                <a:latin typeface="Times New Roman" panose="02020603050405020304" pitchFamily="18" charset="0"/>
                <a:cs typeface="Times New Roman" panose="02020603050405020304" pitchFamily="18" charset="0"/>
              </a:rPr>
              <a:t> </a:t>
            </a:r>
          </a:p>
          <a:p>
            <a:pPr lvl="1"/>
            <a:r>
              <a:rPr lang="en-GB" sz="1200" dirty="0">
                <a:solidFill>
                  <a:srgbClr val="002060"/>
                </a:solidFill>
                <a:latin typeface="Times New Roman" panose="02020603050405020304" pitchFamily="18" charset="0"/>
                <a:cs typeface="Times New Roman" panose="02020603050405020304" pitchFamily="18" charset="0"/>
              </a:rPr>
              <a:t>We have some kind of internal representation or ‘schema’ of ourselves and our environment.</a:t>
            </a:r>
            <a:r>
              <a:rPr lang="cs-CZ" sz="1200" dirty="0">
                <a:solidFill>
                  <a:srgbClr val="002060"/>
                </a:solidFill>
                <a:latin typeface="Times New Roman" panose="02020603050405020304" pitchFamily="18" charset="0"/>
                <a:cs typeface="Times New Roman" panose="02020603050405020304" pitchFamily="18" charset="0"/>
              </a:rPr>
              <a:t> </a:t>
            </a:r>
          </a:p>
          <a:p>
            <a:pPr lvl="1"/>
            <a:r>
              <a:rPr lang="en-GB" sz="1200" dirty="0">
                <a:solidFill>
                  <a:srgbClr val="002060"/>
                </a:solidFill>
                <a:latin typeface="Times New Roman" panose="02020603050405020304" pitchFamily="18" charset="0"/>
                <a:cs typeface="Times New Roman" panose="02020603050405020304" pitchFamily="18" charset="0"/>
              </a:rPr>
              <a:t>This internal representation is used in a purposive way to determine our behaviour, and is</a:t>
            </a:r>
            <a:r>
              <a:rPr lang="cs-CZ" sz="1200" dirty="0">
                <a:solidFill>
                  <a:srgbClr val="002060"/>
                </a:solidFill>
                <a:latin typeface="Times New Roman" panose="02020603050405020304" pitchFamily="18" charset="0"/>
                <a:cs typeface="Times New Roman" panose="02020603050405020304" pitchFamily="18" charset="0"/>
              </a:rPr>
              <a:t> </a:t>
            </a:r>
            <a:r>
              <a:rPr lang="en-GB" sz="1200" dirty="0">
                <a:solidFill>
                  <a:srgbClr val="002060"/>
                </a:solidFill>
                <a:latin typeface="Times New Roman" panose="02020603050405020304" pitchFamily="18" charset="0"/>
                <a:cs typeface="Times New Roman" panose="02020603050405020304" pitchFamily="18" charset="0"/>
              </a:rPr>
              <a:t>also known as the individual’s </a:t>
            </a:r>
            <a:r>
              <a:rPr lang="en-GB" sz="1200" b="1" dirty="0">
                <a:solidFill>
                  <a:srgbClr val="002060"/>
                </a:solidFill>
                <a:latin typeface="Times New Roman" panose="02020603050405020304" pitchFamily="18" charset="0"/>
                <a:cs typeface="Times New Roman" panose="02020603050405020304" pitchFamily="18" charset="0"/>
              </a:rPr>
              <a:t>perceptual world</a:t>
            </a:r>
            <a:endParaRPr lang="en-US" altLang="cs-CZ" sz="12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465B2BF9-900D-4035-9148-FAFD34F8E67B}"/>
              </a:ext>
            </a:extLst>
          </p:cNvPr>
          <p:cNvPicPr>
            <a:picLocks noChangeAspect="1"/>
          </p:cNvPicPr>
          <p:nvPr/>
        </p:nvPicPr>
        <p:blipFill rotWithShape="1">
          <a:blip r:embed="rId3"/>
          <a:srcRect l="24801" t="48600" r="27162" b="24801"/>
          <a:stretch/>
        </p:blipFill>
        <p:spPr>
          <a:xfrm>
            <a:off x="15591" y="2859782"/>
            <a:ext cx="7405009" cy="2306478"/>
          </a:xfrm>
          <a:prstGeom prst="rect">
            <a:avLst/>
          </a:prstGeom>
        </p:spPr>
      </p:pic>
      <p:sp>
        <p:nvSpPr>
          <p:cNvPr id="3" name="TextovéPole 2">
            <a:extLst>
              <a:ext uri="{FF2B5EF4-FFF2-40B4-BE49-F238E27FC236}">
                <a16:creationId xmlns:a16="http://schemas.microsoft.com/office/drawing/2014/main" id="{3ED3C7E5-1E84-47EE-9D5B-8954CAA23190}"/>
              </a:ext>
            </a:extLst>
          </p:cNvPr>
          <p:cNvSpPr txBox="1"/>
          <p:nvPr/>
        </p:nvSpPr>
        <p:spPr>
          <a:xfrm>
            <a:off x="256240" y="2847580"/>
            <a:ext cx="1440160" cy="93610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290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fade">
                                      <p:cBhvr>
                                        <p:cTn id="16"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rgbClr val="002060"/>
                </a:solidFill>
                <a:latin typeface="Times New Roman" panose="02020603050405020304" pitchFamily="18" charset="0"/>
                <a:cs typeface="Times New Roman" panose="02020603050405020304" pitchFamily="18" charset="0"/>
              </a:rPr>
              <a:t>Behaviour modification </a:t>
            </a:r>
            <a:r>
              <a:rPr lang="en-GB" sz="1600" dirty="0">
                <a:solidFill>
                  <a:srgbClr val="002060"/>
                </a:solidFill>
                <a:latin typeface="Times New Roman" panose="02020603050405020304" pitchFamily="18" charset="0"/>
                <a:cs typeface="Times New Roman" panose="02020603050405020304" pitchFamily="18" charset="0"/>
              </a:rPr>
              <a:t>is attractive to managers who can manipulate the reinforcement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employee behaviours</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Desirable behaviours </a:t>
            </a:r>
            <a:r>
              <a:rPr lang="en-GB" altLang="cs-CZ" sz="1600" dirty="0">
                <a:solidFill>
                  <a:srgbClr val="002060"/>
                </a:solidFill>
                <a:latin typeface="Times New Roman" panose="02020603050405020304" pitchFamily="18" charset="0"/>
                <a:cs typeface="Times New Roman" panose="02020603050405020304" pitchFamily="18" charset="0"/>
              </a:rPr>
              <a:t>include speaking politely to customers,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attending training, helping colleagues, or, in a hospital, washing hands regularly to reduce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infections.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Undesirable behaviours </a:t>
            </a:r>
            <a:r>
              <a:rPr lang="en-GB" altLang="cs-CZ" sz="1600" dirty="0">
                <a:solidFill>
                  <a:srgbClr val="002060"/>
                </a:solidFill>
                <a:latin typeface="Times New Roman" panose="02020603050405020304" pitchFamily="18" charset="0"/>
                <a:cs typeface="Times New Roman" panose="02020603050405020304" pitchFamily="18" charset="0"/>
              </a:rPr>
              <a:t>include lateness, making poor-quality items, and being rude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to customers.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OB</a:t>
            </a:r>
            <a:r>
              <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Mod</a:t>
            </a:r>
            <a:r>
              <a:rPr lang="cs-CZ" altLang="cs-CZ" sz="1600" b="1" dirty="0" err="1">
                <a:solidFill>
                  <a:srgbClr val="002060"/>
                </a:solidFill>
                <a:highlight>
                  <a:srgbClr val="FFFF00"/>
                </a:highlight>
                <a:latin typeface="Times New Roman" panose="02020603050405020304" pitchFamily="18" charset="0"/>
                <a:cs typeface="Times New Roman" panose="02020603050405020304" pitchFamily="18" charset="0"/>
              </a:rPr>
              <a:t>ification</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 uses reinforcement to eliminate undesired behaviour </a:t>
            </a:r>
            <a:br>
              <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rPr>
            </a:b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and to encourage</a:t>
            </a:r>
            <a:r>
              <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desired behaviour. </a:t>
            </a:r>
            <a:endPar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endParaRPr>
          </a:p>
          <a:p>
            <a:endPar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Suppose a manager wants more work assignments completed on time,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fewer submitted beyond the deadline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782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Effect transition="in" filter="fade">
                                      <p:cBhvr>
                                        <p:cTn id="15" dur="500"/>
                                        <p:tgtEl>
                                          <p:spTgt spid="1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8" end="8"/>
                                            </p:txEl>
                                          </p:spTgt>
                                        </p:tgtEl>
                                        <p:attrNameLst>
                                          <p:attrName>style.visibility</p:attrName>
                                        </p:attrNameLst>
                                      </p:cBhvr>
                                      <p:to>
                                        <p:strVal val="visible"/>
                                      </p:to>
                                    </p:set>
                                    <p:animEffect transition="in" filter="fade">
                                      <p:cBhvr>
                                        <p:cTn id="20"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rgbClr val="002060"/>
                </a:solidFill>
                <a:latin typeface="Times New Roman" panose="02020603050405020304" pitchFamily="18" charset="0"/>
                <a:cs typeface="Times New Roman" panose="02020603050405020304" pitchFamily="18" charset="0"/>
              </a:rPr>
              <a:t>Behaviour modification</a:t>
            </a:r>
            <a:r>
              <a:rPr lang="cs-CZ" sz="1600" b="1" dirty="0">
                <a:solidFill>
                  <a:srgbClr val="002060"/>
                </a:solidFill>
                <a:latin typeface="Times New Roman" panose="02020603050405020304" pitchFamily="18" charset="0"/>
                <a:cs typeface="Times New Roman" panose="02020603050405020304" pitchFamily="18" charset="0"/>
              </a:rPr>
              <a:t> Options</a:t>
            </a: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69137807-3780-40BC-B8F1-301E9687B92A}"/>
              </a:ext>
            </a:extLst>
          </p:cNvPr>
          <p:cNvPicPr>
            <a:picLocks noChangeAspect="1"/>
          </p:cNvPicPr>
          <p:nvPr/>
        </p:nvPicPr>
        <p:blipFill rotWithShape="1">
          <a:blip r:embed="rId3"/>
          <a:srcRect l="35038" t="33271" r="27951" b="37400"/>
          <a:stretch/>
        </p:blipFill>
        <p:spPr>
          <a:xfrm>
            <a:off x="683568" y="1217872"/>
            <a:ext cx="7560840" cy="3370102"/>
          </a:xfrm>
          <a:prstGeom prst="rect">
            <a:avLst/>
          </a:prstGeom>
        </p:spPr>
      </p:pic>
    </p:spTree>
    <p:extLst>
      <p:ext uri="{BB962C8B-B14F-4D97-AF65-F5344CB8AC3E}">
        <p14:creationId xmlns:p14="http://schemas.microsoft.com/office/powerpoint/2010/main" val="371734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OB</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Mod has the following characteristics:</a:t>
            </a:r>
          </a:p>
          <a:p>
            <a:r>
              <a:rPr lang="en-GB" sz="1600" dirty="0">
                <a:solidFill>
                  <a:srgbClr val="002060"/>
                </a:solidFill>
                <a:latin typeface="Times New Roman" panose="02020603050405020304" pitchFamily="18" charset="0"/>
                <a:cs typeface="Times New Roman" panose="02020603050405020304" pitchFamily="18" charset="0"/>
              </a:rPr>
              <a:t>It applies to </a:t>
            </a:r>
            <a:r>
              <a:rPr lang="en-GB" sz="1600" b="1" dirty="0">
                <a:solidFill>
                  <a:srgbClr val="002060"/>
                </a:solidFill>
                <a:latin typeface="Times New Roman" panose="02020603050405020304" pitchFamily="18" charset="0"/>
                <a:cs typeface="Times New Roman" panose="02020603050405020304" pitchFamily="18" charset="0"/>
              </a:rPr>
              <a:t>clearly identifiable and observable behaviours</a:t>
            </a:r>
            <a:r>
              <a:rPr lang="en-GB" sz="1600" dirty="0">
                <a:solidFill>
                  <a:srgbClr val="002060"/>
                </a:solidFill>
                <a:latin typeface="Times New Roman" panose="02020603050405020304" pitchFamily="18" charset="0"/>
                <a:cs typeface="Times New Roman" panose="02020603050405020304" pitchFamily="18" charset="0"/>
              </a:rPr>
              <a:t>, such as timekeeping, absenteeism,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carrying out checks and repairs, and the use of particular work methods.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Rewards</a:t>
            </a:r>
            <a:r>
              <a:rPr lang="en-GB" sz="1600" dirty="0">
                <a:solidFill>
                  <a:srgbClr val="002060"/>
                </a:solidFill>
                <a:latin typeface="Times New Roman" panose="02020603050405020304" pitchFamily="18" charset="0"/>
                <a:cs typeface="Times New Roman" panose="02020603050405020304" pitchFamily="18" charset="0"/>
              </a:rPr>
              <a:t> are contingent on the performance of the desirable behaviours.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Positive reinforcement </a:t>
            </a:r>
            <a:r>
              <a:rPr lang="en-GB" sz="1600" dirty="0">
                <a:solidFill>
                  <a:srgbClr val="002060"/>
                </a:solidFill>
                <a:latin typeface="Times New Roman" panose="02020603050405020304" pitchFamily="18" charset="0"/>
                <a:cs typeface="Times New Roman" panose="02020603050405020304" pitchFamily="18" charset="0"/>
              </a:rPr>
              <a:t>can take a number of forms, from the praise of a superior to cash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prizes, food, or clothing.</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Behaviour change and performance </a:t>
            </a:r>
            <a:r>
              <a:rPr lang="en-GB" sz="1600" dirty="0">
                <a:solidFill>
                  <a:srgbClr val="002060"/>
                </a:solidFill>
                <a:latin typeface="Times New Roman" panose="02020603050405020304" pitchFamily="18" charset="0"/>
                <a:cs typeface="Times New Roman" panose="02020603050405020304" pitchFamily="18" charset="0"/>
              </a:rPr>
              <a:t>improvements can be dramatic.</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desired modification in behaviour </a:t>
            </a:r>
            <a:r>
              <a:rPr lang="en-GB" sz="1600" dirty="0">
                <a:solidFill>
                  <a:srgbClr val="002060"/>
                </a:solidFill>
                <a:latin typeface="Times New Roman" panose="02020603050405020304" pitchFamily="18" charset="0"/>
                <a:cs typeface="Times New Roman" panose="02020603050405020304" pitchFamily="18" charset="0"/>
              </a:rPr>
              <a:t>may only be sustained if positive reinforcement is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continued (although this may be intermittent).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approach to learning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222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animEffect transition="in" filter="fade">
                                      <p:cBhvr>
                                        <p:cTn id="17" dur="500"/>
                                        <p:tgtEl>
                                          <p:spTgt spid="1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9" end="9"/>
                                            </p:txEl>
                                          </p:spTgt>
                                        </p:tgtEl>
                                        <p:attrNameLst>
                                          <p:attrName>style.visibility</p:attrName>
                                        </p:attrNameLst>
                                      </p:cBhvr>
                                      <p:to>
                                        <p:strVal val="visible"/>
                                      </p:to>
                                    </p:set>
                                    <p:animEffect transition="in" filter="fade">
                                      <p:cBhvr>
                                        <p:cTn id="2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000" b="1" dirty="0">
                <a:solidFill>
                  <a:srgbClr val="002060"/>
                </a:solidFill>
                <a:latin typeface="Times New Roman" panose="02020603050405020304" pitchFamily="18" charset="0"/>
                <a:cs typeface="Times New Roman" panose="02020603050405020304" pitchFamily="18" charset="0"/>
              </a:rPr>
              <a:t>How do you feel about being given food, T-shirts, and praise </a:t>
            </a:r>
            <a:br>
              <a:rPr lang="cs-CZ" sz="2000" b="1" dirty="0">
                <a:solidFill>
                  <a:srgbClr val="002060"/>
                </a:solidFill>
                <a:latin typeface="Times New Roman" panose="02020603050405020304" pitchFamily="18" charset="0"/>
                <a:cs typeface="Times New Roman" panose="02020603050405020304" pitchFamily="18" charset="0"/>
              </a:rPr>
            </a:br>
            <a:r>
              <a:rPr lang="en-GB" sz="2000" b="1" dirty="0">
                <a:solidFill>
                  <a:srgbClr val="002060"/>
                </a:solidFill>
                <a:latin typeface="Times New Roman" panose="02020603050405020304" pitchFamily="18" charset="0"/>
                <a:cs typeface="Times New Roman" panose="02020603050405020304" pitchFamily="18" charset="0"/>
              </a:rPr>
              <a:t>for working harder?</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000" b="1" dirty="0">
                <a:solidFill>
                  <a:srgbClr val="002060"/>
                </a:solidFill>
                <a:latin typeface="Times New Roman" panose="02020603050405020304" pitchFamily="18" charset="0"/>
                <a:cs typeface="Times New Roman" panose="02020603050405020304" pitchFamily="18" charset="0"/>
              </a:rPr>
              <a:t>Do you regard this approach as practical, </a:t>
            </a:r>
            <a:br>
              <a:rPr lang="cs-CZ" sz="2000" b="1" dirty="0">
                <a:solidFill>
                  <a:srgbClr val="002060"/>
                </a:solidFill>
                <a:latin typeface="Times New Roman" panose="02020603050405020304" pitchFamily="18" charset="0"/>
                <a:cs typeface="Times New Roman" panose="02020603050405020304" pitchFamily="18" charset="0"/>
              </a:rPr>
            </a:br>
            <a:r>
              <a:rPr lang="en-GB" sz="2000" b="1" dirty="0">
                <a:solidFill>
                  <a:srgbClr val="002060"/>
                </a:solidFill>
                <a:latin typeface="Times New Roman" panose="02020603050405020304" pitchFamily="18" charset="0"/>
                <a:cs typeface="Times New Roman" panose="02020603050405020304" pitchFamily="18" charset="0"/>
              </a:rPr>
              <a:t>or as demeaning – and why?</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STOP AND THINK!</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8674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animEffect transition="in" filter="fade">
                                      <p:cBhvr>
                                        <p:cTn id="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solidFill>
                  <a:srgbClr val="002060"/>
                </a:solidFill>
                <a:latin typeface="Times New Roman" panose="02020603050405020304" pitchFamily="18" charset="0"/>
                <a:cs typeface="Times New Roman" panose="02020603050405020304" pitchFamily="18" charset="0"/>
              </a:rPr>
              <a:t>When people join an organization, they </a:t>
            </a:r>
            <a:r>
              <a:rPr lang="en-GB" sz="1400" b="1" dirty="0">
                <a:solidFill>
                  <a:srgbClr val="002060"/>
                </a:solidFill>
                <a:latin typeface="Times New Roman" panose="02020603050405020304" pitchFamily="18" charset="0"/>
                <a:cs typeface="Times New Roman" panose="02020603050405020304" pitchFamily="18" charset="0"/>
              </a:rPr>
              <a:t>give up </a:t>
            </a:r>
            <a:r>
              <a:rPr lang="en-GB" sz="1400" dirty="0">
                <a:solidFill>
                  <a:srgbClr val="002060"/>
                </a:solidFill>
                <a:latin typeface="Times New Roman" panose="02020603050405020304" pitchFamily="18" charset="0"/>
                <a:cs typeface="Times New Roman" panose="02020603050405020304" pitchFamily="18" charset="0"/>
              </a:rPr>
              <a:t>some personal freedom of action. That is</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part of the </a:t>
            </a:r>
            <a:r>
              <a:rPr lang="en-GB" sz="1400" b="1" dirty="0">
                <a:solidFill>
                  <a:srgbClr val="002060"/>
                </a:solidFill>
                <a:latin typeface="Times New Roman" panose="02020603050405020304" pitchFamily="18" charset="0"/>
                <a:cs typeface="Times New Roman" panose="02020603050405020304" pitchFamily="18" charset="0"/>
              </a:rPr>
              <a:t>price of membership</a:t>
            </a:r>
            <a:r>
              <a:rPr lang="en-GB" sz="1400" dirty="0">
                <a:solidFill>
                  <a:srgbClr val="002060"/>
                </a:solidFill>
                <a:latin typeface="Times New Roman" panose="02020603050405020304" pitchFamily="18" charset="0"/>
                <a:cs typeface="Times New Roman" panose="02020603050405020304" pitchFamily="18" charset="0"/>
              </a:rPr>
              <a:t>. Employees thus accept that an organization can </a:t>
            </a:r>
            <a:r>
              <a:rPr lang="en-GB" sz="1400" b="1" dirty="0">
                <a:solidFill>
                  <a:srgbClr val="002060"/>
                </a:solidFill>
                <a:latin typeface="Times New Roman" panose="02020603050405020304" pitchFamily="18" charset="0"/>
                <a:cs typeface="Times New Roman" panose="02020603050405020304" pitchFamily="18" charset="0"/>
              </a:rPr>
              <a:t>make</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demands on their time and effort</a:t>
            </a:r>
            <a:r>
              <a:rPr lang="en-GB" sz="1400" dirty="0">
                <a:solidFill>
                  <a:srgbClr val="002060"/>
                </a:solidFill>
                <a:latin typeface="Times New Roman" panose="02020603050405020304" pitchFamily="18" charset="0"/>
                <a:cs typeface="Times New Roman" panose="02020603050405020304" pitchFamily="18" charset="0"/>
              </a:rPr>
              <a:t>, as long as these demands are perceived to be legitimate.</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The process through which recruits are ‘shown the ropes’ is called </a:t>
            </a:r>
            <a:r>
              <a:rPr lang="en-GB" altLang="cs-CZ" sz="1400" b="1" dirty="0">
                <a:solidFill>
                  <a:srgbClr val="002060"/>
                </a:solidFill>
                <a:highlight>
                  <a:srgbClr val="FFFF00"/>
                </a:highlight>
                <a:latin typeface="Times New Roman" panose="02020603050405020304" pitchFamily="18" charset="0"/>
                <a:cs typeface="Times New Roman" panose="02020603050405020304" pitchFamily="18" charset="0"/>
              </a:rPr>
              <a:t>socialization</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Socialization </a:t>
            </a:r>
            <a:r>
              <a:rPr lang="cs-CZ" altLang="cs-CZ" sz="1400" b="1" dirty="0">
                <a:solidFill>
                  <a:srgbClr val="002060"/>
                </a:solidFill>
                <a:latin typeface="Times New Roman" panose="02020603050405020304" pitchFamily="18" charset="0"/>
                <a:cs typeface="Times New Roman" panose="02020603050405020304" pitchFamily="18" charset="0"/>
              </a:rPr>
              <a:t>- </a:t>
            </a:r>
            <a:r>
              <a:rPr lang="en-GB" altLang="cs-CZ" sz="1400" b="1" dirty="0">
                <a:solidFill>
                  <a:srgbClr val="002060"/>
                </a:solidFill>
                <a:latin typeface="Times New Roman" panose="02020603050405020304" pitchFamily="18" charset="0"/>
                <a:cs typeface="Times New Roman" panose="02020603050405020304" pitchFamily="18" charset="0"/>
              </a:rPr>
              <a:t>the</a:t>
            </a:r>
            <a:r>
              <a:rPr lang="cs-CZ" altLang="cs-CZ" sz="1400" b="1" dirty="0">
                <a:solidFill>
                  <a:srgbClr val="002060"/>
                </a:solidFill>
                <a:latin typeface="Times New Roman" panose="02020603050405020304" pitchFamily="18" charset="0"/>
                <a:cs typeface="Times New Roman" panose="02020603050405020304" pitchFamily="18" charset="0"/>
              </a:rPr>
              <a:t> </a:t>
            </a:r>
            <a:r>
              <a:rPr lang="en-GB" altLang="cs-CZ" sz="1400" b="1" dirty="0">
                <a:solidFill>
                  <a:srgbClr val="002060"/>
                </a:solidFill>
                <a:latin typeface="Times New Roman" panose="02020603050405020304" pitchFamily="18" charset="0"/>
                <a:cs typeface="Times New Roman" panose="02020603050405020304" pitchFamily="18" charset="0"/>
              </a:rPr>
              <a:t>process </a:t>
            </a:r>
            <a:r>
              <a:rPr lang="en-GB" altLang="cs-CZ" sz="1400" dirty="0">
                <a:solidFill>
                  <a:srgbClr val="002060"/>
                </a:solidFill>
                <a:latin typeface="Times New Roman" panose="02020603050405020304" pitchFamily="18" charset="0"/>
                <a:cs typeface="Times New Roman" panose="02020603050405020304" pitchFamily="18" charset="0"/>
              </a:rPr>
              <a:t>through which</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individual behaviours,</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values, attitudes, and</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motives are influenced</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to conform with those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seen as desirable in a</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given social or</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organizational setting.</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This process, she found,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has three stages:</a:t>
            </a:r>
          </a:p>
          <a:p>
            <a:pPr lvl="1"/>
            <a:r>
              <a:rPr lang="en-GB" altLang="cs-CZ" sz="1400" b="1" dirty="0">
                <a:solidFill>
                  <a:srgbClr val="002060"/>
                </a:solidFill>
                <a:latin typeface="Times New Roman" panose="02020603050405020304" pitchFamily="18" charset="0"/>
                <a:cs typeface="Times New Roman" panose="02020603050405020304" pitchFamily="18" charset="0"/>
              </a:rPr>
              <a:t>observing</a:t>
            </a:r>
            <a:r>
              <a:rPr lang="en-GB" altLang="cs-CZ" sz="1400" dirty="0">
                <a:solidFill>
                  <a:srgbClr val="002060"/>
                </a:solidFill>
                <a:latin typeface="Times New Roman" panose="02020603050405020304" pitchFamily="18" charset="0"/>
                <a:cs typeface="Times New Roman" panose="02020603050405020304" pitchFamily="18" charset="0"/>
              </a:rPr>
              <a:t> we watch other people to see how they behave and respond</a:t>
            </a:r>
          </a:p>
          <a:p>
            <a:pPr lvl="1"/>
            <a:r>
              <a:rPr lang="en-GB" altLang="cs-CZ" sz="1400" b="1" dirty="0">
                <a:solidFill>
                  <a:srgbClr val="002060"/>
                </a:solidFill>
                <a:latin typeface="Times New Roman" panose="02020603050405020304" pitchFamily="18" charset="0"/>
                <a:cs typeface="Times New Roman" panose="02020603050405020304" pitchFamily="18" charset="0"/>
              </a:rPr>
              <a:t>experimenting</a:t>
            </a:r>
            <a:r>
              <a:rPr lang="en-GB" altLang="cs-CZ" sz="1400" dirty="0">
                <a:solidFill>
                  <a:srgbClr val="002060"/>
                </a:solidFill>
                <a:latin typeface="Times New Roman" panose="02020603050405020304" pitchFamily="18" charset="0"/>
                <a:cs typeface="Times New Roman" panose="02020603050405020304" pitchFamily="18" charset="0"/>
              </a:rPr>
              <a:t> we try out some of those behaviours to see how they work for us</a:t>
            </a:r>
          </a:p>
          <a:p>
            <a:pPr lvl="1"/>
            <a:r>
              <a:rPr lang="en-GB" altLang="cs-CZ" sz="1400" b="1" dirty="0">
                <a:solidFill>
                  <a:srgbClr val="002060"/>
                </a:solidFill>
                <a:latin typeface="Times New Roman" panose="02020603050405020304" pitchFamily="18" charset="0"/>
                <a:cs typeface="Times New Roman" panose="02020603050405020304" pitchFamily="18" charset="0"/>
              </a:rPr>
              <a:t>evaluating</a:t>
            </a:r>
            <a:r>
              <a:rPr lang="en-GB" altLang="cs-CZ" sz="1400" dirty="0">
                <a:solidFill>
                  <a:srgbClr val="002060"/>
                </a:solidFill>
                <a:latin typeface="Times New Roman" panose="02020603050405020304" pitchFamily="18" charset="0"/>
                <a:cs typeface="Times New Roman" panose="02020603050405020304" pitchFamily="18" charset="0"/>
              </a:rPr>
              <a:t> we use our own assessment and feedback from others to decide which</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behaviours to keep, and which to discard.</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t>
            </a:r>
            <a:r>
              <a:rPr lang="cs-CZ" dirty="0" err="1"/>
              <a:t>perspectives</a:t>
            </a:r>
            <a:r>
              <a:rPr lang="cs-CZ" dirty="0"/>
              <a:t> in </a:t>
            </a:r>
            <a:r>
              <a:rPr lang="cs-CZ" dirty="0" err="1"/>
              <a:t>practice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38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animEffect transition="in" filter="fade">
                                      <p:cBhvr>
                                        <p:cTn id="25" dur="500"/>
                                        <p:tgtEl>
                                          <p:spTgt spid="1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500"/>
                                        <p:tgtEl>
                                          <p:spTgt spid="1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animEffect transition="in" filter="fade">
                                      <p:cBhvr>
                                        <p:cTn id="31"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rgbClr val="002060"/>
                </a:solidFill>
                <a:latin typeface="Times New Roman" panose="02020603050405020304" pitchFamily="18" charset="0"/>
                <a:cs typeface="Times New Roman" panose="02020603050405020304" pitchFamily="18" charset="0"/>
              </a:rPr>
              <a:t>Think of two people who you have observed recently – </a:t>
            </a:r>
            <a:br>
              <a:rPr lang="cs-CZ" sz="2000" b="1" dirty="0">
                <a:solidFill>
                  <a:srgbClr val="002060"/>
                </a:solidFill>
                <a:latin typeface="Times New Roman" panose="02020603050405020304" pitchFamily="18" charset="0"/>
                <a:cs typeface="Times New Roman" panose="02020603050405020304" pitchFamily="18" charset="0"/>
              </a:rPr>
            </a:br>
            <a:r>
              <a:rPr lang="en-GB" sz="2000" b="1" dirty="0">
                <a:solidFill>
                  <a:srgbClr val="002060"/>
                </a:solidFill>
                <a:latin typeface="Times New Roman" panose="02020603050405020304" pitchFamily="18" charset="0"/>
                <a:cs typeface="Times New Roman" panose="02020603050405020304" pitchFamily="18" charset="0"/>
              </a:rPr>
              <a:t>one a real person, the other a</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character in a movie or a television programme. </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dirty="0">
                <a:solidFill>
                  <a:srgbClr val="002060"/>
                </a:solidFill>
                <a:latin typeface="Times New Roman" panose="02020603050405020304" pitchFamily="18" charset="0"/>
                <a:cs typeface="Times New Roman" panose="02020603050405020304" pitchFamily="18" charset="0"/>
              </a:rPr>
              <a:t>How have they influenced you? </a:t>
            </a: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dirty="0">
                <a:solidFill>
                  <a:srgbClr val="002060"/>
                </a:solidFill>
                <a:latin typeface="Times New Roman" panose="02020603050405020304" pitchFamily="18" charset="0"/>
                <a:cs typeface="Times New Roman" panose="02020603050405020304" pitchFamily="18" charset="0"/>
              </a:rPr>
              <a:t>Which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their behaviours have you adopted? </a:t>
            </a: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dirty="0">
                <a:solidFill>
                  <a:srgbClr val="002060"/>
                </a:solidFill>
                <a:latin typeface="Times New Roman" panose="02020603050405020304" pitchFamily="18" charset="0"/>
                <a:cs typeface="Times New Roman" panose="02020603050405020304" pitchFamily="18" charset="0"/>
              </a:rPr>
              <a:t>What behaviours have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you decided not to adopt, and why? </a:t>
            </a: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dirty="0">
                <a:solidFill>
                  <a:srgbClr val="002060"/>
                </a:solidFill>
                <a:latin typeface="Times New Roman" panose="02020603050405020304" pitchFamily="18" charset="0"/>
                <a:cs typeface="Times New Roman" panose="02020603050405020304" pitchFamily="18" charset="0"/>
              </a:rPr>
              <a:t>For whom are you a role model in this way?</a:t>
            </a:r>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STOP AND THINK!</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214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How does social learning theory apply to organizational settings? </a:t>
            </a:r>
            <a:r>
              <a:rPr lang="en-GB" sz="1600" dirty="0">
                <a:solidFill>
                  <a:srgbClr val="002060"/>
                </a:solidFill>
                <a:latin typeface="Times New Roman" panose="02020603050405020304" pitchFamily="18" charset="0"/>
                <a:cs typeface="Times New Roman" panose="02020603050405020304" pitchFamily="18" charset="0"/>
              </a:rPr>
              <a:t>Organizations encourage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different standards concerning</a:t>
            </a:r>
            <a:r>
              <a:rPr lang="cs-CZ" sz="1600" dirty="0">
                <a:solidFill>
                  <a:srgbClr val="002060"/>
                </a:solidFill>
                <a:latin typeface="Times New Roman" panose="02020603050405020304" pitchFamily="18" charset="0"/>
                <a:cs typeface="Times New Roman" panose="02020603050405020304" pitchFamily="18" charset="0"/>
              </a:rPr>
              <a:t>:</a:t>
            </a:r>
          </a:p>
          <a:p>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what counts as good work performance;</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familiarity in social interactions at work;</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the amount of </a:t>
            </a:r>
            <a:r>
              <a:rPr lang="cs-CZ" sz="1600" dirty="0" err="1">
                <a:solidFill>
                  <a:srgbClr val="002060"/>
                </a:solidFill>
                <a:latin typeface="Times New Roman" panose="02020603050405020304" pitchFamily="18" charset="0"/>
                <a:cs typeface="Times New Roman" panose="02020603050405020304" pitchFamily="18" charset="0"/>
              </a:rPr>
              <a:t>respect</a:t>
            </a:r>
            <a:r>
              <a:rPr lang="en-GB" sz="1600" dirty="0">
                <a:solidFill>
                  <a:srgbClr val="002060"/>
                </a:solidFill>
                <a:latin typeface="Times New Roman" panose="02020603050405020304" pitchFamily="18" charset="0"/>
                <a:cs typeface="Times New Roman" panose="02020603050405020304" pitchFamily="18" charset="0"/>
              </a:rPr>
              <a:t> to show to superiors;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dress and appearance;</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social activities after work;</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 attitudes to work, colleagues, managers, unions, customers.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t>
            </a:r>
            <a:r>
              <a:rPr lang="cs-CZ" dirty="0" err="1"/>
              <a:t>perspectives</a:t>
            </a:r>
            <a:r>
              <a:rPr lang="cs-CZ" dirty="0"/>
              <a:t> in </a:t>
            </a:r>
            <a:r>
              <a:rPr lang="cs-CZ" dirty="0" err="1"/>
              <a:t>practice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750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0" end="10"/>
                                            </p:txEl>
                                          </p:spTgt>
                                        </p:tgtEl>
                                        <p:attrNameLst>
                                          <p:attrName>style.visibility</p:attrName>
                                        </p:attrNameLst>
                                      </p:cBhvr>
                                      <p:to>
                                        <p:strVal val="visible"/>
                                      </p:to>
                                    </p:set>
                                    <p:animEffect transition="in" filter="fade">
                                      <p:cBhvr>
                                        <p:cTn id="19" dur="500"/>
                                        <p:tgtEl>
                                          <p:spTgt spid="16">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12" end="12"/>
                                            </p:txEl>
                                          </p:spTgt>
                                        </p:tgtEl>
                                        <p:attrNameLst>
                                          <p:attrName>style.visibility</p:attrName>
                                        </p:attrNameLst>
                                      </p:cBhvr>
                                      <p:to>
                                        <p:strVal val="visible"/>
                                      </p:to>
                                    </p:set>
                                    <p:animEffect transition="in" filter="fade">
                                      <p:cBhvr>
                                        <p:cTn id="2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Effectiveness of learning and development methods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t>
            </a:r>
            <a:r>
              <a:rPr lang="cs-CZ" dirty="0" err="1"/>
              <a:t>perspectives</a:t>
            </a:r>
            <a:r>
              <a:rPr lang="cs-CZ" dirty="0"/>
              <a:t> in </a:t>
            </a:r>
            <a:r>
              <a:rPr lang="cs-CZ" dirty="0" err="1"/>
              <a:t>practice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0D2062A7-86E5-468E-8A90-B23608422D96}"/>
              </a:ext>
            </a:extLst>
          </p:cNvPr>
          <p:cNvPicPr>
            <a:picLocks noChangeAspect="1"/>
          </p:cNvPicPr>
          <p:nvPr/>
        </p:nvPicPr>
        <p:blipFill rotWithShape="1">
          <a:blip r:embed="rId3"/>
          <a:srcRect l="24013" t="26200" r="27163" b="22000"/>
          <a:stretch/>
        </p:blipFill>
        <p:spPr>
          <a:xfrm>
            <a:off x="1090840" y="1129603"/>
            <a:ext cx="5760640" cy="3437801"/>
          </a:xfrm>
          <a:prstGeom prst="rect">
            <a:avLst/>
          </a:prstGeom>
        </p:spPr>
      </p:pic>
    </p:spTree>
    <p:extLst>
      <p:ext uri="{BB962C8B-B14F-4D97-AF65-F5344CB8AC3E}">
        <p14:creationId xmlns:p14="http://schemas.microsoft.com/office/powerpoint/2010/main" val="342848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dirty="0">
                <a:solidFill>
                  <a:srgbClr val="002060"/>
                </a:solidFill>
                <a:latin typeface="Times New Roman" panose="02020603050405020304" pitchFamily="18" charset="0"/>
                <a:cs typeface="Times New Roman" panose="02020603050405020304" pitchFamily="18" charset="0"/>
              </a:rPr>
              <a:t>I</a:t>
            </a:r>
            <a:r>
              <a:rPr lang="en-GB" sz="1800" dirty="0" err="1">
                <a:solidFill>
                  <a:srgbClr val="002060"/>
                </a:solidFill>
                <a:latin typeface="Times New Roman" panose="02020603050405020304" pitchFamily="18" charset="0"/>
                <a:cs typeface="Times New Roman" panose="02020603050405020304" pitchFamily="18" charset="0"/>
              </a:rPr>
              <a:t>ndividuals</a:t>
            </a:r>
            <a:r>
              <a:rPr lang="en-GB" sz="1800" dirty="0">
                <a:solidFill>
                  <a:srgbClr val="002060"/>
                </a:solidFill>
                <a:latin typeface="Times New Roman" panose="02020603050405020304" pitchFamily="18" charset="0"/>
                <a:cs typeface="Times New Roman" panose="02020603050405020304" pitchFamily="18" charset="0"/>
              </a:rPr>
              <a:t> in the organization, explores five topics from psychology:</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 Learning</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 Personality</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 Communication</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 • Perception</a:t>
            </a: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 Motivation</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Introduction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0965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Behaviour modification versus socialization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cognitive </a:t>
            </a:r>
            <a:r>
              <a:rPr lang="cs-CZ" dirty="0" err="1"/>
              <a:t>perspectives</a:t>
            </a:r>
            <a:r>
              <a:rPr lang="cs-CZ" dirty="0"/>
              <a:t> in </a:t>
            </a:r>
            <a:r>
              <a:rPr lang="cs-CZ" dirty="0" err="1"/>
              <a:t>practice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9710B984-E083-4D20-84E6-1908BD278432}"/>
              </a:ext>
            </a:extLst>
          </p:cNvPr>
          <p:cNvPicPr>
            <a:picLocks noChangeAspect="1"/>
          </p:cNvPicPr>
          <p:nvPr/>
        </p:nvPicPr>
        <p:blipFill rotWithShape="1">
          <a:blip r:embed="rId3"/>
          <a:srcRect l="24800" t="29000" r="10625" b="15000"/>
          <a:stretch/>
        </p:blipFill>
        <p:spPr>
          <a:xfrm>
            <a:off x="611560" y="1154084"/>
            <a:ext cx="6984776" cy="3407208"/>
          </a:xfrm>
          <a:prstGeom prst="rect">
            <a:avLst/>
          </a:prstGeom>
        </p:spPr>
      </p:pic>
    </p:spTree>
    <p:extLst>
      <p:ext uri="{BB962C8B-B14F-4D97-AF65-F5344CB8AC3E}">
        <p14:creationId xmlns:p14="http://schemas.microsoft.com/office/powerpoint/2010/main" val="173643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concept of the learning organization is based on the work of </a:t>
            </a:r>
            <a:r>
              <a:rPr lang="en-GB" sz="1600" b="1" dirty="0">
                <a:solidFill>
                  <a:srgbClr val="002060"/>
                </a:solidFill>
                <a:latin typeface="Times New Roman" panose="02020603050405020304" pitchFamily="18" charset="0"/>
                <a:cs typeface="Times New Roman" panose="02020603050405020304" pitchFamily="18" charset="0"/>
              </a:rPr>
              <a:t>Chris Argyris and Donald</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Schön</a:t>
            </a:r>
            <a:r>
              <a:rPr lang="en-GB" sz="1600" dirty="0">
                <a:solidFill>
                  <a:srgbClr val="002060"/>
                </a:solidFill>
                <a:latin typeface="Times New Roman" panose="02020603050405020304" pitchFamily="18" charset="0"/>
                <a:cs typeface="Times New Roman" panose="02020603050405020304" pitchFamily="18" charset="0"/>
              </a:rPr>
              <a:t> (Argyris and Schön, 1974 and 1978; Argyris, 1982).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This is an organization that helps</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individuals to learn and to perform more effectively.</a:t>
            </a:r>
            <a:endParaRPr lang="cs-CZ" sz="1600" b="1" dirty="0">
              <a:solidFill>
                <a:srgbClr val="002060"/>
              </a:solidFill>
              <a:highlight>
                <a:srgbClr val="FFFF00"/>
              </a:highlight>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learning organization concept has become significant for several reasons:</a:t>
            </a:r>
          </a:p>
          <a:p>
            <a:r>
              <a:rPr lang="en-GB" sz="1600" dirty="0">
                <a:solidFill>
                  <a:srgbClr val="002060"/>
                </a:solidFill>
                <a:latin typeface="Times New Roman" panose="02020603050405020304" pitchFamily="18" charset="0"/>
                <a:cs typeface="Times New Roman" panose="02020603050405020304" pitchFamily="18" charset="0"/>
              </a:rPr>
              <a:t>the production of goods and services increasingly involves sophisticated knowledge;</a:t>
            </a:r>
          </a:p>
          <a:p>
            <a:r>
              <a:rPr lang="en-GB" sz="1600" dirty="0">
                <a:solidFill>
                  <a:srgbClr val="002060"/>
                </a:solidFill>
                <a:latin typeface="Times New Roman" panose="02020603050405020304" pitchFamily="18" charset="0"/>
                <a:cs typeface="Times New Roman" panose="02020603050405020304" pitchFamily="18" charset="0"/>
              </a:rPr>
              <a:t>knowledge is, therefore, as valuable a resource as raw materials;</a:t>
            </a:r>
          </a:p>
          <a:p>
            <a:r>
              <a:rPr lang="en-GB" sz="1600" dirty="0">
                <a:solidFill>
                  <a:srgbClr val="002060"/>
                </a:solidFill>
                <a:latin typeface="Times New Roman" panose="02020603050405020304" pitchFamily="18" charset="0"/>
                <a:cs typeface="Times New Roman" panose="02020603050405020304" pitchFamily="18" charset="0"/>
              </a:rPr>
              <a:t>many organizations have lost knowledgeable staff through retirements and de-layering;</a:t>
            </a:r>
          </a:p>
          <a:p>
            <a:r>
              <a:rPr lang="en-GB" sz="1600" dirty="0">
                <a:solidFill>
                  <a:srgbClr val="002060"/>
                </a:solidFill>
                <a:latin typeface="Times New Roman" panose="02020603050405020304" pitchFamily="18" charset="0"/>
                <a:cs typeface="Times New Roman" panose="02020603050405020304" pitchFamily="18" charset="0"/>
              </a:rPr>
              <a:t>information technologies are knowledge-intensive;</a:t>
            </a:r>
          </a:p>
          <a:p>
            <a:r>
              <a:rPr lang="cs-CZ" sz="1600" dirty="0">
                <a:solidFill>
                  <a:srgbClr val="002060"/>
                </a:solidFill>
                <a:latin typeface="Times New Roman" panose="02020603050405020304" pitchFamily="18" charset="0"/>
                <a:cs typeface="Times New Roman" panose="02020603050405020304" pitchFamily="18" charset="0"/>
              </a:rPr>
              <a:t>s</a:t>
            </a:r>
            <a:r>
              <a:rPr lang="en-GB" sz="1600" dirty="0" err="1">
                <a:solidFill>
                  <a:srgbClr val="002060"/>
                </a:solidFill>
                <a:latin typeface="Times New Roman" panose="02020603050405020304" pitchFamily="18" charset="0"/>
                <a:cs typeface="Times New Roman" panose="02020603050405020304" pitchFamily="18" charset="0"/>
              </a:rPr>
              <a:t>ome</a:t>
            </a:r>
            <a:r>
              <a:rPr lang="en-GB" sz="1600" dirty="0">
                <a:solidFill>
                  <a:srgbClr val="002060"/>
                </a:solidFill>
                <a:latin typeface="Times New Roman" panose="02020603050405020304" pitchFamily="18" charset="0"/>
                <a:cs typeface="Times New Roman" panose="02020603050405020304" pitchFamily="18" charset="0"/>
              </a:rPr>
              <a:t> knowledge can have a short lifespan, and be made obsolete by innovation;</a:t>
            </a:r>
          </a:p>
          <a:p>
            <a:r>
              <a:rPr lang="en-GB" sz="1600" dirty="0">
                <a:solidFill>
                  <a:srgbClr val="002060"/>
                </a:solidFill>
                <a:latin typeface="Times New Roman" panose="02020603050405020304" pitchFamily="18" charset="0"/>
                <a:cs typeface="Times New Roman" panose="02020603050405020304" pitchFamily="18" charset="0"/>
              </a:rPr>
              <a:t>flexibility, creativity, and responsiveness are now prized capabilities;</a:t>
            </a:r>
          </a:p>
          <a:p>
            <a:r>
              <a:rPr lang="en-GB" sz="1600" dirty="0">
                <a:solidFill>
                  <a:srgbClr val="002060"/>
                </a:solidFill>
                <a:latin typeface="Times New Roman" panose="02020603050405020304" pitchFamily="18" charset="0"/>
                <a:cs typeface="Times New Roman" panose="02020603050405020304" pitchFamily="18" charset="0"/>
              </a:rPr>
              <a:t>knowledge can thus be a source of competitive advantage for an organization.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learning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110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fade">
                                      <p:cBhvr>
                                        <p:cTn id="23" dur="500"/>
                                        <p:tgtEl>
                                          <p:spTgt spid="1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6" end="6"/>
                                            </p:txEl>
                                          </p:spTgt>
                                        </p:tgtEl>
                                        <p:attrNameLst>
                                          <p:attrName>style.visibility</p:attrName>
                                        </p:attrNameLst>
                                      </p:cBhvr>
                                      <p:to>
                                        <p:strVal val="visible"/>
                                      </p:to>
                                    </p:set>
                                    <p:animEffect transition="in" filter="fade">
                                      <p:cBhvr>
                                        <p:cTn id="26" dur="500"/>
                                        <p:tgtEl>
                                          <p:spTgt spid="16">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animEffect transition="in" filter="fade">
                                      <p:cBhvr>
                                        <p:cTn id="29" dur="500"/>
                                        <p:tgtEl>
                                          <p:spTgt spid="16">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animEffect transition="in" filter="fade">
                                      <p:cBhvr>
                                        <p:cTn id="35" dur="500"/>
                                        <p:tgtEl>
                                          <p:spTgt spid="16">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0" end="10"/>
                                            </p:txEl>
                                          </p:spTgt>
                                        </p:tgtEl>
                                        <p:attrNameLst>
                                          <p:attrName>style.visibility</p:attrName>
                                        </p:attrNameLst>
                                      </p:cBhvr>
                                      <p:to>
                                        <p:strVal val="visible"/>
                                      </p:to>
                                    </p:set>
                                    <p:animEffect transition="in" filter="fade">
                                      <p:cBhvr>
                                        <p:cTn id="38"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9185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solidFill>
                  <a:srgbClr val="002060"/>
                </a:solidFill>
                <a:latin typeface="Times New Roman" panose="02020603050405020304" pitchFamily="18" charset="0"/>
                <a:cs typeface="Times New Roman" panose="02020603050405020304" pitchFamily="18" charset="0"/>
              </a:rPr>
              <a:t>When Barclays Bank set up its corporate university, it</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wanted to develop something different</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Paul Rudd, director of Barclays University (known as ‘BU’),</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said ‘Corporate universities are pretty ill-defined and many</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organizations just re-branded their training departments</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to make them sound sexier</a:t>
            </a:r>
            <a:r>
              <a:rPr lang="cs-CZ" sz="1400" dirty="0">
                <a:solidFill>
                  <a:srgbClr val="002060"/>
                </a:solidFill>
                <a:latin typeface="Times New Roman" panose="02020603050405020304" pitchFamily="18" charset="0"/>
                <a:cs typeface="Times New Roman" panose="02020603050405020304" pitchFamily="18" charset="0"/>
              </a:rPr>
              <a:t>.</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The company focus groups</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showed that employees were not ‘engaged’ either by</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attending training courses or by sitting at computer screens.</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The bank set up leading edge ‘metro centres’ in existing</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bank buildings, but with a radically different environment.</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Each metro centre cost £1 million to establish, and typical</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features include</a:t>
            </a:r>
          </a:p>
          <a:p>
            <a:pPr lvl="1"/>
            <a:r>
              <a:rPr lang="en-GB" altLang="cs-CZ" sz="1200" dirty="0">
                <a:solidFill>
                  <a:srgbClr val="002060"/>
                </a:solidFill>
                <a:latin typeface="Times New Roman" panose="02020603050405020304" pitchFamily="18" charset="0"/>
                <a:cs typeface="Times New Roman" panose="02020603050405020304" pitchFamily="18" charset="0"/>
              </a:rPr>
              <a:t>background music</a:t>
            </a:r>
          </a:p>
          <a:p>
            <a:pPr lvl="1"/>
            <a:r>
              <a:rPr lang="en-GB" altLang="cs-CZ" sz="1200" dirty="0">
                <a:solidFill>
                  <a:srgbClr val="002060"/>
                </a:solidFill>
                <a:latin typeface="Times New Roman" panose="02020603050405020304" pitchFamily="18" charset="0"/>
                <a:cs typeface="Times New Roman" panose="02020603050405020304" pitchFamily="18" charset="0"/>
              </a:rPr>
              <a:t>café area</a:t>
            </a:r>
          </a:p>
          <a:p>
            <a:pPr lvl="1"/>
            <a:r>
              <a:rPr lang="en-GB" altLang="cs-CZ" sz="1200" dirty="0">
                <a:solidFill>
                  <a:srgbClr val="002060"/>
                </a:solidFill>
                <a:latin typeface="Times New Roman" panose="02020603050405020304" pitchFamily="18" charset="0"/>
                <a:cs typeface="Times New Roman" panose="02020603050405020304" pitchFamily="18" charset="0"/>
              </a:rPr>
              <a:t>high-tech training rooms</a:t>
            </a:r>
          </a:p>
          <a:p>
            <a:pPr lvl="1"/>
            <a:r>
              <a:rPr lang="en-GB" altLang="cs-CZ" sz="1200" dirty="0">
                <a:solidFill>
                  <a:srgbClr val="002060"/>
                </a:solidFill>
                <a:latin typeface="Times New Roman" panose="02020603050405020304" pitchFamily="18" charset="0"/>
                <a:cs typeface="Times New Roman" panose="02020603050405020304" pitchFamily="18" charset="0"/>
              </a:rPr>
              <a:t>Zen room in which to relax</a:t>
            </a:r>
          </a:p>
          <a:p>
            <a:pPr lvl="1"/>
            <a:r>
              <a:rPr lang="en-GB" altLang="cs-CZ" sz="1200" dirty="0">
                <a:solidFill>
                  <a:srgbClr val="002060"/>
                </a:solidFill>
                <a:latin typeface="Times New Roman" panose="02020603050405020304" pitchFamily="18" charset="0"/>
                <a:cs typeface="Times New Roman" panose="02020603050405020304" pitchFamily="18" charset="0"/>
              </a:rPr>
              <a:t>library</a:t>
            </a:r>
          </a:p>
          <a:p>
            <a:pPr lvl="1"/>
            <a:r>
              <a:rPr lang="en-GB" altLang="cs-CZ" sz="1200" dirty="0">
                <a:solidFill>
                  <a:srgbClr val="002060"/>
                </a:solidFill>
                <a:latin typeface="Times New Roman" panose="02020603050405020304" pitchFamily="18" charset="0"/>
                <a:cs typeface="Times New Roman" panose="02020603050405020304" pitchFamily="18" charset="0"/>
              </a:rPr>
              <a:t>48-hour free ordering service for books, videos and CDs.</a:t>
            </a:r>
          </a:p>
          <a:p>
            <a:r>
              <a:rPr lang="en-GB" altLang="cs-CZ" sz="1400" dirty="0">
                <a:solidFill>
                  <a:srgbClr val="002060"/>
                </a:solidFill>
                <a:latin typeface="Times New Roman" panose="02020603050405020304" pitchFamily="18" charset="0"/>
                <a:cs typeface="Times New Roman" panose="02020603050405020304" pitchFamily="18" charset="0"/>
              </a:rPr>
              <a:t>The libraries have books not on banking, but on subjects</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such as teaching children to read, </a:t>
            </a:r>
            <a:r>
              <a:rPr lang="en-GB" altLang="cs-CZ" sz="1400" dirty="0" err="1">
                <a:solidFill>
                  <a:srgbClr val="002060"/>
                </a:solidFill>
                <a:latin typeface="Times New Roman" panose="02020603050405020304" pitchFamily="18" charset="0"/>
                <a:cs typeface="Times New Roman" panose="02020603050405020304" pitchFamily="18" charset="0"/>
              </a:rPr>
              <a:t>t’ai</a:t>
            </a:r>
            <a:r>
              <a:rPr lang="en-GB" altLang="cs-CZ" sz="1400" dirty="0">
                <a:solidFill>
                  <a:srgbClr val="002060"/>
                </a:solidFill>
                <a:latin typeface="Times New Roman" panose="02020603050405020304" pitchFamily="18" charset="0"/>
                <a:cs typeface="Times New Roman" panose="02020603050405020304" pitchFamily="18" charset="0"/>
              </a:rPr>
              <a:t> chi, and anger</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management. The centres are open in the evenings, and</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also at weekends, when families are allowed to visit. Each</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of the bank’s 65,000 staff has a £150 allowance to spend</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on anything that is related to learning</a:t>
            </a:r>
            <a:r>
              <a:rPr lang="cs-CZ" altLang="cs-CZ" sz="1400" dirty="0">
                <a:solidFill>
                  <a:srgbClr val="002060"/>
                </a:solidFill>
                <a:latin typeface="Times New Roman" panose="02020603050405020304" pitchFamily="18" charset="0"/>
                <a:cs typeface="Times New Roman" panose="02020603050405020304" pitchFamily="18" charset="0"/>
              </a:rPr>
              <a:t>.</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Barclays</a:t>
            </a:r>
            <a:r>
              <a:rPr lang="cs-CZ" dirty="0"/>
              <a:t> Bank – </a:t>
            </a:r>
            <a:r>
              <a:rPr lang="cs-CZ" dirty="0" err="1"/>
              <a:t>radically</a:t>
            </a:r>
            <a:r>
              <a:rPr lang="cs-CZ" dirty="0"/>
              <a:t> </a:t>
            </a:r>
            <a:r>
              <a:rPr lang="cs-CZ" dirty="0" err="1"/>
              <a:t>different</a:t>
            </a:r>
            <a:r>
              <a:rPr lang="cs-CZ" dirty="0"/>
              <a:t> </a:t>
            </a:r>
            <a:r>
              <a:rPr lang="cs-CZ" dirty="0" err="1"/>
              <a:t>environment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72071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630528"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idea of the learning organization was popularized by </a:t>
            </a:r>
            <a:r>
              <a:rPr lang="en-GB" sz="1600" b="1" dirty="0">
                <a:solidFill>
                  <a:srgbClr val="002060"/>
                </a:solidFill>
                <a:latin typeface="Times New Roman" panose="02020603050405020304" pitchFamily="18" charset="0"/>
                <a:cs typeface="Times New Roman" panose="02020603050405020304" pitchFamily="18" charset="0"/>
              </a:rPr>
              <a:t>Peter Senge</a:t>
            </a:r>
            <a:r>
              <a:rPr lang="en-GB" sz="1600" dirty="0">
                <a:solidFill>
                  <a:srgbClr val="002060"/>
                </a:solidFill>
                <a:latin typeface="Times New Roman" panose="02020603050405020304" pitchFamily="18" charset="0"/>
                <a:cs typeface="Times New Roman" panose="02020603050405020304" pitchFamily="18" charset="0"/>
              </a:rPr>
              <a:t>, whose book</a:t>
            </a:r>
            <a:r>
              <a:rPr lang="cs-CZ" sz="1600" dirty="0">
                <a:solidFill>
                  <a:srgbClr val="002060"/>
                </a:solidFill>
                <a:latin typeface="Times New Roman" panose="02020603050405020304" pitchFamily="18" charset="0"/>
                <a:cs typeface="Times New Roman" panose="02020603050405020304" pitchFamily="18" charset="0"/>
              </a:rPr>
              <a:t> </a:t>
            </a:r>
            <a:r>
              <a:rPr lang="en-GB" sz="1600" i="1" dirty="0">
                <a:solidFill>
                  <a:srgbClr val="002060"/>
                </a:solidFill>
                <a:latin typeface="Times New Roman" panose="02020603050405020304" pitchFamily="18" charset="0"/>
                <a:cs typeface="Times New Roman" panose="02020603050405020304" pitchFamily="18" charset="0"/>
              </a:rPr>
              <a:t>The Fifth Discipline (1990</a:t>
            </a:r>
            <a:r>
              <a:rPr lang="en-GB" sz="1600" dirty="0">
                <a:solidFill>
                  <a:srgbClr val="002060"/>
                </a:solidFill>
                <a:latin typeface="Times New Roman" panose="02020603050405020304" pitchFamily="18" charset="0"/>
                <a:cs typeface="Times New Roman" panose="02020603050405020304" pitchFamily="18" charset="0"/>
              </a:rPr>
              <a:t>) was an international best-seller. Senge argues (1990)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work at all levels must become more ‘</a:t>
            </a:r>
            <a:r>
              <a:rPr lang="en-GB" sz="1600" dirty="0" err="1">
                <a:solidFill>
                  <a:srgbClr val="002060"/>
                </a:solidFill>
                <a:latin typeface="Times New Roman" panose="02020603050405020304" pitchFamily="18" charset="0"/>
                <a:cs typeface="Times New Roman" panose="02020603050405020304" pitchFamily="18" charset="0"/>
              </a:rPr>
              <a:t>learningful</a:t>
            </a:r>
            <a:r>
              <a:rPr lang="en-GB" sz="1600" dirty="0">
                <a:solidFill>
                  <a:srgbClr val="002060"/>
                </a:solidFill>
                <a:latin typeface="Times New Roman" panose="02020603050405020304" pitchFamily="18" charset="0"/>
                <a:cs typeface="Times New Roman" panose="02020603050405020304" pitchFamily="18" charset="0"/>
              </a:rPr>
              <a:t>’, by applying the five ‘</a:t>
            </a:r>
            <a:r>
              <a:rPr lang="en-GB" sz="1600" b="1" dirty="0">
                <a:solidFill>
                  <a:srgbClr val="002060"/>
                </a:solidFill>
                <a:latin typeface="Times New Roman" panose="02020603050405020304" pitchFamily="18" charset="0"/>
                <a:cs typeface="Times New Roman" panose="02020603050405020304" pitchFamily="18" charset="0"/>
              </a:rPr>
              <a:t>learning disciplines’</a:t>
            </a:r>
            <a:r>
              <a:rPr lang="cs-CZ" sz="1600" b="1" dirty="0">
                <a:solidFill>
                  <a:srgbClr val="002060"/>
                </a:solidFill>
                <a:latin typeface="Times New Roman" panose="02020603050405020304" pitchFamily="18" charset="0"/>
                <a:cs typeface="Times New Roman" panose="02020603050405020304" pitchFamily="18" charset="0"/>
              </a:rPr>
              <a:t>.</a:t>
            </a:r>
            <a:endParaRPr lang="en-US" altLang="cs-CZ" sz="16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The learning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6BF7655C-6F78-49CB-848C-5C941BD29C1D}"/>
              </a:ext>
            </a:extLst>
          </p:cNvPr>
          <p:cNvPicPr>
            <a:picLocks noChangeAspect="1"/>
          </p:cNvPicPr>
          <p:nvPr/>
        </p:nvPicPr>
        <p:blipFill rotWithShape="1">
          <a:blip r:embed="rId3"/>
          <a:srcRect l="24801" t="31422" r="10626" b="23401"/>
          <a:stretch/>
        </p:blipFill>
        <p:spPr>
          <a:xfrm>
            <a:off x="971600" y="1923678"/>
            <a:ext cx="6840760" cy="2692102"/>
          </a:xfrm>
          <a:prstGeom prst="rect">
            <a:avLst/>
          </a:prstGeom>
        </p:spPr>
      </p:pic>
    </p:spTree>
    <p:extLst>
      <p:ext uri="{BB962C8B-B14F-4D97-AF65-F5344CB8AC3E}">
        <p14:creationId xmlns:p14="http://schemas.microsoft.com/office/powerpoint/2010/main" val="2060588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en-GB" dirty="0"/>
              <a:t>The learning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99A64886-4072-44DC-B7F1-66FA2E6CA93B}"/>
              </a:ext>
            </a:extLst>
          </p:cNvPr>
          <p:cNvPicPr>
            <a:picLocks noChangeAspect="1"/>
          </p:cNvPicPr>
          <p:nvPr/>
        </p:nvPicPr>
        <p:blipFill rotWithShape="1">
          <a:blip r:embed="rId3"/>
          <a:srcRect l="17713" t="12200" r="18500" b="10801"/>
          <a:stretch/>
        </p:blipFill>
        <p:spPr>
          <a:xfrm>
            <a:off x="0" y="6032"/>
            <a:ext cx="7596336" cy="5158006"/>
          </a:xfrm>
          <a:prstGeom prst="rect">
            <a:avLst/>
          </a:prstGeom>
        </p:spPr>
      </p:pic>
      <p:sp>
        <p:nvSpPr>
          <p:cNvPr id="4" name="TextovéPole 3">
            <a:extLst>
              <a:ext uri="{FF2B5EF4-FFF2-40B4-BE49-F238E27FC236}">
                <a16:creationId xmlns:a16="http://schemas.microsoft.com/office/drawing/2014/main" id="{65CB7FF6-7BAC-4A1C-A770-ED0AAC8E759D}"/>
              </a:ext>
            </a:extLst>
          </p:cNvPr>
          <p:cNvSpPr txBox="1"/>
          <p:nvPr/>
        </p:nvSpPr>
        <p:spPr>
          <a:xfrm>
            <a:off x="7596336" y="4227934"/>
            <a:ext cx="1512168" cy="72008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31675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en-GB" dirty="0"/>
              <a:t>The learning organization</a:t>
            </a:r>
            <a:r>
              <a:rPr lang="cs-CZ" dirty="0"/>
              <a:t> - </a:t>
            </a:r>
            <a:r>
              <a:rPr lang="en-GB" dirty="0"/>
              <a:t>positives and negatives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EB9E96F-ADA9-403B-9CD2-E51E836EB73E}"/>
              </a:ext>
            </a:extLst>
          </p:cNvPr>
          <p:cNvPicPr>
            <a:picLocks noChangeAspect="1"/>
          </p:cNvPicPr>
          <p:nvPr/>
        </p:nvPicPr>
        <p:blipFill rotWithShape="1">
          <a:blip r:embed="rId3"/>
          <a:srcRect l="25588" t="22001" r="9051" b="16400"/>
          <a:stretch/>
        </p:blipFill>
        <p:spPr>
          <a:xfrm>
            <a:off x="539552" y="754689"/>
            <a:ext cx="7416824" cy="3931810"/>
          </a:xfrm>
          <a:prstGeom prst="rect">
            <a:avLst/>
          </a:prstGeom>
        </p:spPr>
      </p:pic>
    </p:spTree>
    <p:extLst>
      <p:ext uri="{BB962C8B-B14F-4D97-AF65-F5344CB8AC3E}">
        <p14:creationId xmlns:p14="http://schemas.microsoft.com/office/powerpoint/2010/main" val="66777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9185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Who are you? How do you describe yourself? How do you differ from others? How can 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define and measure those characteristics and differences?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Psychology answers these questions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using the concept of </a:t>
            </a:r>
            <a:r>
              <a:rPr lang="en-GB" sz="1600" b="1" dirty="0">
                <a:solidFill>
                  <a:srgbClr val="002060"/>
                </a:solidFill>
                <a:latin typeface="Times New Roman" panose="02020603050405020304" pitchFamily="18" charset="0"/>
                <a:cs typeface="Times New Roman" panose="02020603050405020304" pitchFamily="18" charset="0"/>
              </a:rPr>
              <a:t>personality</a:t>
            </a:r>
            <a:r>
              <a:rPr lang="en-GB" sz="1600" dirty="0">
                <a:solidFill>
                  <a:srgbClr val="002060"/>
                </a:solidFill>
                <a:latin typeface="Times New Roman" panose="02020603050405020304" pitchFamily="18" charset="0"/>
                <a:cs typeface="Times New Roman" panose="02020603050405020304" pitchFamily="18" charset="0"/>
              </a:rPr>
              <a:t>.</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Personality the</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psychological qualities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that influence an</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individual’s characteristic</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behaviour patterns, in a</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stable and distinctive</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manner</a:t>
            </a:r>
            <a:r>
              <a:rPr lang="en-GB" altLang="cs-CZ" sz="1600" dirty="0">
                <a:solidFill>
                  <a:srgbClr val="002060"/>
                </a:solidFill>
                <a:latin typeface="Times New Roman" panose="02020603050405020304" pitchFamily="18" charset="0"/>
                <a:cs typeface="Times New Roman" panose="02020603050405020304" pitchFamily="18" charset="0"/>
              </a:rPr>
              <a: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What are the </a:t>
            </a:r>
            <a:r>
              <a:rPr lang="en-GB" altLang="cs-CZ" sz="1600" b="1" dirty="0">
                <a:solidFill>
                  <a:srgbClr val="002060"/>
                </a:solidFill>
                <a:latin typeface="Times New Roman" panose="02020603050405020304" pitchFamily="18" charset="0"/>
                <a:cs typeface="Times New Roman" panose="02020603050405020304" pitchFamily="18" charset="0"/>
              </a:rPr>
              <a:t>foundation</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of personality assessments</a:t>
            </a:r>
            <a:r>
              <a:rPr lang="en-GB" altLang="cs-CZ" sz="1600" dirty="0">
                <a:solidFill>
                  <a:srgbClr val="002060"/>
                </a:solidFill>
                <a:latin typeface="Times New Roman" panose="02020603050405020304" pitchFamily="18" charset="0"/>
                <a:cs typeface="Times New Roman" panose="02020603050405020304" pitchFamily="18" charset="0"/>
              </a:rPr>
              <a:t>, or </a:t>
            </a:r>
            <a:r>
              <a:rPr lang="en-GB" altLang="cs-CZ" sz="1600" b="1" dirty="0">
                <a:solidFill>
                  <a:srgbClr val="002060"/>
                </a:solidFill>
                <a:latin typeface="Times New Roman" panose="02020603050405020304" pitchFamily="18" charset="0"/>
                <a:cs typeface="Times New Roman" panose="02020603050405020304" pitchFamily="18" charset="0"/>
              </a:rPr>
              <a:t>psychometrics</a:t>
            </a:r>
            <a:r>
              <a:rPr lang="en-GB" altLang="cs-CZ" sz="1600" dirty="0">
                <a:solidFill>
                  <a:srgbClr val="002060"/>
                </a:solidFill>
                <a:latin typeface="Times New Roman" panose="02020603050405020304" pitchFamily="18" charset="0"/>
                <a:cs typeface="Times New Roman" panose="02020603050405020304" pitchFamily="18" charset="0"/>
              </a:rPr>
              <a:t>, and what value are they?</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Psychometrics the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systematic testing,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measurement,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assessment of</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intelligence, aptitudes,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and personality.</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788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9185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In addition to selecting job</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applicants, </a:t>
            </a:r>
            <a:r>
              <a:rPr lang="en-GB" sz="1600" b="1" dirty="0">
                <a:solidFill>
                  <a:srgbClr val="002060"/>
                </a:solidFill>
                <a:latin typeface="Times New Roman" panose="02020603050405020304" pitchFamily="18" charset="0"/>
                <a:cs typeface="Times New Roman" panose="02020603050405020304" pitchFamily="18" charset="0"/>
              </a:rPr>
              <a:t>psychometric assessment </a:t>
            </a:r>
            <a:r>
              <a:rPr lang="en-GB" sz="1600" dirty="0">
                <a:solidFill>
                  <a:srgbClr val="002060"/>
                </a:solidFill>
                <a:latin typeface="Times New Roman" panose="02020603050405020304" pitchFamily="18" charset="0"/>
                <a:cs typeface="Times New Roman" panose="02020603050405020304" pitchFamily="18" charset="0"/>
              </a:rPr>
              <a:t>has several other applications: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assessment of </a:t>
            </a:r>
            <a:r>
              <a:rPr lang="en-GB" sz="1600" b="1" dirty="0">
                <a:solidFill>
                  <a:srgbClr val="002060"/>
                </a:solidFill>
                <a:latin typeface="Times New Roman" panose="02020603050405020304" pitchFamily="18" charset="0"/>
                <a:cs typeface="Times New Roman" panose="02020603050405020304" pitchFamily="18" charset="0"/>
              </a:rPr>
              <a:t>suitability</a:t>
            </a:r>
            <a:r>
              <a:rPr lang="en-GB" sz="1600" dirty="0">
                <a:solidFill>
                  <a:srgbClr val="002060"/>
                </a:solidFill>
                <a:latin typeface="Times New Roman" panose="02020603050405020304" pitchFamily="18" charset="0"/>
                <a:cs typeface="Times New Roman" panose="02020603050405020304" pitchFamily="18" charset="0"/>
              </a:rPr>
              <a:t> for promotion;</a:t>
            </a:r>
          </a:p>
          <a:p>
            <a:r>
              <a:rPr lang="en-GB" sz="1600" dirty="0">
                <a:solidFill>
                  <a:srgbClr val="002060"/>
                </a:solidFill>
                <a:latin typeface="Times New Roman" panose="02020603050405020304" pitchFamily="18" charset="0"/>
                <a:cs typeface="Times New Roman" panose="02020603050405020304" pitchFamily="18" charset="0"/>
              </a:rPr>
              <a:t>assessment for </a:t>
            </a:r>
            <a:r>
              <a:rPr lang="en-GB" sz="1600" b="1" dirty="0">
                <a:solidFill>
                  <a:srgbClr val="002060"/>
                </a:solidFill>
                <a:latin typeface="Times New Roman" panose="02020603050405020304" pitchFamily="18" charset="0"/>
                <a:cs typeface="Times New Roman" panose="02020603050405020304" pitchFamily="18" charset="0"/>
              </a:rPr>
              <a:t>redeployment</a:t>
            </a:r>
            <a:r>
              <a:rPr lang="en-GB" sz="1600" dirty="0">
                <a:solidFill>
                  <a:srgbClr val="002060"/>
                </a:solidFill>
                <a:latin typeface="Times New Roman" panose="02020603050405020304" pitchFamily="18" charset="0"/>
                <a:cs typeface="Times New Roman" panose="02020603050405020304" pitchFamily="18" charset="0"/>
              </a:rPr>
              <a:t> purposes;</a:t>
            </a:r>
          </a:p>
          <a:p>
            <a:r>
              <a:rPr lang="en-GB" sz="1600" dirty="0">
                <a:solidFill>
                  <a:srgbClr val="002060"/>
                </a:solidFill>
                <a:latin typeface="Times New Roman" panose="02020603050405020304" pitchFamily="18" charset="0"/>
                <a:cs typeface="Times New Roman" panose="02020603050405020304" pitchFamily="18" charset="0"/>
              </a:rPr>
              <a:t>evaluation of </a:t>
            </a:r>
            <a:r>
              <a:rPr lang="en-GB" sz="1600" b="1" dirty="0">
                <a:solidFill>
                  <a:srgbClr val="002060"/>
                </a:solidFill>
                <a:latin typeface="Times New Roman" panose="02020603050405020304" pitchFamily="18" charset="0"/>
                <a:cs typeface="Times New Roman" panose="02020603050405020304" pitchFamily="18" charset="0"/>
              </a:rPr>
              <a:t>training</a:t>
            </a:r>
            <a:r>
              <a:rPr lang="en-GB" sz="1600" dirty="0">
                <a:solidFill>
                  <a:srgbClr val="002060"/>
                </a:solidFill>
                <a:latin typeface="Times New Roman" panose="02020603050405020304" pitchFamily="18" charset="0"/>
                <a:cs typeface="Times New Roman" panose="02020603050405020304" pitchFamily="18" charset="0"/>
              </a:rPr>
              <a:t> potential;</a:t>
            </a:r>
          </a:p>
          <a:p>
            <a:r>
              <a:rPr lang="en-GB" sz="1600" dirty="0">
                <a:solidFill>
                  <a:srgbClr val="002060"/>
                </a:solidFill>
                <a:latin typeface="Times New Roman" panose="02020603050405020304" pitchFamily="18" charset="0"/>
                <a:cs typeface="Times New Roman" panose="02020603050405020304" pitchFamily="18" charset="0"/>
              </a:rPr>
              <a:t>team and </a:t>
            </a:r>
            <a:r>
              <a:rPr lang="en-GB" sz="1600" b="1" dirty="0">
                <a:solidFill>
                  <a:srgbClr val="002060"/>
                </a:solidFill>
                <a:latin typeface="Times New Roman" panose="02020603050405020304" pitchFamily="18" charset="0"/>
                <a:cs typeface="Times New Roman" panose="02020603050405020304" pitchFamily="18" charset="0"/>
              </a:rPr>
              <a:t>leadership</a:t>
            </a:r>
            <a:r>
              <a:rPr lang="en-GB" sz="1600" dirty="0">
                <a:solidFill>
                  <a:srgbClr val="002060"/>
                </a:solidFill>
                <a:latin typeface="Times New Roman" panose="02020603050405020304" pitchFamily="18" charset="0"/>
                <a:cs typeface="Times New Roman" panose="02020603050405020304" pitchFamily="18" charset="0"/>
              </a:rPr>
              <a:t> development;</a:t>
            </a:r>
          </a:p>
          <a:p>
            <a:r>
              <a:rPr lang="en-GB" sz="1600" dirty="0">
                <a:solidFill>
                  <a:srgbClr val="002060"/>
                </a:solidFill>
                <a:latin typeface="Times New Roman" panose="02020603050405020304" pitchFamily="18" charset="0"/>
                <a:cs typeface="Times New Roman" panose="02020603050405020304" pitchFamily="18" charset="0"/>
              </a:rPr>
              <a:t>career </a:t>
            </a:r>
            <a:r>
              <a:rPr lang="en-GB" sz="1600" b="1" dirty="0">
                <a:solidFill>
                  <a:srgbClr val="002060"/>
                </a:solidFill>
                <a:latin typeface="Times New Roman" panose="02020603050405020304" pitchFamily="18" charset="0"/>
                <a:cs typeface="Times New Roman" panose="02020603050405020304" pitchFamily="18" charset="0"/>
              </a:rPr>
              <a:t>counselling</a:t>
            </a:r>
            <a:r>
              <a:rPr lang="en-GB" sz="1600" dirty="0">
                <a:solidFill>
                  <a:srgbClr val="002060"/>
                </a:solidFill>
                <a:latin typeface="Times New Roman" panose="02020603050405020304" pitchFamily="18" charset="0"/>
                <a:cs typeface="Times New Roman" panose="02020603050405020304" pitchFamily="18" charset="0"/>
              </a:rPr>
              <a:t> and development;</a:t>
            </a:r>
          </a:p>
          <a:p>
            <a:r>
              <a:rPr lang="en-GB" sz="1600" dirty="0">
                <a:solidFill>
                  <a:srgbClr val="002060"/>
                </a:solidFill>
                <a:latin typeface="Times New Roman" panose="02020603050405020304" pitchFamily="18" charset="0"/>
                <a:cs typeface="Times New Roman" panose="02020603050405020304" pitchFamily="18" charset="0"/>
              </a:rPr>
              <a:t>graduate recruitment, for applicants with limited work experience;</a:t>
            </a:r>
          </a:p>
          <a:p>
            <a:r>
              <a:rPr lang="en-GB" sz="1600" dirty="0">
                <a:solidFill>
                  <a:srgbClr val="002060"/>
                </a:solidFill>
                <a:latin typeface="Times New Roman" panose="02020603050405020304" pitchFamily="18" charset="0"/>
                <a:cs typeface="Times New Roman" panose="02020603050405020304" pitchFamily="18" charset="0"/>
              </a:rPr>
              <a:t>vocational </a:t>
            </a:r>
            <a:r>
              <a:rPr lang="en-GB" sz="1600" b="1" dirty="0">
                <a:solidFill>
                  <a:srgbClr val="002060"/>
                </a:solidFill>
                <a:latin typeface="Times New Roman" panose="02020603050405020304" pitchFamily="18" charset="0"/>
                <a:cs typeface="Times New Roman" panose="02020603050405020304" pitchFamily="18" charset="0"/>
              </a:rPr>
              <a:t>guidance</a:t>
            </a:r>
            <a:r>
              <a:rPr lang="en-GB" sz="1600" dirty="0">
                <a:solidFill>
                  <a:srgbClr val="002060"/>
                </a:solidFill>
                <a:latin typeface="Times New Roman" panose="02020603050405020304" pitchFamily="18" charset="0"/>
                <a:cs typeface="Times New Roman" panose="02020603050405020304" pitchFamily="18" charset="0"/>
              </a:rPr>
              <a:t>;</a:t>
            </a:r>
          </a:p>
          <a:p>
            <a:r>
              <a:rPr lang="en-GB" sz="1600" dirty="0">
                <a:solidFill>
                  <a:srgbClr val="002060"/>
                </a:solidFill>
                <a:latin typeface="Times New Roman" panose="02020603050405020304" pitchFamily="18" charset="0"/>
                <a:cs typeface="Times New Roman" panose="02020603050405020304" pitchFamily="18" charset="0"/>
              </a:rPr>
              <a:t>redundancy counselling.</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55170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22C01AC8-7F45-46DF-BD33-2AEADB5CC20F}"/>
              </a:ext>
            </a:extLst>
          </p:cNvPr>
          <p:cNvPicPr>
            <a:picLocks noChangeAspect="1"/>
          </p:cNvPicPr>
          <p:nvPr/>
        </p:nvPicPr>
        <p:blipFill rotWithShape="1">
          <a:blip r:embed="rId3"/>
          <a:srcRect l="22437" t="16471" r="22439" b="29000"/>
          <a:stretch/>
        </p:blipFill>
        <p:spPr>
          <a:xfrm>
            <a:off x="-1" y="9463"/>
            <a:ext cx="7322633" cy="4074455"/>
          </a:xfrm>
          <a:prstGeom prst="rect">
            <a:avLst/>
          </a:prstGeom>
        </p:spPr>
      </p:pic>
      <p:pic>
        <p:nvPicPr>
          <p:cNvPr id="3" name="Obrázek 2">
            <a:extLst>
              <a:ext uri="{FF2B5EF4-FFF2-40B4-BE49-F238E27FC236}">
                <a16:creationId xmlns:a16="http://schemas.microsoft.com/office/drawing/2014/main" id="{9B7D764D-D440-45E3-BAD1-212163BDE023}"/>
              </a:ext>
            </a:extLst>
          </p:cNvPr>
          <p:cNvPicPr>
            <a:picLocks noChangeAspect="1"/>
          </p:cNvPicPr>
          <p:nvPr/>
        </p:nvPicPr>
        <p:blipFill rotWithShape="1">
          <a:blip r:embed="rId4"/>
          <a:srcRect l="52362" t="34600" r="4326" b="8000"/>
          <a:stretch/>
        </p:blipFill>
        <p:spPr>
          <a:xfrm>
            <a:off x="7031881" y="1784505"/>
            <a:ext cx="2112119" cy="1574489"/>
          </a:xfrm>
          <a:prstGeom prst="rect">
            <a:avLst/>
          </a:prstGeom>
        </p:spPr>
      </p:pic>
    </p:spTree>
    <p:extLst>
      <p:ext uri="{BB962C8B-B14F-4D97-AF65-F5344CB8AC3E}">
        <p14:creationId xmlns:p14="http://schemas.microsoft.com/office/powerpoint/2010/main" val="4275576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918560"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Personality </a:t>
            </a:r>
            <a:r>
              <a:rPr lang="cs-CZ" sz="1600" dirty="0">
                <a:solidFill>
                  <a:srgbClr val="002060"/>
                </a:solidFill>
                <a:latin typeface="Times New Roman" panose="02020603050405020304" pitchFamily="18" charset="0"/>
                <a:cs typeface="Times New Roman" panose="02020603050405020304" pitchFamily="18" charset="0"/>
              </a:rPr>
              <a:t>d</a:t>
            </a:r>
            <a:r>
              <a:rPr lang="en-GB" sz="1600" dirty="0">
                <a:solidFill>
                  <a:srgbClr val="002060"/>
                </a:solidFill>
                <a:latin typeface="Times New Roman" panose="02020603050405020304" pitchFamily="18" charset="0"/>
                <a:cs typeface="Times New Roman" panose="02020603050405020304" pitchFamily="18" charset="0"/>
              </a:rPr>
              <a:t>escribes</a:t>
            </a:r>
            <a:r>
              <a:rPr lang="cs-CZ"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aspects of behaviour </a:t>
            </a:r>
            <a:r>
              <a:rPr lang="en-GB" sz="1600" dirty="0">
                <a:solidFill>
                  <a:srgbClr val="002060"/>
                </a:solidFill>
                <a:latin typeface="Times New Roman" panose="02020603050405020304" pitchFamily="18" charset="0"/>
                <a:cs typeface="Times New Roman" panose="02020603050405020304" pitchFamily="18" charset="0"/>
              </a:rPr>
              <a:t>which are stable and enduring, and which distinguish the individual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from others.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Using the term personality in this way assumes that </a:t>
            </a:r>
            <a:r>
              <a:rPr lang="en-GB" sz="1600" b="1" dirty="0">
                <a:solidFill>
                  <a:srgbClr val="002060"/>
                </a:solidFill>
                <a:latin typeface="Times New Roman" panose="02020603050405020304" pitchFamily="18" charset="0"/>
                <a:cs typeface="Times New Roman" panose="02020603050405020304" pitchFamily="18" charset="0"/>
              </a:rPr>
              <a:t>behaviour does have stable</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features</a:t>
            </a:r>
            <a:r>
              <a:rPr lang="en-GB" sz="1600" dirty="0">
                <a:solidFill>
                  <a:srgbClr val="002060"/>
                </a:solidFill>
                <a:latin typeface="Times New Roman" panose="02020603050405020304" pitchFamily="18" charset="0"/>
                <a:cs typeface="Times New Roman" panose="02020603050405020304" pitchFamily="18" charset="0"/>
              </a:rPr>
              <a:t>, and does not change frequently, and that those distinctive properties can somehow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 measured.</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a:t>
            </a:r>
            <a:r>
              <a:rPr lang="en-GB" altLang="cs-CZ" sz="1600" b="1" dirty="0">
                <a:solidFill>
                  <a:srgbClr val="002060"/>
                </a:solidFill>
                <a:latin typeface="Times New Roman" panose="02020603050405020304" pitchFamily="18" charset="0"/>
                <a:cs typeface="Times New Roman" panose="02020603050405020304" pitchFamily="18" charset="0"/>
              </a:rPr>
              <a:t>stable’</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behaviours </a:t>
            </a:r>
            <a:r>
              <a:rPr lang="en-GB" altLang="cs-CZ" sz="1600" dirty="0">
                <a:solidFill>
                  <a:srgbClr val="002060"/>
                </a:solidFill>
                <a:latin typeface="Times New Roman" panose="02020603050405020304" pitchFamily="18" charset="0"/>
                <a:cs typeface="Times New Roman" panose="02020603050405020304" pitchFamily="18" charset="0"/>
              </a:rPr>
              <a:t>which we exhibit depend, in part, on </a:t>
            </a:r>
            <a:r>
              <a:rPr lang="en-GB" altLang="cs-CZ" sz="1600" b="1" dirty="0">
                <a:solidFill>
                  <a:srgbClr val="002060"/>
                </a:solidFill>
                <a:latin typeface="Times New Roman" panose="02020603050405020304" pitchFamily="18" charset="0"/>
                <a:cs typeface="Times New Roman" panose="02020603050405020304" pitchFamily="18" charset="0"/>
              </a:rPr>
              <a:t>social context</a:t>
            </a:r>
            <a:r>
              <a:rPr lang="en-GB" altLang="cs-CZ" sz="1600" dirty="0">
                <a:solidFill>
                  <a:srgbClr val="002060"/>
                </a:solidFill>
                <a:latin typeface="Times New Roman" panose="02020603050405020304" pitchFamily="18" charset="0"/>
                <a:cs typeface="Times New Roman" panose="02020603050405020304" pitchFamily="18" charset="0"/>
              </a:rPr>
              <a:t>.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Some personality features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(as with allergies) may only appear in specific social and </a:t>
            </a:r>
            <a:r>
              <a:rPr lang="en-GB" altLang="cs-CZ" sz="1600" b="1" dirty="0">
                <a:solidFill>
                  <a:srgbClr val="002060"/>
                </a:solidFill>
                <a:latin typeface="Times New Roman" panose="02020603050405020304" pitchFamily="18" charset="0"/>
                <a:cs typeface="Times New Roman" panose="02020603050405020304" pitchFamily="18" charset="0"/>
              </a:rPr>
              <a:t>physical conditions</a:t>
            </a:r>
            <a:r>
              <a:rPr lang="en-GB" altLang="cs-CZ" sz="1600" dirty="0">
                <a:solidFill>
                  <a:srgbClr val="002060"/>
                </a:solidFill>
                <a:latin typeface="Times New Roman" panose="02020603050405020304" pitchFamily="18" charset="0"/>
                <a:cs typeface="Times New Roman" panose="02020603050405020304" pitchFamily="18" charset="0"/>
              </a:rPr>
              <a: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Both </a:t>
            </a:r>
            <a:r>
              <a:rPr lang="en-GB" altLang="cs-CZ" sz="1600" b="1" dirty="0">
                <a:solidFill>
                  <a:srgbClr val="002060"/>
                </a:solidFill>
                <a:latin typeface="Times New Roman" panose="02020603050405020304" pitchFamily="18" charset="0"/>
                <a:cs typeface="Times New Roman" panose="02020603050405020304" pitchFamily="18" charset="0"/>
              </a:rPr>
              <a:t>genetic</a:t>
            </a:r>
            <a:r>
              <a:rPr lang="en-GB" altLang="cs-CZ" sz="1600" dirty="0">
                <a:solidFill>
                  <a:srgbClr val="002060"/>
                </a:solidFill>
                <a:latin typeface="Times New Roman" panose="02020603050405020304" pitchFamily="18" charset="0"/>
                <a:cs typeface="Times New Roman" panose="02020603050405020304" pitchFamily="18" charset="0"/>
              </a:rPr>
              <a:t> and </a:t>
            </a:r>
            <a:r>
              <a:rPr lang="en-GB" altLang="cs-CZ" sz="1600" b="1" dirty="0">
                <a:solidFill>
                  <a:srgbClr val="002060"/>
                </a:solidFill>
                <a:latin typeface="Times New Roman" panose="02020603050405020304" pitchFamily="18" charset="0"/>
                <a:cs typeface="Times New Roman" panose="02020603050405020304" pitchFamily="18" charset="0"/>
              </a:rPr>
              <a:t>situational</a:t>
            </a:r>
            <a:r>
              <a:rPr lang="en-GB" altLang="cs-CZ" sz="1600" dirty="0">
                <a:solidFill>
                  <a:srgbClr val="002060"/>
                </a:solidFill>
                <a:latin typeface="Times New Roman" panose="02020603050405020304" pitchFamily="18" charset="0"/>
                <a:cs typeface="Times New Roman" panose="02020603050405020304" pitchFamily="18" charset="0"/>
              </a:rPr>
              <a:t> factors influence behaviour</a:t>
            </a:r>
            <a:r>
              <a:rPr lang="cs-CZ" altLang="cs-CZ" sz="1600" dirty="0">
                <a:solidFill>
                  <a:srgbClr val="002060"/>
                </a:solidFill>
                <a:latin typeface="Times New Roman" panose="02020603050405020304" pitchFamily="18" charset="0"/>
                <a:cs typeface="Times New Roman" panose="02020603050405020304" pitchFamily="18" charset="0"/>
              </a:rPr>
              <a: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2330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13458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These </a:t>
            </a:r>
            <a:r>
              <a:rPr lang="en-GB" sz="1600" dirty="0">
                <a:solidFill>
                  <a:srgbClr val="002060"/>
                </a:solidFill>
                <a:latin typeface="Times New Roman" panose="02020603050405020304" pitchFamily="18" charset="0"/>
                <a:cs typeface="Times New Roman" panose="02020603050405020304" pitchFamily="18" charset="0"/>
              </a:rPr>
              <a:t>topics are of enduring significance to management and organizational behaviour.</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However, in an economic downturn, such as the second decade of the twenty-first century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has produced, maintaining a capable, informed, motivated, and engaged workforce becomes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more, not less, important.</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We know that, as a general rule, </a:t>
            </a:r>
            <a:r>
              <a:rPr lang="en-GB" altLang="cs-CZ" sz="1600" b="1" dirty="0">
                <a:solidFill>
                  <a:srgbClr val="002060"/>
                </a:solidFill>
                <a:latin typeface="Times New Roman" panose="02020603050405020304" pitchFamily="18" charset="0"/>
                <a:cs typeface="Times New Roman" panose="02020603050405020304" pitchFamily="18" charset="0"/>
              </a:rPr>
              <a:t>giving people at all levels of an organization</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more autonomy</a:t>
            </a:r>
            <a:r>
              <a:rPr lang="en-GB" altLang="cs-CZ" sz="1600" dirty="0">
                <a:solidFill>
                  <a:srgbClr val="002060"/>
                </a:solidFill>
                <a:latin typeface="Times New Roman" panose="02020603050405020304" pitchFamily="18" charset="0"/>
                <a:cs typeface="Times New Roman" panose="02020603050405020304" pitchFamily="18" charset="0"/>
              </a:rPr>
              <a:t>, and more freedom to experiment and to solve their own problems, can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increase individual and organizational performance.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However, the </a:t>
            </a:r>
            <a:r>
              <a:rPr lang="en-GB" altLang="cs-CZ" sz="1600" b="1" dirty="0">
                <a:solidFill>
                  <a:srgbClr val="002060"/>
                </a:solidFill>
                <a:latin typeface="Times New Roman" panose="02020603050405020304" pitchFamily="18" charset="0"/>
                <a:cs typeface="Times New Roman" panose="02020603050405020304" pitchFamily="18" charset="0"/>
              </a:rPr>
              <a:t>management tendency</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in times of crisis is to tighten controls on employee behaviour and to centralize</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decision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making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 actions which can have the opposite effect on motivation and performance.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Introduction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578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60DF9C95-491B-47BD-99C7-9FAA3D9B41B0}"/>
              </a:ext>
            </a:extLst>
          </p:cNvPr>
          <p:cNvPicPr>
            <a:picLocks noChangeAspect="1"/>
          </p:cNvPicPr>
          <p:nvPr/>
        </p:nvPicPr>
        <p:blipFill rotWithShape="1">
          <a:blip r:embed="rId3"/>
          <a:srcRect l="27950" t="23400" r="26375" b="22001"/>
          <a:stretch/>
        </p:blipFill>
        <p:spPr>
          <a:xfrm>
            <a:off x="0" y="0"/>
            <a:ext cx="7668344" cy="5156300"/>
          </a:xfrm>
          <a:prstGeom prst="rect">
            <a:avLst/>
          </a:prstGeom>
        </p:spPr>
      </p:pic>
      <p:sp>
        <p:nvSpPr>
          <p:cNvPr id="3" name="TextovéPole 2">
            <a:extLst>
              <a:ext uri="{FF2B5EF4-FFF2-40B4-BE49-F238E27FC236}">
                <a16:creationId xmlns:a16="http://schemas.microsoft.com/office/drawing/2014/main" id="{C0481472-F22F-4F78-96F0-FC0F92DAF584}"/>
              </a:ext>
            </a:extLst>
          </p:cNvPr>
          <p:cNvSpPr txBox="1"/>
          <p:nvPr/>
        </p:nvSpPr>
        <p:spPr>
          <a:xfrm>
            <a:off x="7668344" y="4443958"/>
            <a:ext cx="1368152" cy="50405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68777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These debates have implications for organizational behaviour. There are many situations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in which we want to be able to explain behaviour</a:t>
            </a:r>
            <a:r>
              <a:rPr lang="en-GB" sz="1600" dirty="0">
                <a:solidFill>
                  <a:srgbClr val="002060"/>
                </a:solidFill>
                <a:latin typeface="Times New Roman" panose="02020603050405020304" pitchFamily="18" charset="0"/>
                <a:cs typeface="Times New Roman" panose="02020603050405020304" pitchFamily="18" charset="0"/>
              </a:rPr>
              <a:t>, and personality can give us clues.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However, there are also settings where it is important to be able not just to explain, but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also to predict behaviour. </a:t>
            </a:r>
            <a:r>
              <a:rPr lang="en-GB" sz="1600" b="1" dirty="0">
                <a:solidFill>
                  <a:srgbClr val="002060"/>
                </a:solidFill>
                <a:latin typeface="Times New Roman" panose="02020603050405020304" pitchFamily="18" charset="0"/>
                <a:cs typeface="Times New Roman" panose="02020603050405020304" pitchFamily="18" charset="0"/>
              </a:rPr>
              <a:t>Prediction</a:t>
            </a:r>
            <a:r>
              <a:rPr lang="en-GB" sz="1600" dirty="0">
                <a:solidFill>
                  <a:srgbClr val="002060"/>
                </a:solidFill>
                <a:latin typeface="Times New Roman" panose="02020603050405020304" pitchFamily="18" charset="0"/>
                <a:cs typeface="Times New Roman" panose="02020603050405020304" pitchFamily="18" charset="0"/>
              </a:rPr>
              <a:t> is particularly important with job selection and promotion.</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i="1" dirty="0">
                <a:solidFill>
                  <a:srgbClr val="002060"/>
                </a:solidFill>
                <a:latin typeface="Times New Roman" panose="02020603050405020304" pitchFamily="18" charset="0"/>
                <a:cs typeface="Times New Roman" panose="02020603050405020304" pitchFamily="18" charset="0"/>
              </a:rPr>
              <a:t>Can personality assessment help us to make better predictions about someone’s job</a:t>
            </a:r>
            <a:r>
              <a:rPr lang="cs-CZ" sz="1600" b="1" i="1" dirty="0">
                <a:solidFill>
                  <a:srgbClr val="002060"/>
                </a:solidFill>
                <a:latin typeface="Times New Roman" panose="02020603050405020304" pitchFamily="18" charset="0"/>
                <a:cs typeface="Times New Roman" panose="02020603050405020304" pitchFamily="18" charset="0"/>
              </a:rPr>
              <a:t> </a:t>
            </a:r>
            <a:r>
              <a:rPr lang="en-GB" sz="1600" b="1" i="1" dirty="0">
                <a:solidFill>
                  <a:srgbClr val="002060"/>
                </a:solidFill>
                <a:latin typeface="Times New Roman" panose="02020603050405020304" pitchFamily="18" charset="0"/>
                <a:cs typeface="Times New Roman" panose="02020603050405020304" pitchFamily="18" charset="0"/>
              </a:rPr>
              <a:t>performance?</a:t>
            </a:r>
            <a:endParaRPr lang="cs-CZ" sz="1600" b="1" i="1"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Descriptions of the components and structure of personality have focused on the concepts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type</a:t>
            </a:r>
            <a:r>
              <a:rPr lang="en-GB" altLang="cs-CZ" sz="1600" dirty="0">
                <a:solidFill>
                  <a:srgbClr val="002060"/>
                </a:solidFill>
                <a:latin typeface="Times New Roman" panose="02020603050405020304" pitchFamily="18" charset="0"/>
                <a:cs typeface="Times New Roman" panose="02020603050405020304" pitchFamily="18" charset="0"/>
              </a:rPr>
              <a:t> and </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trait</a:t>
            </a:r>
            <a:r>
              <a:rPr lang="en-GB" altLang="cs-CZ" sz="1600" dirty="0">
                <a:solidFill>
                  <a:srgbClr val="002060"/>
                </a:solidFill>
                <a:latin typeface="Times New Roman" panose="02020603050405020304" pitchFamily="18" charset="0"/>
                <a:cs typeface="Times New Roman" panose="02020603050405020304" pitchFamily="18" charset="0"/>
              </a:rPr>
              <a:t>. One of the most straightforward ways of describing and analysing personality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concerns the categorization of people into </a:t>
            </a:r>
            <a:r>
              <a:rPr lang="en-GB" altLang="cs-CZ" sz="1600" b="1" dirty="0">
                <a:solidFill>
                  <a:srgbClr val="002060"/>
                </a:solidFill>
                <a:latin typeface="Times New Roman" panose="02020603050405020304" pitchFamily="18" charset="0"/>
                <a:cs typeface="Times New Roman" panose="02020603050405020304" pitchFamily="18" charset="0"/>
              </a:rPr>
              <a:t>personality types</a:t>
            </a:r>
            <a:r>
              <a:rPr lang="en-GB" altLang="cs-CZ" sz="1600" dirty="0">
                <a:solidFill>
                  <a:srgbClr val="002060"/>
                </a:solidFill>
                <a:latin typeface="Times New Roman" panose="02020603050405020304" pitchFamily="18" charset="0"/>
                <a:cs typeface="Times New Roman" panose="02020603050405020304" pitchFamily="18" charset="0"/>
              </a:rPr>
              <a: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91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6" end="6"/>
                                            </p:txEl>
                                          </p:spTgt>
                                        </p:tgtEl>
                                        <p:attrNameLst>
                                          <p:attrName>style.visibility</p:attrName>
                                        </p:attrNameLst>
                                      </p:cBhvr>
                                      <p:to>
                                        <p:strVal val="visible"/>
                                      </p:to>
                                    </p:set>
                                    <p:animEffect transition="in" filter="fade">
                                      <p:cBhvr>
                                        <p:cTn id="20"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One of the first personality theorists was </a:t>
            </a:r>
            <a:r>
              <a:rPr lang="en-GB" sz="1600" b="1" dirty="0">
                <a:solidFill>
                  <a:srgbClr val="002060"/>
                </a:solidFill>
                <a:latin typeface="Times New Roman" panose="02020603050405020304" pitchFamily="18" charset="0"/>
                <a:cs typeface="Times New Roman" panose="02020603050405020304" pitchFamily="18" charset="0"/>
              </a:rPr>
              <a:t>Hippocrates</a:t>
            </a:r>
            <a:r>
              <a:rPr lang="en-GB" sz="1600" dirty="0">
                <a:solidFill>
                  <a:srgbClr val="002060"/>
                </a:solidFill>
                <a:latin typeface="Times New Roman" panose="02020603050405020304" pitchFamily="18" charset="0"/>
                <a:cs typeface="Times New Roman" panose="02020603050405020304" pitchFamily="18" charset="0"/>
              </a:rPr>
              <a:t> (‘the father of medicine’), who lived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 Greece around 400 BC.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He claimed that personality type or ‘temperament’ was determined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by bodily ‘humours’, generating the different behaviour patterns</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157077F4-F213-4DD3-B0D9-90916282A910}"/>
              </a:ext>
            </a:extLst>
          </p:cNvPr>
          <p:cNvPicPr>
            <a:picLocks noChangeAspect="1"/>
          </p:cNvPicPr>
          <p:nvPr/>
        </p:nvPicPr>
        <p:blipFill rotWithShape="1">
          <a:blip r:embed="rId3"/>
          <a:srcRect l="27950" t="34601" r="26375" b="48600"/>
          <a:stretch/>
        </p:blipFill>
        <p:spPr>
          <a:xfrm>
            <a:off x="228852" y="2571750"/>
            <a:ext cx="8159572" cy="1688187"/>
          </a:xfrm>
          <a:prstGeom prst="rect">
            <a:avLst/>
          </a:prstGeom>
        </p:spPr>
      </p:pic>
    </p:spTree>
    <p:extLst>
      <p:ext uri="{BB962C8B-B14F-4D97-AF65-F5344CB8AC3E}">
        <p14:creationId xmlns:p14="http://schemas.microsoft.com/office/powerpoint/2010/main" val="5550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3166032"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Type theory owes a debt to the Swiss psychologist </a:t>
            </a:r>
            <a:r>
              <a:rPr lang="en-GB" sz="1600" b="1" dirty="0">
                <a:solidFill>
                  <a:srgbClr val="002060"/>
                </a:solidFill>
                <a:latin typeface="Times New Roman" panose="02020603050405020304" pitchFamily="18" charset="0"/>
                <a:cs typeface="Times New Roman" panose="02020603050405020304" pitchFamily="18" charset="0"/>
              </a:rPr>
              <a:t>Carl Gustav Jung</a:t>
            </a:r>
            <a:r>
              <a:rPr lang="en-GB" sz="1600" dirty="0">
                <a:solidFill>
                  <a:srgbClr val="002060"/>
                </a:solidFill>
                <a:latin typeface="Times New Roman" panose="02020603050405020304" pitchFamily="18" charset="0"/>
                <a:cs typeface="Times New Roman" panose="02020603050405020304" pitchFamily="18" charset="0"/>
              </a:rPr>
              <a:t> (1875–1961), whose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approach is based on psychological preferences for </a:t>
            </a:r>
            <a:r>
              <a:rPr lang="en-GB" sz="1600" b="1" dirty="0">
                <a:solidFill>
                  <a:srgbClr val="002060"/>
                </a:solidFill>
                <a:latin typeface="Times New Roman" panose="02020603050405020304" pitchFamily="18" charset="0"/>
                <a:cs typeface="Times New Roman" panose="02020603050405020304" pitchFamily="18" charset="0"/>
              </a:rPr>
              <a:t>extraversion or introversion</a:t>
            </a:r>
            <a:r>
              <a:rPr lang="en-GB" sz="1600" dirty="0">
                <a:solidFill>
                  <a:srgbClr val="002060"/>
                </a:solidFill>
                <a:latin typeface="Times New Roman" panose="02020603050405020304" pitchFamily="18" charset="0"/>
                <a:cs typeface="Times New Roman" panose="02020603050405020304" pitchFamily="18" charset="0"/>
              </a:rPr>
              <a:t>, for </a:t>
            </a:r>
            <a:r>
              <a:rPr lang="en-GB" sz="1600" b="1" dirty="0">
                <a:solidFill>
                  <a:srgbClr val="002060"/>
                </a:solidFill>
                <a:latin typeface="Times New Roman" panose="02020603050405020304" pitchFamily="18" charset="0"/>
                <a:cs typeface="Times New Roman" panose="02020603050405020304" pitchFamily="18" charset="0"/>
              </a:rPr>
              <a:t>sensation</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or intuition</a:t>
            </a:r>
            <a:r>
              <a:rPr lang="en-GB" sz="1600" dirty="0">
                <a:solidFill>
                  <a:srgbClr val="002060"/>
                </a:solidFill>
                <a:latin typeface="Times New Roman" panose="02020603050405020304" pitchFamily="18" charset="0"/>
                <a:cs typeface="Times New Roman" panose="02020603050405020304" pitchFamily="18" charset="0"/>
              </a:rPr>
              <a:t>, for </a:t>
            </a:r>
            <a:r>
              <a:rPr lang="en-GB" sz="1600" b="1" dirty="0">
                <a:solidFill>
                  <a:srgbClr val="002060"/>
                </a:solidFill>
                <a:latin typeface="Times New Roman" panose="02020603050405020304" pitchFamily="18" charset="0"/>
                <a:cs typeface="Times New Roman" panose="02020603050405020304" pitchFamily="18" charset="0"/>
              </a:rPr>
              <a:t>thinking or feeling</a:t>
            </a:r>
            <a:r>
              <a:rPr lang="en-GB" sz="1600" dirty="0">
                <a:solidFill>
                  <a:srgbClr val="002060"/>
                </a:solidFill>
                <a:latin typeface="Times New Roman" panose="02020603050405020304" pitchFamily="18" charset="0"/>
                <a:cs typeface="Times New Roman" panose="02020603050405020304" pitchFamily="18" charset="0"/>
              </a:rPr>
              <a:t>, and for </a:t>
            </a:r>
            <a:r>
              <a:rPr lang="en-GB" sz="1600" b="1" dirty="0">
                <a:solidFill>
                  <a:srgbClr val="002060"/>
                </a:solidFill>
                <a:latin typeface="Times New Roman" panose="02020603050405020304" pitchFamily="18" charset="0"/>
                <a:cs typeface="Times New Roman" panose="02020603050405020304" pitchFamily="18" charset="0"/>
              </a:rPr>
              <a:t>judging or perceiving</a:t>
            </a:r>
            <a:r>
              <a:rPr lang="cs-CZ" sz="1600" b="1" dirty="0">
                <a:solidFill>
                  <a:srgbClr val="002060"/>
                </a:solidFill>
                <a:latin typeface="Times New Roman" panose="02020603050405020304" pitchFamily="18" charset="0"/>
                <a:cs typeface="Times New Roman" panose="02020603050405020304" pitchFamily="18" charset="0"/>
              </a:rPr>
              <a:t>.</a:t>
            </a:r>
            <a:endParaRPr lang="cs-CZ" altLang="cs-CZ" sz="1600" b="1"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8684AE3-051F-4D3B-A19A-53EB6945BA7D}"/>
              </a:ext>
            </a:extLst>
          </p:cNvPr>
          <p:cNvPicPr>
            <a:picLocks noChangeAspect="1"/>
          </p:cNvPicPr>
          <p:nvPr/>
        </p:nvPicPr>
        <p:blipFill rotWithShape="1">
          <a:blip r:embed="rId3"/>
          <a:srcRect l="35825" t="34600" r="27951" b="26568"/>
          <a:stretch/>
        </p:blipFill>
        <p:spPr>
          <a:xfrm>
            <a:off x="3315080" y="922776"/>
            <a:ext cx="5726946" cy="3453239"/>
          </a:xfrm>
          <a:prstGeom prst="rect">
            <a:avLst/>
          </a:prstGeom>
        </p:spPr>
      </p:pic>
    </p:spTree>
    <p:extLst>
      <p:ext uri="{BB962C8B-B14F-4D97-AF65-F5344CB8AC3E}">
        <p14:creationId xmlns:p14="http://schemas.microsoft.com/office/powerpoint/2010/main" val="282155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Using this theory, the mother-and-daughter team of Katherine Briggs and Isabel Myers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(Myers, 1962, 1976; Myers and </a:t>
            </a:r>
            <a:r>
              <a:rPr lang="en-GB" sz="1600" dirty="0" err="1">
                <a:solidFill>
                  <a:srgbClr val="002060"/>
                </a:solidFill>
                <a:latin typeface="Times New Roman" panose="02020603050405020304" pitchFamily="18" charset="0"/>
                <a:cs typeface="Times New Roman" panose="02020603050405020304" pitchFamily="18" charset="0"/>
              </a:rPr>
              <a:t>McCaulley</a:t>
            </a:r>
            <a:r>
              <a:rPr lang="en-GB" sz="1600" dirty="0">
                <a:solidFill>
                  <a:srgbClr val="002060"/>
                </a:solidFill>
                <a:latin typeface="Times New Roman" panose="02020603050405020304" pitchFamily="18" charset="0"/>
                <a:cs typeface="Times New Roman" panose="02020603050405020304" pitchFamily="18" charset="0"/>
              </a:rPr>
              <a:t>, 1985) developed the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Myers-Briggs Type Indicator</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(MBTI)</a:t>
            </a:r>
            <a:r>
              <a:rPr lang="cs-CZ" sz="1600" b="1" dirty="0">
                <a:solidFill>
                  <a:srgbClr val="002060"/>
                </a:solidFill>
                <a:highlight>
                  <a:srgbClr val="FFFF00"/>
                </a:highlight>
                <a:latin typeface="Times New Roman" panose="02020603050405020304" pitchFamily="18" charset="0"/>
                <a:cs typeface="Times New Roman" panose="02020603050405020304" pitchFamily="18" charset="0"/>
              </a:rPr>
              <a:t>.</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T</a:t>
            </a:r>
            <a:r>
              <a:rPr lang="en-GB" sz="1600" dirty="0">
                <a:solidFill>
                  <a:srgbClr val="002060"/>
                </a:solidFill>
                <a:latin typeface="Times New Roman" panose="02020603050405020304" pitchFamily="18" charset="0"/>
                <a:cs typeface="Times New Roman" panose="02020603050405020304" pitchFamily="18" charset="0"/>
              </a:rPr>
              <a:t>he world’s most popular personality assessment, still widely used across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range of organizational contexts, including management development programmes focusing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on self-awareness and personal development.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MBTI makes Jung’s theory easier to</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understand and practical</a:t>
            </a:r>
            <a:r>
              <a:rPr lang="en-GB" sz="1600" dirty="0">
                <a:solidFill>
                  <a:srgbClr val="002060"/>
                </a:solidFill>
                <a:latin typeface="Times New Roman" panose="02020603050405020304" pitchFamily="18" charset="0"/>
                <a:cs typeface="Times New Roman" panose="02020603050405020304" pitchFamily="18" charset="0"/>
              </a:rPr>
              <a:t>, rating personal preferences on the four scales: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BBCC084E-581F-45D4-B3D9-7CA13CEF5F23}"/>
              </a:ext>
            </a:extLst>
          </p:cNvPr>
          <p:cNvPicPr>
            <a:picLocks noChangeAspect="1"/>
          </p:cNvPicPr>
          <p:nvPr/>
        </p:nvPicPr>
        <p:blipFill rotWithShape="1">
          <a:blip r:embed="rId3"/>
          <a:srcRect l="74412" t="38800" r="7476" b="52800"/>
          <a:stretch/>
        </p:blipFill>
        <p:spPr>
          <a:xfrm>
            <a:off x="2411760" y="3432199"/>
            <a:ext cx="3864429" cy="1008112"/>
          </a:xfrm>
          <a:prstGeom prst="rect">
            <a:avLst/>
          </a:prstGeom>
        </p:spPr>
      </p:pic>
    </p:spTree>
    <p:extLst>
      <p:ext uri="{BB962C8B-B14F-4D97-AF65-F5344CB8AC3E}">
        <p14:creationId xmlns:p14="http://schemas.microsoft.com/office/powerpoint/2010/main" val="3187732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2084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Type approaches fit people into categories possessing common behaviour patterns.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a:t>
            </a:r>
            <a:r>
              <a:rPr lang="cs-CZ"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Personality</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trait</a:t>
            </a:r>
            <a:r>
              <a:rPr lang="en-GB" sz="1600" dirty="0">
                <a:solidFill>
                  <a:srgbClr val="002060"/>
                </a:solidFill>
                <a:latin typeface="Times New Roman" panose="02020603050405020304" pitchFamily="18" charset="0"/>
                <a:cs typeface="Times New Roman" panose="02020603050405020304" pitchFamily="18" charset="0"/>
              </a:rPr>
              <a:t>, on the other hand, is any enduring </a:t>
            </a:r>
            <a:r>
              <a:rPr lang="en-GB" sz="1600" b="1" dirty="0">
                <a:solidFill>
                  <a:srgbClr val="002060"/>
                </a:solidFill>
                <a:latin typeface="Times New Roman" panose="02020603050405020304" pitchFamily="18" charset="0"/>
                <a:cs typeface="Times New Roman" panose="02020603050405020304" pitchFamily="18" charset="0"/>
              </a:rPr>
              <a:t>behaviour that occurs in a variety</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of settings</a:t>
            </a:r>
            <a:r>
              <a:rPr lang="en-GB" sz="1600" dirty="0">
                <a:solidFill>
                  <a:srgbClr val="002060"/>
                </a:solidFill>
                <a:latin typeface="Times New Roman" panose="02020603050405020304" pitchFamily="18" charset="0"/>
                <a:cs typeface="Times New Roman" panose="02020603050405020304" pitchFamily="18" charset="0"/>
              </a:rPr>
              <a: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While individuals belong to types, traits belong to individuals</a:t>
            </a:r>
            <a:r>
              <a:rPr lang="en-GB" sz="1600" dirty="0">
                <a:solidFill>
                  <a:srgbClr val="002060"/>
                </a:solidFill>
                <a:latin typeface="Times New Roman" panose="02020603050405020304" pitchFamily="18" charset="0"/>
                <a:cs typeface="Times New Roman" panose="02020603050405020304" pitchFamily="18" charset="0"/>
              </a:rPr>
              <a: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You fit a type;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you have a trait.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Traits are also defined in terms of predispositions to behave in a particular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way</a:t>
            </a:r>
            <a:r>
              <a:rPr lang="cs-CZ" sz="1600" dirty="0">
                <a:solidFill>
                  <a:srgbClr val="002060"/>
                </a:solidFill>
                <a:latin typeface="Times New Roman" panose="02020603050405020304" pitchFamily="18" charset="0"/>
                <a:cs typeface="Times New Roman" panose="02020603050405020304" pitchFamily="18" charset="0"/>
              </a:rPr>
              <a:t>.</a:t>
            </a:r>
          </a:p>
          <a:p>
            <a:r>
              <a:rPr lang="en-GB" altLang="cs-CZ" sz="1600" dirty="0">
                <a:solidFill>
                  <a:srgbClr val="002060"/>
                </a:solidFill>
                <a:latin typeface="Times New Roman" panose="02020603050405020304" pitchFamily="18" charset="0"/>
                <a:cs typeface="Times New Roman" panose="02020603050405020304" pitchFamily="18" charset="0"/>
              </a:rPr>
              <a:t>Examples of traits include shyness, excitability, reliability, moodiness, and punctuality</a:t>
            </a:r>
            <a:r>
              <a:rPr lang="cs-CZ" altLang="cs-CZ" sz="1600" dirty="0">
                <a:solidFill>
                  <a:srgbClr val="002060"/>
                </a:solidFill>
                <a:latin typeface="Times New Roman" panose="02020603050405020304" pitchFamily="18" charset="0"/>
                <a:cs typeface="Times New Roman" panose="02020603050405020304" pitchFamily="18" charset="0"/>
              </a:rPr>
              <a:t>.</a:t>
            </a: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4" name="Obrázek 3">
            <a:extLst>
              <a:ext uri="{FF2B5EF4-FFF2-40B4-BE49-F238E27FC236}">
                <a16:creationId xmlns:a16="http://schemas.microsoft.com/office/drawing/2014/main" id="{A8FF6B78-B2B2-45E0-9B32-64EEF2B44E15}"/>
              </a:ext>
            </a:extLst>
          </p:cNvPr>
          <p:cNvPicPr>
            <a:picLocks noChangeAspect="1"/>
          </p:cNvPicPr>
          <p:nvPr/>
        </p:nvPicPr>
        <p:blipFill rotWithShape="1">
          <a:blip r:embed="rId3"/>
          <a:srcRect l="35825" t="33200" r="26375" b="43000"/>
          <a:stretch/>
        </p:blipFill>
        <p:spPr>
          <a:xfrm>
            <a:off x="2483767" y="2715766"/>
            <a:ext cx="5597271" cy="1982367"/>
          </a:xfrm>
          <a:prstGeom prst="rect">
            <a:avLst/>
          </a:prstGeom>
        </p:spPr>
      </p:pic>
    </p:spTree>
    <p:extLst>
      <p:ext uri="{BB962C8B-B14F-4D97-AF65-F5344CB8AC3E}">
        <p14:creationId xmlns:p14="http://schemas.microsoft.com/office/powerpoint/2010/main" val="765217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2084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Trait clusters for emotionally </a:t>
            </a:r>
            <a:r>
              <a:rPr lang="en-GB" sz="1600" b="1" dirty="0">
                <a:solidFill>
                  <a:srgbClr val="002060"/>
                </a:solidFill>
                <a:latin typeface="Times New Roman" panose="02020603050405020304" pitchFamily="18" charset="0"/>
                <a:cs typeface="Times New Roman" panose="02020603050405020304" pitchFamily="18" charset="0"/>
              </a:rPr>
              <a:t>unstable</a:t>
            </a:r>
            <a:r>
              <a:rPr lang="en-GB" sz="1600" dirty="0">
                <a:solidFill>
                  <a:srgbClr val="002060"/>
                </a:solidFill>
                <a:latin typeface="Times New Roman" panose="02020603050405020304" pitchFamily="18" charset="0"/>
                <a:cs typeface="Times New Roman" panose="02020603050405020304" pitchFamily="18" charset="0"/>
              </a:rPr>
              <a:t> and </a:t>
            </a:r>
            <a:r>
              <a:rPr lang="en-GB" sz="1600" b="1" dirty="0">
                <a:solidFill>
                  <a:srgbClr val="002060"/>
                </a:solidFill>
                <a:latin typeface="Times New Roman" panose="02020603050405020304" pitchFamily="18" charset="0"/>
                <a:cs typeface="Times New Roman" panose="02020603050405020304" pitchFamily="18" charset="0"/>
              </a:rPr>
              <a:t>stable</a:t>
            </a:r>
            <a:r>
              <a:rPr lang="en-GB" sz="1600" dirty="0">
                <a:solidFill>
                  <a:srgbClr val="002060"/>
                </a:solidFill>
                <a:latin typeface="Times New Roman" panose="02020603050405020304" pitchFamily="18" charset="0"/>
                <a:cs typeface="Times New Roman" panose="02020603050405020304" pitchFamily="18" charset="0"/>
              </a:rPr>
              <a:t> types</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Stable people are ‘adjusted’, self-confident, and optimistic; they resist irrational fears, are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err="1">
                <a:solidFill>
                  <a:srgbClr val="002060"/>
                </a:solidFill>
                <a:latin typeface="Times New Roman" panose="02020603050405020304" pitchFamily="18" charset="0"/>
                <a:cs typeface="Times New Roman" panose="02020603050405020304" pitchFamily="18" charset="0"/>
              </a:rPr>
              <a:t>easygoing</a:t>
            </a:r>
            <a:r>
              <a:rPr lang="en-GB" altLang="cs-CZ" sz="1600" dirty="0">
                <a:solidFill>
                  <a:srgbClr val="002060"/>
                </a:solidFill>
                <a:latin typeface="Times New Roman" panose="02020603050405020304" pitchFamily="18" charset="0"/>
                <a:cs typeface="Times New Roman" panose="02020603050405020304" pitchFamily="18" charset="0"/>
              </a:rPr>
              <a:t> and realistic, solve their own problems, have few health worries, and have few</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regrets about their past.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1600" dirty="0" err="1">
                <a:solidFill>
                  <a:srgbClr val="002060"/>
                </a:solidFill>
                <a:latin typeface="Times New Roman" panose="02020603050405020304" pitchFamily="18" charset="0"/>
                <a:cs typeface="Times New Roman" panose="02020603050405020304" pitchFamily="18" charset="0"/>
              </a:rPr>
              <a:t>You</a:t>
            </a:r>
            <a:r>
              <a:rPr lang="cs-CZ" altLang="cs-CZ" sz="1600" dirty="0">
                <a:solidFill>
                  <a:srgbClr val="002060"/>
                </a:solidFill>
                <a:latin typeface="Times New Roman" panose="02020603050405020304" pitchFamily="18" charset="0"/>
                <a:cs typeface="Times New Roman" panose="02020603050405020304" pitchFamily="18" charset="0"/>
              </a:rPr>
              <a:t> </a:t>
            </a:r>
            <a:r>
              <a:rPr lang="cs-CZ" altLang="cs-CZ" sz="1600" dirty="0" err="1">
                <a:solidFill>
                  <a:srgbClr val="002060"/>
                </a:solidFill>
                <a:latin typeface="Times New Roman" panose="02020603050405020304" pitchFamily="18" charset="0"/>
                <a:cs typeface="Times New Roman" panose="02020603050405020304" pitchFamily="18" charset="0"/>
              </a:rPr>
              <a:t>will</a:t>
            </a:r>
            <a:r>
              <a:rPr lang="cs-CZ" altLang="cs-CZ" sz="1600" dirty="0">
                <a:solidFill>
                  <a:srgbClr val="002060"/>
                </a:solidFill>
                <a:latin typeface="Times New Roman" panose="02020603050405020304" pitchFamily="18" charset="0"/>
                <a:cs typeface="Times New Roman" panose="02020603050405020304" pitchFamily="18" charset="0"/>
              </a:rPr>
              <a:t> </a:t>
            </a:r>
            <a:r>
              <a:rPr lang="cs-CZ" altLang="cs-CZ" sz="1600" dirty="0" err="1">
                <a:solidFill>
                  <a:srgbClr val="002060"/>
                </a:solidFill>
                <a:latin typeface="Times New Roman" panose="02020603050405020304" pitchFamily="18" charset="0"/>
                <a:cs typeface="Times New Roman" panose="02020603050405020304" pitchFamily="18" charset="0"/>
              </a:rPr>
              <a:t>take</a:t>
            </a:r>
            <a:r>
              <a:rPr lang="cs-CZ" altLang="cs-CZ" sz="1600" dirty="0">
                <a:solidFill>
                  <a:srgbClr val="002060"/>
                </a:solidFill>
                <a:latin typeface="Times New Roman" panose="02020603050405020304" pitchFamily="18" charset="0"/>
                <a:cs typeface="Times New Roman" panose="02020603050405020304" pitchFamily="18" charset="0"/>
              </a:rPr>
              <a:t> a test </a:t>
            </a:r>
            <a:r>
              <a:rPr lang="cs-CZ" altLang="cs-CZ" sz="1600" dirty="0" err="1">
                <a:solidFill>
                  <a:srgbClr val="002060"/>
                </a:solidFill>
                <a:latin typeface="Times New Roman" panose="02020603050405020304" pitchFamily="18" charset="0"/>
                <a:cs typeface="Times New Roman" panose="02020603050405020304" pitchFamily="18" charset="0"/>
              </a:rPr>
              <a:t>during</a:t>
            </a:r>
            <a:r>
              <a:rPr lang="cs-CZ" altLang="cs-CZ" sz="1600" dirty="0">
                <a:solidFill>
                  <a:srgbClr val="002060"/>
                </a:solidFill>
                <a:latin typeface="Times New Roman" panose="02020603050405020304" pitchFamily="18" charset="0"/>
                <a:cs typeface="Times New Roman" panose="02020603050405020304" pitchFamily="18" charset="0"/>
              </a:rPr>
              <a:t> </a:t>
            </a:r>
            <a:r>
              <a:rPr lang="cs-CZ" altLang="cs-CZ" sz="1600" dirty="0" err="1">
                <a:solidFill>
                  <a:srgbClr val="002060"/>
                </a:solidFill>
                <a:latin typeface="Times New Roman" panose="02020603050405020304" pitchFamily="18" charset="0"/>
                <a:cs typeface="Times New Roman" panose="02020603050405020304" pitchFamily="18" charset="0"/>
              </a:rPr>
              <a:t>seminar</a:t>
            </a:r>
            <a:r>
              <a:rPr lang="cs-CZ" altLang="cs-CZ" sz="1600" dirty="0">
                <a:solidFill>
                  <a:srgbClr val="002060"/>
                </a:solidFill>
                <a:latin typeface="Times New Roman" panose="02020603050405020304" pitchFamily="18" charset="0"/>
                <a:cs typeface="Times New Roman" panose="02020603050405020304" pitchFamily="18" charset="0"/>
              </a:rPr>
              <a:t> - </a:t>
            </a:r>
            <a:r>
              <a:rPr lang="en-GB" altLang="cs-CZ" sz="1600" dirty="0">
                <a:solidFill>
                  <a:srgbClr val="002060"/>
                </a:solidFill>
                <a:latin typeface="Times New Roman" panose="02020603050405020304" pitchFamily="18" charset="0"/>
                <a:cs typeface="Times New Roman" panose="02020603050405020304" pitchFamily="18" charset="0"/>
              </a:rPr>
              <a:t>The Eysenck Personality Questionnaire (EPQ) is a three dimensional personality assessment tool that was preceded by an overlapping two-dimensional measure called the Eysenck Personality Inventory (EPI). </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5B4B9E26-C289-4BC2-9E6B-46628B17D0AE}"/>
              </a:ext>
            </a:extLst>
          </p:cNvPr>
          <p:cNvPicPr>
            <a:picLocks noChangeAspect="1"/>
          </p:cNvPicPr>
          <p:nvPr/>
        </p:nvPicPr>
        <p:blipFill rotWithShape="1">
          <a:blip r:embed="rId3"/>
          <a:srcRect l="35038" t="22001" r="28738" b="54200"/>
          <a:stretch/>
        </p:blipFill>
        <p:spPr>
          <a:xfrm>
            <a:off x="1619672" y="2067694"/>
            <a:ext cx="4896544" cy="1809593"/>
          </a:xfrm>
          <a:prstGeom prst="rect">
            <a:avLst/>
          </a:prstGeom>
        </p:spPr>
      </p:pic>
    </p:spTree>
    <p:extLst>
      <p:ext uri="{BB962C8B-B14F-4D97-AF65-F5344CB8AC3E}">
        <p14:creationId xmlns:p14="http://schemas.microsoft.com/office/powerpoint/2010/main" val="28573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9" end="9"/>
                                            </p:txEl>
                                          </p:spTgt>
                                        </p:tgtEl>
                                        <p:attrNameLst>
                                          <p:attrName>style.visibility</p:attrName>
                                        </p:attrNameLst>
                                      </p:cBhvr>
                                      <p:to>
                                        <p:strVal val="visible"/>
                                      </p:to>
                                    </p:set>
                                    <p:animEffect transition="in" filter="fade">
                                      <p:cBhvr>
                                        <p:cTn id="1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3166032" cy="2084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search for trait clusters has culminated in what is known as the big five.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Big five trait clusters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that appear consistently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to capture main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personality traits: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Openness,</a:t>
            </a:r>
          </a:p>
          <a:p>
            <a:r>
              <a:rPr lang="en-GB" altLang="cs-CZ" sz="1600" dirty="0">
                <a:solidFill>
                  <a:srgbClr val="002060"/>
                </a:solidFill>
                <a:latin typeface="Times New Roman" panose="02020603050405020304" pitchFamily="18" charset="0"/>
                <a:cs typeface="Times New Roman" panose="02020603050405020304" pitchFamily="18" charset="0"/>
              </a:rPr>
              <a:t>Conscientiousness,</a:t>
            </a:r>
          </a:p>
          <a:p>
            <a:r>
              <a:rPr lang="en-GB" altLang="cs-CZ" sz="1600" dirty="0">
                <a:solidFill>
                  <a:srgbClr val="002060"/>
                </a:solidFill>
                <a:latin typeface="Times New Roman" panose="02020603050405020304" pitchFamily="18" charset="0"/>
                <a:cs typeface="Times New Roman" panose="02020603050405020304" pitchFamily="18" charset="0"/>
              </a:rPr>
              <a:t>Extraversion,</a:t>
            </a:r>
          </a:p>
          <a:p>
            <a:r>
              <a:rPr lang="en-GB" altLang="cs-CZ" sz="1600" dirty="0">
                <a:solidFill>
                  <a:srgbClr val="002060"/>
                </a:solidFill>
                <a:latin typeface="Times New Roman" panose="02020603050405020304" pitchFamily="18" charset="0"/>
                <a:cs typeface="Times New Roman" panose="02020603050405020304" pitchFamily="18" charset="0"/>
              </a:rPr>
              <a:t>Agreeableness, and</a:t>
            </a:r>
          </a:p>
          <a:p>
            <a:r>
              <a:rPr lang="en-GB" altLang="cs-CZ" sz="1600" dirty="0">
                <a:solidFill>
                  <a:srgbClr val="002060"/>
                </a:solidFill>
                <a:latin typeface="Times New Roman" panose="02020603050405020304" pitchFamily="18" charset="0"/>
                <a:cs typeface="Times New Roman" panose="02020603050405020304" pitchFamily="18" charset="0"/>
              </a:rPr>
              <a:t>Neuroticism.</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1DE4D67F-BA3B-4538-82FD-B98F0448603F}"/>
              </a:ext>
            </a:extLst>
          </p:cNvPr>
          <p:cNvPicPr>
            <a:picLocks noChangeAspect="1"/>
          </p:cNvPicPr>
          <p:nvPr/>
        </p:nvPicPr>
        <p:blipFill rotWithShape="1">
          <a:blip r:embed="rId3"/>
          <a:srcRect l="27951" t="16472" r="12988" b="13671"/>
          <a:stretch/>
        </p:blipFill>
        <p:spPr>
          <a:xfrm>
            <a:off x="3347864" y="916163"/>
            <a:ext cx="5400600" cy="3593106"/>
          </a:xfrm>
          <a:prstGeom prst="rect">
            <a:avLst/>
          </a:prstGeom>
        </p:spPr>
      </p:pic>
    </p:spTree>
    <p:extLst>
      <p:ext uri="{BB962C8B-B14F-4D97-AF65-F5344CB8AC3E}">
        <p14:creationId xmlns:p14="http://schemas.microsoft.com/office/powerpoint/2010/main" val="17846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2084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i="1" dirty="0">
                <a:solidFill>
                  <a:srgbClr val="002060"/>
                </a:solidFill>
                <a:latin typeface="Times New Roman" panose="02020603050405020304" pitchFamily="18" charset="0"/>
                <a:cs typeface="Times New Roman" panose="02020603050405020304" pitchFamily="18" charset="0"/>
              </a:rPr>
              <a:t>Does success in your chosen career depend on your</a:t>
            </a:r>
            <a:r>
              <a:rPr lang="cs-CZ" sz="1600" b="1" i="1" dirty="0">
                <a:solidFill>
                  <a:srgbClr val="002060"/>
                </a:solidFill>
                <a:latin typeface="Times New Roman" panose="02020603050405020304" pitchFamily="18" charset="0"/>
                <a:cs typeface="Times New Roman" panose="02020603050405020304" pitchFamily="18" charset="0"/>
              </a:rPr>
              <a:t> </a:t>
            </a:r>
            <a:r>
              <a:rPr lang="en-GB" sz="1600" b="1" i="1" dirty="0">
                <a:solidFill>
                  <a:srgbClr val="002060"/>
                </a:solidFill>
                <a:latin typeface="Times New Roman" panose="02020603050405020304" pitchFamily="18" charset="0"/>
                <a:cs typeface="Times New Roman" panose="02020603050405020304" pitchFamily="18" charset="0"/>
              </a:rPr>
              <a:t>personality? </a:t>
            </a:r>
            <a:endParaRPr lang="cs-CZ" altLang="cs-CZ" sz="16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They reached three main conclusions:</a:t>
            </a:r>
          </a:p>
          <a:p>
            <a:r>
              <a:rPr lang="en-GB" altLang="cs-CZ" sz="1600" b="1" dirty="0">
                <a:solidFill>
                  <a:srgbClr val="002060"/>
                </a:solidFill>
                <a:latin typeface="Times New Roman" panose="02020603050405020304" pitchFamily="18" charset="0"/>
                <a:cs typeface="Times New Roman" panose="02020603050405020304" pitchFamily="18" charset="0"/>
              </a:rPr>
              <a:t>Conscientiousness</a:t>
            </a:r>
            <a:r>
              <a:rPr lang="en-GB" altLang="cs-CZ" sz="1600" dirty="0">
                <a:solidFill>
                  <a:srgbClr val="002060"/>
                </a:solidFill>
                <a:latin typeface="Times New Roman" panose="02020603050405020304" pitchFamily="18" charset="0"/>
                <a:cs typeface="Times New Roman" panose="02020603050405020304" pitchFamily="18" charset="0"/>
              </a:rPr>
              <a:t> was positively related to management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level. </a:t>
            </a:r>
            <a:endParaRPr lang="cs-CZ" altLang="cs-CZ" sz="1600" dirty="0">
              <a:solidFill>
                <a:srgbClr val="002060"/>
              </a:solidFill>
              <a:latin typeface="Times New Roman" panose="02020603050405020304" pitchFamily="18" charset="0"/>
              <a:cs typeface="Times New Roman" panose="02020603050405020304" pitchFamily="18" charset="0"/>
            </a:endParaRPr>
          </a:p>
          <a:p>
            <a:pPr lvl="1"/>
            <a:r>
              <a:rPr lang="en-GB" altLang="cs-CZ" sz="1200" dirty="0">
                <a:solidFill>
                  <a:srgbClr val="002060"/>
                </a:solidFill>
                <a:latin typeface="Times New Roman" panose="02020603050405020304" pitchFamily="18" charset="0"/>
                <a:cs typeface="Times New Roman" panose="02020603050405020304" pitchFamily="18" charset="0"/>
              </a:rPr>
              <a:t>This suggests that you are more likely to be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promoted if you are capable, sensitive, effective, well</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organized,</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thorough, dependable, reliable, ambitious,</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and hard-working. However, it may also be the case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that high-level jobs encourage the development of</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those characteristics</a:t>
            </a:r>
            <a:r>
              <a:rPr lang="cs-CZ" altLang="cs-CZ" sz="12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Neuroticism</a:t>
            </a:r>
            <a:r>
              <a:rPr lang="en-GB" altLang="cs-CZ" sz="1600" dirty="0">
                <a:solidFill>
                  <a:srgbClr val="002060"/>
                </a:solidFill>
                <a:latin typeface="Times New Roman" panose="02020603050405020304" pitchFamily="18" charset="0"/>
                <a:cs typeface="Times New Roman" panose="02020603050405020304" pitchFamily="18" charset="0"/>
              </a:rPr>
              <a:t> was negatively related to management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level. </a:t>
            </a:r>
            <a:endParaRPr lang="cs-CZ" altLang="cs-CZ" sz="1600" dirty="0">
              <a:solidFill>
                <a:srgbClr val="002060"/>
              </a:solidFill>
              <a:latin typeface="Times New Roman" panose="02020603050405020304" pitchFamily="18" charset="0"/>
              <a:cs typeface="Times New Roman" panose="02020603050405020304" pitchFamily="18" charset="0"/>
            </a:endParaRPr>
          </a:p>
          <a:p>
            <a:pPr lvl="1"/>
            <a:r>
              <a:rPr lang="en-GB" altLang="cs-CZ" sz="1200" dirty="0">
                <a:solidFill>
                  <a:srgbClr val="002060"/>
                </a:solidFill>
                <a:latin typeface="Times New Roman" panose="02020603050405020304" pitchFamily="18" charset="0"/>
                <a:cs typeface="Times New Roman" panose="02020603050405020304" pitchFamily="18" charset="0"/>
              </a:rPr>
              <a:t>This means that you are less likely to be promoted</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if you appear nervous, tense, anxious, stress-prone,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unhappy, depressed, shy, and unable to cope. People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with those characteristics may avoid management</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jobs with high levels of responsibility, but the stress of</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those jobs may increase neuroticism.</a:t>
            </a:r>
            <a:endParaRPr lang="cs-CZ" altLang="cs-CZ" sz="1200" dirty="0">
              <a:solidFill>
                <a:srgbClr val="002060"/>
              </a:solidFill>
              <a:latin typeface="Times New Roman" panose="02020603050405020304" pitchFamily="18" charset="0"/>
              <a:cs typeface="Times New Roman" panose="02020603050405020304" pitchFamily="18" charset="0"/>
            </a:endParaRPr>
          </a:p>
          <a:p>
            <a:pPr lvl="1"/>
            <a:endParaRPr lang="en-GB" altLang="cs-CZ" sz="12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Extraversion</a:t>
            </a:r>
            <a:r>
              <a:rPr lang="en-GB" altLang="cs-CZ" sz="1600" dirty="0">
                <a:solidFill>
                  <a:srgbClr val="002060"/>
                </a:solidFill>
                <a:latin typeface="Times New Roman" panose="02020603050405020304" pitchFamily="18" charset="0"/>
                <a:cs typeface="Times New Roman" panose="02020603050405020304" pitchFamily="18" charset="0"/>
              </a:rPr>
              <a:t> was positively related to management level.</a:t>
            </a:r>
            <a:r>
              <a:rPr lang="cs-CZ" altLang="cs-CZ" sz="1600" dirty="0">
                <a:solidFill>
                  <a:srgbClr val="002060"/>
                </a:solidFill>
                <a:latin typeface="Times New Roman" panose="02020603050405020304" pitchFamily="18" charset="0"/>
                <a:cs typeface="Times New Roman" panose="02020603050405020304" pitchFamily="18" charset="0"/>
              </a:rPr>
              <a:t> </a:t>
            </a:r>
          </a:p>
          <a:p>
            <a:pPr lvl="1"/>
            <a:r>
              <a:rPr lang="en-GB" altLang="cs-CZ" sz="1200" dirty="0">
                <a:solidFill>
                  <a:srgbClr val="002060"/>
                </a:solidFill>
                <a:latin typeface="Times New Roman" panose="02020603050405020304" pitchFamily="18" charset="0"/>
                <a:cs typeface="Times New Roman" panose="02020603050405020304" pitchFamily="18" charset="0"/>
              </a:rPr>
              <a:t>This implies that you are more likely to be promoted if</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you are dominant, socially ascendant, confident, assertive,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energetic, determined, outgoing, and sociable.</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The researchers note that ‘Management is an extraverted</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activity. Managers attend meetings, give talks</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and socially interact all day long, which are activities</a:t>
            </a:r>
            <a:r>
              <a:rPr lang="cs-CZ" altLang="cs-CZ" sz="1200" dirty="0">
                <a:solidFill>
                  <a:srgbClr val="002060"/>
                </a:solidFill>
                <a:latin typeface="Times New Roman" panose="02020603050405020304" pitchFamily="18" charset="0"/>
                <a:cs typeface="Times New Roman" panose="02020603050405020304" pitchFamily="18" charset="0"/>
              </a:rPr>
              <a:t> </a:t>
            </a:r>
            <a:r>
              <a:rPr lang="en-GB" altLang="cs-CZ" sz="1200" dirty="0">
                <a:solidFill>
                  <a:srgbClr val="002060"/>
                </a:solidFill>
                <a:latin typeface="Times New Roman" panose="02020603050405020304" pitchFamily="18" charset="0"/>
                <a:cs typeface="Times New Roman" panose="02020603050405020304" pitchFamily="18" charset="0"/>
              </a:rPr>
              <a:t>more easily handled by extraverts than introverts</a:t>
            </a:r>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Defining</a:t>
            </a:r>
            <a:r>
              <a:rPr lang="cs-CZ" dirty="0"/>
              <a:t> personality</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86330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2084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Meyer Friedman and Ray Rosenman (1974) identified </a:t>
            </a:r>
            <a:r>
              <a:rPr lang="en-GB" altLang="cs-CZ" sz="1600" b="1" dirty="0">
                <a:solidFill>
                  <a:srgbClr val="002060"/>
                </a:solidFill>
                <a:latin typeface="Times New Roman" panose="02020603050405020304" pitchFamily="18" charset="0"/>
                <a:cs typeface="Times New Roman" panose="02020603050405020304" pitchFamily="18" charset="0"/>
              </a:rPr>
              <a:t>two extreme ‘behaviour</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syndromes’ </a:t>
            </a:r>
            <a:r>
              <a:rPr lang="en-GB" altLang="cs-CZ" sz="1600" dirty="0">
                <a:solidFill>
                  <a:srgbClr val="002060"/>
                </a:solidFill>
                <a:latin typeface="Times New Roman" panose="02020603050405020304" pitchFamily="18" charset="0"/>
                <a:cs typeface="Times New Roman" panose="02020603050405020304" pitchFamily="18" charset="0"/>
              </a:rPr>
              <a:t>which explained differences in </a:t>
            </a:r>
            <a:r>
              <a:rPr lang="en-GB" altLang="cs-CZ" sz="1600" b="1" dirty="0">
                <a:solidFill>
                  <a:srgbClr val="002060"/>
                </a:solidFill>
                <a:latin typeface="Times New Roman" panose="02020603050405020304" pitchFamily="18" charset="0"/>
                <a:cs typeface="Times New Roman" panose="02020603050405020304" pitchFamily="18" charset="0"/>
              </a:rPr>
              <a:t>stress levels</a:t>
            </a:r>
            <a:r>
              <a:rPr lang="en-GB" altLang="cs-CZ" sz="1600" dirty="0">
                <a:solidFill>
                  <a:srgbClr val="002060"/>
                </a:solidFill>
                <a:latin typeface="Times New Roman" panose="02020603050405020304" pitchFamily="18" charset="0"/>
                <a:cs typeface="Times New Roman" panose="02020603050405020304" pitchFamily="18" charset="0"/>
              </a:rPr>
              <a:t>.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They claim to have identified a</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‘stress-prone’ personality. Much subsequent research has focused on what they called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Type A personality </a:t>
            </a:r>
            <a:r>
              <a:rPr lang="en-GB" altLang="cs-CZ" sz="1600" dirty="0">
                <a:solidFill>
                  <a:srgbClr val="002060"/>
                </a:solidFill>
                <a:latin typeface="Times New Roman" panose="02020603050405020304" pitchFamily="18" charset="0"/>
                <a:cs typeface="Times New Roman" panose="02020603050405020304" pitchFamily="18" charset="0"/>
              </a:rPr>
              <a:t>and its opposite, </a:t>
            </a:r>
            <a:r>
              <a:rPr lang="en-GB" altLang="cs-CZ" sz="1600" b="1" dirty="0">
                <a:solidFill>
                  <a:srgbClr val="002060"/>
                </a:solidFill>
                <a:latin typeface="Times New Roman" panose="02020603050405020304" pitchFamily="18" charset="0"/>
                <a:cs typeface="Times New Roman" panose="02020603050405020304" pitchFamily="18" charset="0"/>
              </a:rPr>
              <a:t>Type B personality</a:t>
            </a:r>
            <a:r>
              <a:rPr lang="cs-CZ" altLang="cs-CZ" sz="1600" b="1"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Personality </a:t>
            </a:r>
            <a:r>
              <a:rPr lang="cs-CZ" dirty="0" err="1"/>
              <a:t>types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0AC759D8-0DD5-4740-A9AD-B17A447CD418}"/>
              </a:ext>
            </a:extLst>
          </p:cNvPr>
          <p:cNvPicPr>
            <a:picLocks noChangeAspect="1"/>
          </p:cNvPicPr>
          <p:nvPr/>
        </p:nvPicPr>
        <p:blipFill rotWithShape="1">
          <a:blip r:embed="rId3"/>
          <a:srcRect l="32675" t="30400" r="21651" b="31801"/>
          <a:stretch/>
        </p:blipFill>
        <p:spPr>
          <a:xfrm>
            <a:off x="1979712" y="2117355"/>
            <a:ext cx="5616624" cy="2614635"/>
          </a:xfrm>
          <a:prstGeom prst="rect">
            <a:avLst/>
          </a:prstGeom>
        </p:spPr>
      </p:pic>
    </p:spTree>
    <p:extLst>
      <p:ext uri="{BB962C8B-B14F-4D97-AF65-F5344CB8AC3E}">
        <p14:creationId xmlns:p14="http://schemas.microsoft.com/office/powerpoint/2010/main" val="159632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rgbClr val="002060"/>
                </a:solidFill>
                <a:latin typeface="Times New Roman" panose="02020603050405020304" pitchFamily="18" charset="0"/>
                <a:cs typeface="Times New Roman" panose="02020603050405020304" pitchFamily="18" charset="0"/>
              </a:rPr>
              <a:t>Y</a:t>
            </a:r>
            <a:r>
              <a:rPr lang="en-GB" sz="1600" dirty="0" err="1">
                <a:solidFill>
                  <a:srgbClr val="002060"/>
                </a:solidFill>
                <a:latin typeface="Times New Roman" panose="02020603050405020304" pitchFamily="18" charset="0"/>
                <a:cs typeface="Times New Roman" panose="02020603050405020304" pitchFamily="18" charset="0"/>
              </a:rPr>
              <a:t>ou</a:t>
            </a:r>
            <a:r>
              <a:rPr lang="en-GB" sz="1600" dirty="0">
                <a:solidFill>
                  <a:srgbClr val="002060"/>
                </a:solidFill>
                <a:latin typeface="Times New Roman" panose="02020603050405020304" pitchFamily="18" charset="0"/>
                <a:cs typeface="Times New Roman" panose="02020603050405020304" pitchFamily="18" charset="0"/>
              </a:rPr>
              <a:t> should be able to define those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key terms in your own words, and you should also be able to:</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dirty="0">
                <a:solidFill>
                  <a:srgbClr val="002060"/>
                </a:solidFill>
                <a:latin typeface="Times New Roman" panose="02020603050405020304" pitchFamily="18" charset="0"/>
                <a:cs typeface="Times New Roman" panose="02020603050405020304" pitchFamily="18" charset="0"/>
              </a:rPr>
              <a:t>Explain the characteristics of the behaviourist and cognitive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approaches to learning.</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GB"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dirty="0">
                <a:solidFill>
                  <a:srgbClr val="002060"/>
                </a:solidFill>
                <a:latin typeface="Times New Roman" panose="02020603050405020304" pitchFamily="18" charset="0"/>
                <a:cs typeface="Times New Roman" panose="02020603050405020304" pitchFamily="18" charset="0"/>
              </a:rPr>
              <a:t>Explain and evaluate the technique of behaviour modification.</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GB"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dirty="0">
                <a:solidFill>
                  <a:srgbClr val="002060"/>
                </a:solidFill>
                <a:latin typeface="Times New Roman" panose="02020603050405020304" pitchFamily="18" charset="0"/>
                <a:cs typeface="Times New Roman" panose="02020603050405020304" pitchFamily="18" charset="0"/>
              </a:rPr>
              <a:t>Explain the socialization process, and assess the practical relevance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this concept.</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GB"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dirty="0">
                <a:solidFill>
                  <a:srgbClr val="002060"/>
                </a:solidFill>
                <a:latin typeface="Times New Roman" panose="02020603050405020304" pitchFamily="18" charset="0"/>
                <a:cs typeface="Times New Roman" panose="02020603050405020304" pitchFamily="18" charset="0"/>
              </a:rPr>
              <a:t>Explain and evaluate the technique of behavioural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self-management.</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en-GB"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dirty="0">
                <a:solidFill>
                  <a:srgbClr val="002060"/>
                </a:solidFill>
                <a:latin typeface="Times New Roman" panose="02020603050405020304" pitchFamily="18" charset="0"/>
                <a:cs typeface="Times New Roman" panose="02020603050405020304" pitchFamily="18" charset="0"/>
              </a:rPr>
              <a:t>Describe features of knowledge management and the learning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Learning</a:t>
            </a:r>
            <a:r>
              <a:rPr lang="cs-CZ" dirty="0"/>
              <a:t> </a:t>
            </a:r>
            <a:r>
              <a:rPr lang="cs-CZ" dirty="0" err="1"/>
              <a:t>outcomes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033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Are you a Type A or a Type B?</a:t>
            </a:r>
            <a:endParaRPr lang="cs-CZ" sz="18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sz="18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Do you suffer from: </a:t>
            </a:r>
            <a:r>
              <a:rPr lang="en-GB" sz="1800" dirty="0">
                <a:solidFill>
                  <a:srgbClr val="002060"/>
                </a:solidFill>
                <a:latin typeface="Times New Roman" panose="02020603050405020304" pitchFamily="18" charset="0"/>
                <a:cs typeface="Times New Roman" panose="02020603050405020304" pitchFamily="18" charset="0"/>
              </a:rPr>
              <a:t>alcohol abuse, excessive smoking, dizziness, upset stomach,</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headaches, fatigue, sweating, bad breath?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br>
              <a:rPr lang="cs-CZ" sz="1800" dirty="0">
                <a:solidFill>
                  <a:srgbClr val="002060"/>
                </a:solidFill>
                <a:latin typeface="Times New Roman" panose="02020603050405020304" pitchFamily="18" charset="0"/>
                <a:cs typeface="Times New Roman" panose="02020603050405020304" pitchFamily="18" charset="0"/>
              </a:rPr>
            </a:br>
            <a:r>
              <a:rPr lang="en-GB" sz="1800" dirty="0">
                <a:solidFill>
                  <a:srgbClr val="002060"/>
                </a:solidFill>
                <a:latin typeface="Times New Roman" panose="02020603050405020304" pitchFamily="18" charset="0"/>
                <a:cs typeface="Times New Roman" panose="02020603050405020304" pitchFamily="18" charset="0"/>
              </a:rPr>
              <a:t>If ‘yes’, these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could be stress responses t</a:t>
            </a:r>
            <a:r>
              <a:rPr lang="cs-CZ" sz="1800" dirty="0">
                <a:solidFill>
                  <a:srgbClr val="002060"/>
                </a:solidFill>
                <a:latin typeface="Times New Roman" panose="02020603050405020304" pitchFamily="18" charset="0"/>
                <a:cs typeface="Times New Roman" panose="02020603050405020304" pitchFamily="18" charset="0"/>
              </a:rPr>
              <a:t>o </a:t>
            </a:r>
            <a:r>
              <a:rPr lang="en-GB" sz="1800" dirty="0">
                <a:solidFill>
                  <a:srgbClr val="002060"/>
                </a:solidFill>
                <a:latin typeface="Times New Roman" panose="02020603050405020304" pitchFamily="18" charset="0"/>
                <a:cs typeface="Times New Roman" panose="02020603050405020304" pitchFamily="18" charset="0"/>
              </a:rPr>
              <a:t>your Type A behaviour pattern. </a:t>
            </a:r>
            <a:endParaRPr 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800" dirty="0">
                <a:solidFill>
                  <a:srgbClr val="002060"/>
                </a:solidFill>
                <a:latin typeface="Times New Roman" panose="02020603050405020304" pitchFamily="18" charset="0"/>
                <a:cs typeface="Times New Roman" panose="02020603050405020304" pitchFamily="18" charset="0"/>
              </a:rPr>
              <a:t>Expect</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your first heart attack before you are 45.</a:t>
            </a:r>
            <a:endParaRPr 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sz="18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800" b="1" dirty="0">
                <a:solidFill>
                  <a:srgbClr val="002060"/>
                </a:solidFill>
                <a:latin typeface="Times New Roman" panose="02020603050405020304" pitchFamily="18" charset="0"/>
                <a:cs typeface="Times New Roman" panose="02020603050405020304" pitchFamily="18" charset="0"/>
              </a:rPr>
              <a:t>If you don’t suffer stress-related symptoms, perhaps you are a Type B.</a:t>
            </a:r>
            <a:r>
              <a:rPr lang="cs-CZ" sz="1800" b="1" dirty="0">
                <a:solidFill>
                  <a:srgbClr val="002060"/>
                </a:solidFill>
                <a:latin typeface="Times New Roman" panose="02020603050405020304" pitchFamily="18" charset="0"/>
                <a:cs typeface="Times New Roman" panose="02020603050405020304" pitchFamily="18" charset="0"/>
              </a:rPr>
              <a:t> </a:t>
            </a:r>
            <a:br>
              <a:rPr lang="cs-CZ" sz="1800" b="1" dirty="0">
                <a:solidFill>
                  <a:srgbClr val="002060"/>
                </a:solidFill>
                <a:latin typeface="Times New Roman" panose="02020603050405020304" pitchFamily="18" charset="0"/>
                <a:cs typeface="Times New Roman" panose="02020603050405020304" pitchFamily="18" charset="0"/>
              </a:rPr>
            </a:br>
            <a:endParaRPr lang="en-GB" sz="1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800" dirty="0">
                <a:solidFill>
                  <a:srgbClr val="002060"/>
                </a:solidFill>
                <a:latin typeface="Times New Roman" panose="02020603050405020304" pitchFamily="18" charset="0"/>
                <a:cs typeface="Times New Roman" panose="02020603050405020304" pitchFamily="18" charset="0"/>
              </a:rPr>
              <a:t>Whichever your response, what are you going to do about it?</a:t>
            </a:r>
            <a:endParaRPr 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STOP AND THINK!</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47450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600" b="1" dirty="0">
                <a:solidFill>
                  <a:srgbClr val="002060"/>
                </a:solidFill>
                <a:highlight>
                  <a:srgbClr val="FFFF00"/>
                </a:highlight>
                <a:latin typeface="Times New Roman" panose="02020603050405020304" pitchFamily="18" charset="0"/>
                <a:cs typeface="Times New Roman" panose="02020603050405020304" pitchFamily="18" charset="0"/>
              </a:rPr>
              <a:t>S</a:t>
            </a:r>
            <a:r>
              <a:rPr lang="en-GB" altLang="cs-CZ" sz="1600" b="1" dirty="0">
                <a:solidFill>
                  <a:srgbClr val="002060"/>
                </a:solidFill>
                <a:highlight>
                  <a:srgbClr val="FFFF00"/>
                </a:highlight>
                <a:latin typeface="Times New Roman" panose="02020603050405020304" pitchFamily="18" charset="0"/>
                <a:cs typeface="Times New Roman" panose="02020603050405020304" pitchFamily="18" charset="0"/>
              </a:rPr>
              <a:t>tress</a:t>
            </a:r>
            <a:r>
              <a:rPr lang="en-GB" altLang="cs-CZ" sz="1600" dirty="0">
                <a:solidFill>
                  <a:srgbClr val="002060"/>
                </a:solidFill>
                <a:latin typeface="Times New Roman" panose="02020603050405020304" pitchFamily="18" charset="0"/>
                <a:cs typeface="Times New Roman" panose="02020603050405020304" pitchFamily="18" charset="0"/>
              </a:rPr>
              <a:t> may become the </a:t>
            </a:r>
            <a:r>
              <a:rPr lang="en-GB" altLang="cs-CZ" sz="1600" b="1" dirty="0">
                <a:solidFill>
                  <a:srgbClr val="002060"/>
                </a:solidFill>
                <a:latin typeface="Times New Roman" panose="02020603050405020304" pitchFamily="18" charset="0"/>
                <a:cs typeface="Times New Roman" panose="02020603050405020304" pitchFamily="18" charset="0"/>
              </a:rPr>
              <a:t>most dangerous business risk </a:t>
            </a:r>
            <a:r>
              <a:rPr lang="en-GB" altLang="cs-CZ" sz="1600" dirty="0">
                <a:solidFill>
                  <a:srgbClr val="002060"/>
                </a:solidFill>
                <a:latin typeface="Times New Roman" panose="02020603050405020304" pitchFamily="18" charset="0"/>
                <a:cs typeface="Times New Roman" panose="02020603050405020304" pitchFamily="18" charset="0"/>
              </a:rPr>
              <a:t>in the twenty-first century</a:t>
            </a:r>
            <a:r>
              <a:rPr lang="cs-CZ" alt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1600" dirty="0">
                <a:solidFill>
                  <a:srgbClr val="002060"/>
                </a:solidFill>
                <a:latin typeface="Times New Roman" panose="02020603050405020304" pitchFamily="18" charset="0"/>
                <a:cs typeface="Times New Roman" panose="02020603050405020304" pitchFamily="18" charset="0"/>
              </a:rPr>
              <a:t>T</a:t>
            </a:r>
            <a:r>
              <a:rPr lang="en-GB" altLang="cs-CZ" sz="1600" dirty="0" err="1">
                <a:solidFill>
                  <a:srgbClr val="002060"/>
                </a:solidFill>
                <a:latin typeface="Times New Roman" panose="02020603050405020304" pitchFamily="18" charset="0"/>
                <a:cs typeface="Times New Roman" panose="02020603050405020304" pitchFamily="18" charset="0"/>
              </a:rPr>
              <a:t>hree</a:t>
            </a:r>
            <a:r>
              <a:rPr lang="en-GB" altLang="cs-CZ" sz="1600" dirty="0">
                <a:solidFill>
                  <a:srgbClr val="002060"/>
                </a:solidFill>
                <a:latin typeface="Times New Roman" panose="02020603050405020304" pitchFamily="18" charset="0"/>
                <a:cs typeface="Times New Roman" panose="02020603050405020304" pitchFamily="18" charset="0"/>
              </a:rPr>
              <a:t>-quarters of executives say that </a:t>
            </a:r>
            <a:r>
              <a:rPr lang="en-GB" altLang="cs-CZ" sz="1600" b="1" dirty="0">
                <a:solidFill>
                  <a:srgbClr val="002060"/>
                </a:solidFill>
                <a:latin typeface="Times New Roman" panose="02020603050405020304" pitchFamily="18" charset="0"/>
                <a:cs typeface="Times New Roman" panose="02020603050405020304" pitchFamily="18" charset="0"/>
              </a:rPr>
              <a:t>stress adversely affects </a:t>
            </a:r>
            <a:r>
              <a:rPr lang="en-GB" altLang="cs-CZ" sz="1600" dirty="0">
                <a:solidFill>
                  <a:srgbClr val="002060"/>
                </a:solidFill>
                <a:latin typeface="Times New Roman" panose="02020603050405020304" pitchFamily="18" charset="0"/>
                <a:cs typeface="Times New Roman" panose="02020603050405020304" pitchFamily="18" charset="0"/>
              </a:rPr>
              <a:t>their health, home life, an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performance at work</a:t>
            </a:r>
            <a:r>
              <a:rPr lang="cs-CZ" alt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Work-related stress </a:t>
            </a:r>
            <a:r>
              <a:rPr lang="en-GB" altLang="cs-CZ" sz="1600" dirty="0">
                <a:solidFill>
                  <a:srgbClr val="002060"/>
                </a:solidFill>
                <a:latin typeface="Times New Roman" panose="02020603050405020304" pitchFamily="18" charset="0"/>
                <a:cs typeface="Times New Roman" panose="02020603050405020304" pitchFamily="18" charset="0"/>
              </a:rPr>
              <a:t>is a growing problem around the world that </a:t>
            </a:r>
            <a:r>
              <a:rPr lang="en-GB" altLang="cs-CZ" sz="1600" b="1" dirty="0">
                <a:solidFill>
                  <a:srgbClr val="002060"/>
                </a:solidFill>
                <a:latin typeface="Times New Roman" panose="02020603050405020304" pitchFamily="18" charset="0"/>
                <a:cs typeface="Times New Roman" panose="02020603050405020304" pitchFamily="18" charset="0"/>
              </a:rPr>
              <a:t>affects</a:t>
            </a:r>
            <a:r>
              <a:rPr lang="en-GB" altLang="cs-CZ" sz="1600" dirty="0">
                <a:solidFill>
                  <a:srgbClr val="002060"/>
                </a:solidFill>
                <a:latin typeface="Times New Roman" panose="02020603050405020304" pitchFamily="18" charset="0"/>
                <a:cs typeface="Times New Roman" panose="02020603050405020304" pitchFamily="18" charset="0"/>
              </a:rPr>
              <a:t> not only the health and well-being of employees, but also the </a:t>
            </a:r>
            <a:r>
              <a:rPr lang="en-GB" altLang="cs-CZ" sz="1600" b="1" dirty="0">
                <a:solidFill>
                  <a:srgbClr val="002060"/>
                </a:solidFill>
                <a:latin typeface="Times New Roman" panose="02020603050405020304" pitchFamily="18" charset="0"/>
                <a:cs typeface="Times New Roman" panose="02020603050405020304" pitchFamily="18" charset="0"/>
              </a:rPr>
              <a:t>productivity of organisations</a:t>
            </a:r>
            <a:r>
              <a:rPr lang="en-GB" altLang="cs-CZ" sz="1600" dirty="0">
                <a:solidFill>
                  <a:srgbClr val="002060"/>
                </a:solidFill>
                <a:latin typeface="Times New Roman" panose="02020603050405020304" pitchFamily="18" charset="0"/>
                <a:cs typeface="Times New Roman" panose="02020603050405020304" pitchFamily="18" charset="0"/>
              </a:rPr>
              <a:t>.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Work-related stress </a:t>
            </a:r>
            <a:r>
              <a:rPr lang="en-GB" altLang="cs-CZ" sz="1600" dirty="0">
                <a:solidFill>
                  <a:srgbClr val="002060"/>
                </a:solidFill>
                <a:latin typeface="Times New Roman" panose="02020603050405020304" pitchFamily="18" charset="0"/>
                <a:cs typeface="Times New Roman" panose="02020603050405020304" pitchFamily="18" charset="0"/>
              </a:rPr>
              <a:t>arises where work demands of various types and combinations </a:t>
            </a:r>
            <a:r>
              <a:rPr lang="en-GB" altLang="cs-CZ" sz="1600" b="1" dirty="0">
                <a:solidFill>
                  <a:srgbClr val="002060"/>
                </a:solidFill>
                <a:latin typeface="Times New Roman" panose="02020603050405020304" pitchFamily="18" charset="0"/>
                <a:cs typeface="Times New Roman" panose="02020603050405020304" pitchFamily="18" charset="0"/>
              </a:rPr>
              <a:t>exceed the person’s capacity </a:t>
            </a:r>
            <a:r>
              <a:rPr lang="en-GB" altLang="cs-CZ" sz="1600" dirty="0">
                <a:solidFill>
                  <a:srgbClr val="002060"/>
                </a:solidFill>
                <a:latin typeface="Times New Roman" panose="02020603050405020304" pitchFamily="18" charset="0"/>
                <a:cs typeface="Times New Roman" panose="02020603050405020304" pitchFamily="18" charset="0"/>
              </a:rPr>
              <a:t>and capability to cope. </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233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7" end="7"/>
                                            </p:txEl>
                                          </p:spTgt>
                                        </p:tgtEl>
                                        <p:attrNameLst>
                                          <p:attrName>style.visibility</p:attrName>
                                        </p:attrNameLst>
                                      </p:cBhvr>
                                      <p:to>
                                        <p:strVal val="visible"/>
                                      </p:to>
                                    </p:set>
                                    <p:animEffect transition="in" filter="fade">
                                      <p:cBhvr>
                                        <p:cTn id="20"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Typical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stressors</a:t>
            </a:r>
            <a:r>
              <a:rPr lang="en-GB" altLang="cs-CZ" sz="1600" dirty="0">
                <a:solidFill>
                  <a:srgbClr val="002060"/>
                </a:solidFill>
                <a:latin typeface="Times New Roman" panose="02020603050405020304" pitchFamily="18" charset="0"/>
                <a:cs typeface="Times New Roman" panose="02020603050405020304" pitchFamily="18" charset="0"/>
              </a:rPr>
              <a:t> that arise in organizational contexts are:</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poor management style: </a:t>
            </a:r>
            <a:r>
              <a:rPr lang="en-GB" altLang="cs-CZ" sz="1600" dirty="0">
                <a:solidFill>
                  <a:srgbClr val="002060"/>
                </a:solidFill>
                <a:latin typeface="Times New Roman" panose="02020603050405020304" pitchFamily="18" charset="0"/>
                <a:cs typeface="Times New Roman" panose="02020603050405020304" pitchFamily="18" charset="0"/>
              </a:rPr>
              <a:t>inconsistent, competitive, crisis management, autocratic management,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excessive time pressures placed on employees;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poor relationships</a:t>
            </a:r>
            <a:r>
              <a:rPr lang="en-GB" altLang="cs-CZ" sz="1600" dirty="0">
                <a:solidFill>
                  <a:srgbClr val="002060"/>
                </a:solidFill>
                <a:latin typeface="Times New Roman" panose="02020603050405020304" pitchFamily="18" charset="0"/>
                <a:cs typeface="Times New Roman" panose="02020603050405020304" pitchFamily="18" charset="0"/>
              </a:rPr>
              <a:t>: with superiors, with colleagues, and with particular individuals; lack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feedback, little social contact, racial and sexual harassment;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uncertain future</a:t>
            </a:r>
            <a:r>
              <a:rPr lang="en-GB" altLang="cs-CZ" sz="1600" dirty="0">
                <a:solidFill>
                  <a:srgbClr val="002060"/>
                </a:solidFill>
                <a:latin typeface="Times New Roman" panose="02020603050405020304" pitchFamily="18" charset="0"/>
                <a:cs typeface="Times New Roman" panose="02020603050405020304" pitchFamily="18" charset="0"/>
              </a:rPr>
              <a:t>: job insecurity, fear of unemployment or redeployment, few promotion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opportunities, low-status job;</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divided loyalties</a:t>
            </a:r>
            <a:r>
              <a:rPr lang="en-GB" altLang="cs-CZ" sz="1600" dirty="0">
                <a:solidFill>
                  <a:srgbClr val="002060"/>
                </a:solidFill>
                <a:latin typeface="Times New Roman" panose="02020603050405020304" pitchFamily="18" charset="0"/>
                <a:cs typeface="Times New Roman" panose="02020603050405020304" pitchFamily="18" charset="0"/>
              </a:rPr>
              <a:t>: conflicts between personal aspirations and organizational requirements,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conflict between job and family and social responsibilities.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43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b="1" dirty="0">
                <a:solidFill>
                  <a:srgbClr val="002060"/>
                </a:solidFill>
                <a:latin typeface="Times New Roman" panose="02020603050405020304" pitchFamily="18" charset="0"/>
                <a:cs typeface="Times New Roman" panose="02020603050405020304" pitchFamily="18" charset="0"/>
              </a:rPr>
              <a:t>What are the main work-related stressors?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Organisation culture</a:t>
            </a:r>
          </a:p>
          <a:p>
            <a:r>
              <a:rPr lang="en-GB" altLang="cs-CZ" sz="1600" dirty="0">
                <a:solidFill>
                  <a:srgbClr val="002060"/>
                </a:solidFill>
                <a:latin typeface="Times New Roman" panose="02020603050405020304" pitchFamily="18" charset="0"/>
                <a:cs typeface="Times New Roman" panose="02020603050405020304" pitchFamily="18" charset="0"/>
              </a:rPr>
              <a:t>Bad management practices</a:t>
            </a:r>
          </a:p>
          <a:p>
            <a:r>
              <a:rPr lang="en-GB" altLang="cs-CZ" sz="1600" dirty="0">
                <a:solidFill>
                  <a:srgbClr val="002060"/>
                </a:solidFill>
                <a:latin typeface="Times New Roman" panose="02020603050405020304" pitchFamily="18" charset="0"/>
                <a:cs typeface="Times New Roman" panose="02020603050405020304" pitchFamily="18" charset="0"/>
              </a:rPr>
              <a:t>Job content and demands</a:t>
            </a:r>
          </a:p>
          <a:p>
            <a:r>
              <a:rPr lang="en-GB" altLang="cs-CZ" sz="1600" dirty="0">
                <a:solidFill>
                  <a:srgbClr val="002060"/>
                </a:solidFill>
                <a:latin typeface="Times New Roman" panose="02020603050405020304" pitchFamily="18" charset="0"/>
                <a:cs typeface="Times New Roman" panose="02020603050405020304" pitchFamily="18" charset="0"/>
              </a:rPr>
              <a:t>Physical work environment</a:t>
            </a:r>
          </a:p>
          <a:p>
            <a:r>
              <a:rPr lang="en-GB" altLang="cs-CZ" sz="1600" dirty="0">
                <a:solidFill>
                  <a:srgbClr val="002060"/>
                </a:solidFill>
                <a:latin typeface="Times New Roman" panose="02020603050405020304" pitchFamily="18" charset="0"/>
                <a:cs typeface="Times New Roman" panose="02020603050405020304" pitchFamily="18" charset="0"/>
              </a:rPr>
              <a:t>Relationships at work</a:t>
            </a:r>
          </a:p>
          <a:p>
            <a:r>
              <a:rPr lang="en-GB" altLang="cs-CZ" sz="1600" dirty="0">
                <a:solidFill>
                  <a:srgbClr val="002060"/>
                </a:solidFill>
                <a:latin typeface="Times New Roman" panose="02020603050405020304" pitchFamily="18" charset="0"/>
                <a:cs typeface="Times New Roman" panose="02020603050405020304" pitchFamily="18" charset="0"/>
              </a:rPr>
              <a:t>Change management</a:t>
            </a:r>
          </a:p>
          <a:p>
            <a:r>
              <a:rPr lang="en-GB" altLang="cs-CZ" sz="1600" dirty="0">
                <a:solidFill>
                  <a:srgbClr val="002060"/>
                </a:solidFill>
                <a:latin typeface="Times New Roman" panose="02020603050405020304" pitchFamily="18" charset="0"/>
                <a:cs typeface="Times New Roman" panose="02020603050405020304" pitchFamily="18" charset="0"/>
              </a:rPr>
              <a:t>Lack of support</a:t>
            </a:r>
          </a:p>
          <a:p>
            <a:r>
              <a:rPr lang="en-GB" altLang="cs-CZ" sz="1600" dirty="0">
                <a:solidFill>
                  <a:srgbClr val="002060"/>
                </a:solidFill>
                <a:latin typeface="Times New Roman" panose="02020603050405020304" pitchFamily="18" charset="0"/>
                <a:cs typeface="Times New Roman" panose="02020603050405020304" pitchFamily="18" charset="0"/>
              </a:rPr>
              <a:t>Role conflict</a:t>
            </a:r>
          </a:p>
          <a:p>
            <a:r>
              <a:rPr lang="en-GB" altLang="cs-CZ" sz="1600" dirty="0">
                <a:solidFill>
                  <a:srgbClr val="002060"/>
                </a:solidFill>
                <a:latin typeface="Times New Roman" panose="02020603050405020304" pitchFamily="18" charset="0"/>
                <a:cs typeface="Times New Roman" panose="02020603050405020304" pitchFamily="18" charset="0"/>
              </a:rPr>
              <a:t>Trauma.</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887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Effect transition="in" filter="fade">
                                      <p:cBhvr>
                                        <p:cTn id="47" dur="500"/>
                                        <p:tgtEl>
                                          <p:spTgt spid="1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10" end="10"/>
                                            </p:txEl>
                                          </p:spTgt>
                                        </p:tgtEl>
                                        <p:attrNameLst>
                                          <p:attrName>style.visibility</p:attrName>
                                        </p:attrNameLst>
                                      </p:cBhvr>
                                      <p:to>
                                        <p:strVal val="visible"/>
                                      </p:to>
                                    </p:set>
                                    <p:animEffect transition="in" filter="fade">
                                      <p:cBhvr>
                                        <p:cTn id="52"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b="1" dirty="0">
                <a:solidFill>
                  <a:srgbClr val="002060"/>
                </a:solidFill>
                <a:latin typeface="Times New Roman" panose="02020603050405020304" pitchFamily="18" charset="0"/>
                <a:cs typeface="Times New Roman" panose="02020603050405020304" pitchFamily="18" charset="0"/>
              </a:rPr>
              <a:t>Causes of work-related stress</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200" dirty="0">
                <a:solidFill>
                  <a:srgbClr val="002060"/>
                </a:solidFill>
                <a:latin typeface="Times New Roman" panose="02020603050405020304" pitchFamily="18" charset="0"/>
                <a:cs typeface="Times New Roman" panose="02020603050405020304" pitchFamily="18" charset="0"/>
              </a:rPr>
              <a:t>Long hours</a:t>
            </a:r>
          </a:p>
          <a:p>
            <a:r>
              <a:rPr lang="en-GB" altLang="cs-CZ" sz="1200" dirty="0">
                <a:solidFill>
                  <a:srgbClr val="002060"/>
                </a:solidFill>
                <a:latin typeface="Times New Roman" panose="02020603050405020304" pitchFamily="18" charset="0"/>
                <a:cs typeface="Times New Roman" panose="02020603050405020304" pitchFamily="18" charset="0"/>
              </a:rPr>
              <a:t>Heavy workload</a:t>
            </a:r>
          </a:p>
          <a:p>
            <a:r>
              <a:rPr lang="en-GB" altLang="cs-CZ" sz="1200" dirty="0">
                <a:solidFill>
                  <a:srgbClr val="002060"/>
                </a:solidFill>
                <a:latin typeface="Times New Roman" panose="02020603050405020304" pitchFamily="18" charset="0"/>
                <a:cs typeface="Times New Roman" panose="02020603050405020304" pitchFamily="18" charset="0"/>
              </a:rPr>
              <a:t>Changes within the organisation</a:t>
            </a:r>
          </a:p>
          <a:p>
            <a:r>
              <a:rPr lang="en-GB" altLang="cs-CZ" sz="1200" dirty="0">
                <a:solidFill>
                  <a:srgbClr val="002060"/>
                </a:solidFill>
                <a:latin typeface="Times New Roman" panose="02020603050405020304" pitchFamily="18" charset="0"/>
                <a:cs typeface="Times New Roman" panose="02020603050405020304" pitchFamily="18" charset="0"/>
              </a:rPr>
              <a:t>Tight deadlines</a:t>
            </a:r>
          </a:p>
          <a:p>
            <a:r>
              <a:rPr lang="en-GB" altLang="cs-CZ" sz="1200" dirty="0">
                <a:solidFill>
                  <a:srgbClr val="002060"/>
                </a:solidFill>
                <a:latin typeface="Times New Roman" panose="02020603050405020304" pitchFamily="18" charset="0"/>
                <a:cs typeface="Times New Roman" panose="02020603050405020304" pitchFamily="18" charset="0"/>
              </a:rPr>
              <a:t>Changes to duties</a:t>
            </a:r>
          </a:p>
          <a:p>
            <a:r>
              <a:rPr lang="en-GB" altLang="cs-CZ" sz="1200" dirty="0">
                <a:solidFill>
                  <a:srgbClr val="002060"/>
                </a:solidFill>
                <a:latin typeface="Times New Roman" panose="02020603050405020304" pitchFamily="18" charset="0"/>
                <a:cs typeface="Times New Roman" panose="02020603050405020304" pitchFamily="18" charset="0"/>
              </a:rPr>
              <a:t>Job insecurity</a:t>
            </a:r>
          </a:p>
          <a:p>
            <a:r>
              <a:rPr lang="en-GB" altLang="cs-CZ" sz="1200" dirty="0">
                <a:solidFill>
                  <a:srgbClr val="002060"/>
                </a:solidFill>
                <a:latin typeface="Times New Roman" panose="02020603050405020304" pitchFamily="18" charset="0"/>
                <a:cs typeface="Times New Roman" panose="02020603050405020304" pitchFamily="18" charset="0"/>
              </a:rPr>
              <a:t>Lack of autonomy</a:t>
            </a:r>
          </a:p>
          <a:p>
            <a:r>
              <a:rPr lang="en-GB" altLang="cs-CZ" sz="1200" dirty="0">
                <a:solidFill>
                  <a:srgbClr val="002060"/>
                </a:solidFill>
                <a:latin typeface="Times New Roman" panose="02020603050405020304" pitchFamily="18" charset="0"/>
                <a:cs typeface="Times New Roman" panose="02020603050405020304" pitchFamily="18" charset="0"/>
              </a:rPr>
              <a:t>Boring work</a:t>
            </a:r>
          </a:p>
          <a:p>
            <a:r>
              <a:rPr lang="en-GB" altLang="cs-CZ" sz="1200" dirty="0">
                <a:solidFill>
                  <a:srgbClr val="002060"/>
                </a:solidFill>
                <a:latin typeface="Times New Roman" panose="02020603050405020304" pitchFamily="18" charset="0"/>
                <a:cs typeface="Times New Roman" panose="02020603050405020304" pitchFamily="18" charset="0"/>
              </a:rPr>
              <a:t>Insufficient skills for the job</a:t>
            </a:r>
          </a:p>
          <a:p>
            <a:r>
              <a:rPr lang="en-GB" altLang="cs-CZ" sz="1200" dirty="0">
                <a:solidFill>
                  <a:srgbClr val="002060"/>
                </a:solidFill>
                <a:latin typeface="Times New Roman" panose="02020603050405020304" pitchFamily="18" charset="0"/>
                <a:cs typeface="Times New Roman" panose="02020603050405020304" pitchFamily="18" charset="0"/>
              </a:rPr>
              <a:t>Inadequate working environment</a:t>
            </a:r>
          </a:p>
          <a:p>
            <a:r>
              <a:rPr lang="en-GB" altLang="cs-CZ" sz="1200" dirty="0">
                <a:solidFill>
                  <a:srgbClr val="002060"/>
                </a:solidFill>
                <a:latin typeface="Times New Roman" panose="02020603050405020304" pitchFamily="18" charset="0"/>
                <a:cs typeface="Times New Roman" panose="02020603050405020304" pitchFamily="18" charset="0"/>
              </a:rPr>
              <a:t>Lack of proper resources</a:t>
            </a:r>
          </a:p>
          <a:p>
            <a:r>
              <a:rPr lang="en-GB" altLang="cs-CZ" sz="1200" dirty="0">
                <a:solidFill>
                  <a:srgbClr val="002060"/>
                </a:solidFill>
                <a:latin typeface="Times New Roman" panose="02020603050405020304" pitchFamily="18" charset="0"/>
                <a:cs typeface="Times New Roman" panose="02020603050405020304" pitchFamily="18" charset="0"/>
              </a:rPr>
              <a:t>Lack of equipment</a:t>
            </a:r>
          </a:p>
          <a:p>
            <a:r>
              <a:rPr lang="en-GB" altLang="cs-CZ" sz="1200" dirty="0">
                <a:solidFill>
                  <a:srgbClr val="002060"/>
                </a:solidFill>
                <a:latin typeface="Times New Roman" panose="02020603050405020304" pitchFamily="18" charset="0"/>
                <a:cs typeface="Times New Roman" panose="02020603050405020304" pitchFamily="18" charset="0"/>
              </a:rPr>
              <a:t>Few promotional opportunities</a:t>
            </a:r>
          </a:p>
          <a:p>
            <a:r>
              <a:rPr lang="en-GB" altLang="cs-CZ" sz="1200" dirty="0">
                <a:solidFill>
                  <a:srgbClr val="002060"/>
                </a:solidFill>
                <a:latin typeface="Times New Roman" panose="02020603050405020304" pitchFamily="18" charset="0"/>
                <a:cs typeface="Times New Roman" panose="02020603050405020304" pitchFamily="18" charset="0"/>
              </a:rPr>
              <a:t>Harassment</a:t>
            </a:r>
          </a:p>
          <a:p>
            <a:r>
              <a:rPr lang="en-GB" altLang="cs-CZ" sz="1200" dirty="0">
                <a:solidFill>
                  <a:srgbClr val="002060"/>
                </a:solidFill>
                <a:latin typeface="Times New Roman" panose="02020603050405020304" pitchFamily="18" charset="0"/>
                <a:cs typeface="Times New Roman" panose="02020603050405020304" pitchFamily="18" charset="0"/>
              </a:rPr>
              <a:t>Discrimination</a:t>
            </a:r>
          </a:p>
          <a:p>
            <a:r>
              <a:rPr lang="en-GB" altLang="cs-CZ" sz="1200" dirty="0">
                <a:solidFill>
                  <a:srgbClr val="002060"/>
                </a:solidFill>
                <a:latin typeface="Times New Roman" panose="02020603050405020304" pitchFamily="18" charset="0"/>
                <a:cs typeface="Times New Roman" panose="02020603050405020304" pitchFamily="18" charset="0"/>
              </a:rPr>
              <a:t>Poor relationships with colleagues or bosses</a:t>
            </a:r>
          </a:p>
          <a:p>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019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animEffect transition="in" filter="fade">
                                      <p:cBhvr>
                                        <p:cTn id="29" dur="500"/>
                                        <p:tgtEl>
                                          <p:spTgt spid="16">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animEffect transition="in" filter="fade">
                                      <p:cBhvr>
                                        <p:cTn id="35" dur="500"/>
                                        <p:tgtEl>
                                          <p:spTgt spid="16">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10" end="10"/>
                                            </p:txEl>
                                          </p:spTgt>
                                        </p:tgtEl>
                                        <p:attrNameLst>
                                          <p:attrName>style.visibility</p:attrName>
                                        </p:attrNameLst>
                                      </p:cBhvr>
                                      <p:to>
                                        <p:strVal val="visible"/>
                                      </p:to>
                                    </p:set>
                                    <p:animEffect transition="in" filter="fade">
                                      <p:cBhvr>
                                        <p:cTn id="40" dur="500"/>
                                        <p:tgtEl>
                                          <p:spTgt spid="1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animEffect transition="in" filter="fade">
                                      <p:cBhvr>
                                        <p:cTn id="43" dur="500"/>
                                        <p:tgtEl>
                                          <p:spTgt spid="16">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xEl>
                                              <p:pRg st="12" end="12"/>
                                            </p:txEl>
                                          </p:spTgt>
                                        </p:tgtEl>
                                        <p:attrNameLst>
                                          <p:attrName>style.visibility</p:attrName>
                                        </p:attrNameLst>
                                      </p:cBhvr>
                                      <p:to>
                                        <p:strVal val="visible"/>
                                      </p:to>
                                    </p:set>
                                    <p:animEffect transition="in" filter="fade">
                                      <p:cBhvr>
                                        <p:cTn id="46" dur="500"/>
                                        <p:tgtEl>
                                          <p:spTgt spid="16">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13" end="13"/>
                                            </p:txEl>
                                          </p:spTgt>
                                        </p:tgtEl>
                                        <p:attrNameLst>
                                          <p:attrName>style.visibility</p:attrName>
                                        </p:attrNameLst>
                                      </p:cBhvr>
                                      <p:to>
                                        <p:strVal val="visible"/>
                                      </p:to>
                                    </p:set>
                                    <p:animEffect transition="in" filter="fade">
                                      <p:cBhvr>
                                        <p:cTn id="51" dur="500"/>
                                        <p:tgtEl>
                                          <p:spTgt spid="16">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xEl>
                                              <p:pRg st="14" end="14"/>
                                            </p:txEl>
                                          </p:spTgt>
                                        </p:tgtEl>
                                        <p:attrNameLst>
                                          <p:attrName>style.visibility</p:attrName>
                                        </p:attrNameLst>
                                      </p:cBhvr>
                                      <p:to>
                                        <p:strVal val="visible"/>
                                      </p:to>
                                    </p:set>
                                    <p:animEffect transition="in" filter="fade">
                                      <p:cBhvr>
                                        <p:cTn id="54" dur="500"/>
                                        <p:tgtEl>
                                          <p:spTgt spid="16">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xEl>
                                              <p:pRg st="15" end="15"/>
                                            </p:txEl>
                                          </p:spTgt>
                                        </p:tgtEl>
                                        <p:attrNameLst>
                                          <p:attrName>style.visibility</p:attrName>
                                        </p:attrNameLst>
                                      </p:cBhvr>
                                      <p:to>
                                        <p:strVal val="visible"/>
                                      </p:to>
                                    </p:set>
                                    <p:animEffect transition="in" filter="fade">
                                      <p:cBhvr>
                                        <p:cTn id="57" dur="500"/>
                                        <p:tgtEl>
                                          <p:spTgt spid="16">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xEl>
                                              <p:pRg st="16" end="16"/>
                                            </p:txEl>
                                          </p:spTgt>
                                        </p:tgtEl>
                                        <p:attrNameLst>
                                          <p:attrName>style.visibility</p:attrName>
                                        </p:attrNameLst>
                                      </p:cBhvr>
                                      <p:to>
                                        <p:strVal val="visible"/>
                                      </p:to>
                                    </p:set>
                                    <p:animEffect transition="in" filter="fade">
                                      <p:cBhvr>
                                        <p:cTn id="60" dur="500"/>
                                        <p:tgtEl>
                                          <p:spTgt spid="1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b="1" dirty="0">
                <a:solidFill>
                  <a:srgbClr val="002060"/>
                </a:solidFill>
                <a:latin typeface="Times New Roman" panose="02020603050405020304" pitchFamily="18" charset="0"/>
                <a:cs typeface="Times New Roman" panose="02020603050405020304" pitchFamily="18" charset="0"/>
              </a:rPr>
              <a:t>Self-help for the individual</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A person suffering from work-related stress can help themselves in a number of ways, including:</a:t>
            </a:r>
          </a:p>
          <a:p>
            <a:r>
              <a:rPr lang="en-GB" altLang="cs-CZ" sz="1400" dirty="0">
                <a:solidFill>
                  <a:srgbClr val="002060"/>
                </a:solidFill>
                <a:latin typeface="Times New Roman" panose="02020603050405020304" pitchFamily="18" charset="0"/>
                <a:cs typeface="Times New Roman" panose="02020603050405020304" pitchFamily="18" charset="0"/>
              </a:rPr>
              <a:t>Think about the changes you need to make at work in order to reduce your stress levels and then take action. Some changes you can manage yourself, while others will need the cooperation of others.</a:t>
            </a:r>
          </a:p>
          <a:p>
            <a:r>
              <a:rPr lang="en-GB" altLang="cs-CZ" sz="1400" dirty="0">
                <a:solidFill>
                  <a:srgbClr val="002060"/>
                </a:solidFill>
                <a:latin typeface="Times New Roman" panose="02020603050405020304" pitchFamily="18" charset="0"/>
                <a:cs typeface="Times New Roman" panose="02020603050405020304" pitchFamily="18" charset="0"/>
              </a:rPr>
              <a:t>Talk over your concerns with your employer or human resources manager.</a:t>
            </a:r>
          </a:p>
          <a:p>
            <a:r>
              <a:rPr lang="en-GB" altLang="cs-CZ" sz="1400" dirty="0">
                <a:solidFill>
                  <a:srgbClr val="002060"/>
                </a:solidFill>
                <a:latin typeface="Times New Roman" panose="02020603050405020304" pitchFamily="18" charset="0"/>
                <a:cs typeface="Times New Roman" panose="02020603050405020304" pitchFamily="18" charset="0"/>
              </a:rPr>
              <a:t>Make sure you are well organised. List your tasks in order of priority.</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a:t>
            </a:r>
            <a:r>
              <a:rPr lang="en-GB" altLang="cs-CZ" sz="1400" dirty="0" err="1">
                <a:solidFill>
                  <a:srgbClr val="002060"/>
                </a:solidFill>
                <a:latin typeface="Times New Roman" panose="02020603050405020304" pitchFamily="18" charset="0"/>
                <a:cs typeface="Times New Roman" panose="02020603050405020304" pitchFamily="18" charset="0"/>
              </a:rPr>
              <a:t>ake</a:t>
            </a:r>
            <a:r>
              <a:rPr lang="en-GB" altLang="cs-CZ" sz="1400" dirty="0">
                <a:solidFill>
                  <a:srgbClr val="002060"/>
                </a:solidFill>
                <a:latin typeface="Times New Roman" panose="02020603050405020304" pitchFamily="18" charset="0"/>
                <a:cs typeface="Times New Roman" panose="02020603050405020304" pitchFamily="18" charset="0"/>
              </a:rPr>
              <a:t> care of yourself. Eat a healthy diet and exercise regularly.</a:t>
            </a:r>
          </a:p>
          <a:p>
            <a:r>
              <a:rPr lang="en-GB" altLang="cs-CZ" sz="1400" dirty="0">
                <a:solidFill>
                  <a:srgbClr val="002060"/>
                </a:solidFill>
                <a:latin typeface="Times New Roman" panose="02020603050405020304" pitchFamily="18" charset="0"/>
                <a:cs typeface="Times New Roman" panose="02020603050405020304" pitchFamily="18" charset="0"/>
              </a:rPr>
              <a:t>Consider the benefits of regular relaxation. You could try meditation or yoga.</a:t>
            </a:r>
          </a:p>
          <a:p>
            <a:r>
              <a:rPr lang="en-GB" altLang="cs-CZ" sz="1400" dirty="0">
                <a:solidFill>
                  <a:srgbClr val="002060"/>
                </a:solidFill>
                <a:latin typeface="Times New Roman" panose="02020603050405020304" pitchFamily="18" charset="0"/>
                <a:cs typeface="Times New Roman" panose="02020603050405020304" pitchFamily="18" charset="0"/>
              </a:rPr>
              <a:t>Make sure you have enough free time to yourself every week.</a:t>
            </a:r>
          </a:p>
          <a:p>
            <a:r>
              <a:rPr lang="en-GB" altLang="cs-CZ" sz="1400" dirty="0">
                <a:solidFill>
                  <a:srgbClr val="002060"/>
                </a:solidFill>
                <a:latin typeface="Times New Roman" panose="02020603050405020304" pitchFamily="18" charset="0"/>
                <a:cs typeface="Times New Roman" panose="02020603050405020304" pitchFamily="18" charset="0"/>
              </a:rPr>
              <a:t>Don’t take out your stress on loved ones. Instead, tell them about your work problems and ask for their support and suggestions.</a:t>
            </a:r>
          </a:p>
          <a:p>
            <a:r>
              <a:rPr lang="en-GB" altLang="cs-CZ" sz="1400" dirty="0">
                <a:solidFill>
                  <a:srgbClr val="002060"/>
                </a:solidFill>
                <a:latin typeface="Times New Roman" panose="02020603050405020304" pitchFamily="18" charset="0"/>
                <a:cs typeface="Times New Roman" panose="02020603050405020304" pitchFamily="18" charset="0"/>
              </a:rPr>
              <a:t>Drugs, such as alcohol and tobacco, won’t alleviate stress and can cause additional health problems. Avoid excessive drinking and smoking.</a:t>
            </a:r>
          </a:p>
          <a:p>
            <a:r>
              <a:rPr lang="en-GB" altLang="cs-CZ" sz="1400" dirty="0">
                <a:solidFill>
                  <a:srgbClr val="002060"/>
                </a:solidFill>
                <a:latin typeface="Times New Roman" panose="02020603050405020304" pitchFamily="18" charset="0"/>
                <a:cs typeface="Times New Roman" panose="02020603050405020304" pitchFamily="18" charset="0"/>
              </a:rPr>
              <a:t>Seek professional counselling from a psychologist.</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624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500"/>
                                        <p:tgtEl>
                                          <p:spTgt spid="1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9" end="9"/>
                                            </p:txEl>
                                          </p:spTgt>
                                        </p:tgtEl>
                                        <p:attrNameLst>
                                          <p:attrName>style.visibility</p:attrName>
                                        </p:attrNameLst>
                                      </p:cBhvr>
                                      <p:to>
                                        <p:strVal val="visible"/>
                                      </p:to>
                                    </p:set>
                                    <p:animEffect transition="in" filter="fade">
                                      <p:cBhvr>
                                        <p:cTn id="42" dur="500"/>
                                        <p:tgtEl>
                                          <p:spTgt spid="1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animEffect transition="in" filter="fade">
                                      <p:cBhvr>
                                        <p:cTn id="4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Typical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stressors</a:t>
            </a:r>
            <a:r>
              <a:rPr lang="en-GB" altLang="cs-CZ" sz="1600" dirty="0">
                <a:solidFill>
                  <a:srgbClr val="002060"/>
                </a:solidFill>
                <a:latin typeface="Times New Roman" panose="02020603050405020304" pitchFamily="18" charset="0"/>
                <a:cs typeface="Times New Roman" panose="02020603050405020304" pitchFamily="18" charset="0"/>
              </a:rPr>
              <a:t> that arise in organizational contexts are:</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poor management style: </a:t>
            </a:r>
            <a:r>
              <a:rPr lang="en-GB" altLang="cs-CZ" sz="1600" dirty="0">
                <a:solidFill>
                  <a:srgbClr val="002060"/>
                </a:solidFill>
                <a:latin typeface="Times New Roman" panose="02020603050405020304" pitchFamily="18" charset="0"/>
                <a:cs typeface="Times New Roman" panose="02020603050405020304" pitchFamily="18" charset="0"/>
              </a:rPr>
              <a:t>inconsistent, competitive, crisis management, autocratic management,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excessive time pressures placed on employees;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poor relationships</a:t>
            </a:r>
            <a:r>
              <a:rPr lang="en-GB" altLang="cs-CZ" sz="1600" dirty="0">
                <a:solidFill>
                  <a:srgbClr val="002060"/>
                </a:solidFill>
                <a:latin typeface="Times New Roman" panose="02020603050405020304" pitchFamily="18" charset="0"/>
                <a:cs typeface="Times New Roman" panose="02020603050405020304" pitchFamily="18" charset="0"/>
              </a:rPr>
              <a:t>: with superiors, with colleagues, and with particular individuals; lack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feedback, little social contact, racial and sexual harassment;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uncertain future</a:t>
            </a:r>
            <a:r>
              <a:rPr lang="en-GB" altLang="cs-CZ" sz="1600" dirty="0">
                <a:solidFill>
                  <a:srgbClr val="002060"/>
                </a:solidFill>
                <a:latin typeface="Times New Roman" panose="02020603050405020304" pitchFamily="18" charset="0"/>
                <a:cs typeface="Times New Roman" panose="02020603050405020304" pitchFamily="18" charset="0"/>
              </a:rPr>
              <a:t>: job insecurity, fear of unemployment or redeployment, few promotion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opportunities, low-status job;</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b="1" dirty="0">
                <a:solidFill>
                  <a:srgbClr val="002060"/>
                </a:solidFill>
                <a:latin typeface="Times New Roman" panose="02020603050405020304" pitchFamily="18" charset="0"/>
                <a:cs typeface="Times New Roman" panose="02020603050405020304" pitchFamily="18" charset="0"/>
              </a:rPr>
              <a:t>divided loyalties</a:t>
            </a:r>
            <a:r>
              <a:rPr lang="en-GB" altLang="cs-CZ" sz="1600" dirty="0">
                <a:solidFill>
                  <a:srgbClr val="002060"/>
                </a:solidFill>
                <a:latin typeface="Times New Roman" panose="02020603050405020304" pitchFamily="18" charset="0"/>
                <a:cs typeface="Times New Roman" panose="02020603050405020304" pitchFamily="18" charset="0"/>
              </a:rPr>
              <a:t>: conflicts between personal aspirations and organizational requirements,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conflict between job and family and social responsibilities.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01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C1A4C353-42EB-4175-9830-F9DA37F6D0E0}"/>
              </a:ext>
            </a:extLst>
          </p:cNvPr>
          <p:cNvPicPr>
            <a:picLocks noChangeAspect="1"/>
          </p:cNvPicPr>
          <p:nvPr/>
        </p:nvPicPr>
        <p:blipFill rotWithShape="1">
          <a:blip r:embed="rId3"/>
          <a:srcRect l="27163" t="13671" r="27163" b="8000"/>
          <a:stretch/>
        </p:blipFill>
        <p:spPr>
          <a:xfrm>
            <a:off x="2339752" y="-20538"/>
            <a:ext cx="5328592" cy="5140194"/>
          </a:xfrm>
          <a:prstGeom prst="rect">
            <a:avLst/>
          </a:prstGeom>
        </p:spPr>
      </p:pic>
      <p:sp>
        <p:nvSpPr>
          <p:cNvPr id="4" name="Nadpis 3">
            <a:extLst>
              <a:ext uri="{FF2B5EF4-FFF2-40B4-BE49-F238E27FC236}">
                <a16:creationId xmlns:a16="http://schemas.microsoft.com/office/drawing/2014/main" id="{6840A530-01F8-4BB3-B8B3-A03FA1DF75E5}"/>
              </a:ext>
            </a:extLst>
          </p:cNvPr>
          <p:cNvSpPr>
            <a:spLocks noGrp="1"/>
          </p:cNvSpPr>
          <p:nvPr>
            <p:ph type="title"/>
          </p:nvPr>
        </p:nvSpPr>
        <p:spPr/>
        <p:txBody>
          <a:bodyPr/>
          <a:lstStyle/>
          <a:p>
            <a:endParaRPr lang="en-GB"/>
          </a:p>
        </p:txBody>
      </p:sp>
      <p:sp>
        <p:nvSpPr>
          <p:cNvPr id="7" name="TextovéPole 6">
            <a:extLst>
              <a:ext uri="{FF2B5EF4-FFF2-40B4-BE49-F238E27FC236}">
                <a16:creationId xmlns:a16="http://schemas.microsoft.com/office/drawing/2014/main" id="{C7600D77-A318-46D7-9312-1DA443F63510}"/>
              </a:ext>
            </a:extLst>
          </p:cNvPr>
          <p:cNvSpPr txBox="1"/>
          <p:nvPr/>
        </p:nvSpPr>
        <p:spPr>
          <a:xfrm>
            <a:off x="1619672" y="0"/>
            <a:ext cx="1728192" cy="19548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840514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558520" cy="4028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1600" b="1" dirty="0">
                <a:solidFill>
                  <a:srgbClr val="002060"/>
                </a:solidFill>
                <a:latin typeface="Times New Roman" panose="02020603050405020304" pitchFamily="18" charset="0"/>
                <a:cs typeface="Times New Roman" panose="02020603050405020304" pitchFamily="18" charset="0"/>
              </a:rPr>
              <a:t>Individual emotion-focused </a:t>
            </a:r>
            <a:r>
              <a:rPr lang="en-GB" altLang="cs-CZ" sz="1600" dirty="0">
                <a:solidFill>
                  <a:srgbClr val="002060"/>
                </a:solidFill>
                <a:latin typeface="Times New Roman" panose="02020603050405020304" pitchFamily="18" charset="0"/>
                <a:cs typeface="Times New Roman" panose="02020603050405020304" pitchFamily="18" charset="0"/>
              </a:rPr>
              <a:t>strategies improve resilience and coping skills and include</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consciousness-raising to improve self-awareness;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exercise and fitness programmes;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self-help training in biofeedback, meditation, relaxation, and coping strategies;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time management training;</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development of other social and job interests.</a:t>
            </a: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b="1" dirty="0">
                <a:solidFill>
                  <a:srgbClr val="002060"/>
                </a:solidFill>
                <a:latin typeface="Times New Roman" panose="02020603050405020304" pitchFamily="18" charset="0"/>
                <a:cs typeface="Times New Roman" panose="02020603050405020304" pitchFamily="18" charset="0"/>
              </a:rPr>
              <a:t>Organizational problem-focused </a:t>
            </a:r>
            <a:r>
              <a:rPr lang="en-GB" altLang="cs-CZ" sz="1600" dirty="0">
                <a:solidFill>
                  <a:srgbClr val="002060"/>
                </a:solidFill>
                <a:latin typeface="Times New Roman" panose="02020603050405020304" pitchFamily="18" charset="0"/>
                <a:cs typeface="Times New Roman" panose="02020603050405020304" pitchFamily="18" charset="0"/>
              </a:rPr>
              <a:t>strategies deal directly with the stressors and include</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improved selection and training mechanisms;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staff counselling programmes;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improved organizational communications;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job redesign and enrichment strategies;</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 development of teamworking systems.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Stress management: individual and 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435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fade">
                                      <p:cBhvr>
                                        <p:cTn id="16" dur="500"/>
                                        <p:tgtEl>
                                          <p:spTgt spid="1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Effect transition="in" filter="fade">
                                      <p:cBhvr>
                                        <p:cTn id="19" dur="500"/>
                                        <p:tgtEl>
                                          <p:spTgt spid="1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fade">
                                      <p:cBhvr>
                                        <p:cTn id="30" dur="500"/>
                                        <p:tgtEl>
                                          <p:spTgt spid="1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animEffect transition="in" filter="fade">
                                      <p:cBhvr>
                                        <p:cTn id="33" dur="500"/>
                                        <p:tgtEl>
                                          <p:spTgt spid="16">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2" end="12"/>
                                            </p:txEl>
                                          </p:spTgt>
                                        </p:tgtEl>
                                        <p:attrNameLst>
                                          <p:attrName>style.visibility</p:attrName>
                                        </p:attrNameLst>
                                      </p:cBhvr>
                                      <p:to>
                                        <p:strVal val="visible"/>
                                      </p:to>
                                    </p:set>
                                    <p:animEffect transition="in" filter="fade">
                                      <p:cBhvr>
                                        <p:cTn id="36"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
        <p:nvSpPr>
          <p:cNvPr id="4" name="Nadpis 3">
            <a:extLst>
              <a:ext uri="{FF2B5EF4-FFF2-40B4-BE49-F238E27FC236}">
                <a16:creationId xmlns:a16="http://schemas.microsoft.com/office/drawing/2014/main" id="{6840A530-01F8-4BB3-B8B3-A03FA1DF75E5}"/>
              </a:ext>
            </a:extLst>
          </p:cNvPr>
          <p:cNvSpPr>
            <a:spLocks noGrp="1"/>
          </p:cNvSpPr>
          <p:nvPr>
            <p:ph type="title"/>
          </p:nvPr>
        </p:nvSpPr>
        <p:spPr/>
        <p:txBody>
          <a:bodyPr/>
          <a:lstStyle/>
          <a:p>
            <a:r>
              <a:rPr lang="en-GB" dirty="0"/>
              <a:t>Personality and job performance</a:t>
            </a:r>
          </a:p>
        </p:txBody>
      </p:sp>
      <p:sp>
        <p:nvSpPr>
          <p:cNvPr id="7" name="TextovéPole 6">
            <a:extLst>
              <a:ext uri="{FF2B5EF4-FFF2-40B4-BE49-F238E27FC236}">
                <a16:creationId xmlns:a16="http://schemas.microsoft.com/office/drawing/2014/main" id="{C7600D77-A318-46D7-9312-1DA443F63510}"/>
              </a:ext>
            </a:extLst>
          </p:cNvPr>
          <p:cNvSpPr txBox="1"/>
          <p:nvPr/>
        </p:nvSpPr>
        <p:spPr>
          <a:xfrm>
            <a:off x="1619672" y="0"/>
            <a:ext cx="1728192" cy="195486"/>
          </a:xfrm>
          <a:prstGeom prst="rect">
            <a:avLst/>
          </a:prstGeom>
          <a:solidFill>
            <a:schemeClr val="bg1"/>
          </a:solidFill>
        </p:spPr>
        <p:txBody>
          <a:bodyPr wrap="square" rtlCol="0">
            <a:spAutoFit/>
          </a:bodyPr>
          <a:lstStyle/>
          <a:p>
            <a:endParaRPr lang="en-GB" dirty="0"/>
          </a:p>
        </p:txBody>
      </p:sp>
      <p:pic>
        <p:nvPicPr>
          <p:cNvPr id="8" name="Obrázek 7">
            <a:extLst>
              <a:ext uri="{FF2B5EF4-FFF2-40B4-BE49-F238E27FC236}">
                <a16:creationId xmlns:a16="http://schemas.microsoft.com/office/drawing/2014/main" id="{5F52B589-AF26-4B53-A8FD-FEB57DD24F91}"/>
              </a:ext>
            </a:extLst>
          </p:cNvPr>
          <p:cNvPicPr>
            <a:picLocks noChangeAspect="1"/>
          </p:cNvPicPr>
          <p:nvPr/>
        </p:nvPicPr>
        <p:blipFill rotWithShape="1">
          <a:blip r:embed="rId3"/>
          <a:srcRect l="8262" t="20600" r="9838" b="27600"/>
          <a:stretch/>
        </p:blipFill>
        <p:spPr>
          <a:xfrm>
            <a:off x="611560" y="1239602"/>
            <a:ext cx="7488832" cy="2664296"/>
          </a:xfrm>
          <a:prstGeom prst="rect">
            <a:avLst/>
          </a:prstGeom>
        </p:spPr>
      </p:pic>
    </p:spTree>
    <p:extLst>
      <p:ext uri="{BB962C8B-B14F-4D97-AF65-F5344CB8AC3E}">
        <p14:creationId xmlns:p14="http://schemas.microsoft.com/office/powerpoint/2010/main" val="3187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849462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solidFill>
                  <a:srgbClr val="002060"/>
                </a:solidFill>
                <a:latin typeface="Times New Roman" panose="02020603050405020304" pitchFamily="18" charset="0"/>
                <a:cs typeface="Times New Roman" panose="02020603050405020304" pitchFamily="18" charset="0"/>
              </a:rPr>
              <a:t>In an economy dominated by knowledge work and rapid, unpredictable change, </a:t>
            </a:r>
            <a:r>
              <a:rPr lang="en-GB" sz="1400" b="1" dirty="0">
                <a:solidFill>
                  <a:srgbClr val="002060"/>
                </a:solidFill>
                <a:latin typeface="Times New Roman" panose="02020603050405020304" pitchFamily="18" charset="0"/>
                <a:cs typeface="Times New Roman" panose="02020603050405020304" pitchFamily="18" charset="0"/>
              </a:rPr>
              <a:t>the ability</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to learn, and to continue learning, for individuals and organizations, is crucial.</a:t>
            </a:r>
            <a:endParaRPr 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As a general rule, the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b="1" dirty="0">
                <a:solidFill>
                  <a:srgbClr val="002060"/>
                </a:solidFill>
                <a:latin typeface="Times New Roman" panose="02020603050405020304" pitchFamily="18" charset="0"/>
                <a:cs typeface="Times New Roman" panose="02020603050405020304" pitchFamily="18" charset="0"/>
              </a:rPr>
              <a:t>higher the level of your education</a:t>
            </a:r>
            <a:r>
              <a:rPr lang="en-GB" altLang="cs-CZ" sz="1400" dirty="0">
                <a:solidFill>
                  <a:srgbClr val="002060"/>
                </a:solidFill>
                <a:latin typeface="Times New Roman" panose="02020603050405020304" pitchFamily="18" charset="0"/>
                <a:cs typeface="Times New Roman" panose="02020603050405020304" pitchFamily="18" charset="0"/>
              </a:rPr>
              <a:t>, the more employable you are likely to be, and the higher</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your salary. </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dirty="0">
                <a:solidFill>
                  <a:srgbClr val="002060"/>
                </a:solidFill>
                <a:latin typeface="Times New Roman" panose="02020603050405020304" pitchFamily="18" charset="0"/>
                <a:cs typeface="Times New Roman" panose="02020603050405020304" pitchFamily="18" charset="0"/>
              </a:rPr>
              <a:t>In contributing to organizational effectiveness, employees have to know what</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to do, how to do it, and how well they are expected to perform. </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Learning theories thus affect</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many management practices including</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induction of </a:t>
            </a:r>
            <a:r>
              <a:rPr lang="en-GB" altLang="cs-CZ" sz="1400" b="1" dirty="0">
                <a:solidFill>
                  <a:srgbClr val="002060"/>
                </a:solidFill>
                <a:latin typeface="Times New Roman" panose="02020603050405020304" pitchFamily="18" charset="0"/>
                <a:cs typeface="Times New Roman" panose="02020603050405020304" pitchFamily="18" charset="0"/>
              </a:rPr>
              <a:t>new recruits</a:t>
            </a:r>
            <a:r>
              <a:rPr lang="en-GB" alt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the design and delivery of job </a:t>
            </a:r>
            <a:r>
              <a:rPr lang="en-GB" altLang="cs-CZ" sz="1400" b="1" dirty="0">
                <a:solidFill>
                  <a:srgbClr val="002060"/>
                </a:solidFill>
                <a:latin typeface="Times New Roman" panose="02020603050405020304" pitchFamily="18" charset="0"/>
                <a:cs typeface="Times New Roman" panose="02020603050405020304" pitchFamily="18" charset="0"/>
              </a:rPr>
              <a:t>training</a:t>
            </a:r>
            <a:r>
              <a:rPr lang="en-GB" alt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design of </a:t>
            </a:r>
            <a:r>
              <a:rPr lang="en-GB" altLang="cs-CZ" sz="1400" b="1" dirty="0">
                <a:solidFill>
                  <a:srgbClr val="002060"/>
                </a:solidFill>
                <a:latin typeface="Times New Roman" panose="02020603050405020304" pitchFamily="18" charset="0"/>
                <a:cs typeface="Times New Roman" panose="02020603050405020304" pitchFamily="18" charset="0"/>
              </a:rPr>
              <a:t>payment</a:t>
            </a:r>
            <a:r>
              <a:rPr lang="en-GB" altLang="cs-CZ" sz="1400" dirty="0">
                <a:solidFill>
                  <a:srgbClr val="002060"/>
                </a:solidFill>
                <a:latin typeface="Times New Roman" panose="02020603050405020304" pitchFamily="18" charset="0"/>
                <a:cs typeface="Times New Roman" panose="02020603050405020304" pitchFamily="18" charset="0"/>
              </a:rPr>
              <a:t> systems;</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how supervisors evaluate </a:t>
            </a:r>
            <a:r>
              <a:rPr lang="en-GB" altLang="cs-CZ" sz="1400" b="1" dirty="0">
                <a:solidFill>
                  <a:srgbClr val="002060"/>
                </a:solidFill>
                <a:latin typeface="Times New Roman" panose="02020603050405020304" pitchFamily="18" charset="0"/>
                <a:cs typeface="Times New Roman" panose="02020603050405020304" pitchFamily="18" charset="0"/>
              </a:rPr>
              <a:t>performance</a:t>
            </a:r>
            <a:r>
              <a:rPr lang="en-GB" altLang="cs-CZ" sz="1400" dirty="0">
                <a:solidFill>
                  <a:srgbClr val="002060"/>
                </a:solidFill>
                <a:latin typeface="Times New Roman" panose="02020603050405020304" pitchFamily="18" charset="0"/>
                <a:cs typeface="Times New Roman" panose="02020603050405020304" pitchFamily="18" charset="0"/>
              </a:rPr>
              <a:t> and provide feedback;</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methods for modifying employee </a:t>
            </a:r>
            <a:r>
              <a:rPr lang="en-GB" altLang="cs-CZ" sz="1400" b="1" dirty="0">
                <a:solidFill>
                  <a:srgbClr val="002060"/>
                </a:solidFill>
                <a:latin typeface="Times New Roman" panose="02020603050405020304" pitchFamily="18" charset="0"/>
                <a:cs typeface="Times New Roman" panose="02020603050405020304" pitchFamily="18" charset="0"/>
              </a:rPr>
              <a:t>behaviour</a:t>
            </a:r>
            <a:r>
              <a:rPr lang="en-GB" alt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creation of </a:t>
            </a:r>
            <a:r>
              <a:rPr lang="en-GB" altLang="cs-CZ" sz="1400" b="1" dirty="0">
                <a:solidFill>
                  <a:srgbClr val="002060"/>
                </a:solidFill>
                <a:latin typeface="Times New Roman" panose="02020603050405020304" pitchFamily="18" charset="0"/>
                <a:cs typeface="Times New Roman" panose="02020603050405020304" pitchFamily="18" charset="0"/>
              </a:rPr>
              <a:t>learning</a:t>
            </a:r>
            <a:r>
              <a:rPr lang="en-GB" altLang="cs-CZ" sz="1400" dirty="0">
                <a:solidFill>
                  <a:srgbClr val="002060"/>
                </a:solidFill>
                <a:latin typeface="Times New Roman" panose="02020603050405020304" pitchFamily="18" charset="0"/>
                <a:cs typeface="Times New Roman" panose="02020603050405020304" pitchFamily="18" charset="0"/>
              </a:rPr>
              <a:t> organizations;</a:t>
            </a:r>
          </a:p>
          <a:p>
            <a:pPr marL="0" indent="0">
              <a:buNone/>
            </a:pPr>
            <a:r>
              <a:rPr lang="en-GB" altLang="cs-CZ" sz="1400" dirty="0">
                <a:solidFill>
                  <a:srgbClr val="002060"/>
                </a:solidFill>
                <a:latin typeface="Times New Roman" panose="02020603050405020304" pitchFamily="18" charset="0"/>
                <a:cs typeface="Times New Roman" panose="02020603050405020304" pitchFamily="18" charset="0"/>
              </a:rPr>
              <a:t>• design and operation of </a:t>
            </a:r>
            <a:r>
              <a:rPr lang="en-GB" altLang="cs-CZ" sz="1400" b="1" dirty="0">
                <a:solidFill>
                  <a:srgbClr val="002060"/>
                </a:solidFill>
                <a:latin typeface="Times New Roman" panose="02020603050405020304" pitchFamily="18" charset="0"/>
                <a:cs typeface="Times New Roman" panose="02020603050405020304" pitchFamily="18" charset="0"/>
              </a:rPr>
              <a:t>knowledge management </a:t>
            </a:r>
            <a:r>
              <a:rPr lang="en-GB" altLang="cs-CZ" sz="1400" dirty="0">
                <a:solidFill>
                  <a:srgbClr val="002060"/>
                </a:solidFill>
                <a:latin typeface="Times New Roman" panose="02020603050405020304" pitchFamily="18" charset="0"/>
                <a:cs typeface="Times New Roman" panose="02020603050405020304" pitchFamily="18" charset="0"/>
              </a:rPr>
              <a:t>systems.</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learning</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652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fade">
                                      <p:cBhvr>
                                        <p:cTn id="25" dur="500"/>
                                        <p:tgtEl>
                                          <p:spTgt spid="1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7" end="7"/>
                                            </p:txEl>
                                          </p:spTgt>
                                        </p:tgtEl>
                                        <p:attrNameLst>
                                          <p:attrName>style.visibility</p:attrName>
                                        </p:attrNameLst>
                                      </p:cBhvr>
                                      <p:to>
                                        <p:strVal val="visible"/>
                                      </p:to>
                                    </p:set>
                                    <p:animEffect transition="in" filter="fade">
                                      <p:cBhvr>
                                        <p:cTn id="28" dur="500"/>
                                        <p:tgtEl>
                                          <p:spTgt spid="1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animEffect transition="in" filter="fade">
                                      <p:cBhvr>
                                        <p:cTn id="31" dur="500"/>
                                        <p:tgtEl>
                                          <p:spTgt spid="16">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9" end="9"/>
                                            </p:txEl>
                                          </p:spTgt>
                                        </p:tgtEl>
                                        <p:attrNameLst>
                                          <p:attrName>style.visibility</p:attrName>
                                        </p:attrNameLst>
                                      </p:cBhvr>
                                      <p:to>
                                        <p:strVal val="visible"/>
                                      </p:to>
                                    </p:set>
                                    <p:animEffect transition="in" filter="fade">
                                      <p:cBhvr>
                                        <p:cTn id="34" dur="500"/>
                                        <p:tgtEl>
                                          <p:spTgt spid="16">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500"/>
                                        <p:tgtEl>
                                          <p:spTgt spid="16">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1" end="11"/>
                                            </p:txEl>
                                          </p:spTgt>
                                        </p:tgtEl>
                                        <p:attrNameLst>
                                          <p:attrName>style.visibility</p:attrName>
                                        </p:attrNameLst>
                                      </p:cBhvr>
                                      <p:to>
                                        <p:strVal val="visible"/>
                                      </p:to>
                                    </p:set>
                                    <p:animEffect transition="in" filter="fade">
                                      <p:cBhvr>
                                        <p:cTn id="40" dur="500"/>
                                        <p:tgtEl>
                                          <p:spTgt spid="16">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animEffect transition="in" filter="fade">
                                      <p:cBhvr>
                                        <p:cTn id="43"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Behaviourism argues that we learn chains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muscle movements. As mental processes are not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observable, they are not considered valid issues for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study.</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Cognitive psychology argues that we learn mental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structures. Mental processes are important,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they are amenable to study although they cannot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 observed.</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In behaviourist theory, feedback contributes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learning by providing reinforcement; in cognitive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theory, feedback provides information and is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motivational.</a:t>
            </a:r>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Respondent (or Pavlovian, or classical) conditioning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is a method by which an established response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(good work performance) is associated with a new</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stimulus (supervisory encouragement).</a:t>
            </a:r>
          </a:p>
          <a:p>
            <a:r>
              <a:rPr lang="en-GB" altLang="cs-CZ" sz="1600" dirty="0">
                <a:solidFill>
                  <a:srgbClr val="002060"/>
                </a:solidFill>
                <a:latin typeface="Times New Roman" panose="02020603050405020304" pitchFamily="18" charset="0"/>
                <a:cs typeface="Times New Roman" panose="02020603050405020304" pitchFamily="18" charset="0"/>
              </a:rPr>
              <a:t>Operant (or Skinnerian, or instrumental) conditioning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is a method by which a behaviour (good work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performance) is associated with a new consequence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(bonus payment).</a:t>
            </a: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396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Positive reinforcement, negative reinforcement,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punishment, and extinction condition the target by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manipulating the consequences of desirable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undesirable behaviours.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Behaviour modification works well when reward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linked clearly to specific behaviours, but does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not work well when these links are ambiguous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vague; this manipulative approach may not be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acceptable in some cultures.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Social learning theory argues that we learn values,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beliefs, and behaviour patterns through experience,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observation, and modelling.</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Socialization can be informal – this happens anyway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 or it can be formally organized through</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induction and training programmes.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394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Type theories (Hippocrates; Sheldon; Jung) classify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individuals using a limited number of personality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categories.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Formal methods offer objective and comprehensive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assessments of personality. But they are impersonal,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based on group norms, and don’t capture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individual uniqueness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Formal methods provide objective information about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job candidates, but the links between personality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assessment scores and job performance are often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weak.</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Type A personalities (competitive, impatient) are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more stress-prone than Type B personalities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t>
            </a:r>
            <a:r>
              <a:rPr lang="en-GB" altLang="cs-CZ" sz="1600" dirty="0" err="1">
                <a:solidFill>
                  <a:srgbClr val="002060"/>
                </a:solidFill>
                <a:latin typeface="Times New Roman" panose="02020603050405020304" pitchFamily="18" charset="0"/>
                <a:cs typeface="Times New Roman" panose="02020603050405020304" pitchFamily="18" charset="0"/>
              </a:rPr>
              <a:t>easygoing</a:t>
            </a:r>
            <a:r>
              <a:rPr lang="en-GB" altLang="cs-CZ" sz="1600" dirty="0">
                <a:solidFill>
                  <a:srgbClr val="002060"/>
                </a:solidFill>
                <a:latin typeface="Times New Roman" panose="02020603050405020304" pitchFamily="18" charset="0"/>
                <a:cs typeface="Times New Roman" panose="02020603050405020304" pitchFamily="18" charset="0"/>
              </a:rPr>
              <a:t>, relaxed).</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23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Individuals can develop physical and psychological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resilience and coping skills.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Management has to reduce or remove work-related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stressors (job design, management style, adverse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working conditions, excessive workload).</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Psychometrics offer objective, systematic, comprehensive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and quantitative information. They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also useful in career guidance, counselling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development.</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Individual scores are meaningless outside the context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group norms.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It is difficult to predict job performance from a</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personality profile.</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Personality assessment can identify strengths in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specific areas of competence.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31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10" end="10"/>
                                            </p:txEl>
                                          </p:spTgt>
                                        </p:tgtEl>
                                        <p:attrNameLst>
                                          <p:attrName>style.visibility</p:attrName>
                                        </p:attrNameLst>
                                      </p:cBhvr>
                                      <p:to>
                                        <p:strVal val="visible"/>
                                      </p:to>
                                    </p:set>
                                    <p:animEffect transition="in" filter="fade">
                                      <p:cBhvr>
                                        <p:cTn id="26"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0" y="25717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2" y="134761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err="1">
                <a:solidFill>
                  <a:schemeClr val="bg1"/>
                </a:solidFill>
                <a:latin typeface="Times New Roman" panose="02020603050405020304" pitchFamily="18" charset="0"/>
                <a:cs typeface="Times New Roman" panose="02020603050405020304" pitchFamily="18" charset="0"/>
              </a:rPr>
              <a:t>We</a:t>
            </a:r>
            <a:r>
              <a:rPr lang="cs-CZ" sz="3000" b="1">
                <a:solidFill>
                  <a:schemeClr val="bg1"/>
                </a:solidFill>
                <a:latin typeface="Times New Roman" panose="02020603050405020304" pitchFamily="18" charset="0"/>
                <a:cs typeface="Times New Roman" panose="02020603050405020304" pitchFamily="18" charset="0"/>
              </a:rPr>
              <a:t> </a:t>
            </a:r>
            <a:r>
              <a:rPr lang="en-US" sz="3000" b="1">
                <a:solidFill>
                  <a:schemeClr val="bg1"/>
                </a:solidFill>
                <a:latin typeface="Times New Roman" panose="02020603050405020304" pitchFamily="18" charset="0"/>
                <a:cs typeface="Times New Roman" panose="02020603050405020304" pitchFamily="18" charset="0"/>
              </a:rPr>
              <a:t>can share our thoughts </a:t>
            </a:r>
            <a:r>
              <a:rPr lang="cs-CZ" sz="3000" b="1">
                <a:solidFill>
                  <a:schemeClr val="bg1"/>
                </a:solidFill>
                <a:latin typeface="Times New Roman" panose="02020603050405020304" pitchFamily="18" charset="0"/>
                <a:cs typeface="Times New Roman" panose="02020603050405020304" pitchFamily="18" charset="0"/>
              </a:rPr>
              <a:t>and </a:t>
            </a:r>
            <a:r>
              <a:rPr lang="en-US" sz="3000" b="1">
                <a:solidFill>
                  <a:schemeClr val="bg1"/>
                </a:solidFill>
                <a:latin typeface="Times New Roman" panose="02020603050405020304" pitchFamily="18" charset="0"/>
                <a:cs typeface="Times New Roman" panose="02020603050405020304" pitchFamily="18" charset="0"/>
              </a:rPr>
              <a:t>ask question</a:t>
            </a:r>
            <a:r>
              <a:rPr lang="cs-CZ" sz="3000" b="1">
                <a:solidFill>
                  <a:schemeClr val="bg1"/>
                </a:solidFill>
                <a:latin typeface="Times New Roman" panose="02020603050405020304" pitchFamily="18" charset="0"/>
                <a:cs typeface="Times New Roman" panose="02020603050405020304" pitchFamily="18" charset="0"/>
              </a:rPr>
              <a:t>s</a:t>
            </a:r>
            <a:br>
              <a:rPr lang="cs-CZ" sz="3000" b="1">
                <a:solidFill>
                  <a:schemeClr val="bg1"/>
                </a:solidFill>
                <a:latin typeface="Times New Roman" panose="02020603050405020304" pitchFamily="18" charset="0"/>
                <a:cs typeface="Times New Roman" panose="02020603050405020304" pitchFamily="18" charset="0"/>
              </a:rPr>
            </a:br>
            <a:r>
              <a:rPr lang="cs-CZ" sz="30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endParaRPr lang="cs-CZ" sz="3000" b="1">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864820"/>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200" b="1" dirty="0">
                <a:solidFill>
                  <a:srgbClr val="307871"/>
                </a:solidFill>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200" b="1" i="1" dirty="0">
                <a:solidFill>
                  <a:srgbClr val="307871"/>
                </a:solidFill>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849462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rgbClr val="002060"/>
                </a:solidFill>
                <a:latin typeface="Times New Roman" panose="02020603050405020304" pitchFamily="18" charset="0"/>
                <a:cs typeface="Times New Roman" panose="02020603050405020304" pitchFamily="18" charset="0"/>
              </a:rPr>
              <a:t>T</a:t>
            </a:r>
            <a:r>
              <a:rPr lang="en-GB" sz="1600" dirty="0">
                <a:solidFill>
                  <a:srgbClr val="002060"/>
                </a:solidFill>
                <a:latin typeface="Times New Roman" panose="02020603050405020304" pitchFamily="18" charset="0"/>
                <a:cs typeface="Times New Roman" panose="02020603050405020304" pitchFamily="18" charset="0"/>
              </a:rPr>
              <a:t>he learning mechanisms explored is </a:t>
            </a:r>
            <a:r>
              <a:rPr lang="en-GB" sz="1600" b="1" dirty="0">
                <a:solidFill>
                  <a:srgbClr val="002060"/>
                </a:solidFill>
                <a:latin typeface="Times New Roman" panose="02020603050405020304" pitchFamily="18" charset="0"/>
                <a:cs typeface="Times New Roman" panose="02020603050405020304" pitchFamily="18" charset="0"/>
              </a:rPr>
              <a:t>positive reinforcement</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In</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practice, this means praising employees for good performance</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learning organization</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a combination of structures and policies which encourage learning, with individual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corporate benefits.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Competitive advantage </a:t>
            </a:r>
            <a:r>
              <a:rPr lang="en-GB" sz="1600" dirty="0">
                <a:solidFill>
                  <a:srgbClr val="002060"/>
                </a:solidFill>
                <a:latin typeface="Times New Roman" panose="02020603050405020304" pitchFamily="18" charset="0"/>
                <a:cs typeface="Times New Roman" panose="02020603050405020304" pitchFamily="18" charset="0"/>
              </a:rPr>
              <a:t>means knowing </a:t>
            </a:r>
            <a:r>
              <a:rPr lang="en-GB" sz="1600" b="1" dirty="0">
                <a:solidFill>
                  <a:srgbClr val="002060"/>
                </a:solidFill>
                <a:latin typeface="Times New Roman" panose="02020603050405020304" pitchFamily="18" charset="0"/>
                <a:cs typeface="Times New Roman" panose="02020603050405020304" pitchFamily="18" charset="0"/>
              </a:rPr>
              <a:t>how</a:t>
            </a:r>
            <a:r>
              <a:rPr lang="en-GB" sz="1600" dirty="0">
                <a:solidFill>
                  <a:srgbClr val="002060"/>
                </a:solidFill>
                <a:latin typeface="Times New Roman" panose="02020603050405020304" pitchFamily="18" charset="0"/>
                <a:cs typeface="Times New Roman" panose="02020603050405020304" pitchFamily="18" charset="0"/>
              </a:rPr>
              <a:t> to make products,</a:t>
            </a:r>
            <a:r>
              <a:rPr lang="cs-CZ"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how</a:t>
            </a:r>
            <a:r>
              <a:rPr lang="en-GB" sz="1600" dirty="0">
                <a:solidFill>
                  <a:srgbClr val="002060"/>
                </a:solidFill>
                <a:latin typeface="Times New Roman" panose="02020603050405020304" pitchFamily="18" charset="0"/>
                <a:cs typeface="Times New Roman" panose="02020603050405020304" pitchFamily="18" charset="0"/>
              </a:rPr>
              <a:t> to innovate more rapidly, </a:t>
            </a:r>
            <a:r>
              <a:rPr lang="en-GB" sz="1600" b="1" dirty="0">
                <a:solidFill>
                  <a:srgbClr val="002060"/>
                </a:solidFill>
                <a:latin typeface="Times New Roman" panose="02020603050405020304" pitchFamily="18" charset="0"/>
                <a:cs typeface="Times New Roman" panose="02020603050405020304" pitchFamily="18" charset="0"/>
              </a:rPr>
              <a:t>how</a:t>
            </a:r>
            <a:r>
              <a:rPr lang="en-GB" sz="1600" dirty="0">
                <a:solidFill>
                  <a:srgbClr val="002060"/>
                </a:solidFill>
                <a:latin typeface="Times New Roman" panose="02020603050405020304" pitchFamily="18" charset="0"/>
                <a:cs typeface="Times New Roman" panose="02020603050405020304" pitchFamily="18" charset="0"/>
              </a:rPr>
              <a:t> to bring new products and services more quickly to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marketplace, </a:t>
            </a:r>
            <a:r>
              <a:rPr lang="en-GB" sz="1600" b="1" dirty="0">
                <a:solidFill>
                  <a:srgbClr val="002060"/>
                </a:solidFill>
                <a:latin typeface="Times New Roman" panose="02020603050405020304" pitchFamily="18" charset="0"/>
                <a:cs typeface="Times New Roman" panose="02020603050405020304" pitchFamily="18" charset="0"/>
              </a:rPr>
              <a:t>how</a:t>
            </a:r>
            <a:r>
              <a:rPr lang="en-GB" sz="1600" dirty="0">
                <a:solidFill>
                  <a:srgbClr val="002060"/>
                </a:solidFill>
                <a:latin typeface="Times New Roman" panose="02020603050405020304" pitchFamily="18" charset="0"/>
                <a:cs typeface="Times New Roman" panose="02020603050405020304" pitchFamily="18" charset="0"/>
              </a:rPr>
              <a:t> to meet changing customer needs.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capacity to develop new knowledge</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affects the organization’s ability to </a:t>
            </a:r>
            <a:r>
              <a:rPr lang="en-GB" sz="1600" b="1" dirty="0">
                <a:solidFill>
                  <a:srgbClr val="002060"/>
                </a:solidFill>
                <a:latin typeface="Times New Roman" panose="02020603050405020304" pitchFamily="18" charset="0"/>
                <a:cs typeface="Times New Roman" panose="02020603050405020304" pitchFamily="18" charset="0"/>
              </a:rPr>
              <a:t>grow and to survive</a:t>
            </a:r>
            <a:r>
              <a:rPr lang="en-GB" sz="1600" dirty="0">
                <a:solidFill>
                  <a:srgbClr val="002060"/>
                </a:solidFill>
                <a:latin typeface="Times New Roman" panose="02020603050405020304" pitchFamily="18" charset="0"/>
                <a:cs typeface="Times New Roman" panose="02020603050405020304" pitchFamily="18" charset="0"/>
              </a:rPr>
              <a:t>, as technologies, customer requirements,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government policies, and economic conditions change.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learning</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197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rgbClr val="002060"/>
                </a:solidFill>
                <a:latin typeface="Times New Roman" panose="02020603050405020304" pitchFamily="18" charset="0"/>
                <a:cs typeface="Times New Roman" panose="02020603050405020304" pitchFamily="18" charset="0"/>
              </a:rPr>
              <a:t>1. </a:t>
            </a:r>
            <a:r>
              <a:rPr lang="en-GB" sz="1600" b="1" dirty="0">
                <a:solidFill>
                  <a:srgbClr val="002060"/>
                </a:solidFill>
                <a:latin typeface="Times New Roman" panose="02020603050405020304" pitchFamily="18" charset="0"/>
                <a:cs typeface="Times New Roman" panose="02020603050405020304" pitchFamily="18" charset="0"/>
              </a:rPr>
              <a:t>Learning is a part of work and work involves learning</a:t>
            </a:r>
            <a:r>
              <a:rPr lang="en-GB" sz="1600" dirty="0">
                <a:solidFill>
                  <a:srgbClr val="002060"/>
                </a:solidFill>
                <a:latin typeface="Times New Roman" panose="02020603050405020304" pitchFamily="18" charset="0"/>
                <a:cs typeface="Times New Roman" panose="02020603050405020304" pitchFamily="18" charset="0"/>
              </a:rPr>
              <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these are not separate functions but intertwined;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separation we have made of them is artificial and often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does not serve us well.</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2. Learning is not only or even primarily </a:t>
            </a:r>
            <a:r>
              <a:rPr lang="en-GB" sz="1600" b="1" dirty="0">
                <a:solidFill>
                  <a:srgbClr val="002060"/>
                </a:solidFill>
                <a:latin typeface="Times New Roman" panose="02020603050405020304" pitchFamily="18" charset="0"/>
                <a:cs typeface="Times New Roman" panose="02020603050405020304" pitchFamily="18" charset="0"/>
              </a:rPr>
              <a:t>about obtaining</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correct information </a:t>
            </a:r>
            <a:r>
              <a:rPr lang="en-GB" sz="1600" dirty="0">
                <a:solidFill>
                  <a:srgbClr val="002060"/>
                </a:solidFill>
                <a:latin typeface="Times New Roman" panose="02020603050405020304" pitchFamily="18" charset="0"/>
                <a:cs typeface="Times New Roman" panose="02020603050405020304" pitchFamily="18" charset="0"/>
              </a:rPr>
              <a:t>or answers from knowledgeable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others; it is </a:t>
            </a:r>
            <a:r>
              <a:rPr lang="en-GB" sz="1600" b="1" dirty="0">
                <a:solidFill>
                  <a:srgbClr val="002060"/>
                </a:solidFill>
                <a:latin typeface="Times New Roman" panose="02020603050405020304" pitchFamily="18" charset="0"/>
                <a:cs typeface="Times New Roman" panose="02020603050405020304" pitchFamily="18" charset="0"/>
              </a:rPr>
              <a:t>fundamentally about making meaning out</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of the experience </a:t>
            </a:r>
            <a:r>
              <a:rPr lang="en-GB" sz="1600" dirty="0">
                <a:solidFill>
                  <a:srgbClr val="002060"/>
                </a:solidFill>
                <a:latin typeface="Times New Roman" panose="02020603050405020304" pitchFamily="18" charset="0"/>
                <a:cs typeface="Times New Roman" panose="02020603050405020304" pitchFamily="18" charset="0"/>
              </a:rPr>
              <a:t>that we and others have in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world.</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3. </a:t>
            </a:r>
            <a:r>
              <a:rPr lang="en-GB" sz="1600" b="1" dirty="0">
                <a:solidFill>
                  <a:srgbClr val="002060"/>
                </a:solidFill>
                <a:latin typeface="Times New Roman" panose="02020603050405020304" pitchFamily="18" charset="0"/>
                <a:cs typeface="Times New Roman" panose="02020603050405020304" pitchFamily="18" charset="0"/>
              </a:rPr>
              <a:t>Organizational learning results from intentional and</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planned efforts </a:t>
            </a:r>
            <a:r>
              <a:rPr lang="en-GB" sz="1600" dirty="0">
                <a:solidFill>
                  <a:srgbClr val="002060"/>
                </a:solidFill>
                <a:latin typeface="Times New Roman" panose="02020603050405020304" pitchFamily="18" charset="0"/>
                <a:cs typeface="Times New Roman" panose="02020603050405020304" pitchFamily="18" charset="0"/>
              </a:rPr>
              <a:t>to learn. Although it can and does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occur accidentally, organizations cannot afford to rely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on learning through chance.</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4. </a:t>
            </a:r>
            <a:r>
              <a:rPr lang="en-GB" sz="1600" b="1" dirty="0">
                <a:solidFill>
                  <a:srgbClr val="002060"/>
                </a:solidFill>
                <a:latin typeface="Times New Roman" panose="02020603050405020304" pitchFamily="18" charset="0"/>
                <a:cs typeface="Times New Roman" panose="02020603050405020304" pitchFamily="18" charset="0"/>
              </a:rPr>
              <a:t>As a collective</a:t>
            </a:r>
            <a:r>
              <a:rPr lang="en-GB" sz="1600" dirty="0">
                <a:solidFill>
                  <a:srgbClr val="002060"/>
                </a:solidFill>
                <a:latin typeface="Times New Roman" panose="02020603050405020304" pitchFamily="18" charset="0"/>
                <a:cs typeface="Times New Roman" panose="02020603050405020304" pitchFamily="18" charset="0"/>
              </a:rPr>
              <a:t>, we are capable of learning our way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answers we need to address our difficult </a:t>
            </a:r>
            <a:r>
              <a:rPr lang="en-GB" sz="1600" b="1" dirty="0">
                <a:solidFill>
                  <a:srgbClr val="002060"/>
                </a:solidFill>
                <a:latin typeface="Times New Roman" panose="02020603050405020304" pitchFamily="18" charset="0"/>
                <a:cs typeface="Times New Roman" panose="02020603050405020304" pitchFamily="18" charset="0"/>
              </a:rPr>
              <a:t>problems</a:t>
            </a:r>
            <a:r>
              <a:rPr lang="en-GB" sz="1600" dirty="0">
                <a:solidFill>
                  <a:srgbClr val="002060"/>
                </a:solidFill>
                <a:latin typeface="Times New Roman" panose="02020603050405020304" pitchFamily="18" charset="0"/>
                <a:cs typeface="Times New Roman" panose="02020603050405020304" pitchFamily="18" charset="0"/>
              </a:rPr>
              <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 is ourselves we must rely on for these answers rather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than experts, who can, at best, only provide us with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answers that have worked in the past</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learning</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248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703189"/>
            <a:ext cx="7774544" cy="3884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dirty="0">
                <a:solidFill>
                  <a:srgbClr val="002060"/>
                </a:solidFill>
                <a:latin typeface="Times New Roman" panose="02020603050405020304" pitchFamily="18" charset="0"/>
                <a:cs typeface="Times New Roman" panose="02020603050405020304" pitchFamily="18" charset="0"/>
              </a:rPr>
              <a:t>Learning the proces</a:t>
            </a:r>
            <a:r>
              <a:rPr lang="cs-CZ" dirty="0">
                <a:solidFill>
                  <a:srgbClr val="002060"/>
                </a:solidFill>
                <a:latin typeface="Times New Roman" panose="02020603050405020304" pitchFamily="18" charset="0"/>
                <a:cs typeface="Times New Roman" panose="02020603050405020304" pitchFamily="18" charset="0"/>
              </a:rPr>
              <a:t>s </a:t>
            </a:r>
            <a:r>
              <a:rPr lang="en-GB" dirty="0">
                <a:solidFill>
                  <a:srgbClr val="002060"/>
                </a:solidFill>
                <a:latin typeface="Times New Roman" panose="02020603050405020304" pitchFamily="18" charset="0"/>
                <a:cs typeface="Times New Roman" panose="02020603050405020304" pitchFamily="18" charset="0"/>
              </a:rPr>
              <a:t>of acquiring knowledge</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through experience</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which leads to a lasting</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change in behaviour.</a:t>
            </a:r>
            <a:endParaRPr lang="cs-CZ"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learning</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2520498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27874</TotalTime>
  <Words>5056</Words>
  <Application>Microsoft Office PowerPoint</Application>
  <PresentationFormat>Předvádění na obrazovce (16:9)</PresentationFormat>
  <Paragraphs>621</Paragraphs>
  <Slides>64</Slides>
  <Notes>62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64</vt:i4>
      </vt:variant>
    </vt:vector>
  </HeadingPairs>
  <TitlesOfParts>
    <vt:vector size="69" baseType="lpstr">
      <vt:lpstr>Arial</vt:lpstr>
      <vt:lpstr>Calibri</vt:lpstr>
      <vt:lpstr>Times New Roman</vt:lpstr>
      <vt:lpstr>Wingdings</vt:lpstr>
      <vt:lpstr>SLU</vt:lpstr>
      <vt:lpstr>TOPIC  individuals in the organization  learning, personality</vt:lpstr>
      <vt:lpstr>Content</vt:lpstr>
      <vt:lpstr>Introduction</vt:lpstr>
      <vt:lpstr>Introduction</vt:lpstr>
      <vt:lpstr>Learning outcomes</vt:lpstr>
      <vt:lpstr>Why study learning?</vt:lpstr>
      <vt:lpstr>Why study learning?</vt:lpstr>
      <vt:lpstr>Why study learning?</vt:lpstr>
      <vt:lpstr>Why study learning?</vt:lpstr>
      <vt:lpstr>Why study learning?</vt:lpstr>
      <vt:lpstr>2 types of psychology</vt:lpstr>
      <vt:lpstr>The behaviourist approach to learning</vt:lpstr>
      <vt:lpstr>STOP AND THINK!</vt:lpstr>
      <vt:lpstr>The behaviourist approach to learning</vt:lpstr>
      <vt:lpstr>The behaviourist approach to learning</vt:lpstr>
      <vt:lpstr>The behaviourist approach to learning</vt:lpstr>
      <vt:lpstr>The behaviourist approach to learning</vt:lpstr>
      <vt:lpstr>STOP AND THINK!</vt:lpstr>
      <vt:lpstr>The cognitive approach to learning</vt:lpstr>
      <vt:lpstr>The cognitive approach to learning</vt:lpstr>
      <vt:lpstr>The cognitive approach to learning</vt:lpstr>
      <vt:lpstr>The cognitive approach to learning</vt:lpstr>
      <vt:lpstr>The cognitive approach to learning</vt:lpstr>
      <vt:lpstr>The cognitive approach to learning</vt:lpstr>
      <vt:lpstr>STOP AND THINK!</vt:lpstr>
      <vt:lpstr>The cognitive perspectives in practice</vt:lpstr>
      <vt:lpstr>STOP AND THINK!</vt:lpstr>
      <vt:lpstr>The cognitive perspectives in practice</vt:lpstr>
      <vt:lpstr>The cognitive perspectives in practice</vt:lpstr>
      <vt:lpstr>The cognitive perspectives in practice</vt:lpstr>
      <vt:lpstr>The learning organization</vt:lpstr>
      <vt:lpstr>Barclays Bank – radically different environment</vt:lpstr>
      <vt:lpstr>The learning organization</vt:lpstr>
      <vt:lpstr>The learning organization</vt:lpstr>
      <vt:lpstr>The learning organization - positives and negatives</vt:lpstr>
      <vt:lpstr>Personality</vt:lpstr>
      <vt:lpstr>Personality</vt:lpstr>
      <vt:lpstr>Personality</vt:lpstr>
      <vt:lpstr>Defining personality</vt:lpstr>
      <vt:lpstr>Defining personality</vt:lpstr>
      <vt:lpstr>Defining personality</vt:lpstr>
      <vt:lpstr>Defining personality</vt:lpstr>
      <vt:lpstr>Defining personality</vt:lpstr>
      <vt:lpstr>Defining personality</vt:lpstr>
      <vt:lpstr>Defining personality</vt:lpstr>
      <vt:lpstr>Defining personality</vt:lpstr>
      <vt:lpstr>Defining personality</vt:lpstr>
      <vt:lpstr>Defining personality</vt:lpstr>
      <vt:lpstr>Personality types</vt:lpstr>
      <vt:lpstr>STOP AND THINK!</vt:lpstr>
      <vt:lpstr>Stress management: individual and organization</vt:lpstr>
      <vt:lpstr>Stress management: individual and organization</vt:lpstr>
      <vt:lpstr>Stress management: individual and organization</vt:lpstr>
      <vt:lpstr>Stress management: individual and organization</vt:lpstr>
      <vt:lpstr>Stress management: individual and organization</vt:lpstr>
      <vt:lpstr>Stress management: individual and organization</vt:lpstr>
      <vt:lpstr>Prezentace aplikace PowerPoint</vt:lpstr>
      <vt:lpstr>Stress management: individual and organization</vt:lpstr>
      <vt:lpstr>Personality and job performance</vt:lpstr>
      <vt:lpstr>RECAP</vt:lpstr>
      <vt:lpstr>RECAP</vt:lpstr>
      <vt:lpstr>RECAP</vt:lpstr>
      <vt:lpstr>RECAP</vt:lpstr>
      <vt:lpstr> We can share our thoughts and ask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489</cp:revision>
  <cp:lastPrinted>2018-10-04T06:50:24Z</cp:lastPrinted>
  <dcterms:created xsi:type="dcterms:W3CDTF">2016-07-06T15:42:34Z</dcterms:created>
  <dcterms:modified xsi:type="dcterms:W3CDTF">2021-02-24T20:28:21Z</dcterms:modified>
</cp:coreProperties>
</file>