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9"/>
  </p:notesMasterIdLst>
  <p:handoutMasterIdLst>
    <p:handoutMasterId r:id="rId40"/>
  </p:handoutMasterIdLst>
  <p:sldIdLst>
    <p:sldId id="256" r:id="rId3"/>
    <p:sldId id="320" r:id="rId4"/>
    <p:sldId id="361" r:id="rId5"/>
    <p:sldId id="422" r:id="rId6"/>
    <p:sldId id="322" r:id="rId7"/>
    <p:sldId id="423" r:id="rId8"/>
    <p:sldId id="424" r:id="rId9"/>
    <p:sldId id="425" r:id="rId10"/>
    <p:sldId id="471" r:id="rId11"/>
    <p:sldId id="472" r:id="rId12"/>
    <p:sldId id="426" r:id="rId13"/>
    <p:sldId id="427" r:id="rId14"/>
    <p:sldId id="428" r:id="rId15"/>
    <p:sldId id="429" r:id="rId16"/>
    <p:sldId id="430" r:id="rId17"/>
    <p:sldId id="452" r:id="rId18"/>
    <p:sldId id="453" r:id="rId19"/>
    <p:sldId id="454" r:id="rId20"/>
    <p:sldId id="598" r:id="rId21"/>
    <p:sldId id="455" r:id="rId22"/>
    <p:sldId id="456" r:id="rId23"/>
    <p:sldId id="457" r:id="rId24"/>
    <p:sldId id="459" r:id="rId25"/>
    <p:sldId id="458" r:id="rId26"/>
    <p:sldId id="460" r:id="rId27"/>
    <p:sldId id="463" r:id="rId28"/>
    <p:sldId id="465" r:id="rId29"/>
    <p:sldId id="464" r:id="rId30"/>
    <p:sldId id="466" r:id="rId31"/>
    <p:sldId id="461" r:id="rId32"/>
    <p:sldId id="467" r:id="rId33"/>
    <p:sldId id="462" r:id="rId34"/>
    <p:sldId id="468" r:id="rId35"/>
    <p:sldId id="599" r:id="rId36"/>
    <p:sldId id="470" r:id="rId37"/>
    <p:sldId id="274" r:id="rId3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076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11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7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827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03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10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825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653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42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158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447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679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740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222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224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426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240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1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204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7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630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850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47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37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98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2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26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79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44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6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0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4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24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40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51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69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20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5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3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02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72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58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60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content/undp/en/home/sustainable-development-goals/background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trade.net/standard/spo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GLOBALY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63284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managers who make no attempt to learn from and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changes in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environment find themselves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reacting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innovating, and their organizations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become uncompetitive and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major challenges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out for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in today’s world: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competitive advantage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ethical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a diverse workforc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utilizing new technologies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crisis management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6304" y="195486"/>
            <a:ext cx="7776864" cy="507703"/>
          </a:xfrm>
        </p:spPr>
        <p:txBody>
          <a:bodyPr/>
          <a:lstStyle/>
          <a:p>
            <a:r>
              <a:rPr lang="cs-CZ" sz="1800" dirty="0"/>
              <a:t> </a:t>
            </a:r>
            <a:r>
              <a:rPr lang="en-GB" sz="1800" dirty="0"/>
              <a:t>Challenges for Management in a Global Environment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F40DBDD-0499-4075-90FA-B8090D34E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31871" r="16526" b="3801"/>
          <a:stretch/>
        </p:blipFill>
        <p:spPr>
          <a:xfrm>
            <a:off x="5868144" y="2317307"/>
            <a:ext cx="2952328" cy="2242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15961A-FEA6-4001-87B1-6CAF42796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A663C8-AA4A-4332-AA6E-283D9532B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7" t="17800" r="26121" b="6601"/>
          <a:stretch/>
        </p:blipFill>
        <p:spPr>
          <a:xfrm>
            <a:off x="2987824" y="34383"/>
            <a:ext cx="5976664" cy="507473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2928745-4F0C-4EED-9945-46401D17EBEA}"/>
              </a:ext>
            </a:extLst>
          </p:cNvPr>
          <p:cNvSpPr/>
          <p:nvPr/>
        </p:nvSpPr>
        <p:spPr>
          <a:xfrm>
            <a:off x="971600" y="1812699"/>
            <a:ext cx="1894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Corporate and Cross-Cultural Evolution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E65014-3B41-4F37-89CC-2307054A2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77586"/>
            <a:ext cx="2911468" cy="57917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66F18D18-EABA-4354-9737-6671BC0D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29594C5-97E0-447C-AF1D-BFF60A8E7184}"/>
              </a:ext>
            </a:extLst>
          </p:cNvPr>
          <p:cNvSpPr/>
          <p:nvPr/>
        </p:nvSpPr>
        <p:spPr>
          <a:xfrm>
            <a:off x="179512" y="4371950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65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63284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Ford Motor Company, which was founded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1903. Although it enjoyed widespread success in the U.S. domestic market, it was not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the 1960s that the company evolved from phase I to phase II by aggressively pursuing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expansion.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1967, Ford of Europe was established, which eventually helped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 to enter phase III of corporate evolution, the multinational stage.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IV of evolution, the global stage, emphasizes that firms need to understand their customers’ and other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stakeholders’ needs, quickly translate them into products and services on a least-cost basis,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market them effectively. Ford is attempting to accomplish this by selling off its luxury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brands (i.e., Jaguar, Land Rover, and Volvo) so that it can meet tougher carbon emission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in different countries.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 to diagnose customers’ and stakeholders’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needs, manage cross-cultural transactions, manage multinational teams, and form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effective global alliances is crucial to succeeding in the fourth phase.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B1D94-11BF-4E87-A6EF-889326DB7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439248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 manager is a person who views markets, production, service, and opportunities globally and who seeks higher profits for the firm on a global basis.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truly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manager is at home anywhere in the world. He or she is considered open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ideas and free of prejudices or attachments to one community, country, or culture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awareness and understanding is acquired by observation, learning, participation, and involvement with people from many different countries and cultures.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r>
              <a:rPr lang="cs-CZ" dirty="0"/>
              <a:t> –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Manager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21DF704-DCE3-48DC-B1EF-D2CEEA1C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9001" r="12988" b="13671"/>
          <a:stretch/>
        </p:blipFill>
        <p:spPr>
          <a:xfrm>
            <a:off x="4536544" y="1210892"/>
            <a:ext cx="4572000" cy="2340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DD472-9961-4D53-8249-FA597138C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63284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operating in a globally shifting work environment will need a working knowledge of international relationships and foreign affairs, including global financial markets,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law, and exchange rate movements.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global economies of scale,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ethics of employees, and host government policies and procedures will be required to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formulate feasible, fair, legal, and effective strategies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r>
              <a:rPr lang="cs-CZ" dirty="0"/>
              <a:t> –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 </a:t>
            </a:r>
            <a:r>
              <a:rPr lang="cs-CZ" dirty="0" err="1"/>
              <a:t>Skills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FADD2-0A39-416B-83A9-3470BD350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920880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Procter &amp; Gamble’s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detergent failed in Europe when it was introduced because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washing machines were not equipped for liquid detergent. Modifications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detergent were made and sales subsequently improved.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Kellogg’s Corn Flakes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eaten primarily as a snack when introduced in Brazil. With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advertising, Corn Flakes gained acceptance as a breakfast food.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L’Oréal markets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hair care and cosmetic products in more than 100 countries. It has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and implemented a strategy to produce local products adapted to local markets,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it reaps world economies of scale in research and development, raw materials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sourcing, and productivity balancing.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Nestlé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tailored products to what the Chinese consumer wants and needs—instant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noodles, seasonings for Chinese cuisine, mineral water, and a popular live-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lactobacillu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drink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suggest that global success requires striking a balance between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capitalizing on resources and needs within a nation and capturing a vision of a globalizing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world.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requirements such as customer satisfaction must be met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1800" dirty="0"/>
              <a:t> </a:t>
            </a:r>
            <a:r>
              <a:rPr lang="cs-CZ" sz="1800" dirty="0" err="1"/>
              <a:t>Managing</a:t>
            </a:r>
            <a:r>
              <a:rPr lang="cs-CZ" sz="1800" dirty="0"/>
              <a:t> </a:t>
            </a:r>
            <a:r>
              <a:rPr lang="cs-CZ" sz="1800" dirty="0" err="1"/>
              <a:t>Globaly</a:t>
            </a:r>
            <a:r>
              <a:rPr lang="cs-CZ" sz="1800" dirty="0"/>
              <a:t> – </a:t>
            </a:r>
            <a:r>
              <a:rPr lang="cs-CZ" sz="1800" dirty="0" err="1"/>
              <a:t>local</a:t>
            </a:r>
            <a:r>
              <a:rPr lang="cs-CZ" sz="1800" dirty="0"/>
              <a:t> </a:t>
            </a:r>
            <a:r>
              <a:rPr lang="cs-CZ" sz="1800" dirty="0" err="1"/>
              <a:t>preferences</a:t>
            </a:r>
            <a:r>
              <a:rPr lang="cs-CZ" sz="1800" dirty="0"/>
              <a:t> and </a:t>
            </a:r>
            <a:r>
              <a:rPr lang="cs-CZ" sz="1800" dirty="0" err="1"/>
              <a:t>global</a:t>
            </a:r>
            <a:r>
              <a:rPr lang="cs-CZ" sz="1800" dirty="0"/>
              <a:t> </a:t>
            </a:r>
            <a:r>
              <a:rPr lang="cs-CZ" sz="1800" dirty="0" err="1"/>
              <a:t>standardization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538C7-2C2F-4AE4-B162-D6C9EBEC4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 changes pose some of the most significant challenges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management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twenty-first century.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workforce in industrialized economies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ageing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proportion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population who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retired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employment is growing relative to the proportion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still in work.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ageing population is one consequence of people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longer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having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children.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1693D-747C-4791-8451-59E8F52C8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F6B1A1-57E4-4C55-A5F1-F678E465B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t="19201" r="12614" b="27600"/>
          <a:stretch/>
        </p:blipFill>
        <p:spPr>
          <a:xfrm>
            <a:off x="754883" y="1113588"/>
            <a:ext cx="7634233" cy="291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89978-68CC-4F0B-9BB3-4F4F850EE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Governments have been trying to raise retirement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 in order to reduce the drain on welfare budgets and pension systems.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organizations fill the gaps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boomers retire, taking their knowledge and experience with them, while the proportion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skilled youngsters in the workforce is shrinking?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older workers adapt to new technologies and working practices, and take management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orders from youngsters?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recent survey of over 1,000 managers found that most organizations had not yet developer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age management policies. Younger managers find it difficult to manage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workers, who have different drives, and need flexibility (to care for elderly parents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grandchildren, for example).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4C6A7-9C85-4E92-AD41-CF0690394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https://silesianuniversity.vevox.com/#/meeting/450591/polls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EB9AF-FB8E-4644-8935-7F03922AA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1" y="2173782"/>
            <a:ext cx="3035829" cy="1707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5806C-70AA-4452-99AC-6A8A97602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870" y="1510631"/>
            <a:ext cx="3805100" cy="21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0" y="33700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the lecture will be conducted? 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0309" y="717780"/>
            <a:ext cx="6994485" cy="40887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Teams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shared whiteboard for your engagement and reactions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brainstorming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for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sharing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completed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quizzes in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vox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link is always in the presentation.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D88CD5-E936-456F-8EA2-D77542ECE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2" t="13671" r="24013" b="16401"/>
          <a:stretch/>
        </p:blipFill>
        <p:spPr>
          <a:xfrm>
            <a:off x="179512" y="555526"/>
            <a:ext cx="6732240" cy="464972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65253A5-6AEF-4AE3-B7FE-0FEEF4E9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752" y="555526"/>
            <a:ext cx="2232248" cy="4474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3464F-7B07-4BCE-9304-8CA14525F1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17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02536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demographic trends that will affect many organizations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migration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triggered in part by wars, improved communications and transport, and in Europe new rules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 harmonization and labour mobility.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contributes to a richer ethnic, cultural,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religious mix in a given workforce, and puts a premium on the ability to manage this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 of values, needs, and preferences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trends include the development of ‘the hourglass economy’, divided between educated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skilled knowledge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workers, who are in demand, and poorly educated, untrained and poorly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 manual and clerical workers, for whom there are fewer job opportunities.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Lifestyles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are changing, affecting the formation and composition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households, patterns of living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consumption, trends in leisure and education, and preferences in working patterns.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539EE-2B44-4E7B-B1B6-5CBC8A445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PESTLE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analyis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D9D7983-8BF8-4BAF-AF5A-A2CE35527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16470" r="21651" b="10802"/>
          <a:stretch/>
        </p:blipFill>
        <p:spPr>
          <a:xfrm>
            <a:off x="179512" y="613055"/>
            <a:ext cx="6624736" cy="448319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1873C87-A5D7-4A59-9F8F-F9F2FF1FC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1" y="658490"/>
            <a:ext cx="2339800" cy="4474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03AC0-E542-4459-A17B-F2BDB2CC13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4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PESTLE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analyis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873C87-A5D7-4A59-9F8F-F9F2FF1FC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1" y="658490"/>
            <a:ext cx="2339800" cy="447485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BC6B637-98EE-441D-A8F2-6CD47F09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0" t="30400" r="14563" b="36000"/>
          <a:stretch/>
        </p:blipFill>
        <p:spPr>
          <a:xfrm>
            <a:off x="395536" y="1465072"/>
            <a:ext cx="6732289" cy="2213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BCDA3-F476-4C09-B15D-3C0B8EF5E6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80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Video: UNDP – SDGs 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https://www.undp.org/content/undp/en/home/sustainable-development-goals/background.html</a:t>
            </a:r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3E224-8591-45C2-9AD6-C074D0EF6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DBDB6C-CD0F-4EDC-94FD-D515E4CC9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0" y="166516"/>
            <a:ext cx="9087619" cy="45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8CBC11-A9B5-42C6-83A6-51BA998E8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76" y="53388"/>
            <a:ext cx="7761600" cy="5132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D3412B-3EC8-464B-ADA1-AF713FE84B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9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A9C2C1-6862-494F-A081-711D8CC52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2" y="3814"/>
            <a:ext cx="8272488" cy="51435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900F1D4E-5EE4-496C-8BF9-37D1A00D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93CB4-B592-4496-B18F-4AA3E323E9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56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507477-76D9-4998-9DEC-413D8D865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5"/>
            <a:ext cx="9144000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83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56BDEA5-EFB6-4DB6-9AFB-C4F5AE6BE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01"/>
          <a:stretch/>
        </p:blipFill>
        <p:spPr>
          <a:xfrm>
            <a:off x="179512" y="0"/>
            <a:ext cx="8776070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0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008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links between globalization, organizations and business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GB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globaly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local preferences and global standardization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multinational and global companies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Ethical behaviour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en-GB" dirty="0"/>
              <a:t>Content</a:t>
            </a:r>
            <a:r>
              <a:rPr lang="cs-CZ" dirty="0"/>
              <a:t>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6980136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hree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-level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which includes the ethics of the individual manager, the organization’s ethical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stance, and the organization’s approach to corporate social responsibility.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1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individual ethics, concerns the decisions and actions of individual managers,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ethical principles behind their behaviour;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2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organization’s ethical stance, concerns the extent to which the organization’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obligations to stakeholders and to society at large will be exceeded;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3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corporate social responsibility, focuses on how the organization puts its ethical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stance into practice, by addressing different stakeholder interests.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97B470A-8E3A-4415-A7AF-CE49040416F5}"/>
              </a:ext>
            </a:extLst>
          </p:cNvPr>
          <p:cNvSpPr/>
          <p:nvPr/>
        </p:nvSpPr>
        <p:spPr>
          <a:xfrm>
            <a:off x="7056220" y="1635646"/>
            <a:ext cx="1896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Ethics</a:t>
            </a:r>
            <a:r>
              <a:rPr lang="en-GB" sz="1200" dirty="0"/>
              <a:t> the moral</a:t>
            </a:r>
          </a:p>
          <a:p>
            <a:r>
              <a:rPr lang="en-GB" sz="1200" dirty="0"/>
              <a:t>principles, values, and</a:t>
            </a:r>
          </a:p>
          <a:p>
            <a:r>
              <a:rPr lang="en-GB" sz="1200" dirty="0"/>
              <a:t>rules that govern our</a:t>
            </a:r>
          </a:p>
          <a:p>
            <a:r>
              <a:rPr lang="en-GB" sz="1200" dirty="0"/>
              <a:t>decisions and actions</a:t>
            </a:r>
          </a:p>
          <a:p>
            <a:r>
              <a:rPr lang="en-GB" sz="1200" dirty="0"/>
              <a:t>with respect to what is</a:t>
            </a:r>
          </a:p>
          <a:p>
            <a:r>
              <a:rPr lang="en-GB" sz="1200" dirty="0"/>
              <a:t>right and wrong, good</a:t>
            </a:r>
          </a:p>
          <a:p>
            <a:r>
              <a:rPr lang="en-GB" sz="1200" dirty="0"/>
              <a:t>and bad.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CCD4A-8348-4531-BFF3-460315824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6980136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Video: Fair Trade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 Trade – video: </a:t>
            </a:r>
            <a:r>
              <a:rPr lang="en-GB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https://www.fairtrade.net/standard/spo</a:t>
            </a: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789057-EC89-4F20-ABDF-072DA836F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995686"/>
            <a:ext cx="2143125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C640A-A48C-4AF4-A657-E676ABFC69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14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B4AC69-8E05-447E-9DAC-10C4A5899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8" t="13671" r="22706" b="10801"/>
          <a:stretch/>
        </p:blipFill>
        <p:spPr>
          <a:xfrm>
            <a:off x="3050288" y="75488"/>
            <a:ext cx="5335816" cy="4992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6EFCB6-927D-46F7-A204-1DB9F1DE40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7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7521C29-5B4F-45B3-9422-5F30A5937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20601" r="10651" b="16400"/>
          <a:stretch/>
        </p:blipFill>
        <p:spPr>
          <a:xfrm>
            <a:off x="182520" y="1080740"/>
            <a:ext cx="7557832" cy="3302999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8A1E49B-1ACD-4E15-BAA5-3CBCA743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76C33-586F-4401-A819-43D329DA4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8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https://silesianuniversity.vevox.com/#/meeting/450591/polls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2BB02-A44B-46FC-836F-30D8EAC36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33" y="2445110"/>
            <a:ext cx="3283263" cy="1846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FB395A-0910-44D7-A351-B5F278752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663371"/>
            <a:ext cx="3828787" cy="21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45F959-0C3F-41D3-B30A-974369724120}"/>
              </a:ext>
            </a:extLst>
          </p:cNvPr>
          <p:cNvSpPr txBox="1"/>
          <p:nvPr/>
        </p:nvSpPr>
        <p:spPr>
          <a:xfrm>
            <a:off x="7812360" y="123478"/>
            <a:ext cx="1224136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8496944" cy="3812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operating in a globally shifting work environment will need a working knowledge of international relationships and foreign affairs, including global financial markets, international law, and exchange rate movements. 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concept of corporate social responsibility, and the practical and ethical implications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concept for organizational behaviour.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 and their managers are expected to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in responsible and ethical ways, contributing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social and environmental outcomes as well as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profit.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practices include, for example, the business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the community, the Sustainable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resources, ethical behaviour in relationships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suppliers and customers, and the impact of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business on all stakeholders.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Critics argue that it is government’s job to deal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social and environmental issues, that the role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business is to maximize profits while operating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law, and that managers who donate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funds to ‘good causes’ give away shareholders’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82583-11C1-4905-8284-CA57AA8C7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7848872" cy="338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 competences and knowledge to analyse the global environment that shapes the organizational behaviour.</a:t>
            </a:r>
          </a:p>
          <a:p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future managers you need to gain knowledge about current trends in ethic business and Corporate Social Responsibility approaches.</a:t>
            </a: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Learning outcomes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D80BD-7873-4BBA-9C80-E86E2F08E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6657601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  <a:defRPr/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– Jones, G. R. and J. M. George (2019). </a:t>
            </a:r>
            <a:r>
              <a:rPr lang="en-GB" altLang="cs-CZ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Contemporary Management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Chapter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9"/>
            <a:ext cx="777454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globalization of business continues, organizations must be analyzed and managed in a new way.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Simply considering how office workers behave and perform at Appl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headquarters in Cupertino, California, and then attempting to generalize findings and conclusions and apply them to office workers at Lenovo Group (which purchased IBM’s PC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 2005) in Beijing, China, is not sufficient.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office workers and Chinese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workers definitely think and behave in different ways. Behavior, structure, and processes are all crucial to the successful operation of an enterprise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no national products or technologies, no national corporations, no national industries.</a:t>
            </a: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development of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is vital on a national level, it is certainly vital on an organizational level.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 Managing </a:t>
            </a:r>
            <a:r>
              <a:rPr lang="en-GB" dirty="0" err="1"/>
              <a:t>Globaly</a:t>
            </a:r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5DD0D-8D92-46D2-A834-37FCBDF0D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774544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however, economic and business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includes global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alliances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worldwide production and distribution, and regional integration agreements such as the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Union, Asia-Pacific Economic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Cooperation, and North American Free Trade Agreement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corporation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conducts its business in various countries, adapting its products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practices to local conditions by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customizing products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specific markets.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contrast,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corporation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avoids the high relative costs of the multinational corporation by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offering universal standardized products for a homogeneous world market.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32141-8799-4C0D-AEC2-5188D9843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774544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successful global strategies and approaches to managing diverse workers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become a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requirement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managers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often the case that management practices in an organization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 to the nationality of its ownership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to the particular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 of its facilities.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it is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enough to simply assume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 motivational approach, job design technique, or performance review system will have similar results for all workers in all settings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D70DA-1447-4E47-9F5D-A2AF79241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63284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managers who make no attempt to learn from and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changes in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environment find themselves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reacting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innovating, and their organizations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become uncompetitive and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major challenges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out for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in today’s world: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competitive advantage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ethical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a diverse workforc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utilizing new technologies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crisis management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6304" y="195486"/>
            <a:ext cx="7776864" cy="507703"/>
          </a:xfrm>
        </p:spPr>
        <p:txBody>
          <a:bodyPr/>
          <a:lstStyle/>
          <a:p>
            <a:r>
              <a:rPr lang="cs-CZ" sz="1800" dirty="0"/>
              <a:t> </a:t>
            </a:r>
            <a:r>
              <a:rPr lang="en-GB" sz="1800" dirty="0"/>
              <a:t>Challenges for Management in a Global Environment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C7F10-B6CA-4445-9E36-BA217F0E6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24988</TotalTime>
  <Words>2378</Words>
  <Application>Microsoft Office PowerPoint</Application>
  <PresentationFormat>On-screen Show (16:9)</PresentationFormat>
  <Paragraphs>267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SLU</vt:lpstr>
      <vt:lpstr>Motiv Office</vt:lpstr>
      <vt:lpstr>12. TOPIC    MANAGING GLOBALY </vt:lpstr>
      <vt:lpstr>PowerPoint Presentation</vt:lpstr>
      <vt:lpstr>Contents</vt:lpstr>
      <vt:lpstr>Learning outcomes</vt:lpstr>
      <vt:lpstr>PowerPoint Presentation</vt:lpstr>
      <vt:lpstr> Managing Globaly</vt:lpstr>
      <vt:lpstr> Managing Globaly</vt:lpstr>
      <vt:lpstr> Managing Globaly</vt:lpstr>
      <vt:lpstr> Challenges for Management in a Global Environment</vt:lpstr>
      <vt:lpstr> Challenges for Management in a Global Environment</vt:lpstr>
      <vt:lpstr>PowerPoint Presentation</vt:lpstr>
      <vt:lpstr> Managing Globaly</vt:lpstr>
      <vt:lpstr> Managing Globaly – Global Manager</vt:lpstr>
      <vt:lpstr> Managing Globaly – Global Strategic  Skills</vt:lpstr>
      <vt:lpstr> Managing Globaly – local preferences and global standardization</vt:lpstr>
      <vt:lpstr>Analysing the organization’s Environment - demographics</vt:lpstr>
      <vt:lpstr>Analysing the organization’s Environment - demographics</vt:lpstr>
      <vt:lpstr>Analysing the organization’s Environment - demographics</vt:lpstr>
      <vt:lpstr>PowerPoint Presentation</vt:lpstr>
      <vt:lpstr>Analysing the organization’s Environment - demographics</vt:lpstr>
      <vt:lpstr>Analysing the organization’s Environment - demographics</vt:lpstr>
      <vt:lpstr>Analysing the organization’s Environment – PESTLE analyis</vt:lpstr>
      <vt:lpstr>Analysing the organization’s Environment – PESTLE analyis</vt:lpstr>
      <vt:lpstr>Analysing the organization’s Environment – Ethical behaviour</vt:lpstr>
      <vt:lpstr>Analysing the organization’s Environment – Ethical behaviour</vt:lpstr>
      <vt:lpstr>Analysing the organization’s Environment – Ethical behaviour</vt:lpstr>
      <vt:lpstr>PowerPoint Presentation</vt:lpstr>
      <vt:lpstr>Analysing the organization’s Environment – Ethical behaviour</vt:lpstr>
      <vt:lpstr>Analysing the organization’s Environment – Ethical behaviour</vt:lpstr>
      <vt:lpstr>Analysing the organization’s Environment – Ethical behaviour</vt:lpstr>
      <vt:lpstr>Analysing the organization’s Environment – Ethical behaviour</vt:lpstr>
      <vt:lpstr>The ethical decision tree</vt:lpstr>
      <vt:lpstr>PowerPoint Presentation</vt:lpstr>
      <vt:lpstr>PowerPoint Presentation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451</cp:revision>
  <cp:lastPrinted>2018-10-04T06:50:24Z</cp:lastPrinted>
  <dcterms:created xsi:type="dcterms:W3CDTF">2016-07-06T15:42:34Z</dcterms:created>
  <dcterms:modified xsi:type="dcterms:W3CDTF">2023-06-30T23:29:26Z</dcterms:modified>
</cp:coreProperties>
</file>