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16"/>
  </p:notesMasterIdLst>
  <p:handoutMasterIdLst>
    <p:handoutMasterId r:id="rId17"/>
  </p:handoutMasterIdLst>
  <p:sldIdLst>
    <p:sldId id="256" r:id="rId3"/>
    <p:sldId id="321" r:id="rId4"/>
    <p:sldId id="291" r:id="rId5"/>
    <p:sldId id="343" r:id="rId6"/>
    <p:sldId id="427" r:id="rId7"/>
    <p:sldId id="422" r:id="rId8"/>
    <p:sldId id="423" r:id="rId9"/>
    <p:sldId id="424" r:id="rId10"/>
    <p:sldId id="425" r:id="rId11"/>
    <p:sldId id="428" r:id="rId12"/>
    <p:sldId id="327" r:id="rId13"/>
    <p:sldId id="344" r:id="rId14"/>
    <p:sldId id="274" r:id="rId15"/>
  </p:sldIdLst>
  <p:sldSz cx="9144000" cy="5143500" type="screen16x9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81E3A"/>
    <a:srgbClr val="307871"/>
    <a:srgbClr val="9F2B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Tmavý styl 2 – zvýraznění 1/zvýraznění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4660"/>
  </p:normalViewPr>
  <p:slideViewPr>
    <p:cSldViewPr>
      <p:cViewPr varScale="1">
        <p:scale>
          <a:sx n="79" d="100"/>
          <a:sy n="79" d="100"/>
        </p:scale>
        <p:origin x="90" y="11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01A912-BC21-4286-9BD7-B92B2DB49A22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2D866-D22D-4042-B8E0-E9D703272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2864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97986-0C26-47DE-8982-7AD2B6842259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4000A-37E1-4D72-B31A-77993FD77D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7445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5872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6985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43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911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5546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ní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2880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5023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9347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32893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78048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734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ulní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0395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- obec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996" y="226939"/>
            <a:ext cx="956040" cy="745712"/>
          </a:xfrm>
          <a:prstGeom prst="rect">
            <a:avLst/>
          </a:prstGeom>
        </p:spPr>
      </p:pic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4536504" cy="507703"/>
          </a:xfrm>
          <a:prstGeom prst="rect">
            <a:avLst/>
          </a:prstGeom>
          <a:noFill/>
          <a:ln>
            <a:noFill/>
          </a:ln>
        </p:spPr>
        <p:txBody>
          <a:bodyPr anchor="t">
            <a:noAutofit/>
          </a:bodyPr>
          <a:lstStyle>
            <a:lvl1pPr algn="l">
              <a:defRPr sz="2400"/>
            </a:lvl1pPr>
          </a:lstStyle>
          <a:p>
            <a:pPr algn="l"/>
            <a:r>
              <a:rPr lang="cs-CZ" sz="2400" dirty="0">
                <a:solidFill>
                  <a:srgbClr val="981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Název listu</a:t>
            </a:r>
          </a:p>
        </p:txBody>
      </p:sp>
      <p:cxnSp>
        <p:nvCxnSpPr>
          <p:cNvPr id="9" name="Přímá spojnice 8"/>
          <p:cNvCxnSpPr/>
          <p:nvPr userDrawn="1"/>
        </p:nvCxnSpPr>
        <p:spPr>
          <a:xfrm>
            <a:off x="251520" y="699542"/>
            <a:ext cx="7416824" cy="0"/>
          </a:xfrm>
          <a:prstGeom prst="line">
            <a:avLst/>
          </a:prstGeom>
          <a:ln w="9525" cmpd="sng">
            <a:solidFill>
              <a:srgbClr val="30787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Přímá spojnice 10"/>
          <p:cNvCxnSpPr/>
          <p:nvPr userDrawn="1"/>
        </p:nvCxnSpPr>
        <p:spPr>
          <a:xfrm>
            <a:off x="251520" y="4731990"/>
            <a:ext cx="8660516" cy="0"/>
          </a:xfrm>
          <a:prstGeom prst="line">
            <a:avLst/>
          </a:prstGeom>
          <a:ln w="9525" cmpd="sng">
            <a:solidFill>
              <a:srgbClr val="30787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236240" y="4731990"/>
            <a:ext cx="2895600" cy="27384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rgbClr val="307871"/>
                </a:solidFill>
              </a:defRPr>
            </a:lvl1pPr>
          </a:lstStyle>
          <a:p>
            <a:r>
              <a:rPr lang="cs-CZ" altLang="cs-CZ">
                <a:cs typeface="Times New Roman" panose="02020603050405020304" pitchFamily="18" charset="0"/>
              </a:rPr>
              <a:t>Prostor pro doplňující informace, poznámky</a:t>
            </a:r>
          </a:p>
        </p:txBody>
      </p:sp>
      <p:sp>
        <p:nvSpPr>
          <p:cNvPr id="20" name="Zástupný symbol pro číslo snímku 19"/>
          <p:cNvSpPr>
            <a:spLocks noGrp="1"/>
          </p:cNvSpPr>
          <p:nvPr>
            <p:ph type="sldNum" sz="quarter" idx="12"/>
          </p:nvPr>
        </p:nvSpPr>
        <p:spPr>
          <a:xfrm>
            <a:off x="7812360" y="4731990"/>
            <a:ext cx="108012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560808B9-4D1F-4069-9EB9-CD8802008F4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0602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820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6854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315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3548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596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960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0561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8845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7021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balancecareers.com/best-paid-jobs-of-2019-458011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careercast.com/jobs-rated/best-jobs-2021" TargetMode="External"/><Relationship Id="rId4" Type="http://schemas.openxmlformats.org/officeDocument/2006/relationships/hyperlink" Target="https://www.cnbc.com/2019/05/07/here-are-the-best-and-worst-jobs-of-2019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251520" y="267494"/>
            <a:ext cx="5616624" cy="4608512"/>
          </a:xfrm>
          <a:prstGeom prst="rect">
            <a:avLst/>
          </a:prstGeom>
          <a:solidFill>
            <a:srgbClr val="3078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467544" y="699542"/>
            <a:ext cx="5112568" cy="3024336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r>
              <a:rPr lang="cs-CZ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cs-CZ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Topic</a:t>
            </a:r>
            <a:br>
              <a:rPr lang="cs-CZ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cs-CZ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2400" b="1" cap="all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worst</a:t>
            </a:r>
            <a:r>
              <a:rPr lang="cs-CZ" sz="24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b="1" cap="all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job</a:t>
            </a:r>
            <a:r>
              <a:rPr lang="cs-CZ" sz="24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cs-CZ" sz="2400" b="1" cap="all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best</a:t>
            </a:r>
            <a:r>
              <a:rPr lang="cs-CZ" sz="24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b="1" cap="all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job</a:t>
            </a:r>
            <a:endParaRPr lang="en-US" sz="2400" b="1" cap="all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5940152" y="3723878"/>
            <a:ext cx="3032119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altLang="cs-CZ" sz="1600" b="1" dirty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Ing. Pavel Adámek, Ph.D.</a:t>
            </a:r>
          </a:p>
          <a:p>
            <a:pPr algn="r"/>
            <a:r>
              <a:rPr lang="en-GB" altLang="cs-CZ" sz="1600" b="1" i="1" dirty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adamek@opf.slu.cz</a:t>
            </a:r>
          </a:p>
        </p:txBody>
      </p:sp>
    </p:spTree>
    <p:extLst>
      <p:ext uri="{BB962C8B-B14F-4D97-AF65-F5344CB8AC3E}">
        <p14:creationId xmlns:p14="http://schemas.microsoft.com/office/powerpoint/2010/main" val="280633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ástupný symbol pro obsah 2"/>
          <p:cNvSpPr txBox="1">
            <a:spLocks/>
          </p:cNvSpPr>
          <p:nvPr/>
        </p:nvSpPr>
        <p:spPr>
          <a:xfrm>
            <a:off x="181832" y="919289"/>
            <a:ext cx="7774544" cy="8566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cs-CZ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79512" y="195486"/>
            <a:ext cx="7776864" cy="507703"/>
          </a:xfrm>
        </p:spPr>
        <p:txBody>
          <a:bodyPr/>
          <a:lstStyle/>
          <a:p>
            <a:r>
              <a:rPr lang="cs-CZ" dirty="0"/>
              <a:t>T</a:t>
            </a:r>
            <a:r>
              <a:rPr lang="en-GB" dirty="0"/>
              <a:t>he worst and the best job </a:t>
            </a:r>
            <a:endParaRPr lang="en-US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ED581B9B-425E-445B-ABC3-E2070CBF665F}"/>
              </a:ext>
            </a:extLst>
          </p:cNvPr>
          <p:cNvSpPr txBox="1"/>
          <p:nvPr/>
        </p:nvSpPr>
        <p:spPr>
          <a:xfrm>
            <a:off x="7812360" y="51470"/>
            <a:ext cx="1152128" cy="11521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AD2363-F514-494A-B972-2B9AAE80B6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575" t="9400" r="1839" b="31800"/>
          <a:stretch/>
        </p:blipFill>
        <p:spPr>
          <a:xfrm>
            <a:off x="1277544" y="710043"/>
            <a:ext cx="5472608" cy="388536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605F679-75E8-4126-8A88-4E25753C9E83}"/>
              </a:ext>
            </a:extLst>
          </p:cNvPr>
          <p:cNvSpPr/>
          <p:nvPr/>
        </p:nvSpPr>
        <p:spPr>
          <a:xfrm>
            <a:off x="1727848" y="4717182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900" dirty="0"/>
              <a:t>Best Paying Jobs in Czech Republic 2023 (salaryexplorer.com) </a:t>
            </a:r>
          </a:p>
        </p:txBody>
      </p:sp>
    </p:spTree>
    <p:extLst>
      <p:ext uri="{BB962C8B-B14F-4D97-AF65-F5344CB8AC3E}">
        <p14:creationId xmlns:p14="http://schemas.microsoft.com/office/powerpoint/2010/main" val="1738897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>
            <a:extLst>
              <a:ext uri="{FF2B5EF4-FFF2-40B4-BE49-F238E27FC236}">
                <a16:creationId xmlns:a16="http://schemas.microsoft.com/office/drawing/2014/main" id="{A898333D-9017-4278-9E28-B8545AD1D724}"/>
              </a:ext>
            </a:extLst>
          </p:cNvPr>
          <p:cNvSpPr txBox="1">
            <a:spLocks/>
          </p:cNvSpPr>
          <p:nvPr/>
        </p:nvSpPr>
        <p:spPr>
          <a:xfrm>
            <a:off x="188641" y="873640"/>
            <a:ext cx="4131900" cy="38021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buNone/>
            </a:pPr>
            <a:r>
              <a:rPr lang="cs-CZ" altLang="cs-CZ" sz="3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Vevox</a:t>
            </a:r>
            <a:r>
              <a:rPr lang="cs-CZ" altLang="cs-CZ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3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  <a:endParaRPr lang="cs-CZ" altLang="cs-CZ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defTabSz="685800">
              <a:buNone/>
            </a:pPr>
            <a:endParaRPr lang="cs-CZ" altLang="cs-CZ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9C0AD9-504F-4129-90BD-0529BD3A38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643" y="2067694"/>
            <a:ext cx="3635896" cy="204519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2003D2-C68E-4A85-BE2D-44F94B4959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3461" y="1419622"/>
            <a:ext cx="3419872" cy="192367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EF485DE-41AC-41E2-B7FA-F7EA75AED675}"/>
              </a:ext>
            </a:extLst>
          </p:cNvPr>
          <p:cNvSpPr/>
          <p:nvPr/>
        </p:nvSpPr>
        <p:spPr>
          <a:xfrm>
            <a:off x="683568" y="4741837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/>
              <a:t>https://silesianuniversity.vevox.com/#/meeting/450111/polls</a:t>
            </a:r>
          </a:p>
        </p:txBody>
      </p:sp>
    </p:spTree>
    <p:extLst>
      <p:ext uri="{BB962C8B-B14F-4D97-AF65-F5344CB8AC3E}">
        <p14:creationId xmlns:p14="http://schemas.microsoft.com/office/powerpoint/2010/main" val="2326105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88640" y="337003"/>
            <a:ext cx="326563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cs-CZ" sz="2100" kern="0" dirty="0">
                <a:solidFill>
                  <a:srgbClr val="002060"/>
                </a:solidFill>
                <a:latin typeface="Times New Roman"/>
              </a:rPr>
              <a:t>S</a:t>
            </a:r>
            <a:r>
              <a:rPr lang="en-GB" sz="2100" kern="0" dirty="0" err="1">
                <a:solidFill>
                  <a:srgbClr val="002060"/>
                </a:solidFill>
                <a:latin typeface="Times New Roman"/>
              </a:rPr>
              <a:t>ummary</a:t>
            </a:r>
            <a:r>
              <a:rPr lang="en-GB" sz="2100" kern="0" dirty="0">
                <a:solidFill>
                  <a:srgbClr val="002060"/>
                </a:solidFill>
                <a:latin typeface="Times New Roman"/>
              </a:rPr>
              <a:t> of today's seminar</a:t>
            </a:r>
          </a:p>
        </p:txBody>
      </p:sp>
      <p:sp>
        <p:nvSpPr>
          <p:cNvPr id="6" name="Zástupný symbol pro obsah 2">
            <a:extLst>
              <a:ext uri="{FF2B5EF4-FFF2-40B4-BE49-F238E27FC236}">
                <a16:creationId xmlns:a16="http://schemas.microsoft.com/office/drawing/2014/main" id="{A898333D-9017-4278-9E28-B8545AD1D724}"/>
              </a:ext>
            </a:extLst>
          </p:cNvPr>
          <p:cNvSpPr txBox="1">
            <a:spLocks/>
          </p:cNvSpPr>
          <p:nvPr/>
        </p:nvSpPr>
        <p:spPr>
          <a:xfrm>
            <a:off x="188640" y="1194710"/>
            <a:ext cx="7445397" cy="38021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 defTabSz="685800"/>
            <a:r>
              <a:rPr lang="en-GB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are able to identify factors for job experience. </a:t>
            </a:r>
            <a:endParaRPr lang="cs-CZ" altLang="cs-CZ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defTabSz="685800"/>
            <a:endParaRPr lang="cs-CZ" altLang="cs-CZ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defTabSz="685800"/>
            <a:r>
              <a:rPr lang="en-GB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are able to communicate and discuss these factors, creating feedback (reflection).</a:t>
            </a:r>
            <a:endParaRPr lang="cs-CZ" altLang="cs-CZ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defTabSz="685800"/>
            <a:endParaRPr lang="cs-CZ" altLang="cs-CZ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defTabSz="685800"/>
            <a:r>
              <a:rPr lang="en-GB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have completed a case study (Worst and Best Job). </a:t>
            </a:r>
            <a:endParaRPr lang="en-GB" altLang="cs-CZ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216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205740" y="257176"/>
            <a:ext cx="6155055" cy="4612004"/>
          </a:xfrm>
          <a:prstGeom prst="rect">
            <a:avLst/>
          </a:prstGeom>
          <a:solidFill>
            <a:srgbClr val="3078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 sz="135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05740" y="1347614"/>
            <a:ext cx="5806420" cy="1619250"/>
          </a:xfrm>
          <a:prstGeom prst="rect">
            <a:avLst/>
          </a:prstGeom>
        </p:spPr>
        <p:txBody>
          <a:bodyPr anchor="t">
            <a:normAutofit fontScale="90000"/>
          </a:bodyPr>
          <a:lstStyle/>
          <a:p>
            <a:pPr>
              <a:defRPr/>
            </a:pPr>
            <a:b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3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share our thoughts </a:t>
            </a:r>
            <a: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 question</a:t>
            </a:r>
            <a: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b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  <a:b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sz="3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90" name="Podnadpis 2"/>
          <p:cNvSpPr txBox="1">
            <a:spLocks/>
          </p:cNvSpPr>
          <p:nvPr/>
        </p:nvSpPr>
        <p:spPr bwMode="auto">
          <a:xfrm>
            <a:off x="6444208" y="864820"/>
            <a:ext cx="2584968" cy="2138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cs-CZ" altLang="cs-CZ" sz="1200" b="1" dirty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Pavel Adámek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cs-CZ" altLang="cs-CZ" sz="1200" b="1" i="1" dirty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adamek@opf.slu.cz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575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en-GB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15736" y="191010"/>
            <a:ext cx="1691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GB" sz="2400" b="1" kern="0" dirty="0">
                <a:solidFill>
                  <a:srgbClr val="002060"/>
                </a:solidFill>
                <a:latin typeface="Times New Roman"/>
              </a:rPr>
              <a:t>Contents</a:t>
            </a:r>
            <a:endParaRPr lang="en-GB" sz="2400" b="1" kern="0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188640" y="748871"/>
            <a:ext cx="7271211" cy="420361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685800">
              <a:spcBef>
                <a:spcPts val="750"/>
              </a:spcBef>
              <a:buFont typeface="Arial" panose="020B0604020202020204" pitchFamily="34" charset="0"/>
              <a:buAutoNum type="arabicPeriod"/>
            </a:pPr>
            <a:r>
              <a:rPr lang="en-GB" altLang="cs-CZ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</a:t>
            </a:r>
            <a:r>
              <a:rPr lang="en-GB" altLang="cs-CZ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 min.)</a:t>
            </a:r>
          </a:p>
          <a:p>
            <a:pPr marL="171450" indent="-171450" defTabSz="685800">
              <a:spcBef>
                <a:spcPts val="750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 introduction –  job experience.</a:t>
            </a:r>
          </a:p>
          <a:p>
            <a:pPr marL="171450" indent="-171450" defTabSz="685800">
              <a:spcBef>
                <a:spcPts val="750"/>
              </a:spcBef>
            </a:pPr>
            <a:endParaRPr lang="cs-CZ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defTabSz="685800">
              <a:spcBef>
                <a:spcPts val="750"/>
              </a:spcBef>
              <a:buNone/>
            </a:pPr>
            <a:r>
              <a:rPr lang="cs-CZ" altLang="cs-CZ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PART </a:t>
            </a:r>
            <a:r>
              <a:rPr lang="cs-CZ" altLang="cs-CZ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(15 min.)</a:t>
            </a:r>
            <a:endParaRPr lang="cs-CZ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Students brainstorm criteria to determine good/bad work using the whiteboard in MS Teams. They are then presented with selected criteria that impact on job expertise, where group discussions are conducted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S</a:t>
            </a: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are</a:t>
            </a: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teams and then present the identified factors and their impact on job experience.</a:t>
            </a: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cs-CZ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defTabSz="685800">
              <a:spcBef>
                <a:spcPts val="750"/>
              </a:spcBef>
              <a:buNone/>
            </a:pPr>
            <a:r>
              <a:rPr lang="cs-CZ" altLang="cs-CZ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PART </a:t>
            </a:r>
            <a:r>
              <a:rPr lang="cs-CZ" altLang="cs-CZ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 min.)</a:t>
            </a:r>
            <a:endParaRPr lang="en-GB" altLang="cs-CZ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student develops their own assignment (Worst and best Job) which they upload to the IS</a:t>
            </a:r>
            <a:r>
              <a:rPr lang="en-GB" altLang="cs-CZ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cs-CZ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cs-CZ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cs-CZ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547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96652" y="333536"/>
            <a:ext cx="3409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cs-CZ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 and </a:t>
            </a:r>
            <a:r>
              <a:rPr lang="cs-CZ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practice</a:t>
            </a:r>
            <a:r>
              <a:rPr lang="cs-CZ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</a:t>
            </a:r>
            <a:r>
              <a:rPr lang="en-GB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bjectives</a:t>
            </a:r>
            <a:endParaRPr lang="en-GB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296652" y="776712"/>
            <a:ext cx="7384308" cy="35900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spcBef>
                <a:spcPts val="750"/>
              </a:spcBef>
              <a:buNone/>
            </a:pP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</a:t>
            </a:r>
            <a:r>
              <a:rPr lang="en-US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should be able to:</a:t>
            </a: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defTabSz="685800">
              <a:spcBef>
                <a:spcPts val="750"/>
              </a:spcBef>
              <a:buNone/>
            </a:pP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Identify factors affecting the job experience.</a:t>
            </a: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Communicate and discuss the problem and importance of factors such as cost of work, working conditions, team, supervisors. </a:t>
            </a: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 a case study for your personal experience to serve as a reflection on where you can move in your career (knowing your preferences). ) </a:t>
            </a:r>
            <a:endParaRPr lang="cs-CZ" altLang="cs-CZ" sz="15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cs-CZ" altLang="cs-CZ" sz="15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cs-CZ" altLang="cs-CZ" sz="15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5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492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96652" y="333536"/>
            <a:ext cx="3294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you are working with today</a:t>
            </a: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296652" y="976217"/>
            <a:ext cx="7384308" cy="35900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lvl="1" indent="-171450" defTabSz="685800">
              <a:spcBef>
                <a:spcPts val="375"/>
              </a:spcBef>
            </a:pP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the template for case study (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in IS (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Worst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Best Job)</a:t>
            </a:r>
          </a:p>
          <a:p>
            <a:pPr marL="514350" lvl="1" indent="-171450" defTabSz="685800">
              <a:spcBef>
                <a:spcPts val="375"/>
              </a:spcBef>
            </a:pP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1" indent="-171450" defTabSz="685800">
              <a:spcBef>
                <a:spcPts val="375"/>
              </a:spcBef>
            </a:pP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article „</a:t>
            </a: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full returns to the choice of Occupation and Education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</a:p>
          <a:p>
            <a:pPr marL="514350" lvl="1" indent="-171450" defTabSz="685800">
              <a:spcBef>
                <a:spcPts val="375"/>
              </a:spcBef>
            </a:pPr>
            <a:endParaRPr lang="cs-CZ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1" indent="-171450" defTabSz="685800">
              <a:spcBef>
                <a:spcPts val="375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materials are available in the IS. </a:t>
            </a: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1" indent="-171450" defTabSz="685800">
              <a:spcBef>
                <a:spcPts val="375"/>
              </a:spcBef>
            </a:pPr>
            <a:endParaRPr lang="cs-CZ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cs-CZ" altLang="cs-CZ" sz="15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5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046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155136" y="1779662"/>
            <a:ext cx="7384308" cy="35900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 algn="ctr" defTabSz="685800">
              <a:spcBef>
                <a:spcPts val="375"/>
              </a:spcBef>
              <a:buNone/>
            </a:pPr>
            <a:r>
              <a:rPr lang="en-GB" altLang="cs-CZ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factors affecting the job experience</a:t>
            </a:r>
            <a:r>
              <a:rPr lang="cs-CZ" altLang="cs-CZ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cs-CZ" altLang="cs-CZ" sz="40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5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284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ástupný symbol pro obsah 2"/>
          <p:cNvSpPr txBox="1">
            <a:spLocks/>
          </p:cNvSpPr>
          <p:nvPr/>
        </p:nvSpPr>
        <p:spPr>
          <a:xfrm>
            <a:off x="181832" y="919289"/>
            <a:ext cx="7774544" cy="8566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 you want a job in a growing field with high pay and low stress, you should probably like math, numbers and data.</a:t>
            </a:r>
            <a:r>
              <a:rPr lang="cs-CZ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cs-CZ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0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https://www.thebalancecareers.com/best-paid-jobs-of-2019-4580114</a:t>
            </a:r>
            <a:r>
              <a:rPr lang="cs-CZ" sz="10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sz="105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4"/>
            </a:endParaRPr>
          </a:p>
          <a:p>
            <a:r>
              <a:rPr lang="cs-CZ" sz="10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https://www.cnbc.com/2019/05/07/here-are-the-best-and-worst-jobs-of-2019.html</a:t>
            </a:r>
            <a:endParaRPr lang="cs-CZ" sz="105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ccording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a new report released by CareerCast.com</a:t>
            </a:r>
            <a:r>
              <a:rPr lang="cs-CZ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https://www.careercast.com/jobs-rated/best-jobs-2021</a:t>
            </a:r>
            <a:r>
              <a:rPr lang="cs-CZ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cs-CZ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altLang="cs-CZ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ranking shows not only continued demand for workers with a STEM background — science, technology, engineering and mathematics — but also widespread need by companies for help sorting the massive amounts of data they collect.</a:t>
            </a:r>
            <a:endParaRPr lang="en-US" altLang="cs-CZ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79512" y="195486"/>
            <a:ext cx="7776864" cy="507703"/>
          </a:xfrm>
        </p:spPr>
        <p:txBody>
          <a:bodyPr/>
          <a:lstStyle/>
          <a:p>
            <a:r>
              <a:rPr lang="cs-CZ" dirty="0"/>
              <a:t>T</a:t>
            </a:r>
            <a:r>
              <a:rPr lang="en-GB" dirty="0"/>
              <a:t>he worst and the best job </a:t>
            </a:r>
            <a:endParaRPr lang="en-US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ED581B9B-425E-445B-ABC3-E2070CBF665F}"/>
              </a:ext>
            </a:extLst>
          </p:cNvPr>
          <p:cNvSpPr txBox="1"/>
          <p:nvPr/>
        </p:nvSpPr>
        <p:spPr>
          <a:xfrm>
            <a:off x="7812360" y="51470"/>
            <a:ext cx="1152128" cy="11521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9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ástupný symbol pro obsah 2"/>
          <p:cNvSpPr txBox="1">
            <a:spLocks/>
          </p:cNvSpPr>
          <p:nvPr/>
        </p:nvSpPr>
        <p:spPr>
          <a:xfrm>
            <a:off x="181832" y="919289"/>
            <a:ext cx="7774544" cy="8566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cs-CZ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79512" y="195486"/>
            <a:ext cx="7776864" cy="507703"/>
          </a:xfrm>
        </p:spPr>
        <p:txBody>
          <a:bodyPr/>
          <a:lstStyle/>
          <a:p>
            <a:r>
              <a:rPr lang="cs-CZ" dirty="0"/>
              <a:t>T</a:t>
            </a:r>
            <a:r>
              <a:rPr lang="en-GB" dirty="0"/>
              <a:t>he worst and the best job </a:t>
            </a:r>
            <a:endParaRPr lang="en-US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ED581B9B-425E-445B-ABC3-E2070CBF665F}"/>
              </a:ext>
            </a:extLst>
          </p:cNvPr>
          <p:cNvSpPr txBox="1"/>
          <p:nvPr/>
        </p:nvSpPr>
        <p:spPr>
          <a:xfrm>
            <a:off x="7812360" y="51470"/>
            <a:ext cx="1152128" cy="11521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8D6660DD-16EF-480E-8694-54F68C35F9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776" t="13671" r="36057" b="17873"/>
          <a:stretch/>
        </p:blipFill>
        <p:spPr>
          <a:xfrm>
            <a:off x="467544" y="627534"/>
            <a:ext cx="5202828" cy="399352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667C7E7-0788-4852-9044-741682944C9F}"/>
              </a:ext>
            </a:extLst>
          </p:cNvPr>
          <p:cNvSpPr/>
          <p:nvPr/>
        </p:nvSpPr>
        <p:spPr>
          <a:xfrm>
            <a:off x="358208" y="4789893"/>
            <a:ext cx="209384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/>
              <a:t>https://www.liveabout.com/best-jobs-6504748</a:t>
            </a:r>
          </a:p>
        </p:txBody>
      </p:sp>
    </p:spTree>
    <p:extLst>
      <p:ext uri="{BB962C8B-B14F-4D97-AF65-F5344CB8AC3E}">
        <p14:creationId xmlns:p14="http://schemas.microsoft.com/office/powerpoint/2010/main" val="114541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ástupný symbol pro obsah 2"/>
          <p:cNvSpPr txBox="1">
            <a:spLocks/>
          </p:cNvSpPr>
          <p:nvPr/>
        </p:nvSpPr>
        <p:spPr>
          <a:xfrm>
            <a:off x="181832" y="919289"/>
            <a:ext cx="7774544" cy="8566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cs-CZ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79512" y="195486"/>
            <a:ext cx="7776864" cy="507703"/>
          </a:xfrm>
        </p:spPr>
        <p:txBody>
          <a:bodyPr/>
          <a:lstStyle/>
          <a:p>
            <a:r>
              <a:rPr lang="cs-CZ" dirty="0"/>
              <a:t>T</a:t>
            </a:r>
            <a:r>
              <a:rPr lang="en-GB" dirty="0"/>
              <a:t>he worst and the best job </a:t>
            </a:r>
            <a:endParaRPr lang="en-US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ED581B9B-425E-445B-ABC3-E2070CBF665F}"/>
              </a:ext>
            </a:extLst>
          </p:cNvPr>
          <p:cNvSpPr txBox="1"/>
          <p:nvPr/>
        </p:nvSpPr>
        <p:spPr>
          <a:xfrm>
            <a:off x="7812360" y="51470"/>
            <a:ext cx="1152128" cy="11521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F8F12A6F-BB22-4F7E-9070-492B60791D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775" t="20601" r="36613" b="13600"/>
          <a:stretch/>
        </p:blipFill>
        <p:spPr>
          <a:xfrm>
            <a:off x="323528" y="703189"/>
            <a:ext cx="5233704" cy="390451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5CCC53A-0A2A-41EF-9879-B5E0C36EBF06}"/>
              </a:ext>
            </a:extLst>
          </p:cNvPr>
          <p:cNvSpPr/>
          <p:nvPr/>
        </p:nvSpPr>
        <p:spPr>
          <a:xfrm>
            <a:off x="358208" y="4789893"/>
            <a:ext cx="209384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/>
              <a:t>https://www.liveabout.com/best-jobs-6504748</a:t>
            </a:r>
          </a:p>
        </p:txBody>
      </p:sp>
    </p:spTree>
    <p:extLst>
      <p:ext uri="{BB962C8B-B14F-4D97-AF65-F5344CB8AC3E}">
        <p14:creationId xmlns:p14="http://schemas.microsoft.com/office/powerpoint/2010/main" val="3741867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ástupný symbol pro obsah 2"/>
          <p:cNvSpPr txBox="1">
            <a:spLocks/>
          </p:cNvSpPr>
          <p:nvPr/>
        </p:nvSpPr>
        <p:spPr>
          <a:xfrm>
            <a:off x="181832" y="919289"/>
            <a:ext cx="7774544" cy="8566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cs-CZ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79512" y="195486"/>
            <a:ext cx="7776864" cy="507703"/>
          </a:xfrm>
        </p:spPr>
        <p:txBody>
          <a:bodyPr/>
          <a:lstStyle/>
          <a:p>
            <a:r>
              <a:rPr lang="cs-CZ" dirty="0"/>
              <a:t>T</a:t>
            </a:r>
            <a:r>
              <a:rPr lang="en-GB" dirty="0"/>
              <a:t>he worst and the best job </a:t>
            </a:r>
            <a:endParaRPr lang="en-US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ED581B9B-425E-445B-ABC3-E2070CBF665F}"/>
              </a:ext>
            </a:extLst>
          </p:cNvPr>
          <p:cNvSpPr txBox="1"/>
          <p:nvPr/>
        </p:nvSpPr>
        <p:spPr>
          <a:xfrm>
            <a:off x="7812360" y="51470"/>
            <a:ext cx="1152128" cy="11521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9DC629FE-26A7-4AA8-B778-4CA8BE3DA5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96216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394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U">
  <a:themeElements>
    <a:clrScheme name="OPF">
      <a:dk1>
        <a:srgbClr val="307871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LU-pismo_Tim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22418</TotalTime>
  <Words>511</Words>
  <Application>Microsoft Office PowerPoint</Application>
  <PresentationFormat>On-screen Show (16:9)</PresentationFormat>
  <Paragraphs>79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Wingdings</vt:lpstr>
      <vt:lpstr>SLU</vt:lpstr>
      <vt:lpstr>Motiv Office</vt:lpstr>
      <vt:lpstr>1. Topic   worst job and best job</vt:lpstr>
      <vt:lpstr>PowerPoint Presentation</vt:lpstr>
      <vt:lpstr>PowerPoint Presentation</vt:lpstr>
      <vt:lpstr>PowerPoint Presentation</vt:lpstr>
      <vt:lpstr>PowerPoint Presentation</vt:lpstr>
      <vt:lpstr>The worst and the best job </vt:lpstr>
      <vt:lpstr>The worst and the best job </vt:lpstr>
      <vt:lpstr>The worst and the best job </vt:lpstr>
      <vt:lpstr>The worst and the best job </vt:lpstr>
      <vt:lpstr>The worst and the best job </vt:lpstr>
      <vt:lpstr>PowerPoint Presentation</vt:lpstr>
      <vt:lpstr>PowerPoint Presentation</vt:lpstr>
      <vt:lpstr> We can share our thoughts and ask questions 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Václav Minařík</dc:creator>
  <cp:lastModifiedBy>Pavel Adámek</cp:lastModifiedBy>
  <cp:revision>413</cp:revision>
  <cp:lastPrinted>2018-10-04T06:50:24Z</cp:lastPrinted>
  <dcterms:created xsi:type="dcterms:W3CDTF">2016-07-06T15:42:34Z</dcterms:created>
  <dcterms:modified xsi:type="dcterms:W3CDTF">2023-06-29T11:44:39Z</dcterms:modified>
</cp:coreProperties>
</file>