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14"/>
  </p:notesMasterIdLst>
  <p:handoutMasterIdLst>
    <p:handoutMasterId r:id="rId15"/>
  </p:handoutMasterIdLst>
  <p:sldIdLst>
    <p:sldId id="256" r:id="rId3"/>
    <p:sldId id="321" r:id="rId4"/>
    <p:sldId id="291" r:id="rId5"/>
    <p:sldId id="343" r:id="rId6"/>
    <p:sldId id="427" r:id="rId7"/>
    <p:sldId id="432" r:id="rId8"/>
    <p:sldId id="433" r:id="rId9"/>
    <p:sldId id="431" r:id="rId10"/>
    <p:sldId id="327" r:id="rId11"/>
    <p:sldId id="344" r:id="rId12"/>
    <p:sldId id="274" r:id="rId13"/>
  </p:sldIdLst>
  <p:sldSz cx="9144000" cy="5143500" type="screen16x9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981E3A"/>
    <a:srgbClr val="307871"/>
    <a:srgbClr val="9F2B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Tmavý styl 2 – zvýraznění 1/zvýraznění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94660"/>
  </p:normalViewPr>
  <p:slideViewPr>
    <p:cSldViewPr>
      <p:cViewPr varScale="1">
        <p:scale>
          <a:sx n="79" d="100"/>
          <a:sy n="79" d="100"/>
        </p:scale>
        <p:origin x="90" y="11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01A912-BC21-4286-9BD7-B92B2DB49A22}" type="datetimeFigureOut">
              <a:rPr lang="en-US" smtClean="0"/>
              <a:t>6/29/2023</a:t>
            </a:fld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2D866-D22D-4042-B8E0-E9D703272A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2864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97986-0C26-47DE-8982-7AD2B6842259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D4000A-37E1-4D72-B31A-77993FD77D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7445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ní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880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5023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93474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32893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78048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8734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ulní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0395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 - obec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996" y="226939"/>
            <a:ext cx="956040" cy="745712"/>
          </a:xfrm>
          <a:prstGeom prst="rect">
            <a:avLst/>
          </a:prstGeom>
        </p:spPr>
      </p:pic>
      <p:sp>
        <p:nvSpPr>
          <p:cNvPr id="7" name="Nadpis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4536504" cy="507703"/>
          </a:xfrm>
          <a:prstGeom prst="rect">
            <a:avLst/>
          </a:prstGeom>
          <a:noFill/>
          <a:ln>
            <a:noFill/>
          </a:ln>
        </p:spPr>
        <p:txBody>
          <a:bodyPr anchor="t">
            <a:noAutofit/>
          </a:bodyPr>
          <a:lstStyle>
            <a:lvl1pPr algn="l">
              <a:defRPr sz="2400"/>
            </a:lvl1pPr>
          </a:lstStyle>
          <a:p>
            <a:pPr algn="l"/>
            <a:r>
              <a:rPr lang="cs-CZ" sz="2400" dirty="0">
                <a:solidFill>
                  <a:srgbClr val="981E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Název listu</a:t>
            </a:r>
          </a:p>
        </p:txBody>
      </p:sp>
      <p:cxnSp>
        <p:nvCxnSpPr>
          <p:cNvPr id="9" name="Přímá spojnice 8"/>
          <p:cNvCxnSpPr/>
          <p:nvPr userDrawn="1"/>
        </p:nvCxnSpPr>
        <p:spPr>
          <a:xfrm>
            <a:off x="251520" y="699542"/>
            <a:ext cx="7416824" cy="0"/>
          </a:xfrm>
          <a:prstGeom prst="line">
            <a:avLst/>
          </a:prstGeom>
          <a:ln w="9525" cmpd="sng">
            <a:solidFill>
              <a:srgbClr val="30787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Přímá spojnice 10"/>
          <p:cNvCxnSpPr/>
          <p:nvPr userDrawn="1"/>
        </p:nvCxnSpPr>
        <p:spPr>
          <a:xfrm>
            <a:off x="251520" y="4731990"/>
            <a:ext cx="8660516" cy="0"/>
          </a:xfrm>
          <a:prstGeom prst="line">
            <a:avLst/>
          </a:prstGeom>
          <a:ln w="9525" cmpd="sng">
            <a:solidFill>
              <a:srgbClr val="307871"/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236240" y="4731990"/>
            <a:ext cx="2895600" cy="273844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rgbClr val="307871"/>
                </a:solidFill>
              </a:defRPr>
            </a:lvl1pPr>
          </a:lstStyle>
          <a:p>
            <a:r>
              <a:rPr lang="cs-CZ" altLang="cs-CZ">
                <a:cs typeface="Times New Roman" panose="02020603050405020304" pitchFamily="18" charset="0"/>
              </a:rPr>
              <a:t>Prostor pro doplňující informace, poznámky</a:t>
            </a:r>
          </a:p>
        </p:txBody>
      </p:sp>
      <p:sp>
        <p:nvSpPr>
          <p:cNvPr id="20" name="Zástupný symbol pro číslo snímku 19"/>
          <p:cNvSpPr>
            <a:spLocks noGrp="1"/>
          </p:cNvSpPr>
          <p:nvPr>
            <p:ph type="sldNum" sz="quarter" idx="12"/>
          </p:nvPr>
        </p:nvSpPr>
        <p:spPr>
          <a:xfrm>
            <a:off x="7812360" y="4731990"/>
            <a:ext cx="108012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560808B9-4D1F-4069-9EB9-CD8802008F4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0602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ý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820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6854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315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3548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596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960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0561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8845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BAEC6-A37A-4403-B919-4854A6448652}" type="datetimeFigureOut">
              <a:rPr lang="cs-CZ" smtClean="0"/>
              <a:t>29.06.2023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23C2D-3845-4F8C-9F64-DBE4B5B8108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7021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hbr.org/2018/01/the-leaders-guide-to-corporate-culture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251520" y="267494"/>
            <a:ext cx="5616624" cy="4608512"/>
          </a:xfrm>
          <a:prstGeom prst="rect">
            <a:avLst/>
          </a:prstGeom>
          <a:solidFill>
            <a:srgbClr val="3078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467544" y="699542"/>
            <a:ext cx="5112568" cy="3024336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r>
              <a:rPr lang="cs-CZ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cs-CZ" sz="24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  <a:br>
              <a:rPr lang="cs-CZ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cs-CZ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2400" b="1" cap="all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Case Study -  Organizational Culture and Strategy towards Employees at W.L. Gore &amp; Associates, Inc.</a:t>
            </a:r>
            <a:endParaRPr lang="en-US" sz="2400" b="1" cap="all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5940152" y="3723878"/>
            <a:ext cx="3032119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altLang="cs-CZ" sz="1600" b="1" dirty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Ing. Pavel Adámek, Ph.D.</a:t>
            </a:r>
          </a:p>
          <a:p>
            <a:pPr algn="r"/>
            <a:r>
              <a:rPr lang="en-GB" altLang="cs-CZ" sz="1600" b="1" i="1" dirty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adamek@opf.slu.cz</a:t>
            </a:r>
          </a:p>
        </p:txBody>
      </p:sp>
    </p:spTree>
    <p:extLst>
      <p:ext uri="{BB962C8B-B14F-4D97-AF65-F5344CB8AC3E}">
        <p14:creationId xmlns:p14="http://schemas.microsoft.com/office/powerpoint/2010/main" val="280633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88640" y="337003"/>
            <a:ext cx="326563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cs-CZ" sz="2100" kern="0" dirty="0">
                <a:solidFill>
                  <a:srgbClr val="002060"/>
                </a:solidFill>
                <a:latin typeface="Times New Roman"/>
              </a:rPr>
              <a:t>S</a:t>
            </a:r>
            <a:r>
              <a:rPr lang="en-GB" sz="2100" kern="0" dirty="0" err="1">
                <a:solidFill>
                  <a:srgbClr val="002060"/>
                </a:solidFill>
                <a:latin typeface="Times New Roman"/>
              </a:rPr>
              <a:t>ummary</a:t>
            </a:r>
            <a:r>
              <a:rPr lang="en-GB" sz="2100" kern="0" dirty="0">
                <a:solidFill>
                  <a:srgbClr val="002060"/>
                </a:solidFill>
                <a:latin typeface="Times New Roman"/>
              </a:rPr>
              <a:t> of today's seminar</a:t>
            </a:r>
          </a:p>
        </p:txBody>
      </p:sp>
      <p:sp>
        <p:nvSpPr>
          <p:cNvPr id="6" name="Zástupný symbol pro obsah 2">
            <a:extLst>
              <a:ext uri="{FF2B5EF4-FFF2-40B4-BE49-F238E27FC236}">
                <a16:creationId xmlns:a16="http://schemas.microsoft.com/office/drawing/2014/main" id="{A898333D-9017-4278-9E28-B8545AD1D724}"/>
              </a:ext>
            </a:extLst>
          </p:cNvPr>
          <p:cNvSpPr txBox="1">
            <a:spLocks/>
          </p:cNvSpPr>
          <p:nvPr/>
        </p:nvSpPr>
        <p:spPr>
          <a:xfrm>
            <a:off x="188640" y="1194710"/>
            <a:ext cx="7445397" cy="38021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 defTabSz="685800"/>
            <a:r>
              <a:rPr lang="cs-CZ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GB" altLang="cs-CZ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</a:t>
            </a:r>
            <a:r>
              <a:rPr lang="en-GB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understand the importance of corporate culture and are able to identify the main factors that shape it.</a:t>
            </a:r>
            <a:endParaRPr lang="cs-CZ" altLang="cs-CZ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defTabSz="685800"/>
            <a:endParaRPr lang="cs-CZ" altLang="cs-CZ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defTabSz="685800"/>
            <a:r>
              <a:rPr lang="en-GB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are able to present your opinion and argue for your claims.</a:t>
            </a:r>
            <a:endParaRPr lang="cs-CZ" altLang="cs-CZ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defTabSz="685800"/>
            <a:endParaRPr lang="cs-CZ" altLang="cs-CZ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57175" indent="-257175" defTabSz="685800"/>
            <a:r>
              <a:rPr lang="en-GB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 have completed a case study (W.L. Gore)</a:t>
            </a:r>
            <a:endParaRPr lang="en-GB" altLang="cs-CZ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216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205740" y="257176"/>
            <a:ext cx="6155055" cy="4612004"/>
          </a:xfrm>
          <a:prstGeom prst="rect">
            <a:avLst/>
          </a:prstGeom>
          <a:solidFill>
            <a:srgbClr val="3078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cs-CZ" sz="1350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Nadpis 1"/>
          <p:cNvSpPr>
            <a:spLocks noGrp="1"/>
          </p:cNvSpPr>
          <p:nvPr>
            <p:ph type="ctrTitle" idx="4294967295"/>
          </p:nvPr>
        </p:nvSpPr>
        <p:spPr>
          <a:xfrm>
            <a:off x="205740" y="1347614"/>
            <a:ext cx="5806420" cy="1619250"/>
          </a:xfrm>
          <a:prstGeom prst="rect">
            <a:avLst/>
          </a:prstGeom>
        </p:spPr>
        <p:txBody>
          <a:bodyPr anchor="t">
            <a:normAutofit fontScale="90000"/>
          </a:bodyPr>
          <a:lstStyle/>
          <a:p>
            <a:pPr>
              <a:defRPr/>
            </a:pPr>
            <a:b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3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share our thoughts </a:t>
            </a:r>
            <a: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ask question</a:t>
            </a:r>
            <a: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b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  <a:b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cs-CZ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cs-CZ" sz="3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90" name="Podnadpis 2"/>
          <p:cNvSpPr txBox="1">
            <a:spLocks/>
          </p:cNvSpPr>
          <p:nvPr/>
        </p:nvSpPr>
        <p:spPr bwMode="auto">
          <a:xfrm>
            <a:off x="6444208" y="864820"/>
            <a:ext cx="2584968" cy="2138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cs-CZ" altLang="cs-CZ" sz="1200" b="1" dirty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Pavel Adámek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cs-CZ" altLang="cs-CZ" sz="1200" b="1" i="1" dirty="0">
                <a:solidFill>
                  <a:srgbClr val="30787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adamek@opf.slu.cz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cs-CZ" altLang="cs-CZ" sz="12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575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en-GB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15736" y="191010"/>
            <a:ext cx="1691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GB" sz="2400" b="1" kern="0" dirty="0">
                <a:solidFill>
                  <a:srgbClr val="002060"/>
                </a:solidFill>
                <a:latin typeface="Times New Roman"/>
              </a:rPr>
              <a:t>Contents</a:t>
            </a:r>
            <a:endParaRPr lang="en-GB" sz="2400" b="1" kern="0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188640" y="748871"/>
            <a:ext cx="7271211" cy="420361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685800">
              <a:spcBef>
                <a:spcPts val="750"/>
              </a:spcBef>
              <a:buFont typeface="Arial" panose="020B0604020202020204" pitchFamily="34" charset="0"/>
              <a:buAutoNum type="arabicPeriod"/>
            </a:pPr>
            <a:r>
              <a:rPr lang="en-GB" altLang="cs-CZ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</a:t>
            </a:r>
            <a:r>
              <a:rPr lang="en-GB" altLang="cs-CZ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 min.)</a:t>
            </a:r>
          </a:p>
          <a:p>
            <a:pPr marL="171450" indent="-171450" defTabSz="685800">
              <a:spcBef>
                <a:spcPts val="750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Short introduction – 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Organizational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Culture</a:t>
            </a: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71450" indent="-171450" defTabSz="685800">
              <a:spcBef>
                <a:spcPts val="750"/>
              </a:spcBef>
            </a:pPr>
            <a:endParaRPr lang="cs-CZ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defTabSz="685800">
              <a:spcBef>
                <a:spcPts val="750"/>
              </a:spcBef>
              <a:buNone/>
            </a:pPr>
            <a:r>
              <a:rPr lang="cs-CZ" altLang="cs-CZ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PART </a:t>
            </a:r>
            <a:r>
              <a:rPr lang="cs-CZ" altLang="cs-CZ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(15 min.)</a:t>
            </a:r>
            <a:endParaRPr lang="cs-CZ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Students brainstorm criteria to determine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meanings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organizational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culture </a:t>
            </a: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using the whiteboard in MS Teams. In teams, students discuss the importance and role of 'organisational culture', then present their findings to the other groups. </a:t>
            </a: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cs-CZ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defTabSz="685800">
              <a:spcBef>
                <a:spcPts val="750"/>
              </a:spcBef>
              <a:buNone/>
            </a:pPr>
            <a:r>
              <a:rPr lang="cs-CZ" altLang="cs-CZ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PART </a:t>
            </a:r>
            <a:r>
              <a:rPr lang="cs-CZ" altLang="cs-CZ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 min.)</a:t>
            </a:r>
            <a:endParaRPr lang="en-GB" altLang="cs-CZ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ach student develops answers to the questions in a case study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(W. L. Gore &amp;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Associates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Inc.)</a:t>
            </a: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uploads it to the IS. </a:t>
            </a:r>
            <a:endParaRPr lang="cs-CZ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cs-CZ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547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96652" y="333536"/>
            <a:ext cx="34099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cs-CZ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Learning and </a:t>
            </a:r>
            <a:r>
              <a:rPr lang="cs-CZ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practice</a:t>
            </a:r>
            <a:r>
              <a:rPr lang="cs-CZ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</a:t>
            </a:r>
            <a:r>
              <a:rPr lang="en-GB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bjectives</a:t>
            </a:r>
            <a:endParaRPr lang="en-GB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296652" y="776712"/>
            <a:ext cx="7384308" cy="35900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spcBef>
                <a:spcPts val="750"/>
              </a:spcBef>
              <a:buNone/>
            </a:pP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</a:t>
            </a:r>
            <a:r>
              <a:rPr lang="en-US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should be able to:</a:t>
            </a: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defTabSz="685800">
              <a:spcBef>
                <a:spcPts val="750"/>
              </a:spcBef>
              <a:buNone/>
            </a:pP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Identify the importance and role of corporate culture.</a:t>
            </a: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Understand the importance of differences and factors affecting worker satisfaction and management system.</a:t>
            </a: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Apply your knowledge of corporate culture by studying and answering the set questions in the case study.</a:t>
            </a:r>
            <a:endParaRPr lang="cs-CZ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cs-CZ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492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96652" y="333536"/>
            <a:ext cx="3294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you are working with today</a:t>
            </a: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296652" y="976217"/>
            <a:ext cx="7384308" cy="35900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lvl="1" indent="-171450" defTabSz="685800">
              <a:spcBef>
                <a:spcPts val="375"/>
              </a:spcBef>
            </a:pP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the template for Case study (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word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file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in IS (W.L. Gore &amp;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Associates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Inc.)</a:t>
            </a:r>
          </a:p>
          <a:p>
            <a:pPr marL="514350" lvl="1" indent="-171450" defTabSz="685800">
              <a:spcBef>
                <a:spcPts val="375"/>
              </a:spcBef>
            </a:pP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1" indent="-171450" defTabSz="685800">
              <a:spcBef>
                <a:spcPts val="375"/>
              </a:spcBef>
            </a:pP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Read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cs-CZ" altLang="cs-CZ" sz="1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article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„</a:t>
            </a:r>
            <a:r>
              <a:rPr lang="en-GB" altLang="cs-CZ" sz="1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Bloomberg-Businessweek-Article-13May2019_Gore Company</a:t>
            </a:r>
            <a:r>
              <a:rPr lang="cs-CZ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</a:p>
          <a:p>
            <a:pPr marL="514350" lvl="1" indent="-171450" defTabSz="685800">
              <a:spcBef>
                <a:spcPts val="375"/>
              </a:spcBef>
            </a:pPr>
            <a:endParaRPr lang="cs-CZ" altLang="cs-CZ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1" indent="-171450" defTabSz="685800">
              <a:spcBef>
                <a:spcPts val="375"/>
              </a:spcBef>
            </a:pPr>
            <a:r>
              <a:rPr lang="en-GB" altLang="cs-CZ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materials are available in the IS. </a:t>
            </a:r>
            <a:endParaRPr lang="cs-CZ" altLang="cs-CZ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1" indent="-171450" defTabSz="685800">
              <a:spcBef>
                <a:spcPts val="375"/>
              </a:spcBef>
            </a:pPr>
            <a:endParaRPr lang="cs-CZ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cs-CZ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046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155136" y="1779662"/>
            <a:ext cx="7384308" cy="35900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 algn="ctr" defTabSz="685800">
              <a:spcBef>
                <a:spcPts val="375"/>
              </a:spcBef>
              <a:buNone/>
            </a:pPr>
            <a:r>
              <a:rPr lang="en-GB" altLang="cs-CZ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cs-CZ" altLang="cs-CZ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the corporate culture?</a:t>
            </a:r>
            <a:endParaRPr lang="cs-CZ" altLang="cs-CZ" sz="40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2843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96652" y="169125"/>
            <a:ext cx="26493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cs-CZ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Corporate Culture</a:t>
            </a:r>
            <a:endParaRPr lang="en-GB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296652" y="976217"/>
            <a:ext cx="7384308" cy="35900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lvl="1" indent="-171450" defTabSz="685800">
              <a:spcBef>
                <a:spcPts val="375"/>
              </a:spcBef>
            </a:pPr>
            <a:r>
              <a:rPr lang="en-GB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Strategy and culture are among the primary levers at top leaders’ disposal in their never-ending quest to maintain organizational viability and effectiveness. </a:t>
            </a:r>
          </a:p>
          <a:p>
            <a:pPr marL="514350" lvl="1" indent="-171450" defTabSz="685800">
              <a:spcBef>
                <a:spcPts val="375"/>
              </a:spcBef>
            </a:pPr>
            <a:endParaRPr lang="en-GB" altLang="cs-CZ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1" indent="-171450" defTabSz="685800">
              <a:spcBef>
                <a:spcPts val="375"/>
              </a:spcBef>
            </a:pPr>
            <a:r>
              <a:rPr lang="en-GB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Strategy offers a formal logic for the company’s goals and orients people around them. Culture expresses goals through values and beliefs and guides activity through shared assumptions and group norms. (</a:t>
            </a:r>
            <a:r>
              <a:rPr lang="en-GB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https://hbr.org/2018/01/the-leaders-guide-to-corporate-culture</a:t>
            </a:r>
            <a:r>
              <a:rPr lang="en-GB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cs-CZ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altLang="cs-CZ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1" indent="-171450" defTabSz="685800">
              <a:spcBef>
                <a:spcPts val="375"/>
              </a:spcBef>
            </a:pPr>
            <a:endParaRPr lang="cs-CZ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cs-CZ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18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96652" y="169125"/>
            <a:ext cx="26493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cs-CZ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Corporate Culture</a:t>
            </a:r>
            <a:endParaRPr lang="en-GB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296652" y="976217"/>
            <a:ext cx="7384308" cy="35900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lvl="1" indent="-171450" defTabSz="685800">
              <a:spcBef>
                <a:spcPts val="375"/>
              </a:spcBef>
            </a:pPr>
            <a:r>
              <a:rPr lang="en-GB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company’s culture is shaped by a number of tangible and intangible components that together create an environment that is conducive, or not, to good work.</a:t>
            </a:r>
          </a:p>
          <a:p>
            <a:pPr marL="342900" lvl="1" indent="0" defTabSz="685800">
              <a:spcBef>
                <a:spcPts val="375"/>
              </a:spcBef>
              <a:buNone/>
            </a:pPr>
            <a:endParaRPr lang="cs-CZ" altLang="cs-CZ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0" defTabSz="685800">
              <a:spcBef>
                <a:spcPts val="375"/>
              </a:spcBef>
              <a:buNone/>
            </a:pPr>
            <a:r>
              <a:rPr lang="en-GB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Corporate culture  - facets:</a:t>
            </a:r>
          </a:p>
          <a:p>
            <a:pPr marL="514350" lvl="1" indent="-171450" defTabSz="685800">
              <a:spcBef>
                <a:spcPts val="375"/>
              </a:spcBef>
            </a:pPr>
            <a:r>
              <a:rPr lang="en-GB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Values</a:t>
            </a:r>
          </a:p>
          <a:p>
            <a:pPr marL="514350" lvl="1" indent="-171450" defTabSz="685800">
              <a:spcBef>
                <a:spcPts val="375"/>
              </a:spcBef>
            </a:pPr>
            <a:r>
              <a:rPr lang="en-GB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Employees</a:t>
            </a:r>
          </a:p>
          <a:p>
            <a:pPr marL="514350" lvl="1" indent="-171450" defTabSz="685800">
              <a:spcBef>
                <a:spcPts val="375"/>
              </a:spcBef>
            </a:pPr>
            <a:r>
              <a:rPr lang="en-GB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</a:t>
            </a:r>
          </a:p>
          <a:p>
            <a:pPr marL="514350" lvl="1" indent="-171450" defTabSz="685800">
              <a:spcBef>
                <a:spcPts val="375"/>
              </a:spcBef>
            </a:pPr>
            <a:r>
              <a:rPr lang="en-GB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Actions</a:t>
            </a:r>
          </a:p>
          <a:p>
            <a:pPr marL="514350" lvl="1" indent="-171450" defTabSz="685800">
              <a:spcBef>
                <a:spcPts val="375"/>
              </a:spcBef>
            </a:pPr>
            <a:r>
              <a:rPr lang="en-GB" altLang="cs-CZ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Opportunities for bonding</a:t>
            </a:r>
          </a:p>
          <a:p>
            <a:pPr marL="514350" lvl="1" indent="-171450" defTabSz="685800">
              <a:spcBef>
                <a:spcPts val="375"/>
              </a:spcBef>
            </a:pPr>
            <a:endParaRPr lang="cs-CZ" altLang="cs-CZ" sz="18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cs-CZ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defTabSz="685800">
              <a:spcBef>
                <a:spcPts val="750"/>
              </a:spcBef>
            </a:pPr>
            <a:endParaRPr lang="en-GB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027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188640" y="146615"/>
            <a:ext cx="3402378" cy="380777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/>
            <a:endParaRPr lang="cs-CZ" sz="4500" dirty="0">
              <a:solidFill>
                <a:prstClr val="black"/>
              </a:solidFill>
              <a:latin typeface="Calibri Light" panose="020F0302020204030204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611560" y="1923678"/>
            <a:ext cx="7384308" cy="35900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0" algn="ctr" defTabSz="685800">
              <a:spcBef>
                <a:spcPts val="375"/>
              </a:spcBef>
              <a:buNone/>
            </a:pPr>
            <a:r>
              <a:rPr lang="en-GB" altLang="cs-CZ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 working on a case study!</a:t>
            </a:r>
          </a:p>
          <a:p>
            <a:pPr marL="171450" indent="-171450" defTabSz="685800">
              <a:spcBef>
                <a:spcPts val="750"/>
              </a:spcBef>
            </a:pPr>
            <a:endParaRPr lang="en-GB" altLang="cs-CZ" sz="1500" b="1" dirty="0">
              <a:solidFill>
                <a:srgbClr val="30787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572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>
            <a:extLst>
              <a:ext uri="{FF2B5EF4-FFF2-40B4-BE49-F238E27FC236}">
                <a16:creationId xmlns:a16="http://schemas.microsoft.com/office/drawing/2014/main" id="{A898333D-9017-4278-9E28-B8545AD1D724}"/>
              </a:ext>
            </a:extLst>
          </p:cNvPr>
          <p:cNvSpPr txBox="1">
            <a:spLocks/>
          </p:cNvSpPr>
          <p:nvPr/>
        </p:nvSpPr>
        <p:spPr>
          <a:xfrm>
            <a:off x="188641" y="873640"/>
            <a:ext cx="4131900" cy="3802176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buNone/>
            </a:pPr>
            <a:r>
              <a:rPr lang="cs-CZ" altLang="cs-CZ" sz="3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Vevox</a:t>
            </a:r>
            <a:r>
              <a:rPr lang="cs-CZ" altLang="cs-CZ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altLang="cs-CZ" sz="3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  <a:endParaRPr lang="cs-CZ" altLang="cs-CZ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defTabSz="685800">
              <a:buNone/>
            </a:pPr>
            <a:endParaRPr lang="cs-CZ" altLang="cs-CZ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EF485DE-41AC-41E2-B7FA-F7EA75AED675}"/>
              </a:ext>
            </a:extLst>
          </p:cNvPr>
          <p:cNvSpPr/>
          <p:nvPr/>
        </p:nvSpPr>
        <p:spPr>
          <a:xfrm>
            <a:off x="683568" y="4741837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/>
              <a:t>https://silesianuniversity.vevox.com/#/meeting/450121/polls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97213E6-872C-4DD4-8B45-D576DB3DFF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69" y="1851737"/>
            <a:ext cx="4320541" cy="24303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0305303-6E95-4E44-9332-A5771C58F5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6056" y="1419622"/>
            <a:ext cx="3530919" cy="198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105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U">
  <a:themeElements>
    <a:clrScheme name="OPF">
      <a:dk1>
        <a:srgbClr val="307871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LU-pismo_Time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22440</TotalTime>
  <Words>450</Words>
  <Application>Microsoft Office PowerPoint</Application>
  <PresentationFormat>On-screen Show (16:9)</PresentationFormat>
  <Paragraphs>71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SLU</vt:lpstr>
      <vt:lpstr>Motiv Office</vt:lpstr>
      <vt:lpstr>2. Topic   Case Study -  Organizational Culture and Strategy towards Employees at W.L. Gore &amp; Associates, Inc.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We can share our thoughts and ask questions 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Václav Minařík</dc:creator>
  <cp:lastModifiedBy>Pavel Adámek</cp:lastModifiedBy>
  <cp:revision>417</cp:revision>
  <cp:lastPrinted>2018-10-04T06:50:24Z</cp:lastPrinted>
  <dcterms:created xsi:type="dcterms:W3CDTF">2016-07-06T15:42:34Z</dcterms:created>
  <dcterms:modified xsi:type="dcterms:W3CDTF">2023-06-29T12:10:19Z</dcterms:modified>
</cp:coreProperties>
</file>