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2" r:id="rId2"/>
  </p:sldMasterIdLst>
  <p:notesMasterIdLst>
    <p:notesMasterId r:id="rId22"/>
  </p:notesMasterIdLst>
  <p:handoutMasterIdLst>
    <p:handoutMasterId r:id="rId23"/>
  </p:handoutMasterIdLst>
  <p:sldIdLst>
    <p:sldId id="256" r:id="rId3"/>
    <p:sldId id="321" r:id="rId4"/>
    <p:sldId id="291" r:id="rId5"/>
    <p:sldId id="322" r:id="rId6"/>
    <p:sldId id="308" r:id="rId7"/>
    <p:sldId id="309" r:id="rId8"/>
    <p:sldId id="312" r:id="rId9"/>
    <p:sldId id="311" r:id="rId10"/>
    <p:sldId id="313" r:id="rId11"/>
    <p:sldId id="314" r:id="rId12"/>
    <p:sldId id="315" r:id="rId13"/>
    <p:sldId id="316" r:id="rId14"/>
    <p:sldId id="317" r:id="rId15"/>
    <p:sldId id="318" r:id="rId16"/>
    <p:sldId id="310" r:id="rId17"/>
    <p:sldId id="431" r:id="rId18"/>
    <p:sldId id="327" r:id="rId19"/>
    <p:sldId id="344" r:id="rId20"/>
    <p:sldId id="274" r:id="rId21"/>
  </p:sldIdLst>
  <p:sldSz cx="9144000" cy="5143500" type="screen16x9"/>
  <p:notesSz cx="6797675" cy="9926638"/>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981E3A"/>
    <a:srgbClr val="307871"/>
    <a:srgbClr val="9F2B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9" d="100"/>
          <a:sy n="79" d="100"/>
        </p:scale>
        <p:origin x="108" y="115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Zástupný symbol pro datum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6301A912-BC21-4286-9BD7-B92B2DB49A22}" type="datetimeFigureOut">
              <a:rPr lang="en-US" smtClean="0"/>
              <a:t>6/29/2023</a:t>
            </a:fld>
            <a:endParaRPr lang="en-US"/>
          </a:p>
        </p:txBody>
      </p:sp>
      <p:sp>
        <p:nvSpPr>
          <p:cNvPr id="4" name="Zástupný symbol pro zápatí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5" name="Zástupný symbol pro číslo snímku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8B72D866-D22D-4042-B8E0-E9D703272AB8}" type="slidenum">
              <a:rPr lang="en-US" smtClean="0"/>
              <a:t>‹#›</a:t>
            </a:fld>
            <a:endParaRPr lang="en-US"/>
          </a:p>
        </p:txBody>
      </p:sp>
    </p:spTree>
    <p:extLst>
      <p:ext uri="{BB962C8B-B14F-4D97-AF65-F5344CB8AC3E}">
        <p14:creationId xmlns:p14="http://schemas.microsoft.com/office/powerpoint/2010/main" val="36882864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A6097986-0C26-47DE-8982-7AD2B6842259}" type="datetimeFigureOut">
              <a:rPr lang="cs-CZ" smtClean="0"/>
              <a:t>29.06.2023</a:t>
            </a:fld>
            <a:endParaRPr lang="cs-CZ"/>
          </a:p>
        </p:txBody>
      </p:sp>
      <p:sp>
        <p:nvSpPr>
          <p:cNvPr id="4" name="Zástupný symbol pro obrázek snímku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6" name="Zástupný symbol pro zápatí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DDD4000A-37E1-4D72-B31A-77993FD77D47}" type="slidenum">
              <a:rPr lang="cs-CZ" smtClean="0"/>
              <a:t>‹#›</a:t>
            </a:fld>
            <a:endParaRPr lang="cs-CZ"/>
          </a:p>
        </p:txBody>
      </p:sp>
    </p:spTree>
    <p:extLst>
      <p:ext uri="{BB962C8B-B14F-4D97-AF65-F5344CB8AC3E}">
        <p14:creationId xmlns:p14="http://schemas.microsoft.com/office/powerpoint/2010/main" val="22974456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DDD4000A-37E1-4D72-B31A-77993FD77D47}" type="slidenum">
              <a:rPr lang="cs-CZ" smtClean="0"/>
              <a:t>5</a:t>
            </a:fld>
            <a:endParaRPr lang="cs-CZ"/>
          </a:p>
        </p:txBody>
      </p:sp>
    </p:spTree>
    <p:extLst>
      <p:ext uri="{BB962C8B-B14F-4D97-AF65-F5344CB8AC3E}">
        <p14:creationId xmlns:p14="http://schemas.microsoft.com/office/powerpoint/2010/main" val="2807098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DDD4000A-37E1-4D72-B31A-77993FD77D47}" type="slidenum">
              <a:rPr lang="cs-CZ" smtClean="0"/>
              <a:t>14</a:t>
            </a:fld>
            <a:endParaRPr lang="cs-CZ"/>
          </a:p>
        </p:txBody>
      </p:sp>
    </p:spTree>
    <p:extLst>
      <p:ext uri="{BB962C8B-B14F-4D97-AF65-F5344CB8AC3E}">
        <p14:creationId xmlns:p14="http://schemas.microsoft.com/office/powerpoint/2010/main" val="38166558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DDD4000A-37E1-4D72-B31A-77993FD77D47}" type="slidenum">
              <a:rPr lang="cs-CZ" smtClean="0"/>
              <a:t>15</a:t>
            </a:fld>
            <a:endParaRPr lang="cs-CZ"/>
          </a:p>
        </p:txBody>
      </p:sp>
    </p:spTree>
    <p:extLst>
      <p:ext uri="{BB962C8B-B14F-4D97-AF65-F5344CB8AC3E}">
        <p14:creationId xmlns:p14="http://schemas.microsoft.com/office/powerpoint/2010/main" val="22443214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DDD4000A-37E1-4D72-B31A-77993FD77D47}" type="slidenum">
              <a:rPr lang="cs-CZ" smtClean="0"/>
              <a:t>6</a:t>
            </a:fld>
            <a:endParaRPr lang="cs-CZ"/>
          </a:p>
        </p:txBody>
      </p:sp>
    </p:spTree>
    <p:extLst>
      <p:ext uri="{BB962C8B-B14F-4D97-AF65-F5344CB8AC3E}">
        <p14:creationId xmlns:p14="http://schemas.microsoft.com/office/powerpoint/2010/main" val="19334692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DDD4000A-37E1-4D72-B31A-77993FD77D47}" type="slidenum">
              <a:rPr lang="cs-CZ" smtClean="0"/>
              <a:t>7</a:t>
            </a:fld>
            <a:endParaRPr lang="cs-CZ"/>
          </a:p>
        </p:txBody>
      </p:sp>
    </p:spTree>
    <p:extLst>
      <p:ext uri="{BB962C8B-B14F-4D97-AF65-F5344CB8AC3E}">
        <p14:creationId xmlns:p14="http://schemas.microsoft.com/office/powerpoint/2010/main" val="16201704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DDD4000A-37E1-4D72-B31A-77993FD77D47}" type="slidenum">
              <a:rPr lang="cs-CZ" smtClean="0"/>
              <a:t>8</a:t>
            </a:fld>
            <a:endParaRPr lang="cs-CZ"/>
          </a:p>
        </p:txBody>
      </p:sp>
    </p:spTree>
    <p:extLst>
      <p:ext uri="{BB962C8B-B14F-4D97-AF65-F5344CB8AC3E}">
        <p14:creationId xmlns:p14="http://schemas.microsoft.com/office/powerpoint/2010/main" val="31183680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DDD4000A-37E1-4D72-B31A-77993FD77D47}" type="slidenum">
              <a:rPr lang="cs-CZ" smtClean="0"/>
              <a:t>9</a:t>
            </a:fld>
            <a:endParaRPr lang="cs-CZ"/>
          </a:p>
        </p:txBody>
      </p:sp>
    </p:spTree>
    <p:extLst>
      <p:ext uri="{BB962C8B-B14F-4D97-AF65-F5344CB8AC3E}">
        <p14:creationId xmlns:p14="http://schemas.microsoft.com/office/powerpoint/2010/main" val="12394020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DDD4000A-37E1-4D72-B31A-77993FD77D47}" type="slidenum">
              <a:rPr lang="cs-CZ" smtClean="0"/>
              <a:t>10</a:t>
            </a:fld>
            <a:endParaRPr lang="cs-CZ"/>
          </a:p>
        </p:txBody>
      </p:sp>
    </p:spTree>
    <p:extLst>
      <p:ext uri="{BB962C8B-B14F-4D97-AF65-F5344CB8AC3E}">
        <p14:creationId xmlns:p14="http://schemas.microsoft.com/office/powerpoint/2010/main" val="20515145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DDD4000A-37E1-4D72-B31A-77993FD77D47}" type="slidenum">
              <a:rPr lang="cs-CZ" smtClean="0"/>
              <a:t>11</a:t>
            </a:fld>
            <a:endParaRPr lang="cs-CZ"/>
          </a:p>
        </p:txBody>
      </p:sp>
    </p:spTree>
    <p:extLst>
      <p:ext uri="{BB962C8B-B14F-4D97-AF65-F5344CB8AC3E}">
        <p14:creationId xmlns:p14="http://schemas.microsoft.com/office/powerpoint/2010/main" val="41983843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DDD4000A-37E1-4D72-B31A-77993FD77D47}" type="slidenum">
              <a:rPr lang="cs-CZ" smtClean="0"/>
              <a:t>12</a:t>
            </a:fld>
            <a:endParaRPr lang="cs-CZ"/>
          </a:p>
        </p:txBody>
      </p:sp>
    </p:spTree>
    <p:extLst>
      <p:ext uri="{BB962C8B-B14F-4D97-AF65-F5344CB8AC3E}">
        <p14:creationId xmlns:p14="http://schemas.microsoft.com/office/powerpoint/2010/main" val="35326654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DDD4000A-37E1-4D72-B31A-77993FD77D47}" type="slidenum">
              <a:rPr lang="cs-CZ" smtClean="0"/>
              <a:t>13</a:t>
            </a:fld>
            <a:endParaRPr lang="cs-CZ"/>
          </a:p>
        </p:txBody>
      </p:sp>
    </p:spTree>
    <p:extLst>
      <p:ext uri="{BB962C8B-B14F-4D97-AF65-F5344CB8AC3E}">
        <p14:creationId xmlns:p14="http://schemas.microsoft.com/office/powerpoint/2010/main" val="32582001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ulní strana">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28808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3E9BAEC6-A37A-4403-B919-4854A6448652}" type="datetimeFigureOut">
              <a:rPr lang="cs-CZ" smtClean="0"/>
              <a:t>29.06.2023</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12455245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629841" y="342900"/>
            <a:ext cx="2949178" cy="1200150"/>
          </a:xfrm>
        </p:spPr>
        <p:txBody>
          <a:bodyPr anchor="b"/>
          <a:lstStyle>
            <a:lvl1pPr>
              <a:defRPr sz="2400"/>
            </a:lvl1pPr>
          </a:lstStyle>
          <a:p>
            <a:r>
              <a:rPr lang="cs-CZ"/>
              <a:t>Kliknutím lze upravit styl.</a:t>
            </a:r>
          </a:p>
        </p:txBody>
      </p:sp>
      <p:sp>
        <p:nvSpPr>
          <p:cNvPr id="3" name="Zástupný symbol pro obsah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text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cs-CZ"/>
              <a:t>Upravte styly předlohy textu.</a:t>
            </a:r>
          </a:p>
        </p:txBody>
      </p:sp>
      <p:sp>
        <p:nvSpPr>
          <p:cNvPr id="5" name="Zástupný symbol pro datum 4"/>
          <p:cNvSpPr>
            <a:spLocks noGrp="1"/>
          </p:cNvSpPr>
          <p:nvPr>
            <p:ph type="dt" sz="half" idx="10"/>
          </p:nvPr>
        </p:nvSpPr>
        <p:spPr/>
        <p:txBody>
          <a:bodyPr/>
          <a:lstStyle/>
          <a:p>
            <a:fld id="{3E9BAEC6-A37A-4403-B919-4854A6448652}" type="datetimeFigureOut">
              <a:rPr lang="cs-CZ" smtClean="0"/>
              <a:t>29.06.2023</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29466343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629841" y="342900"/>
            <a:ext cx="2949178" cy="1200150"/>
          </a:xfrm>
        </p:spPr>
        <p:txBody>
          <a:bodyPr anchor="b"/>
          <a:lstStyle>
            <a:lvl1pPr>
              <a:defRPr sz="2400"/>
            </a:lvl1pPr>
          </a:lstStyle>
          <a:p>
            <a:r>
              <a:rPr lang="cs-CZ"/>
              <a:t>Kliknutím lze upravit styl.</a:t>
            </a:r>
          </a:p>
        </p:txBody>
      </p:sp>
      <p:sp>
        <p:nvSpPr>
          <p:cNvPr id="3" name="Zástupný symbol pro obrázek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cs-CZ"/>
          </a:p>
        </p:txBody>
      </p:sp>
      <p:sp>
        <p:nvSpPr>
          <p:cNvPr id="4" name="Zástupný symbol pro text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cs-CZ"/>
              <a:t>Upravte styly předlohy textu.</a:t>
            </a:r>
          </a:p>
        </p:txBody>
      </p:sp>
      <p:sp>
        <p:nvSpPr>
          <p:cNvPr id="5" name="Zástupný symbol pro datum 4"/>
          <p:cNvSpPr>
            <a:spLocks noGrp="1"/>
          </p:cNvSpPr>
          <p:nvPr>
            <p:ph type="dt" sz="half" idx="10"/>
          </p:nvPr>
        </p:nvSpPr>
        <p:spPr/>
        <p:txBody>
          <a:bodyPr/>
          <a:lstStyle/>
          <a:p>
            <a:fld id="{3E9BAEC6-A37A-4403-B919-4854A6448652}" type="datetimeFigureOut">
              <a:rPr lang="cs-CZ" smtClean="0"/>
              <a:t>29.06.2023</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12080554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svislý text 2"/>
          <p:cNvSpPr>
            <a:spLocks noGrp="1"/>
          </p:cNvSpPr>
          <p:nvPr>
            <p:ph type="body" orient="vert" idx="1"/>
          </p:nvPr>
        </p:nvSpPr>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3E9BAEC6-A37A-4403-B919-4854A6448652}" type="datetimeFigureOut">
              <a:rPr lang="cs-CZ" smtClean="0"/>
              <a:t>29.06.2023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14953991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543675" y="273844"/>
            <a:ext cx="1971675" cy="4358879"/>
          </a:xfrm>
        </p:spPr>
        <p:txBody>
          <a:bodyPr vert="eaVert"/>
          <a:lstStyle/>
          <a:p>
            <a:r>
              <a:rPr lang="cs-CZ"/>
              <a:t>Kliknutím lze upravit styl.</a:t>
            </a:r>
          </a:p>
        </p:txBody>
      </p:sp>
      <p:sp>
        <p:nvSpPr>
          <p:cNvPr id="3" name="Zástupný symbol pro svislý text 2"/>
          <p:cNvSpPr>
            <a:spLocks noGrp="1"/>
          </p:cNvSpPr>
          <p:nvPr>
            <p:ph type="body" orient="vert" idx="1"/>
          </p:nvPr>
        </p:nvSpPr>
        <p:spPr>
          <a:xfrm>
            <a:off x="628650" y="273844"/>
            <a:ext cx="5800725" cy="4358879"/>
          </a:xfrm>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3E9BAEC6-A37A-4403-B919-4854A6448652}" type="datetimeFigureOut">
              <a:rPr lang="cs-CZ" smtClean="0"/>
              <a:t>29.06.2023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42414548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itulní strana">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61456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ist - obecný">
    <p:spTree>
      <p:nvGrpSpPr>
        <p:cNvPr id="1" name=""/>
        <p:cNvGrpSpPr/>
        <p:nvPr/>
      </p:nvGrpSpPr>
      <p:grpSpPr>
        <a:xfrm>
          <a:off x="0" y="0"/>
          <a:ext cx="0" cy="0"/>
          <a:chOff x="0" y="0"/>
          <a:chExt cx="0" cy="0"/>
        </a:xfrm>
      </p:grpSpPr>
      <p:pic>
        <p:nvPicPr>
          <p:cNvPr id="10" name="Obrázek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55996" y="226939"/>
            <a:ext cx="956040" cy="745712"/>
          </a:xfrm>
          <a:prstGeom prst="rect">
            <a:avLst/>
          </a:prstGeom>
        </p:spPr>
      </p:pic>
      <p:sp>
        <p:nvSpPr>
          <p:cNvPr id="7" name="Nadpis 1"/>
          <p:cNvSpPr>
            <a:spLocks noGrp="1"/>
          </p:cNvSpPr>
          <p:nvPr>
            <p:ph type="title"/>
          </p:nvPr>
        </p:nvSpPr>
        <p:spPr>
          <a:xfrm>
            <a:off x="251520" y="195486"/>
            <a:ext cx="4536504" cy="507703"/>
          </a:xfrm>
          <a:prstGeom prst="rect">
            <a:avLst/>
          </a:prstGeom>
          <a:noFill/>
          <a:ln>
            <a:noFill/>
          </a:ln>
        </p:spPr>
        <p:txBody>
          <a:bodyPr anchor="t">
            <a:noAutofit/>
          </a:bodyPr>
          <a:lstStyle>
            <a:lvl1pPr algn="l">
              <a:defRPr sz="2400"/>
            </a:lvl1pPr>
          </a:lstStyle>
          <a:p>
            <a:pPr algn="l"/>
            <a:r>
              <a:rPr lang="cs-CZ" sz="2400" dirty="0">
                <a:solidFill>
                  <a:srgbClr val="981E3A"/>
                </a:solidFill>
                <a:latin typeface="Times New Roman" panose="02020603050405020304" pitchFamily="18" charset="0"/>
                <a:cs typeface="Times New Roman" panose="02020603050405020304" pitchFamily="18" charset="0"/>
              </a:rPr>
              <a:t>Název listu</a:t>
            </a:r>
          </a:p>
        </p:txBody>
      </p:sp>
      <p:cxnSp>
        <p:nvCxnSpPr>
          <p:cNvPr id="9" name="Přímá spojnice 8"/>
          <p:cNvCxnSpPr/>
          <p:nvPr userDrawn="1"/>
        </p:nvCxnSpPr>
        <p:spPr>
          <a:xfrm>
            <a:off x="251520" y="699542"/>
            <a:ext cx="7416824" cy="0"/>
          </a:xfrm>
          <a:prstGeom prst="line">
            <a:avLst/>
          </a:prstGeom>
          <a:ln w="9525" cmpd="sng">
            <a:solidFill>
              <a:srgbClr val="307871"/>
            </a:solidFill>
            <a:prstDash val="sysDot"/>
          </a:ln>
        </p:spPr>
        <p:style>
          <a:lnRef idx="1">
            <a:schemeClr val="accent2"/>
          </a:lnRef>
          <a:fillRef idx="0">
            <a:schemeClr val="accent2"/>
          </a:fillRef>
          <a:effectRef idx="0">
            <a:schemeClr val="accent2"/>
          </a:effectRef>
          <a:fontRef idx="minor">
            <a:schemeClr val="tx1"/>
          </a:fontRef>
        </p:style>
      </p:cxnSp>
      <p:cxnSp>
        <p:nvCxnSpPr>
          <p:cNvPr id="11" name="Přímá spojnice 10"/>
          <p:cNvCxnSpPr/>
          <p:nvPr userDrawn="1"/>
        </p:nvCxnSpPr>
        <p:spPr>
          <a:xfrm>
            <a:off x="251520" y="4731990"/>
            <a:ext cx="8660516" cy="0"/>
          </a:xfrm>
          <a:prstGeom prst="line">
            <a:avLst/>
          </a:prstGeom>
          <a:ln w="9525" cmpd="sng">
            <a:solidFill>
              <a:srgbClr val="307871"/>
            </a:solidFill>
            <a:prstDash val="sysDot"/>
          </a:ln>
        </p:spPr>
        <p:style>
          <a:lnRef idx="1">
            <a:schemeClr val="accent2"/>
          </a:lnRef>
          <a:fillRef idx="0">
            <a:schemeClr val="accent2"/>
          </a:fillRef>
          <a:effectRef idx="0">
            <a:schemeClr val="accent2"/>
          </a:effectRef>
          <a:fontRef idx="minor">
            <a:schemeClr val="tx1"/>
          </a:fontRef>
        </p:style>
      </p:cxnSp>
      <p:sp>
        <p:nvSpPr>
          <p:cNvPr id="19" name="Zástupný symbol pro zápatí 18"/>
          <p:cNvSpPr>
            <a:spLocks noGrp="1"/>
          </p:cNvSpPr>
          <p:nvPr>
            <p:ph type="ftr" sz="quarter" idx="11"/>
          </p:nvPr>
        </p:nvSpPr>
        <p:spPr>
          <a:xfrm>
            <a:off x="236240" y="4731990"/>
            <a:ext cx="2895600" cy="273844"/>
          </a:xfrm>
          <a:prstGeom prst="rect">
            <a:avLst/>
          </a:prstGeom>
        </p:spPr>
        <p:txBody>
          <a:bodyPr/>
          <a:lstStyle>
            <a:lvl1pPr algn="l">
              <a:defRPr sz="800">
                <a:solidFill>
                  <a:srgbClr val="307871"/>
                </a:solidFill>
              </a:defRPr>
            </a:lvl1pPr>
          </a:lstStyle>
          <a:p>
            <a:r>
              <a:rPr lang="cs-CZ" altLang="cs-CZ">
                <a:cs typeface="Times New Roman" panose="02020603050405020304" pitchFamily="18" charset="0"/>
              </a:rPr>
              <a:t>Prostor pro doplňující informace, poznámky</a:t>
            </a:r>
          </a:p>
        </p:txBody>
      </p:sp>
      <p:sp>
        <p:nvSpPr>
          <p:cNvPr id="20" name="Zástupný symbol pro číslo snímku 19"/>
          <p:cNvSpPr>
            <a:spLocks noGrp="1"/>
          </p:cNvSpPr>
          <p:nvPr>
            <p:ph type="sldNum" sz="quarter" idx="12"/>
          </p:nvPr>
        </p:nvSpPr>
        <p:spPr>
          <a:xfrm>
            <a:off x="7812360" y="4731990"/>
            <a:ext cx="1080120" cy="273844"/>
          </a:xfrm>
          <a:prstGeom prst="rect">
            <a:avLst/>
          </a:prstGeom>
        </p:spPr>
        <p:txBody>
          <a:bodyPr/>
          <a:lstStyle>
            <a:lvl1pPr algn="r">
              <a:defRPr/>
            </a:lvl1pPr>
          </a:lstStyle>
          <a:p>
            <a:fld id="{560808B9-4D1F-4069-9EB9-CD8802008F4E}" type="slidenum">
              <a:rPr lang="cs-CZ" smtClean="0"/>
              <a:pPr/>
              <a:t>‹#›</a:t>
            </a:fld>
            <a:endParaRPr lang="cs-CZ"/>
          </a:p>
        </p:txBody>
      </p:sp>
    </p:spTree>
    <p:extLst>
      <p:ext uri="{BB962C8B-B14F-4D97-AF65-F5344CB8AC3E}">
        <p14:creationId xmlns:p14="http://schemas.microsoft.com/office/powerpoint/2010/main" val="8906028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rázdný list">
    <p:spTree>
      <p:nvGrpSpPr>
        <p:cNvPr id="1" name=""/>
        <p:cNvGrpSpPr/>
        <p:nvPr/>
      </p:nvGrpSpPr>
      <p:grpSpPr>
        <a:xfrm>
          <a:off x="0" y="0"/>
          <a:ext cx="0" cy="0"/>
          <a:chOff x="0" y="0"/>
          <a:chExt cx="0" cy="0"/>
        </a:xfrm>
      </p:grpSpPr>
    </p:spTree>
    <p:extLst>
      <p:ext uri="{BB962C8B-B14F-4D97-AF65-F5344CB8AC3E}">
        <p14:creationId xmlns:p14="http://schemas.microsoft.com/office/powerpoint/2010/main" val="11168204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1143000" y="841772"/>
            <a:ext cx="6858000" cy="1790700"/>
          </a:xfrm>
        </p:spPr>
        <p:txBody>
          <a:bodyPr anchor="b"/>
          <a:lstStyle>
            <a:lvl1pPr algn="ctr">
              <a:defRPr sz="4500"/>
            </a:lvl1pPr>
          </a:lstStyle>
          <a:p>
            <a:r>
              <a:rPr lang="cs-CZ"/>
              <a:t>Kliknutím lze upravit styl.</a:t>
            </a:r>
          </a:p>
        </p:txBody>
      </p:sp>
      <p:sp>
        <p:nvSpPr>
          <p:cNvPr id="3" name="Podnadpis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cs-CZ"/>
              <a:t>Kliknutím můžete upravit styl předlohy.</a:t>
            </a:r>
          </a:p>
        </p:txBody>
      </p:sp>
      <p:sp>
        <p:nvSpPr>
          <p:cNvPr id="4" name="Zástupný symbol pro datum 3"/>
          <p:cNvSpPr>
            <a:spLocks noGrp="1"/>
          </p:cNvSpPr>
          <p:nvPr>
            <p:ph type="dt" sz="half" idx="10"/>
          </p:nvPr>
        </p:nvSpPr>
        <p:spPr/>
        <p:txBody>
          <a:bodyPr/>
          <a:lstStyle/>
          <a:p>
            <a:fld id="{3E9BAEC6-A37A-4403-B919-4854A6448652}" type="datetimeFigureOut">
              <a:rPr lang="cs-CZ" smtClean="0"/>
              <a:t>29.06.2023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2228838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obsah 2"/>
          <p:cNvSpPr>
            <a:spLocks noGrp="1"/>
          </p:cNvSpPr>
          <p:nvPr>
            <p:ph idx="1"/>
          </p:nvPr>
        </p:nvSpPr>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3E9BAEC6-A37A-4403-B919-4854A6448652}" type="datetimeFigureOut">
              <a:rPr lang="cs-CZ" smtClean="0"/>
              <a:t>29.06.2023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29769965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623888" y="1282304"/>
            <a:ext cx="7886700" cy="2139553"/>
          </a:xfrm>
        </p:spPr>
        <p:txBody>
          <a:bodyPr anchor="b"/>
          <a:lstStyle>
            <a:lvl1pPr>
              <a:defRPr sz="4500"/>
            </a:lvl1pPr>
          </a:lstStyle>
          <a:p>
            <a:r>
              <a:rPr lang="cs-CZ"/>
              <a:t>Kliknutím lze upravit styl.</a:t>
            </a:r>
          </a:p>
        </p:txBody>
      </p:sp>
      <p:sp>
        <p:nvSpPr>
          <p:cNvPr id="3" name="Zástupný symbol pro text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cs-CZ"/>
              <a:t>Upravte styly předlohy textu.</a:t>
            </a:r>
          </a:p>
        </p:txBody>
      </p:sp>
      <p:sp>
        <p:nvSpPr>
          <p:cNvPr id="4" name="Zástupný symbol pro datum 3"/>
          <p:cNvSpPr>
            <a:spLocks noGrp="1"/>
          </p:cNvSpPr>
          <p:nvPr>
            <p:ph type="dt" sz="half" idx="10"/>
          </p:nvPr>
        </p:nvSpPr>
        <p:spPr/>
        <p:txBody>
          <a:bodyPr/>
          <a:lstStyle/>
          <a:p>
            <a:fld id="{3E9BAEC6-A37A-4403-B919-4854A6448652}" type="datetimeFigureOut">
              <a:rPr lang="cs-CZ" smtClean="0"/>
              <a:t>29.06.2023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41155668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obsah 2"/>
          <p:cNvSpPr>
            <a:spLocks noGrp="1"/>
          </p:cNvSpPr>
          <p:nvPr>
            <p:ph sz="half" idx="1"/>
          </p:nvPr>
        </p:nvSpPr>
        <p:spPr>
          <a:xfrm>
            <a:off x="628650" y="1369219"/>
            <a:ext cx="3886200" cy="3263504"/>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obsah 3"/>
          <p:cNvSpPr>
            <a:spLocks noGrp="1"/>
          </p:cNvSpPr>
          <p:nvPr>
            <p:ph sz="half" idx="2"/>
          </p:nvPr>
        </p:nvSpPr>
        <p:spPr>
          <a:xfrm>
            <a:off x="4629150" y="1369219"/>
            <a:ext cx="3886200" cy="3263504"/>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datum 4"/>
          <p:cNvSpPr>
            <a:spLocks noGrp="1"/>
          </p:cNvSpPr>
          <p:nvPr>
            <p:ph type="dt" sz="half" idx="10"/>
          </p:nvPr>
        </p:nvSpPr>
        <p:spPr/>
        <p:txBody>
          <a:bodyPr/>
          <a:lstStyle/>
          <a:p>
            <a:fld id="{3E9BAEC6-A37A-4403-B919-4854A6448652}" type="datetimeFigureOut">
              <a:rPr lang="cs-CZ" smtClean="0"/>
              <a:t>29.06.2023</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9961831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629841" y="273844"/>
            <a:ext cx="7886700" cy="994172"/>
          </a:xfrm>
        </p:spPr>
        <p:txBody>
          <a:bodyPr/>
          <a:lstStyle/>
          <a:p>
            <a:r>
              <a:rPr lang="cs-CZ"/>
              <a:t>Kliknutím lze upravit styl.</a:t>
            </a:r>
          </a:p>
        </p:txBody>
      </p:sp>
      <p:sp>
        <p:nvSpPr>
          <p:cNvPr id="3" name="Zástupný symbol pro text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cs-CZ"/>
              <a:t>Upravte styly předlohy textu.</a:t>
            </a:r>
          </a:p>
        </p:txBody>
      </p:sp>
      <p:sp>
        <p:nvSpPr>
          <p:cNvPr id="4" name="Zástupný symbol pro obsah 3"/>
          <p:cNvSpPr>
            <a:spLocks noGrp="1"/>
          </p:cNvSpPr>
          <p:nvPr>
            <p:ph sz="half" idx="2"/>
          </p:nvPr>
        </p:nvSpPr>
        <p:spPr>
          <a:xfrm>
            <a:off x="629842" y="1878806"/>
            <a:ext cx="3868340" cy="2763441"/>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text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cs-CZ"/>
              <a:t>Upravte styly předlohy textu.</a:t>
            </a:r>
          </a:p>
        </p:txBody>
      </p:sp>
      <p:sp>
        <p:nvSpPr>
          <p:cNvPr id="6" name="Zástupný symbol pro obsah 5"/>
          <p:cNvSpPr>
            <a:spLocks noGrp="1"/>
          </p:cNvSpPr>
          <p:nvPr>
            <p:ph sz="quarter" idx="4"/>
          </p:nvPr>
        </p:nvSpPr>
        <p:spPr>
          <a:xfrm>
            <a:off x="4629150" y="1878806"/>
            <a:ext cx="3887391" cy="2763441"/>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7" name="Zástupný symbol pro datum 6"/>
          <p:cNvSpPr>
            <a:spLocks noGrp="1"/>
          </p:cNvSpPr>
          <p:nvPr>
            <p:ph type="dt" sz="half" idx="10"/>
          </p:nvPr>
        </p:nvSpPr>
        <p:spPr/>
        <p:txBody>
          <a:bodyPr/>
          <a:lstStyle/>
          <a:p>
            <a:fld id="{3E9BAEC6-A37A-4403-B919-4854A6448652}" type="datetimeFigureOut">
              <a:rPr lang="cs-CZ" smtClean="0"/>
              <a:t>29.06.2023</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42601037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datum 2"/>
          <p:cNvSpPr>
            <a:spLocks noGrp="1"/>
          </p:cNvSpPr>
          <p:nvPr>
            <p:ph type="dt" sz="half" idx="10"/>
          </p:nvPr>
        </p:nvSpPr>
        <p:spPr/>
        <p:txBody>
          <a:bodyPr/>
          <a:lstStyle/>
          <a:p>
            <a:fld id="{3E9BAEC6-A37A-4403-B919-4854A6448652}" type="datetimeFigureOut">
              <a:rPr lang="cs-CZ" smtClean="0"/>
              <a:t>29.06.2023</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64933152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13" Type="http://schemas.openxmlformats.org/officeDocument/2006/relationships/theme" Target="../theme/theme2.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slideLayout" Target="../slideLayouts/slideLayout15.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388454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cs-CZ"/>
              <a:t>Kliknutím lze upravit styl.</a:t>
            </a:r>
          </a:p>
        </p:txBody>
      </p:sp>
      <p:sp>
        <p:nvSpPr>
          <p:cNvPr id="3" name="Zástupný symbol pro text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3E9BAEC6-A37A-4403-B919-4854A6448652}" type="datetimeFigureOut">
              <a:rPr lang="cs-CZ" smtClean="0"/>
              <a:t>29.06.2023</a:t>
            </a:fld>
            <a:endParaRPr lang="cs-CZ"/>
          </a:p>
        </p:txBody>
      </p:sp>
      <p:sp>
        <p:nvSpPr>
          <p:cNvPr id="5" name="Zástupný symbol pro zápatí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2DA23C2D-3845-4F8C-9F64-DBE4B5B8108A}" type="slidenum">
              <a:rPr lang="cs-CZ" smtClean="0"/>
              <a:t>‹#›</a:t>
            </a:fld>
            <a:endParaRPr lang="cs-CZ"/>
          </a:p>
        </p:txBody>
      </p:sp>
    </p:spTree>
    <p:extLst>
      <p:ext uri="{BB962C8B-B14F-4D97-AF65-F5344CB8AC3E}">
        <p14:creationId xmlns:p14="http://schemas.microsoft.com/office/powerpoint/2010/main" val="3559614970"/>
      </p:ext>
    </p:extLst>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 id="2147483664"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cs-CZ"/>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G"/><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hyperlink" Target="https://www.truity.com/test/type-finder-personality-test-new" TargetMode="External"/><Relationship Id="rId2" Type="http://schemas.openxmlformats.org/officeDocument/2006/relationships/image" Target="../media/image2.JPG"/><Relationship Id="rId1" Type="http://schemas.openxmlformats.org/officeDocument/2006/relationships/slideLayout" Target="../slideLayouts/slideLayout4.xml"/><Relationship Id="rId4" Type="http://schemas.openxmlformats.org/officeDocument/2006/relationships/hyperlink" Target="https://www.sapaproject.org/blogs/EysenckPersonalityQuestionnaire.html"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délník 6"/>
          <p:cNvSpPr/>
          <p:nvPr/>
        </p:nvSpPr>
        <p:spPr>
          <a:xfrm>
            <a:off x="251520" y="267494"/>
            <a:ext cx="5616624" cy="4608512"/>
          </a:xfrm>
          <a:prstGeom prst="rect">
            <a:avLst/>
          </a:prstGeom>
          <a:solidFill>
            <a:srgbClr val="3078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b="1">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
        <p:nvSpPr>
          <p:cNvPr id="2" name="Nadpis 1"/>
          <p:cNvSpPr>
            <a:spLocks noGrp="1"/>
          </p:cNvSpPr>
          <p:nvPr>
            <p:ph type="ctrTitle" idx="4294967295"/>
          </p:nvPr>
        </p:nvSpPr>
        <p:spPr>
          <a:xfrm>
            <a:off x="467544" y="699542"/>
            <a:ext cx="5112568" cy="2160240"/>
          </a:xfrm>
          <a:prstGeom prst="rect">
            <a:avLst/>
          </a:prstGeom>
        </p:spPr>
        <p:txBody>
          <a:bodyPr anchor="t">
            <a:normAutofit fontScale="90000"/>
          </a:bodyPr>
          <a:lstStyle/>
          <a:p>
            <a:r>
              <a:rPr lang="cs-CZ" sz="4000" b="1" dirty="0">
                <a:solidFill>
                  <a:schemeClr val="bg1"/>
                </a:solidFill>
                <a:latin typeface="Times New Roman" panose="02020603050405020304" pitchFamily="18" charset="0"/>
                <a:cs typeface="Times New Roman" panose="02020603050405020304" pitchFamily="18" charset="0"/>
              </a:rPr>
              <a:t>5. </a:t>
            </a:r>
            <a:r>
              <a:rPr lang="cs-CZ" sz="4000" b="1" dirty="0" err="1">
                <a:solidFill>
                  <a:schemeClr val="bg1"/>
                </a:solidFill>
                <a:latin typeface="Times New Roman" panose="02020603050405020304" pitchFamily="18" charset="0"/>
                <a:cs typeface="Times New Roman" panose="02020603050405020304" pitchFamily="18" charset="0"/>
              </a:rPr>
              <a:t>Topic</a:t>
            </a:r>
            <a:br>
              <a:rPr lang="cs-CZ" sz="4000" b="1" dirty="0">
                <a:solidFill>
                  <a:schemeClr val="bg1"/>
                </a:solidFill>
                <a:latin typeface="Times New Roman" panose="02020603050405020304" pitchFamily="18" charset="0"/>
                <a:cs typeface="Times New Roman" panose="02020603050405020304" pitchFamily="18" charset="0"/>
              </a:rPr>
            </a:br>
            <a:br>
              <a:rPr lang="cs-CZ" sz="4000" b="1" dirty="0">
                <a:solidFill>
                  <a:schemeClr val="bg1"/>
                </a:solidFill>
                <a:latin typeface="Times New Roman" panose="02020603050405020304" pitchFamily="18" charset="0"/>
                <a:cs typeface="Times New Roman" panose="02020603050405020304" pitchFamily="18" charset="0"/>
              </a:rPr>
            </a:br>
            <a:r>
              <a:rPr lang="en-GB" sz="4000" b="1" cap="all" dirty="0">
                <a:solidFill>
                  <a:schemeClr val="bg1"/>
                </a:solidFill>
                <a:latin typeface="Times New Roman" panose="02020603050405020304" pitchFamily="18" charset="0"/>
                <a:cs typeface="Times New Roman" panose="02020603050405020304" pitchFamily="18" charset="0"/>
              </a:rPr>
              <a:t>MBTI</a:t>
            </a:r>
            <a:r>
              <a:rPr lang="en-GB" sz="4000" b="1" cap="all" baseline="30000" dirty="0">
                <a:solidFill>
                  <a:schemeClr val="bg1"/>
                </a:solidFill>
                <a:latin typeface="Times New Roman" panose="02020603050405020304" pitchFamily="18" charset="0"/>
                <a:cs typeface="Times New Roman" panose="02020603050405020304" pitchFamily="18" charset="0"/>
              </a:rPr>
              <a:t>®</a:t>
            </a:r>
            <a:br>
              <a:rPr lang="cs-CZ" sz="4000" b="1" cap="all" baseline="30000" dirty="0">
                <a:solidFill>
                  <a:schemeClr val="bg1"/>
                </a:solidFill>
                <a:latin typeface="Times New Roman" panose="02020603050405020304" pitchFamily="18" charset="0"/>
                <a:cs typeface="Times New Roman" panose="02020603050405020304" pitchFamily="18" charset="0"/>
              </a:rPr>
            </a:br>
            <a:r>
              <a:rPr lang="cs-CZ" sz="4000" dirty="0"/>
              <a:t>®</a:t>
            </a:r>
            <a:r>
              <a:rPr lang="en-GB" sz="4000" b="1" cap="all" dirty="0">
                <a:solidFill>
                  <a:schemeClr val="bg1"/>
                </a:solidFill>
                <a:latin typeface="Times New Roman" panose="02020603050405020304" pitchFamily="18" charset="0"/>
                <a:cs typeface="Times New Roman" panose="02020603050405020304" pitchFamily="18" charset="0"/>
              </a:rPr>
              <a:t> </a:t>
            </a:r>
            <a:br>
              <a:rPr lang="cs-CZ" sz="4000" b="1" cap="all" dirty="0">
                <a:solidFill>
                  <a:schemeClr val="bg1"/>
                </a:solidFill>
                <a:latin typeface="Times New Roman" panose="02020603050405020304" pitchFamily="18" charset="0"/>
                <a:cs typeface="Times New Roman" panose="02020603050405020304" pitchFamily="18" charset="0"/>
              </a:rPr>
            </a:br>
            <a:r>
              <a:rPr lang="en-GB" sz="4000" b="1" cap="all" dirty="0">
                <a:solidFill>
                  <a:schemeClr val="bg1"/>
                </a:solidFill>
                <a:latin typeface="Times New Roman" panose="02020603050405020304" pitchFamily="18" charset="0"/>
                <a:cs typeface="Times New Roman" panose="02020603050405020304" pitchFamily="18" charset="0"/>
              </a:rPr>
              <a:t>Myers–Briggs Type Indicator</a:t>
            </a:r>
            <a:br>
              <a:rPr lang="en-GB" sz="4000" b="1" cap="all" dirty="0">
                <a:solidFill>
                  <a:schemeClr val="bg1"/>
                </a:solidFill>
                <a:latin typeface="Times New Roman" panose="02020603050405020304" pitchFamily="18" charset="0"/>
                <a:cs typeface="Times New Roman" panose="02020603050405020304" pitchFamily="18" charset="0"/>
              </a:rPr>
            </a:br>
            <a:br>
              <a:rPr lang="cs-CZ" sz="4000" b="1" cap="all" dirty="0">
                <a:solidFill>
                  <a:schemeClr val="bg1"/>
                </a:solidFill>
                <a:latin typeface="Times New Roman" panose="02020603050405020304" pitchFamily="18" charset="0"/>
                <a:cs typeface="Times New Roman" panose="02020603050405020304" pitchFamily="18" charset="0"/>
              </a:rPr>
            </a:br>
            <a:br>
              <a:rPr lang="cs-CZ" sz="4000" b="1" cap="all" dirty="0">
                <a:solidFill>
                  <a:schemeClr val="bg1"/>
                </a:solidFill>
                <a:latin typeface="Times New Roman" panose="02020603050405020304" pitchFamily="18" charset="0"/>
                <a:cs typeface="Times New Roman" panose="02020603050405020304" pitchFamily="18" charset="0"/>
              </a:rPr>
            </a:br>
            <a:endParaRPr lang="cs-CZ" sz="4000" b="1" cap="all" dirty="0">
              <a:solidFill>
                <a:schemeClr val="bg1"/>
              </a:solidFill>
              <a:latin typeface="Times New Roman" panose="02020603050405020304" pitchFamily="18" charset="0"/>
              <a:cs typeface="Times New Roman" panose="02020603050405020304" pitchFamily="18" charset="0"/>
            </a:endParaRPr>
          </a:p>
        </p:txBody>
      </p:sp>
      <p:sp>
        <p:nvSpPr>
          <p:cNvPr id="9" name="Podnadpis 2"/>
          <p:cNvSpPr txBox="1">
            <a:spLocks/>
          </p:cNvSpPr>
          <p:nvPr/>
        </p:nvSpPr>
        <p:spPr>
          <a:xfrm>
            <a:off x="5940152" y="3723878"/>
            <a:ext cx="3032119" cy="1152128"/>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r>
              <a:rPr lang="en-GB" altLang="cs-CZ" sz="900" b="1" dirty="0">
                <a:solidFill>
                  <a:srgbClr val="307871"/>
                </a:solidFill>
                <a:latin typeface="Times New Roman" panose="02020603050405020304" pitchFamily="18" charset="0"/>
                <a:cs typeface="Times New Roman" panose="02020603050405020304" pitchFamily="18" charset="0"/>
              </a:rPr>
              <a:t>Ing. Pavel Adámek, Ph.D.</a:t>
            </a:r>
          </a:p>
          <a:p>
            <a:pPr algn="r"/>
            <a:r>
              <a:rPr lang="en-GB" altLang="cs-CZ" sz="900" b="1" i="1" dirty="0">
                <a:solidFill>
                  <a:srgbClr val="307871"/>
                </a:solidFill>
                <a:latin typeface="Times New Roman" panose="02020603050405020304" pitchFamily="18" charset="0"/>
                <a:cs typeface="Times New Roman" panose="02020603050405020304" pitchFamily="18" charset="0"/>
              </a:rPr>
              <a:t>adamek@opf.slu.cz</a:t>
            </a:r>
          </a:p>
        </p:txBody>
      </p:sp>
    </p:spTree>
    <p:extLst>
      <p:ext uri="{BB962C8B-B14F-4D97-AF65-F5344CB8AC3E}">
        <p14:creationId xmlns:p14="http://schemas.microsoft.com/office/powerpoint/2010/main" val="2806334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Zástupný symbol pro obsah 2"/>
          <p:cNvSpPr txBox="1">
            <a:spLocks/>
          </p:cNvSpPr>
          <p:nvPr/>
        </p:nvSpPr>
        <p:spPr>
          <a:xfrm>
            <a:off x="323528" y="915566"/>
            <a:ext cx="7704856" cy="3816424"/>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cs-CZ" sz="2400" b="1" dirty="0" err="1">
                <a:solidFill>
                  <a:srgbClr val="002060"/>
                </a:solidFill>
                <a:latin typeface="Times New Roman" panose="02020603050405020304" pitchFamily="18" charset="0"/>
                <a:cs typeface="Times New Roman" panose="02020603050405020304" pitchFamily="18" charset="0"/>
              </a:rPr>
              <a:t>Intuition</a:t>
            </a:r>
            <a:r>
              <a:rPr lang="en-GB" sz="2400" b="1" dirty="0">
                <a:solidFill>
                  <a:srgbClr val="002060"/>
                </a:solidFill>
                <a:latin typeface="Times New Roman" panose="02020603050405020304" pitchFamily="18" charset="0"/>
                <a:cs typeface="Times New Roman" panose="02020603050405020304" pitchFamily="18" charset="0"/>
              </a:rPr>
              <a:t>:</a:t>
            </a:r>
            <a:endParaRPr lang="cs-CZ" sz="2400" b="1" dirty="0">
              <a:solidFill>
                <a:srgbClr val="002060"/>
              </a:solidFill>
              <a:latin typeface="Times New Roman" panose="02020603050405020304" pitchFamily="18" charset="0"/>
              <a:cs typeface="Times New Roman" panose="02020603050405020304" pitchFamily="18" charset="0"/>
            </a:endParaRPr>
          </a:p>
          <a:p>
            <a:pPr marL="0" indent="0">
              <a:buNone/>
            </a:pPr>
            <a:endParaRPr lang="cs-CZ" sz="2400" b="1" dirty="0">
              <a:solidFill>
                <a:srgbClr val="002060"/>
              </a:solidFill>
              <a:latin typeface="Times New Roman" panose="02020603050405020304" pitchFamily="18" charset="0"/>
              <a:cs typeface="Times New Roman" panose="02020603050405020304" pitchFamily="18" charset="0"/>
            </a:endParaRPr>
          </a:p>
          <a:p>
            <a:r>
              <a:rPr lang="en-GB" sz="2400" dirty="0">
                <a:solidFill>
                  <a:srgbClr val="002060"/>
                </a:solidFill>
                <a:latin typeface="Times New Roman" panose="02020603050405020304" pitchFamily="18" charset="0"/>
                <a:cs typeface="Times New Roman" panose="02020603050405020304" pitchFamily="18" charset="0"/>
              </a:rPr>
              <a:t>“I like to imagine</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possibilities”</a:t>
            </a:r>
          </a:p>
          <a:p>
            <a:r>
              <a:rPr lang="en-GB" sz="2400" dirty="0">
                <a:solidFill>
                  <a:srgbClr val="002060"/>
                </a:solidFill>
                <a:latin typeface="Times New Roman" panose="02020603050405020304" pitchFamily="18" charset="0"/>
                <a:cs typeface="Times New Roman" panose="02020603050405020304" pitchFamily="18" charset="0"/>
              </a:rPr>
              <a:t>Emphasize the theoretical</a:t>
            </a:r>
          </a:p>
          <a:p>
            <a:r>
              <a:rPr lang="en-GB" sz="2400" dirty="0">
                <a:solidFill>
                  <a:srgbClr val="002060"/>
                </a:solidFill>
                <a:latin typeface="Times New Roman" panose="02020603050405020304" pitchFamily="18" charset="0"/>
                <a:cs typeface="Times New Roman" panose="02020603050405020304" pitchFamily="18" charset="0"/>
              </a:rPr>
              <a:t>Prefer general concepts/ high</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level</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plans</a:t>
            </a:r>
          </a:p>
          <a:p>
            <a:r>
              <a:rPr lang="en-GB" sz="2400" dirty="0">
                <a:solidFill>
                  <a:srgbClr val="002060"/>
                </a:solidFill>
                <a:latin typeface="Times New Roman" panose="02020603050405020304" pitchFamily="18" charset="0"/>
                <a:cs typeface="Times New Roman" panose="02020603050405020304" pitchFamily="18" charset="0"/>
              </a:rPr>
              <a:t>Are oriented to future</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possibilities</a:t>
            </a:r>
          </a:p>
          <a:p>
            <a:r>
              <a:rPr lang="en-GB" sz="2400" dirty="0">
                <a:solidFill>
                  <a:srgbClr val="002060"/>
                </a:solidFill>
                <a:latin typeface="Times New Roman" panose="02020603050405020304" pitchFamily="18" charset="0"/>
                <a:cs typeface="Times New Roman" panose="02020603050405020304" pitchFamily="18" charset="0"/>
              </a:rPr>
              <a:t>Value imagination</a:t>
            </a:r>
          </a:p>
          <a:p>
            <a:r>
              <a:rPr lang="en-GB" sz="2400" dirty="0">
                <a:solidFill>
                  <a:srgbClr val="002060"/>
                </a:solidFill>
                <a:latin typeface="Times New Roman" panose="02020603050405020304" pitchFamily="18" charset="0"/>
                <a:cs typeface="Times New Roman" panose="02020603050405020304" pitchFamily="18" charset="0"/>
              </a:rPr>
              <a:t>See trends and patterns in</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specific data</a:t>
            </a:r>
          </a:p>
          <a:p>
            <a:r>
              <a:rPr lang="en-GB" sz="2400" dirty="0">
                <a:solidFill>
                  <a:srgbClr val="002060"/>
                </a:solidFill>
                <a:latin typeface="Times New Roman" panose="02020603050405020304" pitchFamily="18" charset="0"/>
                <a:cs typeface="Times New Roman" panose="02020603050405020304" pitchFamily="18" charset="0"/>
              </a:rPr>
              <a:t>Use a “sixth” sense</a:t>
            </a:r>
          </a:p>
          <a:p>
            <a:r>
              <a:rPr lang="en-GB" sz="2400" dirty="0">
                <a:solidFill>
                  <a:srgbClr val="002060"/>
                </a:solidFill>
                <a:latin typeface="Times New Roman" panose="02020603050405020304" pitchFamily="18" charset="0"/>
                <a:cs typeface="Times New Roman" panose="02020603050405020304" pitchFamily="18" charset="0"/>
              </a:rPr>
              <a:t>Move quickly to conclusions,</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follow hunches</a:t>
            </a:r>
          </a:p>
          <a:p>
            <a:r>
              <a:rPr lang="en-GB" sz="2400" dirty="0">
                <a:solidFill>
                  <a:srgbClr val="002060"/>
                </a:solidFill>
                <a:latin typeface="Times New Roman" panose="02020603050405020304" pitchFamily="18" charset="0"/>
                <a:cs typeface="Times New Roman" panose="02020603050405020304" pitchFamily="18" charset="0"/>
              </a:rPr>
              <a:t>Trust inspiration</a:t>
            </a:r>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pPr marL="0" indent="0">
              <a:buNone/>
            </a:pPr>
            <a:endParaRPr lang="en-GB" sz="2400" b="1" dirty="0">
              <a:solidFill>
                <a:srgbClr val="FF0000"/>
              </a:solidFill>
              <a:latin typeface="Times New Roman" panose="02020603050405020304" pitchFamily="18" charset="0"/>
              <a:cs typeface="Times New Roman" panose="02020603050405020304" pitchFamily="18" charset="0"/>
              <a:sym typeface="Wingdings" panose="05000000000000000000" pitchFamily="2" charset="2"/>
            </a:endParaRPr>
          </a:p>
          <a:p>
            <a:pPr marL="0" indent="0">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lgn="ctr">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lgn="ctr">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buNone/>
            </a:pPr>
            <a:endParaRPr lang="en-GB" sz="1600" b="1" dirty="0">
              <a:solidFill>
                <a:srgbClr val="FF000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altLang="cs-CZ" sz="1600" dirty="0">
              <a:solidFill>
                <a:srgbClr val="002060"/>
              </a:solidFill>
              <a:latin typeface="Times New Roman" panose="02020603050405020304" pitchFamily="18" charset="0"/>
              <a:cs typeface="Times New Roman" panose="02020603050405020304" pitchFamily="18" charset="0"/>
            </a:endParaRPr>
          </a:p>
        </p:txBody>
      </p:sp>
      <p:sp>
        <p:nvSpPr>
          <p:cNvPr id="6" name="Nadpis 5"/>
          <p:cNvSpPr>
            <a:spLocks noGrp="1"/>
          </p:cNvSpPr>
          <p:nvPr>
            <p:ph type="title"/>
          </p:nvPr>
        </p:nvSpPr>
        <p:spPr>
          <a:xfrm>
            <a:off x="179512" y="195486"/>
            <a:ext cx="7200800" cy="507703"/>
          </a:xfrm>
        </p:spPr>
        <p:txBody>
          <a:bodyPr/>
          <a:lstStyle/>
          <a:p>
            <a:r>
              <a:rPr lang="cs-CZ" dirty="0"/>
              <a:t>S</a:t>
            </a:r>
            <a:r>
              <a:rPr lang="en-GB" dirty="0"/>
              <a:t> – </a:t>
            </a:r>
            <a:r>
              <a:rPr lang="cs-CZ" dirty="0"/>
              <a:t>N</a:t>
            </a:r>
            <a:r>
              <a:rPr lang="en-GB" dirty="0"/>
              <a:t> Dichotomy: </a:t>
            </a:r>
            <a:r>
              <a:rPr lang="cs-CZ" dirty="0" err="1"/>
              <a:t>Take</a:t>
            </a:r>
            <a:r>
              <a:rPr lang="cs-CZ" dirty="0"/>
              <a:t> in </a:t>
            </a:r>
            <a:r>
              <a:rPr lang="cs-CZ" dirty="0" err="1"/>
              <a:t>Information</a:t>
            </a:r>
            <a:endParaRPr lang="en-US" dirty="0"/>
          </a:p>
        </p:txBody>
      </p:sp>
      <p:sp>
        <p:nvSpPr>
          <p:cNvPr id="2" name="TextovéPole 1">
            <a:extLst>
              <a:ext uri="{FF2B5EF4-FFF2-40B4-BE49-F238E27FC236}">
                <a16:creationId xmlns:a16="http://schemas.microsoft.com/office/drawing/2014/main" id="{9877E8A4-6883-4E6F-8497-A207B168088E}"/>
              </a:ext>
            </a:extLst>
          </p:cNvPr>
          <p:cNvSpPr txBox="1"/>
          <p:nvPr/>
        </p:nvSpPr>
        <p:spPr>
          <a:xfrm>
            <a:off x="7740352" y="123478"/>
            <a:ext cx="1224136" cy="864096"/>
          </a:xfrm>
          <a:prstGeom prst="rect">
            <a:avLst/>
          </a:prstGeom>
          <a:solidFill>
            <a:schemeClr val="bg1"/>
          </a:solidFill>
        </p:spPr>
        <p:txBody>
          <a:bodyPr wrap="square" rtlCol="0">
            <a:spAutoFit/>
          </a:bodyPr>
          <a:lstStyle/>
          <a:p>
            <a:endParaRPr lang="en-US" dirty="0"/>
          </a:p>
        </p:txBody>
      </p:sp>
    </p:spTree>
    <p:extLst>
      <p:ext uri="{BB962C8B-B14F-4D97-AF65-F5344CB8AC3E}">
        <p14:creationId xmlns:p14="http://schemas.microsoft.com/office/powerpoint/2010/main" val="27421424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Zástupný symbol pro obsah 2"/>
          <p:cNvSpPr txBox="1">
            <a:spLocks/>
          </p:cNvSpPr>
          <p:nvPr/>
        </p:nvSpPr>
        <p:spPr>
          <a:xfrm>
            <a:off x="323528" y="915566"/>
            <a:ext cx="7704856" cy="3816424"/>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cs-CZ" sz="2400" b="1" dirty="0" err="1">
                <a:solidFill>
                  <a:srgbClr val="002060"/>
                </a:solidFill>
                <a:latin typeface="Times New Roman" panose="02020603050405020304" pitchFamily="18" charset="0"/>
                <a:cs typeface="Times New Roman" panose="02020603050405020304" pitchFamily="18" charset="0"/>
              </a:rPr>
              <a:t>Thinking</a:t>
            </a:r>
            <a:r>
              <a:rPr lang="en-GB" sz="2400" b="1" dirty="0">
                <a:solidFill>
                  <a:srgbClr val="002060"/>
                </a:solidFill>
                <a:latin typeface="Times New Roman" panose="02020603050405020304" pitchFamily="18" charset="0"/>
                <a:cs typeface="Times New Roman" panose="02020603050405020304" pitchFamily="18" charset="0"/>
              </a:rPr>
              <a:t>:</a:t>
            </a:r>
            <a:endParaRPr lang="cs-CZ" sz="2400" b="1" dirty="0">
              <a:solidFill>
                <a:srgbClr val="002060"/>
              </a:solidFill>
              <a:latin typeface="Times New Roman" panose="02020603050405020304" pitchFamily="18" charset="0"/>
              <a:cs typeface="Times New Roman" panose="02020603050405020304" pitchFamily="18" charset="0"/>
            </a:endParaRPr>
          </a:p>
          <a:p>
            <a:pPr marL="0" indent="0">
              <a:buNone/>
            </a:pPr>
            <a:endParaRPr lang="cs-CZ" sz="2400" b="1" dirty="0">
              <a:solidFill>
                <a:srgbClr val="002060"/>
              </a:solidFill>
              <a:latin typeface="Times New Roman" panose="02020603050405020304" pitchFamily="18" charset="0"/>
              <a:cs typeface="Times New Roman" panose="02020603050405020304" pitchFamily="18" charset="0"/>
            </a:endParaRPr>
          </a:p>
          <a:p>
            <a:r>
              <a:rPr lang="en-GB" sz="2400" dirty="0">
                <a:solidFill>
                  <a:srgbClr val="002060"/>
                </a:solidFill>
                <a:latin typeface="Times New Roman" panose="02020603050405020304" pitchFamily="18" charset="0"/>
                <a:cs typeface="Times New Roman" panose="02020603050405020304" pitchFamily="18" charset="0"/>
              </a:rPr>
              <a:t>“I like to decide logically”</a:t>
            </a:r>
          </a:p>
          <a:p>
            <a:r>
              <a:rPr lang="en-GB" sz="2400" dirty="0">
                <a:solidFill>
                  <a:srgbClr val="002060"/>
                </a:solidFill>
                <a:latin typeface="Times New Roman" panose="02020603050405020304" pitchFamily="18" charset="0"/>
                <a:cs typeface="Times New Roman" panose="02020603050405020304" pitchFamily="18" charset="0"/>
              </a:rPr>
              <a:t>Are analytical</a:t>
            </a:r>
          </a:p>
          <a:p>
            <a:r>
              <a:rPr lang="en-GB" sz="2400" dirty="0">
                <a:solidFill>
                  <a:srgbClr val="002060"/>
                </a:solidFill>
                <a:latin typeface="Times New Roman" panose="02020603050405020304" pitchFamily="18" charset="0"/>
                <a:cs typeface="Times New Roman" panose="02020603050405020304" pitchFamily="18" charset="0"/>
              </a:rPr>
              <a:t>Use cause-and-effect</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reasoning</a:t>
            </a:r>
          </a:p>
          <a:p>
            <a:r>
              <a:rPr lang="en-GB" sz="2400" dirty="0">
                <a:solidFill>
                  <a:srgbClr val="002060"/>
                </a:solidFill>
                <a:latin typeface="Times New Roman" panose="02020603050405020304" pitchFamily="18" charset="0"/>
                <a:cs typeface="Times New Roman" panose="02020603050405020304" pitchFamily="18" charset="0"/>
              </a:rPr>
              <a:t>Solve problems with logic</a:t>
            </a:r>
          </a:p>
          <a:p>
            <a:r>
              <a:rPr lang="en-GB" sz="2400" dirty="0">
                <a:solidFill>
                  <a:srgbClr val="002060"/>
                </a:solidFill>
                <a:latin typeface="Times New Roman" panose="02020603050405020304" pitchFamily="18" charset="0"/>
                <a:cs typeface="Times New Roman" panose="02020603050405020304" pitchFamily="18" charset="0"/>
              </a:rPr>
              <a:t>Strive for objective standard</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of truth</a:t>
            </a:r>
          </a:p>
          <a:p>
            <a:r>
              <a:rPr lang="en-GB" sz="2400" dirty="0">
                <a:solidFill>
                  <a:srgbClr val="002060"/>
                </a:solidFill>
                <a:latin typeface="Times New Roman" panose="02020603050405020304" pitchFamily="18" charset="0"/>
                <a:cs typeface="Times New Roman" panose="02020603050405020304" pitchFamily="18" charset="0"/>
              </a:rPr>
              <a:t>Described as reasonable</a:t>
            </a:r>
          </a:p>
          <a:p>
            <a:r>
              <a:rPr lang="en-GB" sz="2400" dirty="0">
                <a:solidFill>
                  <a:srgbClr val="002060"/>
                </a:solidFill>
                <a:latin typeface="Times New Roman" panose="02020603050405020304" pitchFamily="18" charset="0"/>
                <a:cs typeface="Times New Roman" panose="02020603050405020304" pitchFamily="18" charset="0"/>
              </a:rPr>
              <a:t>Search for flaws in an</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argument</a:t>
            </a:r>
          </a:p>
          <a:p>
            <a:r>
              <a:rPr lang="en-GB" sz="2400" dirty="0">
                <a:solidFill>
                  <a:srgbClr val="002060"/>
                </a:solidFill>
                <a:latin typeface="Times New Roman" panose="02020603050405020304" pitchFamily="18" charset="0"/>
                <a:cs typeface="Times New Roman" panose="02020603050405020304" pitchFamily="18" charset="0"/>
              </a:rPr>
              <a:t>Fair – want everyone treated</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equally</a:t>
            </a:r>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pPr marL="0" indent="0">
              <a:buNone/>
            </a:pPr>
            <a:endParaRPr lang="en-GB" sz="2400" b="1" dirty="0">
              <a:solidFill>
                <a:srgbClr val="FF0000"/>
              </a:solidFill>
              <a:latin typeface="Times New Roman" panose="02020603050405020304" pitchFamily="18" charset="0"/>
              <a:cs typeface="Times New Roman" panose="02020603050405020304" pitchFamily="18" charset="0"/>
              <a:sym typeface="Wingdings" panose="05000000000000000000" pitchFamily="2" charset="2"/>
            </a:endParaRPr>
          </a:p>
          <a:p>
            <a:pPr marL="0" indent="0">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lgn="ctr">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lgn="ctr">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buNone/>
            </a:pPr>
            <a:endParaRPr lang="en-GB" sz="1600" b="1" dirty="0">
              <a:solidFill>
                <a:srgbClr val="FF000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altLang="cs-CZ" sz="1600" dirty="0">
              <a:solidFill>
                <a:srgbClr val="002060"/>
              </a:solidFill>
              <a:latin typeface="Times New Roman" panose="02020603050405020304" pitchFamily="18" charset="0"/>
              <a:cs typeface="Times New Roman" panose="02020603050405020304" pitchFamily="18" charset="0"/>
            </a:endParaRPr>
          </a:p>
        </p:txBody>
      </p:sp>
      <p:sp>
        <p:nvSpPr>
          <p:cNvPr id="6" name="Nadpis 5"/>
          <p:cNvSpPr>
            <a:spLocks noGrp="1"/>
          </p:cNvSpPr>
          <p:nvPr>
            <p:ph type="title"/>
          </p:nvPr>
        </p:nvSpPr>
        <p:spPr>
          <a:xfrm>
            <a:off x="179512" y="195486"/>
            <a:ext cx="7200800" cy="507703"/>
          </a:xfrm>
        </p:spPr>
        <p:txBody>
          <a:bodyPr/>
          <a:lstStyle/>
          <a:p>
            <a:r>
              <a:rPr lang="cs-CZ" dirty="0"/>
              <a:t>T – F </a:t>
            </a:r>
            <a:r>
              <a:rPr lang="cs-CZ" dirty="0" err="1"/>
              <a:t>Dichotomy</a:t>
            </a:r>
            <a:r>
              <a:rPr lang="cs-CZ" dirty="0"/>
              <a:t>: </a:t>
            </a:r>
            <a:r>
              <a:rPr lang="cs-CZ" dirty="0" err="1"/>
              <a:t>Decision</a:t>
            </a:r>
            <a:r>
              <a:rPr lang="cs-CZ" dirty="0"/>
              <a:t> </a:t>
            </a:r>
            <a:r>
              <a:rPr lang="cs-CZ" dirty="0" err="1"/>
              <a:t>Making</a:t>
            </a:r>
            <a:endParaRPr lang="en-US" dirty="0"/>
          </a:p>
        </p:txBody>
      </p:sp>
      <p:sp>
        <p:nvSpPr>
          <p:cNvPr id="2" name="TextovéPole 1">
            <a:extLst>
              <a:ext uri="{FF2B5EF4-FFF2-40B4-BE49-F238E27FC236}">
                <a16:creationId xmlns:a16="http://schemas.microsoft.com/office/drawing/2014/main" id="{9877E8A4-6883-4E6F-8497-A207B168088E}"/>
              </a:ext>
            </a:extLst>
          </p:cNvPr>
          <p:cNvSpPr txBox="1"/>
          <p:nvPr/>
        </p:nvSpPr>
        <p:spPr>
          <a:xfrm>
            <a:off x="7740352" y="123478"/>
            <a:ext cx="1224136" cy="864096"/>
          </a:xfrm>
          <a:prstGeom prst="rect">
            <a:avLst/>
          </a:prstGeom>
          <a:solidFill>
            <a:schemeClr val="bg1"/>
          </a:solidFill>
        </p:spPr>
        <p:txBody>
          <a:bodyPr wrap="square" rtlCol="0">
            <a:spAutoFit/>
          </a:bodyPr>
          <a:lstStyle/>
          <a:p>
            <a:endParaRPr lang="en-US" dirty="0"/>
          </a:p>
        </p:txBody>
      </p:sp>
    </p:spTree>
    <p:extLst>
      <p:ext uri="{BB962C8B-B14F-4D97-AF65-F5344CB8AC3E}">
        <p14:creationId xmlns:p14="http://schemas.microsoft.com/office/powerpoint/2010/main" val="8181549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Zástupný symbol pro obsah 2"/>
          <p:cNvSpPr txBox="1">
            <a:spLocks/>
          </p:cNvSpPr>
          <p:nvPr/>
        </p:nvSpPr>
        <p:spPr>
          <a:xfrm>
            <a:off x="323528" y="915566"/>
            <a:ext cx="7704856" cy="3816424"/>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cs-CZ" sz="2400" b="1" dirty="0">
                <a:solidFill>
                  <a:srgbClr val="002060"/>
                </a:solidFill>
                <a:latin typeface="Times New Roman" panose="02020603050405020304" pitchFamily="18" charset="0"/>
                <a:cs typeface="Times New Roman" panose="02020603050405020304" pitchFamily="18" charset="0"/>
              </a:rPr>
              <a:t>Feeling</a:t>
            </a:r>
            <a:r>
              <a:rPr lang="en-GB" sz="2400" b="1" dirty="0">
                <a:solidFill>
                  <a:srgbClr val="002060"/>
                </a:solidFill>
                <a:latin typeface="Times New Roman" panose="02020603050405020304" pitchFamily="18" charset="0"/>
                <a:cs typeface="Times New Roman" panose="02020603050405020304" pitchFamily="18" charset="0"/>
              </a:rPr>
              <a:t>:</a:t>
            </a:r>
            <a:endParaRPr lang="cs-CZ" sz="2400" b="1" dirty="0">
              <a:solidFill>
                <a:srgbClr val="002060"/>
              </a:solidFill>
              <a:latin typeface="Times New Roman" panose="02020603050405020304" pitchFamily="18" charset="0"/>
              <a:cs typeface="Times New Roman" panose="02020603050405020304" pitchFamily="18" charset="0"/>
            </a:endParaRPr>
          </a:p>
          <a:p>
            <a:pPr marL="0" indent="0">
              <a:buNone/>
            </a:pPr>
            <a:endParaRPr lang="cs-CZ" sz="2400" b="1" dirty="0">
              <a:solidFill>
                <a:srgbClr val="002060"/>
              </a:solidFill>
              <a:latin typeface="Times New Roman" panose="02020603050405020304" pitchFamily="18" charset="0"/>
              <a:cs typeface="Times New Roman" panose="02020603050405020304" pitchFamily="18" charset="0"/>
            </a:endParaRPr>
          </a:p>
          <a:p>
            <a:r>
              <a:rPr lang="en-GB" sz="2400" dirty="0">
                <a:solidFill>
                  <a:srgbClr val="002060"/>
                </a:solidFill>
                <a:latin typeface="Times New Roman" panose="02020603050405020304" pitchFamily="18" charset="0"/>
                <a:cs typeface="Times New Roman" panose="02020603050405020304" pitchFamily="18" charset="0"/>
              </a:rPr>
              <a:t>“I like to consider people”</a:t>
            </a:r>
          </a:p>
          <a:p>
            <a:r>
              <a:rPr lang="en-GB" sz="2400" dirty="0">
                <a:solidFill>
                  <a:srgbClr val="002060"/>
                </a:solidFill>
                <a:latin typeface="Times New Roman" panose="02020603050405020304" pitchFamily="18" charset="0"/>
                <a:cs typeface="Times New Roman" panose="02020603050405020304" pitchFamily="18" charset="0"/>
              </a:rPr>
              <a:t>Empathetic</a:t>
            </a:r>
          </a:p>
          <a:p>
            <a:r>
              <a:rPr lang="en-GB" sz="2400" dirty="0">
                <a:solidFill>
                  <a:srgbClr val="002060"/>
                </a:solidFill>
                <a:latin typeface="Times New Roman" panose="02020603050405020304" pitchFamily="18" charset="0"/>
                <a:cs typeface="Times New Roman" panose="02020603050405020304" pitchFamily="18" charset="0"/>
              </a:rPr>
              <a:t>Guided by personal values</a:t>
            </a:r>
          </a:p>
          <a:p>
            <a:r>
              <a:rPr lang="en-GB" sz="2400" dirty="0">
                <a:solidFill>
                  <a:srgbClr val="002060"/>
                </a:solidFill>
                <a:latin typeface="Times New Roman" panose="02020603050405020304" pitchFamily="18" charset="0"/>
                <a:cs typeface="Times New Roman" panose="02020603050405020304" pitchFamily="18" charset="0"/>
              </a:rPr>
              <a:t>Assess impact of decisions on</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people</a:t>
            </a:r>
          </a:p>
          <a:p>
            <a:r>
              <a:rPr lang="en-GB" sz="2400" dirty="0">
                <a:solidFill>
                  <a:srgbClr val="002060"/>
                </a:solidFill>
                <a:latin typeface="Times New Roman" panose="02020603050405020304" pitchFamily="18" charset="0"/>
                <a:cs typeface="Times New Roman" panose="02020603050405020304" pitchFamily="18" charset="0"/>
              </a:rPr>
              <a:t>Strive for harmony and</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positive interactions</a:t>
            </a:r>
          </a:p>
          <a:p>
            <a:r>
              <a:rPr lang="en-GB" sz="2400" dirty="0">
                <a:solidFill>
                  <a:srgbClr val="002060"/>
                </a:solidFill>
                <a:latin typeface="Times New Roman" panose="02020603050405020304" pitchFamily="18" charset="0"/>
                <a:cs typeface="Times New Roman" panose="02020603050405020304" pitchFamily="18" charset="0"/>
              </a:rPr>
              <a:t>Described as compassionate</a:t>
            </a:r>
          </a:p>
          <a:p>
            <a:r>
              <a:rPr lang="en-GB" sz="2400" dirty="0">
                <a:solidFill>
                  <a:srgbClr val="002060"/>
                </a:solidFill>
                <a:latin typeface="Times New Roman" panose="02020603050405020304" pitchFamily="18" charset="0"/>
                <a:cs typeface="Times New Roman" panose="02020603050405020304" pitchFamily="18" charset="0"/>
              </a:rPr>
              <a:t>Search for point of agreement</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in an argument</a:t>
            </a:r>
          </a:p>
          <a:p>
            <a:r>
              <a:rPr lang="en-GB" sz="2400" dirty="0">
                <a:solidFill>
                  <a:srgbClr val="002060"/>
                </a:solidFill>
                <a:latin typeface="Times New Roman" panose="02020603050405020304" pitchFamily="18" charset="0"/>
                <a:cs typeface="Times New Roman" panose="02020603050405020304" pitchFamily="18" charset="0"/>
              </a:rPr>
              <a:t>Fair – want everyone treated</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as an individual</a:t>
            </a:r>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pPr marL="0" indent="0">
              <a:buNone/>
            </a:pPr>
            <a:endParaRPr lang="en-GB" sz="2400" b="1" dirty="0">
              <a:solidFill>
                <a:srgbClr val="FF0000"/>
              </a:solidFill>
              <a:latin typeface="Times New Roman" panose="02020603050405020304" pitchFamily="18" charset="0"/>
              <a:cs typeface="Times New Roman" panose="02020603050405020304" pitchFamily="18" charset="0"/>
              <a:sym typeface="Wingdings" panose="05000000000000000000" pitchFamily="2" charset="2"/>
            </a:endParaRPr>
          </a:p>
          <a:p>
            <a:pPr marL="0" indent="0">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lgn="ctr">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lgn="ctr">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buNone/>
            </a:pPr>
            <a:endParaRPr lang="en-GB" sz="1600" b="1" dirty="0">
              <a:solidFill>
                <a:srgbClr val="FF000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altLang="cs-CZ" sz="1600" dirty="0">
              <a:solidFill>
                <a:srgbClr val="002060"/>
              </a:solidFill>
              <a:latin typeface="Times New Roman" panose="02020603050405020304" pitchFamily="18" charset="0"/>
              <a:cs typeface="Times New Roman" panose="02020603050405020304" pitchFamily="18" charset="0"/>
            </a:endParaRPr>
          </a:p>
        </p:txBody>
      </p:sp>
      <p:sp>
        <p:nvSpPr>
          <p:cNvPr id="6" name="Nadpis 5"/>
          <p:cNvSpPr>
            <a:spLocks noGrp="1"/>
          </p:cNvSpPr>
          <p:nvPr>
            <p:ph type="title"/>
          </p:nvPr>
        </p:nvSpPr>
        <p:spPr>
          <a:xfrm>
            <a:off x="179512" y="195486"/>
            <a:ext cx="7200800" cy="507703"/>
          </a:xfrm>
        </p:spPr>
        <p:txBody>
          <a:bodyPr/>
          <a:lstStyle/>
          <a:p>
            <a:r>
              <a:rPr lang="cs-CZ" dirty="0"/>
              <a:t>T – F </a:t>
            </a:r>
            <a:r>
              <a:rPr lang="cs-CZ" dirty="0" err="1"/>
              <a:t>Dichotomy</a:t>
            </a:r>
            <a:r>
              <a:rPr lang="cs-CZ" dirty="0"/>
              <a:t>: </a:t>
            </a:r>
            <a:r>
              <a:rPr lang="cs-CZ" dirty="0" err="1"/>
              <a:t>Decision</a:t>
            </a:r>
            <a:r>
              <a:rPr lang="cs-CZ" dirty="0"/>
              <a:t> </a:t>
            </a:r>
            <a:r>
              <a:rPr lang="cs-CZ" dirty="0" err="1"/>
              <a:t>Making</a:t>
            </a:r>
            <a:endParaRPr lang="en-US" dirty="0"/>
          </a:p>
        </p:txBody>
      </p:sp>
      <p:sp>
        <p:nvSpPr>
          <p:cNvPr id="2" name="TextovéPole 1">
            <a:extLst>
              <a:ext uri="{FF2B5EF4-FFF2-40B4-BE49-F238E27FC236}">
                <a16:creationId xmlns:a16="http://schemas.microsoft.com/office/drawing/2014/main" id="{9877E8A4-6883-4E6F-8497-A207B168088E}"/>
              </a:ext>
            </a:extLst>
          </p:cNvPr>
          <p:cNvSpPr txBox="1"/>
          <p:nvPr/>
        </p:nvSpPr>
        <p:spPr>
          <a:xfrm>
            <a:off x="7740352" y="123478"/>
            <a:ext cx="1224136" cy="864096"/>
          </a:xfrm>
          <a:prstGeom prst="rect">
            <a:avLst/>
          </a:prstGeom>
          <a:solidFill>
            <a:schemeClr val="bg1"/>
          </a:solidFill>
        </p:spPr>
        <p:txBody>
          <a:bodyPr wrap="square" rtlCol="0">
            <a:spAutoFit/>
          </a:bodyPr>
          <a:lstStyle/>
          <a:p>
            <a:endParaRPr lang="en-US" dirty="0"/>
          </a:p>
        </p:txBody>
      </p:sp>
    </p:spTree>
    <p:extLst>
      <p:ext uri="{BB962C8B-B14F-4D97-AF65-F5344CB8AC3E}">
        <p14:creationId xmlns:p14="http://schemas.microsoft.com/office/powerpoint/2010/main" val="41874928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Zástupný symbol pro obsah 2"/>
          <p:cNvSpPr txBox="1">
            <a:spLocks/>
          </p:cNvSpPr>
          <p:nvPr/>
        </p:nvSpPr>
        <p:spPr>
          <a:xfrm>
            <a:off x="323528" y="915566"/>
            <a:ext cx="7704856" cy="3816424"/>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cs-CZ" sz="2400" b="1" dirty="0" err="1">
                <a:solidFill>
                  <a:srgbClr val="002060"/>
                </a:solidFill>
                <a:latin typeface="Times New Roman" panose="02020603050405020304" pitchFamily="18" charset="0"/>
                <a:cs typeface="Times New Roman" panose="02020603050405020304" pitchFamily="18" charset="0"/>
              </a:rPr>
              <a:t>Judging</a:t>
            </a:r>
            <a:r>
              <a:rPr lang="en-GB" sz="2400" b="1" dirty="0">
                <a:solidFill>
                  <a:srgbClr val="002060"/>
                </a:solidFill>
                <a:latin typeface="Times New Roman" panose="02020603050405020304" pitchFamily="18" charset="0"/>
                <a:cs typeface="Times New Roman" panose="02020603050405020304" pitchFamily="18" charset="0"/>
              </a:rPr>
              <a:t>:</a:t>
            </a:r>
            <a:endParaRPr lang="cs-CZ" sz="2400" b="1" dirty="0">
              <a:solidFill>
                <a:srgbClr val="002060"/>
              </a:solidFill>
              <a:latin typeface="Times New Roman" panose="02020603050405020304" pitchFamily="18" charset="0"/>
              <a:cs typeface="Times New Roman" panose="02020603050405020304" pitchFamily="18" charset="0"/>
            </a:endParaRPr>
          </a:p>
          <a:p>
            <a:pPr marL="0" indent="0">
              <a:buNone/>
            </a:pPr>
            <a:endParaRPr lang="cs-CZ" sz="2400" b="1" dirty="0">
              <a:solidFill>
                <a:srgbClr val="002060"/>
              </a:solidFill>
              <a:latin typeface="Times New Roman" panose="02020603050405020304" pitchFamily="18" charset="0"/>
              <a:cs typeface="Times New Roman" panose="02020603050405020304" pitchFamily="18" charset="0"/>
            </a:endParaRPr>
          </a:p>
          <a:p>
            <a:r>
              <a:rPr lang="en-GB" sz="2400" dirty="0">
                <a:solidFill>
                  <a:srgbClr val="002060"/>
                </a:solidFill>
                <a:latin typeface="Times New Roman" panose="02020603050405020304" pitchFamily="18" charset="0"/>
                <a:cs typeface="Times New Roman" panose="02020603050405020304" pitchFamily="18" charset="0"/>
              </a:rPr>
              <a:t>“I like to organize my</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schedule”</a:t>
            </a:r>
          </a:p>
          <a:p>
            <a:r>
              <a:rPr lang="en-GB" sz="2400" dirty="0">
                <a:solidFill>
                  <a:srgbClr val="002060"/>
                </a:solidFill>
                <a:latin typeface="Times New Roman" panose="02020603050405020304" pitchFamily="18" charset="0"/>
                <a:cs typeface="Times New Roman" panose="02020603050405020304" pitchFamily="18" charset="0"/>
              </a:rPr>
              <a:t>Are scheduled/organized</a:t>
            </a:r>
          </a:p>
          <a:p>
            <a:r>
              <a:rPr lang="en-GB" sz="2400" dirty="0">
                <a:solidFill>
                  <a:srgbClr val="002060"/>
                </a:solidFill>
                <a:latin typeface="Times New Roman" panose="02020603050405020304" pitchFamily="18" charset="0"/>
                <a:cs typeface="Times New Roman" panose="02020603050405020304" pitchFamily="18" charset="0"/>
              </a:rPr>
              <a:t>Strive to finish one project</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before starting another</a:t>
            </a:r>
          </a:p>
          <a:p>
            <a:r>
              <a:rPr lang="en-GB" sz="2400" dirty="0">
                <a:solidFill>
                  <a:srgbClr val="002060"/>
                </a:solidFill>
                <a:latin typeface="Times New Roman" panose="02020603050405020304" pitchFamily="18" charset="0"/>
                <a:cs typeface="Times New Roman" panose="02020603050405020304" pitchFamily="18" charset="0"/>
              </a:rPr>
              <a:t>Like to have things decided</a:t>
            </a:r>
          </a:p>
          <a:p>
            <a:pPr lvl="1"/>
            <a:r>
              <a:rPr lang="en-GB" sz="2000" dirty="0">
                <a:solidFill>
                  <a:srgbClr val="002060"/>
                </a:solidFill>
                <a:latin typeface="Times New Roman" panose="02020603050405020304" pitchFamily="18" charset="0"/>
                <a:cs typeface="Times New Roman" panose="02020603050405020304" pitchFamily="18" charset="0"/>
              </a:rPr>
              <a:t>May decide things too quickly</a:t>
            </a:r>
          </a:p>
          <a:p>
            <a:r>
              <a:rPr lang="en-GB" sz="2400" dirty="0">
                <a:solidFill>
                  <a:srgbClr val="002060"/>
                </a:solidFill>
                <a:latin typeface="Times New Roman" panose="02020603050405020304" pitchFamily="18" charset="0"/>
                <a:cs typeface="Times New Roman" panose="02020603050405020304" pitchFamily="18" charset="0"/>
              </a:rPr>
              <a:t>Try to avoid last-minute</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stresses; finish tasks well</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before deadline</a:t>
            </a:r>
          </a:p>
          <a:p>
            <a:r>
              <a:rPr lang="en-GB" sz="2400" dirty="0">
                <a:solidFill>
                  <a:srgbClr val="002060"/>
                </a:solidFill>
                <a:latin typeface="Times New Roman" panose="02020603050405020304" pitchFamily="18" charset="0"/>
                <a:cs typeface="Times New Roman" panose="02020603050405020304" pitchFamily="18" charset="0"/>
              </a:rPr>
              <a:t>Try to limit surprises</a:t>
            </a:r>
          </a:p>
          <a:p>
            <a:r>
              <a:rPr lang="en-GB" sz="2400" dirty="0">
                <a:solidFill>
                  <a:srgbClr val="002060"/>
                </a:solidFill>
                <a:latin typeface="Times New Roman" panose="02020603050405020304" pitchFamily="18" charset="0"/>
                <a:cs typeface="Times New Roman" panose="02020603050405020304" pitchFamily="18" charset="0"/>
              </a:rPr>
              <a:t>See routines as effective</a:t>
            </a:r>
            <a:endParaRPr lang="en-GB" sz="2400" b="1" dirty="0">
              <a:solidFill>
                <a:srgbClr val="FF0000"/>
              </a:solidFill>
              <a:latin typeface="Times New Roman" panose="02020603050405020304" pitchFamily="18" charset="0"/>
              <a:cs typeface="Times New Roman" panose="02020603050405020304" pitchFamily="18" charset="0"/>
              <a:sym typeface="Wingdings" panose="05000000000000000000" pitchFamily="2" charset="2"/>
            </a:endParaRPr>
          </a:p>
          <a:p>
            <a:pPr marL="0" indent="0">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lgn="ctr">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lgn="ctr">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buNone/>
            </a:pPr>
            <a:endParaRPr lang="en-GB" sz="1600" b="1" dirty="0">
              <a:solidFill>
                <a:srgbClr val="FF000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altLang="cs-CZ" sz="1600" dirty="0">
              <a:solidFill>
                <a:srgbClr val="002060"/>
              </a:solidFill>
              <a:latin typeface="Times New Roman" panose="02020603050405020304" pitchFamily="18" charset="0"/>
              <a:cs typeface="Times New Roman" panose="02020603050405020304" pitchFamily="18" charset="0"/>
            </a:endParaRPr>
          </a:p>
        </p:txBody>
      </p:sp>
      <p:sp>
        <p:nvSpPr>
          <p:cNvPr id="6" name="Nadpis 5"/>
          <p:cNvSpPr>
            <a:spLocks noGrp="1"/>
          </p:cNvSpPr>
          <p:nvPr>
            <p:ph type="title"/>
          </p:nvPr>
        </p:nvSpPr>
        <p:spPr>
          <a:xfrm>
            <a:off x="179512" y="195486"/>
            <a:ext cx="7200800" cy="507703"/>
          </a:xfrm>
        </p:spPr>
        <p:txBody>
          <a:bodyPr/>
          <a:lstStyle/>
          <a:p>
            <a:r>
              <a:rPr lang="cs-CZ" dirty="0"/>
              <a:t>J – P </a:t>
            </a:r>
            <a:r>
              <a:rPr lang="cs-CZ" dirty="0" err="1"/>
              <a:t>Dichotomy</a:t>
            </a:r>
            <a:r>
              <a:rPr lang="cs-CZ" dirty="0"/>
              <a:t>: Lifestyle</a:t>
            </a:r>
            <a:endParaRPr lang="en-US" dirty="0"/>
          </a:p>
        </p:txBody>
      </p:sp>
      <p:sp>
        <p:nvSpPr>
          <p:cNvPr id="2" name="TextovéPole 1">
            <a:extLst>
              <a:ext uri="{FF2B5EF4-FFF2-40B4-BE49-F238E27FC236}">
                <a16:creationId xmlns:a16="http://schemas.microsoft.com/office/drawing/2014/main" id="{9877E8A4-6883-4E6F-8497-A207B168088E}"/>
              </a:ext>
            </a:extLst>
          </p:cNvPr>
          <p:cNvSpPr txBox="1"/>
          <p:nvPr/>
        </p:nvSpPr>
        <p:spPr>
          <a:xfrm>
            <a:off x="7740352" y="123478"/>
            <a:ext cx="1224136" cy="864096"/>
          </a:xfrm>
          <a:prstGeom prst="rect">
            <a:avLst/>
          </a:prstGeom>
          <a:solidFill>
            <a:schemeClr val="bg1"/>
          </a:solidFill>
        </p:spPr>
        <p:txBody>
          <a:bodyPr wrap="square" rtlCol="0">
            <a:spAutoFit/>
          </a:bodyPr>
          <a:lstStyle/>
          <a:p>
            <a:endParaRPr lang="en-US" dirty="0"/>
          </a:p>
        </p:txBody>
      </p:sp>
    </p:spTree>
    <p:extLst>
      <p:ext uri="{BB962C8B-B14F-4D97-AF65-F5344CB8AC3E}">
        <p14:creationId xmlns:p14="http://schemas.microsoft.com/office/powerpoint/2010/main" val="14792501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Zástupný symbol pro obsah 2"/>
          <p:cNvSpPr txBox="1">
            <a:spLocks/>
          </p:cNvSpPr>
          <p:nvPr/>
        </p:nvSpPr>
        <p:spPr>
          <a:xfrm>
            <a:off x="323528" y="915566"/>
            <a:ext cx="7704856" cy="3816424"/>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cs-CZ" sz="2400" b="1" dirty="0" err="1">
                <a:solidFill>
                  <a:srgbClr val="002060"/>
                </a:solidFill>
                <a:latin typeface="Times New Roman" panose="02020603050405020304" pitchFamily="18" charset="0"/>
                <a:cs typeface="Times New Roman" panose="02020603050405020304" pitchFamily="18" charset="0"/>
              </a:rPr>
              <a:t>Perceiving</a:t>
            </a:r>
            <a:r>
              <a:rPr lang="en-GB" sz="2400" b="1" dirty="0">
                <a:solidFill>
                  <a:srgbClr val="002060"/>
                </a:solidFill>
                <a:latin typeface="Times New Roman" panose="02020603050405020304" pitchFamily="18" charset="0"/>
                <a:cs typeface="Times New Roman" panose="02020603050405020304" pitchFamily="18" charset="0"/>
              </a:rPr>
              <a:t>:</a:t>
            </a:r>
            <a:endParaRPr lang="cs-CZ" sz="2400" b="1" dirty="0">
              <a:solidFill>
                <a:srgbClr val="002060"/>
              </a:solidFill>
              <a:latin typeface="Times New Roman" panose="02020603050405020304" pitchFamily="18" charset="0"/>
              <a:cs typeface="Times New Roman" panose="02020603050405020304" pitchFamily="18" charset="0"/>
            </a:endParaRPr>
          </a:p>
          <a:p>
            <a:pPr marL="0" indent="0">
              <a:buNone/>
            </a:pPr>
            <a:endParaRPr lang="cs-CZ" sz="2400" b="1" dirty="0">
              <a:solidFill>
                <a:srgbClr val="002060"/>
              </a:solidFill>
              <a:latin typeface="Times New Roman" panose="02020603050405020304" pitchFamily="18" charset="0"/>
              <a:cs typeface="Times New Roman" panose="02020603050405020304" pitchFamily="18" charset="0"/>
            </a:endParaRPr>
          </a:p>
          <a:p>
            <a:r>
              <a:rPr lang="en-GB" sz="2400" dirty="0">
                <a:solidFill>
                  <a:srgbClr val="002060"/>
                </a:solidFill>
                <a:latin typeface="Times New Roman" panose="02020603050405020304" pitchFamily="18" charset="0"/>
                <a:cs typeface="Times New Roman" panose="02020603050405020304" pitchFamily="18" charset="0"/>
              </a:rPr>
              <a:t>“I like to adapt to changes”</a:t>
            </a:r>
          </a:p>
          <a:p>
            <a:r>
              <a:rPr lang="en-GB" sz="2400" dirty="0">
                <a:solidFill>
                  <a:srgbClr val="002060"/>
                </a:solidFill>
                <a:latin typeface="Times New Roman" panose="02020603050405020304" pitchFamily="18" charset="0"/>
                <a:cs typeface="Times New Roman" panose="02020603050405020304" pitchFamily="18" charset="0"/>
              </a:rPr>
              <a:t>Are spontaneous/flexible</a:t>
            </a:r>
          </a:p>
          <a:p>
            <a:r>
              <a:rPr lang="en-GB" sz="2400" dirty="0">
                <a:solidFill>
                  <a:srgbClr val="002060"/>
                </a:solidFill>
                <a:latin typeface="Times New Roman" panose="02020603050405020304" pitchFamily="18" charset="0"/>
                <a:cs typeface="Times New Roman" panose="02020603050405020304" pitchFamily="18" charset="0"/>
              </a:rPr>
              <a:t>Start many projects but may</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have trouble finishing them</a:t>
            </a:r>
          </a:p>
          <a:p>
            <a:r>
              <a:rPr lang="en-GB" sz="2400" dirty="0">
                <a:solidFill>
                  <a:srgbClr val="002060"/>
                </a:solidFill>
                <a:latin typeface="Times New Roman" panose="02020603050405020304" pitchFamily="18" charset="0"/>
                <a:cs typeface="Times New Roman" panose="02020603050405020304" pitchFamily="18" charset="0"/>
              </a:rPr>
              <a:t>Like things loose and open to</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change</a:t>
            </a:r>
          </a:p>
          <a:p>
            <a:pPr lvl="1"/>
            <a:r>
              <a:rPr lang="en-GB" sz="2000" dirty="0">
                <a:solidFill>
                  <a:srgbClr val="002060"/>
                </a:solidFill>
                <a:latin typeface="Times New Roman" panose="02020603050405020304" pitchFamily="18" charset="0"/>
                <a:cs typeface="Times New Roman" panose="02020603050405020304" pitchFamily="18" charset="0"/>
              </a:rPr>
              <a:t>May decide things too slowly</a:t>
            </a:r>
          </a:p>
          <a:p>
            <a:r>
              <a:rPr lang="en-GB" sz="2400" dirty="0">
                <a:solidFill>
                  <a:srgbClr val="002060"/>
                </a:solidFill>
                <a:latin typeface="Times New Roman" panose="02020603050405020304" pitchFamily="18" charset="0"/>
                <a:cs typeface="Times New Roman" panose="02020603050405020304" pitchFamily="18" charset="0"/>
              </a:rPr>
              <a:t>Feel energized by last-minute</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pressures; finish tasks at the</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deadline</a:t>
            </a:r>
          </a:p>
          <a:p>
            <a:r>
              <a:rPr lang="en-GB" sz="2400" dirty="0">
                <a:solidFill>
                  <a:srgbClr val="002060"/>
                </a:solidFill>
                <a:latin typeface="Times New Roman" panose="02020603050405020304" pitchFamily="18" charset="0"/>
                <a:cs typeface="Times New Roman" panose="02020603050405020304" pitchFamily="18" charset="0"/>
              </a:rPr>
              <a:t>Enjoy surprises</a:t>
            </a:r>
          </a:p>
          <a:p>
            <a:r>
              <a:rPr lang="en-GB" sz="2400" dirty="0">
                <a:solidFill>
                  <a:srgbClr val="002060"/>
                </a:solidFill>
                <a:latin typeface="Times New Roman" panose="02020603050405020304" pitchFamily="18" charset="0"/>
                <a:cs typeface="Times New Roman" panose="02020603050405020304" pitchFamily="18" charset="0"/>
              </a:rPr>
              <a:t>See routines as limiting</a:t>
            </a:r>
            <a:endParaRPr lang="en-GB" sz="2400" b="1" dirty="0">
              <a:solidFill>
                <a:srgbClr val="FF0000"/>
              </a:solidFill>
              <a:latin typeface="Times New Roman" panose="02020603050405020304" pitchFamily="18" charset="0"/>
              <a:cs typeface="Times New Roman" panose="02020603050405020304" pitchFamily="18" charset="0"/>
            </a:endParaRPr>
          </a:p>
          <a:p>
            <a:pPr marL="0" indent="0" algn="ctr">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lgn="ctr">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buNone/>
            </a:pPr>
            <a:endParaRPr lang="en-GB" sz="1600" b="1" dirty="0">
              <a:solidFill>
                <a:srgbClr val="FF000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altLang="cs-CZ" sz="1600" dirty="0">
              <a:solidFill>
                <a:srgbClr val="002060"/>
              </a:solidFill>
              <a:latin typeface="Times New Roman" panose="02020603050405020304" pitchFamily="18" charset="0"/>
              <a:cs typeface="Times New Roman" panose="02020603050405020304" pitchFamily="18" charset="0"/>
            </a:endParaRPr>
          </a:p>
        </p:txBody>
      </p:sp>
      <p:sp>
        <p:nvSpPr>
          <p:cNvPr id="6" name="Nadpis 5"/>
          <p:cNvSpPr>
            <a:spLocks noGrp="1"/>
          </p:cNvSpPr>
          <p:nvPr>
            <p:ph type="title"/>
          </p:nvPr>
        </p:nvSpPr>
        <p:spPr>
          <a:xfrm>
            <a:off x="179512" y="195486"/>
            <a:ext cx="7200800" cy="507703"/>
          </a:xfrm>
        </p:spPr>
        <p:txBody>
          <a:bodyPr/>
          <a:lstStyle/>
          <a:p>
            <a:r>
              <a:rPr lang="cs-CZ" dirty="0"/>
              <a:t>J – P </a:t>
            </a:r>
            <a:r>
              <a:rPr lang="cs-CZ" dirty="0" err="1"/>
              <a:t>Dichotomy</a:t>
            </a:r>
            <a:r>
              <a:rPr lang="cs-CZ" dirty="0"/>
              <a:t>: Lifestyle</a:t>
            </a:r>
            <a:endParaRPr lang="en-US" dirty="0"/>
          </a:p>
        </p:txBody>
      </p:sp>
      <p:sp>
        <p:nvSpPr>
          <p:cNvPr id="2" name="TextovéPole 1">
            <a:extLst>
              <a:ext uri="{FF2B5EF4-FFF2-40B4-BE49-F238E27FC236}">
                <a16:creationId xmlns:a16="http://schemas.microsoft.com/office/drawing/2014/main" id="{9877E8A4-6883-4E6F-8497-A207B168088E}"/>
              </a:ext>
            </a:extLst>
          </p:cNvPr>
          <p:cNvSpPr txBox="1"/>
          <p:nvPr/>
        </p:nvSpPr>
        <p:spPr>
          <a:xfrm>
            <a:off x="7740352" y="123478"/>
            <a:ext cx="1224136" cy="864096"/>
          </a:xfrm>
          <a:prstGeom prst="rect">
            <a:avLst/>
          </a:prstGeom>
          <a:solidFill>
            <a:schemeClr val="bg1"/>
          </a:solidFill>
        </p:spPr>
        <p:txBody>
          <a:bodyPr wrap="square" rtlCol="0">
            <a:spAutoFit/>
          </a:bodyPr>
          <a:lstStyle/>
          <a:p>
            <a:endParaRPr lang="en-US" dirty="0"/>
          </a:p>
        </p:txBody>
      </p:sp>
    </p:spTree>
    <p:extLst>
      <p:ext uri="{BB962C8B-B14F-4D97-AF65-F5344CB8AC3E}">
        <p14:creationId xmlns:p14="http://schemas.microsoft.com/office/powerpoint/2010/main" val="39436426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Zástupný symbol pro obsah 2"/>
          <p:cNvSpPr txBox="1">
            <a:spLocks/>
          </p:cNvSpPr>
          <p:nvPr/>
        </p:nvSpPr>
        <p:spPr>
          <a:xfrm>
            <a:off x="179512" y="987574"/>
            <a:ext cx="7704856" cy="381642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cs-CZ"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pPr marL="0" indent="0">
              <a:buNone/>
            </a:pPr>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pPr>
              <a:buFontTx/>
              <a:buChar char="-"/>
            </a:pPr>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pPr marL="0" indent="0">
              <a:buNone/>
            </a:pPr>
            <a:endParaRPr lang="en-GB" sz="2400" b="1" dirty="0">
              <a:solidFill>
                <a:srgbClr val="FF0000"/>
              </a:solidFill>
              <a:latin typeface="Times New Roman" panose="02020603050405020304" pitchFamily="18" charset="0"/>
              <a:cs typeface="Times New Roman" panose="02020603050405020304" pitchFamily="18" charset="0"/>
              <a:sym typeface="Wingdings" panose="05000000000000000000" pitchFamily="2" charset="2"/>
            </a:endParaRPr>
          </a:p>
          <a:p>
            <a:pPr marL="0" indent="0">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lgn="ctr">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lgn="ctr">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buNone/>
            </a:pPr>
            <a:endParaRPr lang="en-GB" sz="1600" b="1" dirty="0">
              <a:solidFill>
                <a:srgbClr val="FF000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altLang="cs-CZ" sz="1600" dirty="0">
              <a:solidFill>
                <a:srgbClr val="002060"/>
              </a:solidFill>
              <a:latin typeface="Times New Roman" panose="02020603050405020304" pitchFamily="18" charset="0"/>
              <a:cs typeface="Times New Roman" panose="02020603050405020304" pitchFamily="18" charset="0"/>
            </a:endParaRPr>
          </a:p>
        </p:txBody>
      </p:sp>
      <p:sp>
        <p:nvSpPr>
          <p:cNvPr id="6" name="Nadpis 5"/>
          <p:cNvSpPr>
            <a:spLocks noGrp="1"/>
          </p:cNvSpPr>
          <p:nvPr>
            <p:ph type="title"/>
          </p:nvPr>
        </p:nvSpPr>
        <p:spPr>
          <a:xfrm>
            <a:off x="179512" y="195486"/>
            <a:ext cx="7200800" cy="507703"/>
          </a:xfrm>
        </p:spPr>
        <p:txBody>
          <a:bodyPr/>
          <a:lstStyle/>
          <a:p>
            <a:r>
              <a:rPr lang="cs-CZ" dirty="0" err="1"/>
              <a:t>Occupational</a:t>
            </a:r>
            <a:r>
              <a:rPr lang="cs-CZ" dirty="0"/>
              <a:t> </a:t>
            </a:r>
            <a:r>
              <a:rPr lang="cs-CZ" dirty="0" err="1"/>
              <a:t>Trends</a:t>
            </a:r>
            <a:r>
              <a:rPr lang="cs-CZ" dirty="0"/>
              <a:t> by MBTI Type</a:t>
            </a:r>
            <a:endParaRPr lang="en-US" dirty="0"/>
          </a:p>
        </p:txBody>
      </p:sp>
      <p:sp>
        <p:nvSpPr>
          <p:cNvPr id="2" name="TextovéPole 1">
            <a:extLst>
              <a:ext uri="{FF2B5EF4-FFF2-40B4-BE49-F238E27FC236}">
                <a16:creationId xmlns:a16="http://schemas.microsoft.com/office/drawing/2014/main" id="{9877E8A4-6883-4E6F-8497-A207B168088E}"/>
              </a:ext>
            </a:extLst>
          </p:cNvPr>
          <p:cNvSpPr txBox="1"/>
          <p:nvPr/>
        </p:nvSpPr>
        <p:spPr>
          <a:xfrm>
            <a:off x="7199784" y="123478"/>
            <a:ext cx="1764704" cy="864096"/>
          </a:xfrm>
          <a:prstGeom prst="rect">
            <a:avLst/>
          </a:prstGeom>
          <a:solidFill>
            <a:schemeClr val="bg1"/>
          </a:solidFill>
        </p:spPr>
        <p:txBody>
          <a:bodyPr wrap="square" rtlCol="0">
            <a:spAutoFit/>
          </a:bodyPr>
          <a:lstStyle/>
          <a:p>
            <a:endParaRPr lang="en-US" dirty="0"/>
          </a:p>
        </p:txBody>
      </p:sp>
      <p:pic>
        <p:nvPicPr>
          <p:cNvPr id="3" name="Obrázek 2">
            <a:extLst>
              <a:ext uri="{FF2B5EF4-FFF2-40B4-BE49-F238E27FC236}">
                <a16:creationId xmlns:a16="http://schemas.microsoft.com/office/drawing/2014/main" id="{47250806-0882-4879-9706-EC79CD7701F9}"/>
              </a:ext>
            </a:extLst>
          </p:cNvPr>
          <p:cNvPicPr>
            <a:picLocks noChangeAspect="1"/>
          </p:cNvPicPr>
          <p:nvPr/>
        </p:nvPicPr>
        <p:blipFill rotWithShape="1">
          <a:blip r:embed="rId3"/>
          <a:srcRect l="17712" t="13671" r="9052" b="6601"/>
          <a:stretch/>
        </p:blipFill>
        <p:spPr>
          <a:xfrm>
            <a:off x="269776" y="795045"/>
            <a:ext cx="7020272" cy="4298925"/>
          </a:xfrm>
          <a:prstGeom prst="rect">
            <a:avLst/>
          </a:prstGeom>
        </p:spPr>
      </p:pic>
      <p:pic>
        <p:nvPicPr>
          <p:cNvPr id="4" name="Obrázek 3">
            <a:extLst>
              <a:ext uri="{FF2B5EF4-FFF2-40B4-BE49-F238E27FC236}">
                <a16:creationId xmlns:a16="http://schemas.microsoft.com/office/drawing/2014/main" id="{8446E18D-5DD1-42E2-AC1E-1353C1A233F9}"/>
              </a:ext>
            </a:extLst>
          </p:cNvPr>
          <p:cNvPicPr>
            <a:picLocks noChangeAspect="1"/>
          </p:cNvPicPr>
          <p:nvPr/>
        </p:nvPicPr>
        <p:blipFill>
          <a:blip r:embed="rId4"/>
          <a:stretch>
            <a:fillRect/>
          </a:stretch>
        </p:blipFill>
        <p:spPr>
          <a:xfrm>
            <a:off x="7243272" y="3959625"/>
            <a:ext cx="1767993" cy="865707"/>
          </a:xfrm>
          <a:prstGeom prst="rect">
            <a:avLst/>
          </a:prstGeom>
        </p:spPr>
      </p:pic>
    </p:spTree>
    <p:extLst>
      <p:ext uri="{BB962C8B-B14F-4D97-AF65-F5344CB8AC3E}">
        <p14:creationId xmlns:p14="http://schemas.microsoft.com/office/powerpoint/2010/main" val="35880604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Nadpis 1"/>
          <p:cNvSpPr txBox="1">
            <a:spLocks/>
          </p:cNvSpPr>
          <p:nvPr/>
        </p:nvSpPr>
        <p:spPr>
          <a:xfrm>
            <a:off x="188640" y="146615"/>
            <a:ext cx="3402378" cy="380777"/>
          </a:xfrm>
          <a:prstGeom prst="rect">
            <a:avLst/>
          </a:prstGeom>
        </p:spPr>
        <p:txBody>
          <a:bodyPr vert="horz" lIns="68580" tIns="34290" rIns="68580" bIns="34290" rtlCol="0" anchor="b">
            <a:normAutofit fontScale="5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ctr" defTabSz="685800" rtl="0" eaLnBrk="1" fontAlgn="auto" latinLnBrk="0" hangingPunct="1">
              <a:lnSpc>
                <a:spcPct val="90000"/>
              </a:lnSpc>
              <a:spcBef>
                <a:spcPct val="0"/>
              </a:spcBef>
              <a:spcAft>
                <a:spcPts val="0"/>
              </a:spcAft>
              <a:buClrTx/>
              <a:buSzTx/>
              <a:buFontTx/>
              <a:buNone/>
              <a:tabLst/>
              <a:defRPr/>
            </a:pPr>
            <a:endParaRPr kumimoji="0" lang="cs-CZ" sz="4500" b="0" i="0" u="none" strike="noStrike" kern="1200" cap="none" spc="0" normalizeH="0" baseline="0" noProof="0" dirty="0">
              <a:ln>
                <a:noFill/>
              </a:ln>
              <a:solidFill>
                <a:prstClr val="black"/>
              </a:solidFill>
              <a:effectLst/>
              <a:uLnTx/>
              <a:uFillTx/>
              <a:latin typeface="Calibri Light" panose="020F0302020204030204"/>
              <a:ea typeface="+mj-ea"/>
              <a:cs typeface="+mj-cs"/>
            </a:endParaRPr>
          </a:p>
        </p:txBody>
      </p:sp>
      <p:sp>
        <p:nvSpPr>
          <p:cNvPr id="8" name="Zástupný symbol pro obsah 2"/>
          <p:cNvSpPr txBox="1">
            <a:spLocks/>
          </p:cNvSpPr>
          <p:nvPr/>
        </p:nvSpPr>
        <p:spPr>
          <a:xfrm>
            <a:off x="611560" y="1923678"/>
            <a:ext cx="7384308" cy="3590076"/>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lvl="1" indent="0" algn="ctr" defTabSz="685800">
              <a:spcBef>
                <a:spcPts val="375"/>
              </a:spcBef>
              <a:buNone/>
            </a:pPr>
            <a:r>
              <a:rPr kumimoji="0" lang="en-GB" altLang="cs-CZ" sz="40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Start </a:t>
            </a:r>
            <a:r>
              <a:rPr lang="en-GB" altLang="cs-CZ" sz="4000" dirty="0">
                <a:solidFill>
                  <a:srgbClr val="002060"/>
                </a:solidFill>
                <a:latin typeface="Times New Roman" panose="02020603050405020304" pitchFamily="18" charset="0"/>
                <a:cs typeface="Times New Roman" panose="02020603050405020304" pitchFamily="18" charset="0"/>
              </a:rPr>
              <a:t>testing your personality!</a:t>
            </a:r>
            <a:endParaRPr kumimoji="0" lang="en-GB" altLang="cs-CZ" sz="40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endParaRP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endParaRPr kumimoji="0" lang="en-GB" altLang="cs-CZ" sz="1500" b="1" i="0" u="none" strike="noStrike" kern="1200" cap="none" spc="0" normalizeH="0" baseline="0" noProof="0" dirty="0">
              <a:ln>
                <a:noFill/>
              </a:ln>
              <a:solidFill>
                <a:srgbClr val="307871"/>
              </a:solidFill>
              <a:effectLst/>
              <a:uLnTx/>
              <a:uFillTx/>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val="35585727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Zástupný symbol pro obsah 2">
            <a:extLst>
              <a:ext uri="{FF2B5EF4-FFF2-40B4-BE49-F238E27FC236}">
                <a16:creationId xmlns:a16="http://schemas.microsoft.com/office/drawing/2014/main" id="{A898333D-9017-4278-9E28-B8545AD1D724}"/>
              </a:ext>
            </a:extLst>
          </p:cNvPr>
          <p:cNvSpPr txBox="1">
            <a:spLocks/>
          </p:cNvSpPr>
          <p:nvPr/>
        </p:nvSpPr>
        <p:spPr>
          <a:xfrm>
            <a:off x="188641" y="873640"/>
            <a:ext cx="4131900" cy="3802176"/>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cs-CZ" altLang="cs-CZ" sz="36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Vevox</a:t>
            </a:r>
            <a:r>
              <a:rPr kumimoji="0" lang="cs-CZ" altLang="cs-CZ" sz="36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cs-CZ" altLang="cs-CZ" sz="36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questions</a:t>
            </a:r>
            <a:endParaRPr kumimoji="0" lang="cs-CZ" altLang="cs-CZ" sz="36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endParaRPr>
          </a:p>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cs-CZ" altLang="cs-CZ" sz="36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endParaRPr>
          </a:p>
        </p:txBody>
      </p:sp>
      <p:sp>
        <p:nvSpPr>
          <p:cNvPr id="7" name="Rectangle 6">
            <a:extLst>
              <a:ext uri="{FF2B5EF4-FFF2-40B4-BE49-F238E27FC236}">
                <a16:creationId xmlns:a16="http://schemas.microsoft.com/office/drawing/2014/main" id="{EEF485DE-41AC-41E2-B7FA-F7EA75AED675}"/>
              </a:ext>
            </a:extLst>
          </p:cNvPr>
          <p:cNvSpPr/>
          <p:nvPr/>
        </p:nvSpPr>
        <p:spPr>
          <a:xfrm>
            <a:off x="683568" y="4741837"/>
            <a:ext cx="4572000" cy="215444"/>
          </a:xfrm>
          <a:prstGeom prst="rect">
            <a:avLst/>
          </a:prstGeom>
        </p:spPr>
        <p:txBody>
          <a:bodyPr>
            <a:spAutoFit/>
          </a:bodyPr>
          <a:lstStyle/>
          <a:p>
            <a:pPr lvl="0"/>
            <a:r>
              <a:rPr lang="en-GB" sz="800" dirty="0">
                <a:solidFill>
                  <a:prstClr val="black"/>
                </a:solidFill>
              </a:rPr>
              <a:t>https://silesianuniversity.vevox.com/#/meeting/450278/polls</a:t>
            </a:r>
            <a:endPar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3" name="Picture 2">
            <a:extLst>
              <a:ext uri="{FF2B5EF4-FFF2-40B4-BE49-F238E27FC236}">
                <a16:creationId xmlns:a16="http://schemas.microsoft.com/office/drawing/2014/main" id="{771F96E8-5322-47D7-B705-14F3B2A8C573}"/>
              </a:ext>
            </a:extLst>
          </p:cNvPr>
          <p:cNvPicPr>
            <a:picLocks noChangeAspect="1"/>
          </p:cNvPicPr>
          <p:nvPr/>
        </p:nvPicPr>
        <p:blipFill>
          <a:blip r:embed="rId3"/>
          <a:stretch>
            <a:fillRect/>
          </a:stretch>
        </p:blipFill>
        <p:spPr>
          <a:xfrm>
            <a:off x="472647" y="1995686"/>
            <a:ext cx="3563888" cy="2004687"/>
          </a:xfrm>
          <a:prstGeom prst="rect">
            <a:avLst/>
          </a:prstGeom>
        </p:spPr>
      </p:pic>
      <p:pic>
        <p:nvPicPr>
          <p:cNvPr id="8" name="Picture 7">
            <a:extLst>
              <a:ext uri="{FF2B5EF4-FFF2-40B4-BE49-F238E27FC236}">
                <a16:creationId xmlns:a16="http://schemas.microsoft.com/office/drawing/2014/main" id="{E98EA4C3-A4FC-4785-B438-6720BC2F9177}"/>
              </a:ext>
            </a:extLst>
          </p:cNvPr>
          <p:cNvPicPr>
            <a:picLocks noChangeAspect="1"/>
          </p:cNvPicPr>
          <p:nvPr/>
        </p:nvPicPr>
        <p:blipFill>
          <a:blip r:embed="rId4"/>
          <a:stretch>
            <a:fillRect/>
          </a:stretch>
        </p:blipFill>
        <p:spPr>
          <a:xfrm>
            <a:off x="4549544" y="1419622"/>
            <a:ext cx="3563888" cy="2004687"/>
          </a:xfrm>
          <a:prstGeom prst="rect">
            <a:avLst/>
          </a:prstGeom>
        </p:spPr>
      </p:pic>
    </p:spTree>
    <p:extLst>
      <p:ext uri="{BB962C8B-B14F-4D97-AF65-F5344CB8AC3E}">
        <p14:creationId xmlns:p14="http://schemas.microsoft.com/office/powerpoint/2010/main" val="2326105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Nadpis 1"/>
          <p:cNvSpPr txBox="1">
            <a:spLocks/>
          </p:cNvSpPr>
          <p:nvPr/>
        </p:nvSpPr>
        <p:spPr>
          <a:xfrm>
            <a:off x="188640" y="146615"/>
            <a:ext cx="3402378" cy="380777"/>
          </a:xfrm>
          <a:prstGeom prst="rect">
            <a:avLst/>
          </a:prstGeom>
        </p:spPr>
        <p:txBody>
          <a:bodyPr vert="horz" lIns="68580" tIns="34290" rIns="68580" bIns="34290" rtlCol="0" anchor="b">
            <a:normAutofit fontScale="5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ctr" defTabSz="685800" rtl="0" eaLnBrk="1" fontAlgn="auto" latinLnBrk="0" hangingPunct="1">
              <a:lnSpc>
                <a:spcPct val="90000"/>
              </a:lnSpc>
              <a:spcBef>
                <a:spcPct val="0"/>
              </a:spcBef>
              <a:spcAft>
                <a:spcPts val="0"/>
              </a:spcAft>
              <a:buClrTx/>
              <a:buSzTx/>
              <a:buFontTx/>
              <a:buNone/>
              <a:tabLst/>
              <a:defRPr/>
            </a:pPr>
            <a:endParaRPr kumimoji="0" lang="cs-CZ" sz="4500" b="0" i="0" u="none" strike="noStrike" kern="1200" cap="none" spc="0" normalizeH="0" baseline="0" noProof="0" dirty="0">
              <a:ln>
                <a:noFill/>
              </a:ln>
              <a:solidFill>
                <a:prstClr val="black"/>
              </a:solidFill>
              <a:effectLst/>
              <a:uLnTx/>
              <a:uFillTx/>
              <a:latin typeface="Calibri Light" panose="020F0302020204030204"/>
              <a:ea typeface="+mj-ea"/>
              <a:cs typeface="+mj-cs"/>
            </a:endParaRPr>
          </a:p>
        </p:txBody>
      </p:sp>
      <p:sp>
        <p:nvSpPr>
          <p:cNvPr id="5" name="Obdélník 4"/>
          <p:cNvSpPr/>
          <p:nvPr/>
        </p:nvSpPr>
        <p:spPr>
          <a:xfrm>
            <a:off x="188640" y="337003"/>
            <a:ext cx="3265638" cy="415498"/>
          </a:xfrm>
          <a:prstGeom prst="rect">
            <a:avLst/>
          </a:prstGeom>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cs-CZ" sz="2100" b="0" i="0" u="none" strike="noStrike" kern="0" cap="none" spc="0" normalizeH="0" baseline="0" noProof="0" dirty="0">
                <a:ln>
                  <a:noFill/>
                </a:ln>
                <a:solidFill>
                  <a:srgbClr val="002060"/>
                </a:solidFill>
                <a:effectLst/>
                <a:uLnTx/>
                <a:uFillTx/>
                <a:latin typeface="Times New Roman"/>
                <a:ea typeface="+mn-ea"/>
                <a:cs typeface="+mn-cs"/>
              </a:rPr>
              <a:t>S</a:t>
            </a:r>
            <a:r>
              <a:rPr kumimoji="0" lang="en-GB" sz="2100" b="0" i="0" u="none" strike="noStrike" kern="0" cap="none" spc="0" normalizeH="0" baseline="0" noProof="0" dirty="0" err="1">
                <a:ln>
                  <a:noFill/>
                </a:ln>
                <a:solidFill>
                  <a:srgbClr val="002060"/>
                </a:solidFill>
                <a:effectLst/>
                <a:uLnTx/>
                <a:uFillTx/>
                <a:latin typeface="Times New Roman"/>
                <a:ea typeface="+mn-ea"/>
                <a:cs typeface="+mn-cs"/>
              </a:rPr>
              <a:t>ummary</a:t>
            </a:r>
            <a:r>
              <a:rPr kumimoji="0" lang="en-GB" sz="2100" b="0" i="0" u="none" strike="noStrike" kern="0" cap="none" spc="0" normalizeH="0" baseline="0" noProof="0" dirty="0">
                <a:ln>
                  <a:noFill/>
                </a:ln>
                <a:solidFill>
                  <a:srgbClr val="002060"/>
                </a:solidFill>
                <a:effectLst/>
                <a:uLnTx/>
                <a:uFillTx/>
                <a:latin typeface="Times New Roman"/>
                <a:ea typeface="+mn-ea"/>
                <a:cs typeface="+mn-cs"/>
              </a:rPr>
              <a:t> of today's seminar</a:t>
            </a:r>
          </a:p>
        </p:txBody>
      </p:sp>
      <p:sp>
        <p:nvSpPr>
          <p:cNvPr id="6" name="Zástupný symbol pro obsah 2">
            <a:extLst>
              <a:ext uri="{FF2B5EF4-FFF2-40B4-BE49-F238E27FC236}">
                <a16:creationId xmlns:a16="http://schemas.microsoft.com/office/drawing/2014/main" id="{A898333D-9017-4278-9E28-B8545AD1D724}"/>
              </a:ext>
            </a:extLst>
          </p:cNvPr>
          <p:cNvSpPr txBox="1">
            <a:spLocks/>
          </p:cNvSpPr>
          <p:nvPr/>
        </p:nvSpPr>
        <p:spPr>
          <a:xfrm>
            <a:off x="188640" y="1194710"/>
            <a:ext cx="7445397" cy="3802176"/>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257175" lvl="0" indent="-257175" defTabSz="685800"/>
            <a:r>
              <a:rPr lang="cs-CZ" altLang="cs-CZ" sz="2000" dirty="0">
                <a:solidFill>
                  <a:srgbClr val="002060"/>
                </a:solidFill>
                <a:latin typeface="Times New Roman" panose="02020603050405020304" pitchFamily="18" charset="0"/>
                <a:cs typeface="Times New Roman" panose="02020603050405020304" pitchFamily="18" charset="0"/>
              </a:rPr>
              <a:t>Y</a:t>
            </a:r>
            <a:r>
              <a:rPr lang="en-GB" altLang="cs-CZ" sz="2000" dirty="0" err="1">
                <a:solidFill>
                  <a:srgbClr val="002060"/>
                </a:solidFill>
                <a:latin typeface="Times New Roman" panose="02020603050405020304" pitchFamily="18" charset="0"/>
                <a:cs typeface="Times New Roman" panose="02020603050405020304" pitchFamily="18" charset="0"/>
              </a:rPr>
              <a:t>ou've</a:t>
            </a:r>
            <a:r>
              <a:rPr lang="en-GB" altLang="cs-CZ" sz="2000" dirty="0">
                <a:solidFill>
                  <a:srgbClr val="002060"/>
                </a:solidFill>
                <a:latin typeface="Times New Roman" panose="02020603050405020304" pitchFamily="18" charset="0"/>
                <a:cs typeface="Times New Roman" panose="02020603050405020304" pitchFamily="18" charset="0"/>
              </a:rPr>
              <a:t> identified your personality.</a:t>
            </a:r>
            <a:endParaRPr lang="cs-CZ" altLang="cs-CZ" sz="2000" dirty="0">
              <a:solidFill>
                <a:srgbClr val="002060"/>
              </a:solidFill>
              <a:latin typeface="Times New Roman" panose="02020603050405020304" pitchFamily="18" charset="0"/>
              <a:cs typeface="Times New Roman" panose="02020603050405020304" pitchFamily="18" charset="0"/>
            </a:endParaRPr>
          </a:p>
          <a:p>
            <a:pPr marL="257175" lvl="0" indent="-257175" defTabSz="685800"/>
            <a:endParaRPr lang="cs-CZ" altLang="cs-CZ" sz="2000" dirty="0">
              <a:solidFill>
                <a:srgbClr val="002060"/>
              </a:solidFill>
              <a:latin typeface="Times New Roman" panose="02020603050405020304" pitchFamily="18" charset="0"/>
              <a:cs typeface="Times New Roman" panose="02020603050405020304" pitchFamily="18" charset="0"/>
            </a:endParaRPr>
          </a:p>
          <a:p>
            <a:pPr marL="257175" lvl="0" indent="-257175" defTabSz="685800"/>
            <a:r>
              <a:rPr lang="en-GB" altLang="cs-CZ" sz="2000" dirty="0">
                <a:solidFill>
                  <a:srgbClr val="002060"/>
                </a:solidFill>
                <a:latin typeface="Times New Roman" panose="02020603050405020304" pitchFamily="18" charset="0"/>
                <a:cs typeface="Times New Roman" panose="02020603050405020304" pitchFamily="18" charset="0"/>
              </a:rPr>
              <a:t>You know your personality strengths and weaknesses.</a:t>
            </a:r>
            <a:endParaRPr lang="cs-CZ" altLang="cs-CZ" sz="2000" dirty="0">
              <a:solidFill>
                <a:srgbClr val="002060"/>
              </a:solidFill>
              <a:latin typeface="Times New Roman" panose="02020603050405020304" pitchFamily="18" charset="0"/>
              <a:cs typeface="Times New Roman" panose="02020603050405020304" pitchFamily="18" charset="0"/>
            </a:endParaRPr>
          </a:p>
          <a:p>
            <a:pPr marL="257175" lvl="0" indent="-257175" defTabSz="685800"/>
            <a:endParaRPr lang="cs-CZ" altLang="cs-CZ" sz="2000" dirty="0">
              <a:solidFill>
                <a:srgbClr val="002060"/>
              </a:solidFill>
              <a:latin typeface="Times New Roman" panose="02020603050405020304" pitchFamily="18" charset="0"/>
              <a:cs typeface="Times New Roman" panose="02020603050405020304" pitchFamily="18" charset="0"/>
            </a:endParaRPr>
          </a:p>
          <a:p>
            <a:pPr marL="257175" lvl="0" indent="-257175" defTabSz="685800"/>
            <a:r>
              <a:rPr lang="en-GB" altLang="cs-CZ" sz="2000" dirty="0">
                <a:solidFill>
                  <a:srgbClr val="002060"/>
                </a:solidFill>
                <a:latin typeface="Times New Roman" panose="02020603050405020304" pitchFamily="18" charset="0"/>
                <a:cs typeface="Times New Roman" panose="02020603050405020304" pitchFamily="18" charset="0"/>
              </a:rPr>
              <a:t>The question is how you will use this knowledge in your personal and professional life.</a:t>
            </a:r>
            <a:endParaRPr lang="cs-CZ" altLang="cs-CZ" sz="2000" dirty="0">
              <a:solidFill>
                <a:srgbClr val="002060"/>
              </a:solidFill>
              <a:latin typeface="Times New Roman" panose="02020603050405020304" pitchFamily="18" charset="0"/>
              <a:cs typeface="Times New Roman" panose="02020603050405020304" pitchFamily="18" charset="0"/>
            </a:endParaRPr>
          </a:p>
          <a:p>
            <a:pPr marL="257175" lvl="0" indent="-257175" defTabSz="685800"/>
            <a:endParaRPr lang="cs-CZ" altLang="cs-CZ" sz="2000" dirty="0">
              <a:solidFill>
                <a:srgbClr val="002060"/>
              </a:solidFill>
              <a:latin typeface="Times New Roman" panose="02020603050405020304" pitchFamily="18" charset="0"/>
              <a:cs typeface="Times New Roman" panose="02020603050405020304" pitchFamily="18" charset="0"/>
            </a:endParaRPr>
          </a:p>
          <a:p>
            <a:pPr marL="257175" lvl="0" indent="-257175" defTabSz="685800"/>
            <a:r>
              <a:rPr lang="en-GB" altLang="cs-CZ" sz="2000" dirty="0">
                <a:solidFill>
                  <a:srgbClr val="002060"/>
                </a:solidFill>
                <a:latin typeface="Times New Roman" panose="02020603050405020304" pitchFamily="18" charset="0"/>
                <a:cs typeface="Times New Roman" panose="02020603050405020304" pitchFamily="18" charset="0"/>
              </a:rPr>
              <a:t>The output is a completed assignment (results from testing) and uploaded to the IS.</a:t>
            </a:r>
            <a:endParaRPr kumimoji="0" lang="en-GB" altLang="cs-CZ" sz="20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val="18022160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délník 6"/>
          <p:cNvSpPr/>
          <p:nvPr/>
        </p:nvSpPr>
        <p:spPr>
          <a:xfrm>
            <a:off x="205740" y="257176"/>
            <a:ext cx="6155055" cy="4612004"/>
          </a:xfrm>
          <a:prstGeom prst="rect">
            <a:avLst/>
          </a:prstGeom>
          <a:solidFill>
            <a:srgbClr val="30787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cs-CZ" sz="1350" b="1">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
        <p:nvSpPr>
          <p:cNvPr id="2" name="Nadpis 1"/>
          <p:cNvSpPr>
            <a:spLocks noGrp="1"/>
          </p:cNvSpPr>
          <p:nvPr>
            <p:ph type="ctrTitle" idx="4294967295"/>
          </p:nvPr>
        </p:nvSpPr>
        <p:spPr>
          <a:xfrm>
            <a:off x="1259632" y="1347614"/>
            <a:ext cx="3833813" cy="1619250"/>
          </a:xfrm>
          <a:prstGeom prst="rect">
            <a:avLst/>
          </a:prstGeom>
        </p:spPr>
        <p:txBody>
          <a:bodyPr anchor="t">
            <a:normAutofit fontScale="90000"/>
          </a:bodyPr>
          <a:lstStyle/>
          <a:p>
            <a:pPr>
              <a:defRPr/>
            </a:pPr>
            <a:br>
              <a:rPr lang="cs-CZ" sz="3000" b="1">
                <a:solidFill>
                  <a:schemeClr val="bg1"/>
                </a:solidFill>
                <a:latin typeface="Times New Roman" panose="02020603050405020304" pitchFamily="18" charset="0"/>
                <a:cs typeface="Times New Roman" panose="02020603050405020304" pitchFamily="18" charset="0"/>
              </a:rPr>
            </a:br>
            <a:r>
              <a:rPr lang="cs-CZ" sz="3000" b="1" err="1">
                <a:solidFill>
                  <a:schemeClr val="bg1"/>
                </a:solidFill>
                <a:latin typeface="Times New Roman" panose="02020603050405020304" pitchFamily="18" charset="0"/>
                <a:cs typeface="Times New Roman" panose="02020603050405020304" pitchFamily="18" charset="0"/>
              </a:rPr>
              <a:t>We</a:t>
            </a:r>
            <a:r>
              <a:rPr lang="cs-CZ" sz="3000" b="1">
                <a:solidFill>
                  <a:schemeClr val="bg1"/>
                </a:solidFill>
                <a:latin typeface="Times New Roman" panose="02020603050405020304" pitchFamily="18" charset="0"/>
                <a:cs typeface="Times New Roman" panose="02020603050405020304" pitchFamily="18" charset="0"/>
              </a:rPr>
              <a:t> </a:t>
            </a:r>
            <a:r>
              <a:rPr lang="en-US" sz="3000" b="1">
                <a:solidFill>
                  <a:schemeClr val="bg1"/>
                </a:solidFill>
                <a:latin typeface="Times New Roman" panose="02020603050405020304" pitchFamily="18" charset="0"/>
                <a:cs typeface="Times New Roman" panose="02020603050405020304" pitchFamily="18" charset="0"/>
              </a:rPr>
              <a:t>can share our thoughts </a:t>
            </a:r>
            <a:r>
              <a:rPr lang="cs-CZ" sz="3000" b="1">
                <a:solidFill>
                  <a:schemeClr val="bg1"/>
                </a:solidFill>
                <a:latin typeface="Times New Roman" panose="02020603050405020304" pitchFamily="18" charset="0"/>
                <a:cs typeface="Times New Roman" panose="02020603050405020304" pitchFamily="18" charset="0"/>
              </a:rPr>
              <a:t>and </a:t>
            </a:r>
            <a:r>
              <a:rPr lang="en-US" sz="3000" b="1">
                <a:solidFill>
                  <a:schemeClr val="bg1"/>
                </a:solidFill>
                <a:latin typeface="Times New Roman" panose="02020603050405020304" pitchFamily="18" charset="0"/>
                <a:cs typeface="Times New Roman" panose="02020603050405020304" pitchFamily="18" charset="0"/>
              </a:rPr>
              <a:t>ask question</a:t>
            </a:r>
            <a:r>
              <a:rPr lang="cs-CZ" sz="3000" b="1">
                <a:solidFill>
                  <a:schemeClr val="bg1"/>
                </a:solidFill>
                <a:latin typeface="Times New Roman" panose="02020603050405020304" pitchFamily="18" charset="0"/>
                <a:cs typeface="Times New Roman" panose="02020603050405020304" pitchFamily="18" charset="0"/>
              </a:rPr>
              <a:t>s</a:t>
            </a:r>
            <a:br>
              <a:rPr lang="cs-CZ" sz="3000" b="1">
                <a:solidFill>
                  <a:schemeClr val="bg1"/>
                </a:solidFill>
                <a:latin typeface="Times New Roman" panose="02020603050405020304" pitchFamily="18" charset="0"/>
                <a:cs typeface="Times New Roman" panose="02020603050405020304" pitchFamily="18" charset="0"/>
              </a:rPr>
            </a:br>
            <a:r>
              <a:rPr lang="cs-CZ" sz="3000" b="1">
                <a:solidFill>
                  <a:schemeClr val="bg1"/>
                </a:solidFill>
                <a:latin typeface="Times New Roman" panose="02020603050405020304" pitchFamily="18" charset="0"/>
                <a:cs typeface="Times New Roman" panose="02020603050405020304" pitchFamily="18" charset="0"/>
                <a:sym typeface="Wingdings" panose="05000000000000000000" pitchFamily="2" charset="2"/>
              </a:rPr>
              <a:t></a:t>
            </a:r>
            <a:br>
              <a:rPr lang="cs-CZ" sz="3000" b="1">
                <a:solidFill>
                  <a:schemeClr val="bg1"/>
                </a:solidFill>
                <a:latin typeface="Times New Roman" panose="02020603050405020304" pitchFamily="18" charset="0"/>
                <a:cs typeface="Times New Roman" panose="02020603050405020304" pitchFamily="18" charset="0"/>
              </a:rPr>
            </a:br>
            <a:br>
              <a:rPr lang="cs-CZ" sz="3000" b="1">
                <a:solidFill>
                  <a:schemeClr val="bg1"/>
                </a:solidFill>
                <a:latin typeface="Times New Roman" panose="02020603050405020304" pitchFamily="18" charset="0"/>
                <a:cs typeface="Times New Roman" panose="02020603050405020304" pitchFamily="18" charset="0"/>
              </a:rPr>
            </a:br>
            <a:br>
              <a:rPr lang="cs-CZ" sz="3000" b="1">
                <a:solidFill>
                  <a:schemeClr val="bg1"/>
                </a:solidFill>
                <a:latin typeface="Times New Roman" panose="02020603050405020304" pitchFamily="18" charset="0"/>
                <a:cs typeface="Times New Roman" panose="02020603050405020304" pitchFamily="18" charset="0"/>
              </a:rPr>
            </a:br>
            <a:endParaRPr lang="cs-CZ" sz="3000" b="1">
              <a:solidFill>
                <a:schemeClr val="bg1"/>
              </a:solidFill>
              <a:latin typeface="Times New Roman" panose="02020603050405020304" pitchFamily="18" charset="0"/>
              <a:cs typeface="Times New Roman" panose="02020603050405020304" pitchFamily="18" charset="0"/>
            </a:endParaRPr>
          </a:p>
        </p:txBody>
      </p:sp>
      <p:sp>
        <p:nvSpPr>
          <p:cNvPr id="16390" name="Podnadpis 2"/>
          <p:cNvSpPr txBox="1">
            <a:spLocks/>
          </p:cNvSpPr>
          <p:nvPr/>
        </p:nvSpPr>
        <p:spPr bwMode="auto">
          <a:xfrm>
            <a:off x="6360795" y="3367564"/>
            <a:ext cx="2584968" cy="1292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buFont typeface="Arial" panose="020B0604020202020204" pitchFamily="34" charset="0"/>
              <a:buNone/>
            </a:pPr>
            <a:r>
              <a:rPr lang="cs-CZ" altLang="cs-CZ" sz="1200" b="1">
                <a:solidFill>
                  <a:srgbClr val="307871"/>
                </a:solidFill>
                <a:latin typeface="Times New Roman" panose="02020603050405020304" pitchFamily="18" charset="0"/>
                <a:cs typeface="Times New Roman" panose="02020603050405020304" pitchFamily="18" charset="0"/>
              </a:rPr>
              <a:t>Pavel Adámek</a:t>
            </a:r>
          </a:p>
          <a:p>
            <a:pPr algn="ctr" eaLnBrk="1" hangingPunct="1">
              <a:buFont typeface="Arial" panose="020B0604020202020204" pitchFamily="34" charset="0"/>
              <a:buNone/>
            </a:pPr>
            <a:r>
              <a:rPr lang="cs-CZ" altLang="cs-CZ" sz="1200" b="1" i="1">
                <a:solidFill>
                  <a:srgbClr val="307871"/>
                </a:solidFill>
                <a:latin typeface="Times New Roman" panose="02020603050405020304" pitchFamily="18" charset="0"/>
                <a:cs typeface="Times New Roman" panose="02020603050405020304" pitchFamily="18" charset="0"/>
              </a:rPr>
              <a:t>adamek@opf.slu.cz</a:t>
            </a:r>
          </a:p>
          <a:p>
            <a:pPr algn="ctr" eaLnBrk="1" hangingPunct="1">
              <a:buFont typeface="Arial" panose="020B0604020202020204" pitchFamily="34" charset="0"/>
              <a:buNone/>
            </a:pPr>
            <a:endParaRPr lang="cs-CZ" altLang="cs-CZ" sz="1200" b="1">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endParaRPr lang="cs-CZ" altLang="cs-CZ" sz="1200" b="1">
              <a:solidFill>
                <a:srgbClr val="307871"/>
              </a:solidFill>
              <a:latin typeface="Times New Roman" panose="02020603050405020304" pitchFamily="18" charset="0"/>
              <a:cs typeface="Times New Roman" panose="02020603050405020304" pitchFamily="18" charset="0"/>
            </a:endParaRPr>
          </a:p>
        </p:txBody>
      </p:sp>
      <p:pic>
        <p:nvPicPr>
          <p:cNvPr id="8" name="Obráze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64288" y="555526"/>
            <a:ext cx="1477971" cy="1138009"/>
          </a:xfrm>
          <a:prstGeom prst="rect">
            <a:avLst/>
          </a:prstGeom>
        </p:spPr>
      </p:pic>
    </p:spTree>
    <p:extLst>
      <p:ext uri="{BB962C8B-B14F-4D97-AF65-F5344CB8AC3E}">
        <p14:creationId xmlns:p14="http://schemas.microsoft.com/office/powerpoint/2010/main" val="2470575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Nadpis 1"/>
          <p:cNvSpPr txBox="1">
            <a:spLocks/>
          </p:cNvSpPr>
          <p:nvPr/>
        </p:nvSpPr>
        <p:spPr>
          <a:xfrm>
            <a:off x="188640" y="146615"/>
            <a:ext cx="3402378" cy="380777"/>
          </a:xfrm>
          <a:prstGeom prst="rect">
            <a:avLst/>
          </a:prstGeom>
        </p:spPr>
        <p:txBody>
          <a:bodyPr vert="horz" lIns="68580" tIns="34290" rIns="68580" bIns="34290" rtlCol="0" anchor="b">
            <a:normAutofit fontScale="5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ctr" defTabSz="685800" rtl="0" eaLnBrk="1" fontAlgn="auto" latinLnBrk="0" hangingPunct="1">
              <a:lnSpc>
                <a:spcPct val="90000"/>
              </a:lnSpc>
              <a:spcBef>
                <a:spcPct val="0"/>
              </a:spcBef>
              <a:spcAft>
                <a:spcPts val="0"/>
              </a:spcAft>
              <a:buClrTx/>
              <a:buSzTx/>
              <a:buFontTx/>
              <a:buNone/>
              <a:tabLst/>
              <a:defRPr/>
            </a:pPr>
            <a:endParaRPr kumimoji="0" lang="en-GB" sz="4500" b="0" i="0" u="none" strike="noStrike" kern="1200" cap="none" spc="0" normalizeH="0" baseline="0" noProof="0" dirty="0">
              <a:ln>
                <a:noFill/>
              </a:ln>
              <a:solidFill>
                <a:prstClr val="black"/>
              </a:solidFill>
              <a:effectLst/>
              <a:uLnTx/>
              <a:uFillTx/>
              <a:latin typeface="Calibri Light" panose="020F0302020204030204"/>
              <a:ea typeface="+mj-ea"/>
              <a:cs typeface="+mj-cs"/>
            </a:endParaRPr>
          </a:p>
        </p:txBody>
      </p:sp>
      <p:sp>
        <p:nvSpPr>
          <p:cNvPr id="5" name="Obdélník 4"/>
          <p:cNvSpPr/>
          <p:nvPr/>
        </p:nvSpPr>
        <p:spPr>
          <a:xfrm>
            <a:off x="215736" y="191010"/>
            <a:ext cx="1691968" cy="461665"/>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srgbClr val="002060"/>
                </a:solidFill>
                <a:effectLst/>
                <a:uLnTx/>
                <a:uFillTx/>
                <a:latin typeface="Times New Roman"/>
                <a:ea typeface="+mn-ea"/>
                <a:cs typeface="+mn-cs"/>
              </a:rPr>
              <a:t>Contents</a:t>
            </a:r>
            <a:endParaRPr kumimoji="0" lang="en-GB" sz="2400" b="1" i="0" u="none" strike="noStrike" kern="0" cap="none" spc="0" normalizeH="0" baseline="0" noProof="0" dirty="0">
              <a:ln>
                <a:noFill/>
              </a:ln>
              <a:solidFill>
                <a:srgbClr val="002060"/>
              </a:solidFill>
              <a:effectLst/>
              <a:uLnTx/>
              <a:uFillTx/>
              <a:latin typeface="Calibri" panose="020F0502020204030204"/>
              <a:ea typeface="+mn-ea"/>
              <a:cs typeface="+mn-cs"/>
            </a:endParaRPr>
          </a:p>
        </p:txBody>
      </p:sp>
      <p:sp>
        <p:nvSpPr>
          <p:cNvPr id="8" name="Zástupný symbol pro obsah 2"/>
          <p:cNvSpPr txBox="1">
            <a:spLocks/>
          </p:cNvSpPr>
          <p:nvPr/>
        </p:nvSpPr>
        <p:spPr>
          <a:xfrm>
            <a:off x="188640" y="748871"/>
            <a:ext cx="7271211" cy="4394629"/>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marR="0" lvl="0" indent="-342900" algn="l" defTabSz="685800" rtl="0" eaLnBrk="1" fontAlgn="auto" latinLnBrk="0" hangingPunct="1">
              <a:lnSpc>
                <a:spcPct val="90000"/>
              </a:lnSpc>
              <a:spcBef>
                <a:spcPts val="750"/>
              </a:spcBef>
              <a:spcAft>
                <a:spcPts val="0"/>
              </a:spcAft>
              <a:buClrTx/>
              <a:buSzTx/>
              <a:buFont typeface="Arial" panose="020B0604020202020204" pitchFamily="34" charset="0"/>
              <a:buAutoNum type="arabicPeriod"/>
              <a:tabLst/>
              <a:defRPr/>
            </a:pPr>
            <a:r>
              <a:rPr kumimoji="0" lang="en-GB" altLang="cs-CZ" sz="18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PART </a:t>
            </a:r>
            <a:r>
              <a:rPr kumimoji="0" lang="en-GB" altLang="cs-CZ" sz="12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(10 min.)</a:t>
            </a: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GB" altLang="cs-CZ"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Short introduction –  </a:t>
            </a:r>
            <a:r>
              <a:rPr kumimoji="0" lang="cs-CZ" altLang="cs-CZ"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MBTI personality </a:t>
            </a:r>
            <a:r>
              <a:rPr kumimoji="0" lang="cs-CZ" altLang="cs-CZ"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types</a:t>
            </a:r>
            <a:r>
              <a:rPr kumimoji="0" lang="cs-CZ" altLang="cs-CZ"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a:t>
            </a:r>
            <a:endParaRPr kumimoji="0" lang="en-GB" altLang="cs-CZ"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endParaRP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endParaRPr kumimoji="0" lang="en-GB" altLang="cs-CZ" sz="18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endParaRP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altLang="cs-CZ" sz="18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2. PART </a:t>
            </a:r>
            <a:r>
              <a:rPr kumimoji="0" lang="en-GB" altLang="cs-CZ" sz="12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a:t>
            </a:r>
            <a:r>
              <a:rPr lang="cs-CZ" altLang="cs-CZ" sz="1200" dirty="0">
                <a:solidFill>
                  <a:srgbClr val="002060"/>
                </a:solidFill>
                <a:latin typeface="Times New Roman" panose="02020603050405020304" pitchFamily="18" charset="0"/>
                <a:cs typeface="Times New Roman" panose="02020603050405020304" pitchFamily="18" charset="0"/>
              </a:rPr>
              <a:t>5</a:t>
            </a:r>
            <a:r>
              <a:rPr kumimoji="0" lang="en-GB" altLang="cs-CZ" sz="12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min.)</a:t>
            </a:r>
            <a:endParaRPr kumimoji="0" lang="en-GB" altLang="cs-CZ" sz="18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endParaRPr>
          </a:p>
          <a:p>
            <a:pPr marL="171450" lvl="0" indent="-171450" defTabSz="685800">
              <a:spcBef>
                <a:spcPts val="750"/>
              </a:spcBef>
            </a:pPr>
            <a:r>
              <a:rPr kumimoji="0" lang="en-GB" altLang="cs-CZ"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Students brainstorm </a:t>
            </a:r>
            <a:r>
              <a:rPr lang="en-GB" altLang="cs-CZ" sz="1800" dirty="0">
                <a:solidFill>
                  <a:srgbClr val="002060"/>
                </a:solidFill>
                <a:latin typeface="Times New Roman" panose="02020603050405020304" pitchFamily="18" charset="0"/>
                <a:cs typeface="Times New Roman" panose="02020603050405020304" pitchFamily="18" charset="0"/>
              </a:rPr>
              <a:t>to identify(guess) your personality, examples are shared on the whiteboard in MS Teams. </a:t>
            </a:r>
            <a:endParaRPr lang="cs-CZ" altLang="cs-CZ" sz="1800" dirty="0">
              <a:solidFill>
                <a:srgbClr val="002060"/>
              </a:solidFill>
              <a:latin typeface="Times New Roman" panose="02020603050405020304" pitchFamily="18" charset="0"/>
              <a:cs typeface="Times New Roman" panose="02020603050405020304" pitchFamily="18" charset="0"/>
            </a:endParaRP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endParaRPr kumimoji="0" lang="cs-CZ" altLang="cs-CZ" sz="18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endParaRP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cs-CZ" altLang="cs-CZ" sz="18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3. PART </a:t>
            </a:r>
            <a:r>
              <a:rPr kumimoji="0" lang="cs-CZ" altLang="cs-CZ" sz="12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(30 min.)</a:t>
            </a:r>
            <a:endParaRPr kumimoji="0" lang="en-GB" altLang="cs-CZ" sz="12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endParaRPr>
          </a:p>
          <a:p>
            <a:pPr marL="171450" lvl="0" indent="-171450" defTabSz="685800">
              <a:spcBef>
                <a:spcPts val="750"/>
              </a:spcBef>
            </a:pPr>
            <a:r>
              <a:rPr lang="en-GB" altLang="cs-CZ" sz="1800" dirty="0">
                <a:solidFill>
                  <a:srgbClr val="002060"/>
                </a:solidFill>
                <a:latin typeface="Times New Roman" panose="02020603050405020304" pitchFamily="18" charset="0"/>
                <a:cs typeface="Times New Roman" panose="02020603050405020304" pitchFamily="18" charset="0"/>
              </a:rPr>
              <a:t>Each student takes a personality assessment (MBTI and Eysenck Personality Questionnaire (EPQ)</a:t>
            </a:r>
            <a:r>
              <a:rPr lang="cs-CZ" altLang="cs-CZ" sz="1800" dirty="0">
                <a:solidFill>
                  <a:srgbClr val="002060"/>
                </a:solidFill>
                <a:latin typeface="Times New Roman" panose="02020603050405020304" pitchFamily="18" charset="0"/>
                <a:cs typeface="Times New Roman" panose="02020603050405020304" pitchFamily="18" charset="0"/>
              </a:rPr>
              <a:t> </a:t>
            </a:r>
            <a:r>
              <a:rPr lang="en-GB" altLang="cs-CZ" sz="1800" dirty="0">
                <a:solidFill>
                  <a:srgbClr val="002060"/>
                </a:solidFill>
                <a:latin typeface="Times New Roman" panose="02020603050405020304" pitchFamily="18" charset="0"/>
                <a:cs typeface="Times New Roman" panose="02020603050405020304" pitchFamily="18" charset="0"/>
              </a:rPr>
              <a:t>and </a:t>
            </a:r>
            <a:r>
              <a:rPr kumimoji="0" lang="en-GB" altLang="cs-CZ"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uploads it to the IS. </a:t>
            </a:r>
            <a:endParaRPr kumimoji="0" lang="cs-CZ" altLang="cs-CZ" sz="18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endParaRP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endParaRPr kumimoji="0" lang="cs-CZ" altLang="cs-CZ" sz="18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endParaRP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endParaRPr kumimoji="0" lang="en-GB" altLang="cs-CZ" sz="18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endParaRP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endParaRPr kumimoji="0" lang="en-GB" altLang="cs-CZ" sz="1800" b="1" i="0" u="none" strike="noStrike" kern="1200" cap="none" spc="0" normalizeH="0" baseline="0" noProof="0" dirty="0">
              <a:ln>
                <a:noFill/>
              </a:ln>
              <a:solidFill>
                <a:srgbClr val="307871"/>
              </a:solidFill>
              <a:effectLst/>
              <a:uLnTx/>
              <a:uFillTx/>
              <a:latin typeface="Times New Roman" panose="02020603050405020304" pitchFamily="18" charset="0"/>
              <a:ea typeface="+mn-ea"/>
              <a:cs typeface="Times New Roman" panose="02020603050405020304" pitchFamily="18" charset="0"/>
            </a:endParaRP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endParaRPr kumimoji="0" lang="en-GB" altLang="cs-CZ" sz="1800" b="1" i="0" u="none" strike="noStrike" kern="1200" cap="none" spc="0" normalizeH="0" baseline="0" noProof="0" dirty="0">
              <a:ln>
                <a:noFill/>
              </a:ln>
              <a:solidFill>
                <a:srgbClr val="307871"/>
              </a:solidFill>
              <a:effectLst/>
              <a:uLnTx/>
              <a:uFillTx/>
              <a:latin typeface="Times New Roman" panose="02020603050405020304" pitchFamily="18" charset="0"/>
              <a:ea typeface="+mn-ea"/>
              <a:cs typeface="Times New Roman" panose="02020603050405020304" pitchFamily="18" charset="0"/>
            </a:endParaRP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endParaRPr kumimoji="0" lang="en-GB" altLang="cs-CZ" sz="1800" b="1" i="0" u="none" strike="noStrike" kern="1200" cap="none" spc="0" normalizeH="0" baseline="0" noProof="0" dirty="0">
              <a:ln>
                <a:noFill/>
              </a:ln>
              <a:solidFill>
                <a:srgbClr val="307871"/>
              </a:solidFill>
              <a:effectLst/>
              <a:uLnTx/>
              <a:uFillTx/>
              <a:latin typeface="Times New Roman" panose="02020603050405020304" pitchFamily="18" charset="0"/>
              <a:ea typeface="+mn-ea"/>
              <a:cs typeface="Times New Roman" panose="02020603050405020304" pitchFamily="18" charset="0"/>
            </a:endParaRP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endParaRPr kumimoji="0" lang="en-GB" altLang="cs-CZ" sz="1800" b="1" i="0" u="none" strike="noStrike" kern="1200" cap="none" spc="0" normalizeH="0" baseline="0" noProof="0" dirty="0">
              <a:ln>
                <a:noFill/>
              </a:ln>
              <a:solidFill>
                <a:srgbClr val="307871"/>
              </a:solidFill>
              <a:effectLst/>
              <a:uLnTx/>
              <a:uFillTx/>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val="8005473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Nadpis 1"/>
          <p:cNvSpPr txBox="1">
            <a:spLocks/>
          </p:cNvSpPr>
          <p:nvPr/>
        </p:nvSpPr>
        <p:spPr>
          <a:xfrm>
            <a:off x="188640" y="146615"/>
            <a:ext cx="3402378" cy="380777"/>
          </a:xfrm>
          <a:prstGeom prst="rect">
            <a:avLst/>
          </a:prstGeom>
        </p:spPr>
        <p:txBody>
          <a:bodyPr vert="horz" lIns="68580" tIns="34290" rIns="68580" bIns="34290" rtlCol="0" anchor="b">
            <a:normAutofit fontScale="5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ctr" defTabSz="685800" rtl="0" eaLnBrk="1" fontAlgn="auto" latinLnBrk="0" hangingPunct="1">
              <a:lnSpc>
                <a:spcPct val="90000"/>
              </a:lnSpc>
              <a:spcBef>
                <a:spcPct val="0"/>
              </a:spcBef>
              <a:spcAft>
                <a:spcPts val="0"/>
              </a:spcAft>
              <a:buClrTx/>
              <a:buSzTx/>
              <a:buFontTx/>
              <a:buNone/>
              <a:tabLst/>
              <a:defRPr/>
            </a:pPr>
            <a:endParaRPr kumimoji="0" lang="cs-CZ" sz="4500" b="0" i="0" u="none" strike="noStrike" kern="1200" cap="none" spc="0" normalizeH="0" baseline="0" noProof="0" dirty="0">
              <a:ln>
                <a:noFill/>
              </a:ln>
              <a:solidFill>
                <a:prstClr val="black"/>
              </a:solidFill>
              <a:effectLst/>
              <a:uLnTx/>
              <a:uFillTx/>
              <a:latin typeface="Calibri Light" panose="020F0302020204030204"/>
              <a:ea typeface="+mj-ea"/>
              <a:cs typeface="+mj-cs"/>
            </a:endParaRPr>
          </a:p>
        </p:txBody>
      </p:sp>
      <p:sp>
        <p:nvSpPr>
          <p:cNvPr id="5" name="Obdélník 4"/>
          <p:cNvSpPr/>
          <p:nvPr/>
        </p:nvSpPr>
        <p:spPr>
          <a:xfrm>
            <a:off x="296652" y="333536"/>
            <a:ext cx="3409908" cy="369332"/>
          </a:xfrm>
          <a:prstGeom prst="rect">
            <a:avLst/>
          </a:prstGeom>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cs-CZ" sz="18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Learning and </a:t>
            </a:r>
            <a:r>
              <a:rPr kumimoji="0" lang="cs-CZ" sz="18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practice</a:t>
            </a:r>
            <a:r>
              <a:rPr kumimoji="0" lang="cs-CZ" sz="18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o</a:t>
            </a:r>
            <a:r>
              <a:rPr kumimoji="0" lang="en-GB" sz="18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bjectives</a:t>
            </a:r>
            <a:endParaRPr kumimoji="0" lang="en-GB" sz="18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endParaRPr>
          </a:p>
        </p:txBody>
      </p:sp>
      <p:sp>
        <p:nvSpPr>
          <p:cNvPr id="8" name="Zástupný symbol pro obsah 2"/>
          <p:cNvSpPr txBox="1">
            <a:spLocks/>
          </p:cNvSpPr>
          <p:nvPr/>
        </p:nvSpPr>
        <p:spPr>
          <a:xfrm>
            <a:off x="296652" y="776712"/>
            <a:ext cx="7384308" cy="3590076"/>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cs-CZ" altLang="cs-CZ"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Y</a:t>
            </a:r>
            <a:r>
              <a:rPr kumimoji="0" lang="en-US" altLang="cs-CZ"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ou</a:t>
            </a:r>
            <a:r>
              <a:rPr kumimoji="0" lang="en-US" altLang="cs-CZ"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should be able to:</a:t>
            </a:r>
            <a:endParaRPr kumimoji="0" lang="cs-CZ" altLang="cs-CZ"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endParaRP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endParaRPr kumimoji="0" lang="cs-CZ" altLang="cs-CZ"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endParaRPr>
          </a:p>
          <a:p>
            <a:pPr marL="171450" lvl="0" indent="-171450" defTabSz="685800">
              <a:spcBef>
                <a:spcPts val="750"/>
              </a:spcBef>
            </a:pPr>
            <a:r>
              <a:rPr lang="cs-CZ" altLang="cs-CZ" sz="1800" dirty="0">
                <a:solidFill>
                  <a:srgbClr val="002060"/>
                </a:solidFill>
                <a:latin typeface="Times New Roman" panose="02020603050405020304" pitchFamily="18" charset="0"/>
                <a:cs typeface="Times New Roman" panose="02020603050405020304" pitchFamily="18" charset="0"/>
              </a:rPr>
              <a:t>I</a:t>
            </a:r>
            <a:r>
              <a:rPr lang="en-GB" altLang="cs-CZ" sz="1800" dirty="0" err="1">
                <a:solidFill>
                  <a:srgbClr val="002060"/>
                </a:solidFill>
                <a:latin typeface="Times New Roman" panose="02020603050405020304" pitchFamily="18" charset="0"/>
                <a:cs typeface="Times New Roman" panose="02020603050405020304" pitchFamily="18" charset="0"/>
              </a:rPr>
              <a:t>dentify</a:t>
            </a:r>
            <a:r>
              <a:rPr lang="en-GB" altLang="cs-CZ" sz="1800" dirty="0">
                <a:solidFill>
                  <a:srgbClr val="002060"/>
                </a:solidFill>
                <a:latin typeface="Times New Roman" panose="02020603050405020304" pitchFamily="18" charset="0"/>
                <a:cs typeface="Times New Roman" panose="02020603050405020304" pitchFamily="18" charset="0"/>
              </a:rPr>
              <a:t> your personality type with its strengths and weaknesses.</a:t>
            </a:r>
            <a:endParaRPr lang="cs-CZ" altLang="cs-CZ" sz="1800" dirty="0">
              <a:solidFill>
                <a:srgbClr val="002060"/>
              </a:solidFill>
              <a:latin typeface="Times New Roman" panose="02020603050405020304" pitchFamily="18" charset="0"/>
              <a:cs typeface="Times New Roman" panose="02020603050405020304" pitchFamily="18" charset="0"/>
            </a:endParaRPr>
          </a:p>
          <a:p>
            <a:pPr marL="171450" lvl="0" indent="-171450" defTabSz="685800">
              <a:spcBef>
                <a:spcPts val="750"/>
              </a:spcBef>
            </a:pPr>
            <a:endParaRPr lang="cs-CZ" altLang="cs-CZ" sz="1800" dirty="0">
              <a:solidFill>
                <a:srgbClr val="002060"/>
              </a:solidFill>
              <a:latin typeface="Times New Roman" panose="02020603050405020304" pitchFamily="18" charset="0"/>
              <a:cs typeface="Times New Roman" panose="02020603050405020304" pitchFamily="18" charset="0"/>
            </a:endParaRPr>
          </a:p>
          <a:p>
            <a:pPr marL="171450" lvl="0" indent="-171450" defTabSz="685800">
              <a:spcBef>
                <a:spcPts val="750"/>
              </a:spcBef>
            </a:pPr>
            <a:r>
              <a:rPr lang="en-GB" altLang="cs-CZ" sz="1800" dirty="0">
                <a:solidFill>
                  <a:srgbClr val="002060"/>
                </a:solidFill>
                <a:latin typeface="Times New Roman" panose="02020603050405020304" pitchFamily="18" charset="0"/>
                <a:cs typeface="Times New Roman" panose="02020603050405020304" pitchFamily="18" charset="0"/>
              </a:rPr>
              <a:t>Use the knowledge of personality typology for their future development and for the possible development of colleagues and managers, as a tool for management and understanding of personality. </a:t>
            </a:r>
            <a:endParaRPr kumimoji="0" lang="en-GB" altLang="cs-CZ" sz="2000" b="1" i="0" u="none" strike="noStrike" kern="1200" cap="none" spc="0" normalizeH="0" baseline="0" noProof="0" dirty="0">
              <a:ln>
                <a:noFill/>
              </a:ln>
              <a:solidFill>
                <a:srgbClr val="307871"/>
              </a:solidFill>
              <a:effectLst/>
              <a:uLnTx/>
              <a:uFillTx/>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val="13004925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Nadpis 1"/>
          <p:cNvSpPr txBox="1">
            <a:spLocks/>
          </p:cNvSpPr>
          <p:nvPr/>
        </p:nvSpPr>
        <p:spPr>
          <a:xfrm>
            <a:off x="188640" y="146615"/>
            <a:ext cx="3402378" cy="380777"/>
          </a:xfrm>
          <a:prstGeom prst="rect">
            <a:avLst/>
          </a:prstGeom>
        </p:spPr>
        <p:txBody>
          <a:bodyPr vert="horz" lIns="68580" tIns="34290" rIns="68580" bIns="34290" rtlCol="0" anchor="b">
            <a:normAutofit fontScale="5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ctr" defTabSz="685800" rtl="0" eaLnBrk="1" fontAlgn="auto" latinLnBrk="0" hangingPunct="1">
              <a:lnSpc>
                <a:spcPct val="90000"/>
              </a:lnSpc>
              <a:spcBef>
                <a:spcPct val="0"/>
              </a:spcBef>
              <a:spcAft>
                <a:spcPts val="0"/>
              </a:spcAft>
              <a:buClrTx/>
              <a:buSzTx/>
              <a:buFontTx/>
              <a:buNone/>
              <a:tabLst/>
              <a:defRPr/>
            </a:pPr>
            <a:endParaRPr kumimoji="0" lang="cs-CZ" sz="4500" b="0" i="0" u="none" strike="noStrike" kern="1200" cap="none" spc="0" normalizeH="0" baseline="0" noProof="0" dirty="0">
              <a:ln>
                <a:noFill/>
              </a:ln>
              <a:solidFill>
                <a:prstClr val="black"/>
              </a:solidFill>
              <a:effectLst/>
              <a:uLnTx/>
              <a:uFillTx/>
              <a:latin typeface="Calibri Light" panose="020F0302020204030204"/>
              <a:ea typeface="+mj-ea"/>
              <a:cs typeface="+mj-cs"/>
            </a:endParaRPr>
          </a:p>
        </p:txBody>
      </p:sp>
      <p:sp>
        <p:nvSpPr>
          <p:cNvPr id="5" name="Obdélník 4"/>
          <p:cNvSpPr/>
          <p:nvPr/>
        </p:nvSpPr>
        <p:spPr>
          <a:xfrm>
            <a:off x="296652" y="333536"/>
            <a:ext cx="3508333" cy="369332"/>
          </a:xfrm>
          <a:prstGeom prst="rect">
            <a:avLst/>
          </a:prstGeom>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cs-CZ" sz="18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What</a:t>
            </a:r>
            <a:r>
              <a:rPr kumimoji="0" lang="cs-CZ" sz="18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cs-CZ" sz="18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you</a:t>
            </a:r>
            <a:r>
              <a:rPr kumimoji="0" lang="cs-CZ" sz="18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are </a:t>
            </a:r>
            <a:r>
              <a:rPr kumimoji="0" lang="cs-CZ" sz="18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working</a:t>
            </a:r>
            <a:r>
              <a:rPr kumimoji="0" lang="cs-CZ" sz="18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cs-CZ" sz="18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with</a:t>
            </a:r>
            <a:r>
              <a:rPr kumimoji="0" lang="cs-CZ" sz="18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cs-CZ" sz="18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today</a:t>
            </a:r>
            <a:endParaRPr kumimoji="0" lang="en-GB" sz="18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endParaRPr>
          </a:p>
        </p:txBody>
      </p:sp>
      <p:sp>
        <p:nvSpPr>
          <p:cNvPr id="8" name="Zástupný symbol pro obsah 2"/>
          <p:cNvSpPr txBox="1">
            <a:spLocks/>
          </p:cNvSpPr>
          <p:nvPr/>
        </p:nvSpPr>
        <p:spPr>
          <a:xfrm>
            <a:off x="296652" y="776712"/>
            <a:ext cx="7384308" cy="4033252"/>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685800">
              <a:spcBef>
                <a:spcPts val="750"/>
              </a:spcBef>
            </a:pPr>
            <a:r>
              <a:rPr lang="en-GB" altLang="cs-CZ" sz="1800" dirty="0">
                <a:solidFill>
                  <a:srgbClr val="002060"/>
                </a:solidFill>
                <a:latin typeface="Times New Roman" panose="02020603050405020304" pitchFamily="18" charset="0"/>
                <a:cs typeface="Times New Roman" panose="02020603050405020304" pitchFamily="18" charset="0"/>
              </a:rPr>
              <a:t>Do the Jung personality test (</a:t>
            </a:r>
            <a:r>
              <a:rPr lang="en-GB" altLang="cs-CZ" sz="1800" dirty="0">
                <a:solidFill>
                  <a:srgbClr val="002060"/>
                </a:solidFill>
                <a:latin typeface="Times New Roman" panose="02020603050405020304" pitchFamily="18" charset="0"/>
                <a:cs typeface="Times New Roman" panose="02020603050405020304" pitchFamily="18" charset="0"/>
                <a:hlinkClick r:id="rId3"/>
              </a:rPr>
              <a:t>https://www.truity.com/test/type-finder-personality-test-ne</a:t>
            </a:r>
            <a:r>
              <a:rPr lang="cs-CZ" altLang="cs-CZ" sz="1800" dirty="0">
                <a:solidFill>
                  <a:srgbClr val="002060"/>
                </a:solidFill>
                <a:latin typeface="Times New Roman" panose="02020603050405020304" pitchFamily="18" charset="0"/>
                <a:cs typeface="Times New Roman" panose="02020603050405020304" pitchFamily="18" charset="0"/>
                <a:hlinkClick r:id="rId3"/>
              </a:rPr>
              <a:t>w</a:t>
            </a:r>
            <a:r>
              <a:rPr lang="en-GB" altLang="cs-CZ" sz="1800" dirty="0">
                <a:solidFill>
                  <a:srgbClr val="002060"/>
                </a:solidFill>
                <a:latin typeface="Times New Roman" panose="02020603050405020304" pitchFamily="18" charset="0"/>
                <a:cs typeface="Times New Roman" panose="02020603050405020304" pitchFamily="18" charset="0"/>
              </a:rPr>
              <a:t>)</a:t>
            </a:r>
            <a:r>
              <a:rPr lang="cs-CZ" altLang="cs-CZ" sz="1800" dirty="0">
                <a:solidFill>
                  <a:srgbClr val="002060"/>
                </a:solidFill>
                <a:latin typeface="Times New Roman" panose="02020603050405020304" pitchFamily="18" charset="0"/>
                <a:cs typeface="Times New Roman" panose="02020603050405020304" pitchFamily="18" charset="0"/>
              </a:rPr>
              <a:t> </a:t>
            </a:r>
            <a:r>
              <a:rPr lang="en-GB" altLang="cs-CZ" sz="1800" dirty="0">
                <a:solidFill>
                  <a:srgbClr val="002060"/>
                </a:solidFill>
                <a:latin typeface="Times New Roman" panose="02020603050405020304" pitchFamily="18" charset="0"/>
                <a:cs typeface="Times New Roman" panose="02020603050405020304" pitchFamily="18" charset="0"/>
              </a:rPr>
              <a:t>and the Eysenck Personality Questionnaire (EPQ) (</a:t>
            </a:r>
            <a:r>
              <a:rPr lang="en-GB" altLang="cs-CZ" sz="1800" dirty="0">
                <a:solidFill>
                  <a:srgbClr val="002060"/>
                </a:solidFill>
                <a:latin typeface="Times New Roman" panose="02020603050405020304" pitchFamily="18" charset="0"/>
                <a:cs typeface="Times New Roman" panose="02020603050405020304" pitchFamily="18" charset="0"/>
                <a:hlinkClick r:id="rId4"/>
              </a:rPr>
              <a:t>https://www.sapaproject.org/blogs/EysenckPersonalityQuestionnaire.html</a:t>
            </a:r>
            <a:r>
              <a:rPr lang="en-GB" altLang="cs-CZ" sz="1800" dirty="0">
                <a:solidFill>
                  <a:srgbClr val="002060"/>
                </a:solidFill>
                <a:latin typeface="Times New Roman" panose="02020603050405020304" pitchFamily="18" charset="0"/>
                <a:cs typeface="Times New Roman" panose="02020603050405020304" pitchFamily="18" charset="0"/>
              </a:rPr>
              <a:t>)</a:t>
            </a:r>
            <a:r>
              <a:rPr lang="cs-CZ" altLang="cs-CZ" sz="1800" dirty="0">
                <a:solidFill>
                  <a:srgbClr val="002060"/>
                </a:solidFill>
                <a:latin typeface="Times New Roman" panose="02020603050405020304" pitchFamily="18" charset="0"/>
                <a:cs typeface="Times New Roman" panose="02020603050405020304" pitchFamily="18" charset="0"/>
              </a:rPr>
              <a:t> </a:t>
            </a:r>
            <a:endParaRPr lang="en-GB" altLang="cs-CZ" sz="1800" dirty="0">
              <a:solidFill>
                <a:srgbClr val="002060"/>
              </a:solidFill>
              <a:latin typeface="Times New Roman" panose="02020603050405020304" pitchFamily="18" charset="0"/>
              <a:cs typeface="Times New Roman" panose="02020603050405020304" pitchFamily="18" charset="0"/>
            </a:endParaRPr>
          </a:p>
          <a:p>
            <a:pPr defTabSz="685800">
              <a:spcBef>
                <a:spcPts val="750"/>
              </a:spcBef>
            </a:pPr>
            <a:r>
              <a:rPr lang="en-GB" altLang="cs-CZ" sz="1800" dirty="0">
                <a:solidFill>
                  <a:srgbClr val="002060"/>
                </a:solidFill>
                <a:latin typeface="Times New Roman" panose="02020603050405020304" pitchFamily="18" charset="0"/>
                <a:cs typeface="Times New Roman" panose="02020603050405020304" pitchFamily="18" charset="0"/>
              </a:rPr>
              <a:t>Fill in the MBTI template (</a:t>
            </a:r>
            <a:r>
              <a:rPr lang="cs-CZ" altLang="cs-CZ" sz="1800" dirty="0" err="1">
                <a:solidFill>
                  <a:srgbClr val="002060"/>
                </a:solidFill>
                <a:latin typeface="Times New Roman" panose="02020603050405020304" pitchFamily="18" charset="0"/>
                <a:cs typeface="Times New Roman" panose="02020603050405020304" pitchFamily="18" charset="0"/>
              </a:rPr>
              <a:t>word</a:t>
            </a:r>
            <a:r>
              <a:rPr lang="cs-CZ" altLang="cs-CZ" sz="1800" dirty="0">
                <a:solidFill>
                  <a:srgbClr val="002060"/>
                </a:solidFill>
                <a:latin typeface="Times New Roman" panose="02020603050405020304" pitchFamily="18" charset="0"/>
                <a:cs typeface="Times New Roman" panose="02020603050405020304" pitchFamily="18" charset="0"/>
              </a:rPr>
              <a:t> </a:t>
            </a:r>
            <a:r>
              <a:rPr lang="cs-CZ" altLang="cs-CZ" sz="1800" dirty="0" err="1">
                <a:solidFill>
                  <a:srgbClr val="002060"/>
                </a:solidFill>
                <a:latin typeface="Times New Roman" panose="02020603050405020304" pitchFamily="18" charset="0"/>
                <a:cs typeface="Times New Roman" panose="02020603050405020304" pitchFamily="18" charset="0"/>
              </a:rPr>
              <a:t>file</a:t>
            </a:r>
            <a:r>
              <a:rPr lang="en-GB" altLang="cs-CZ" sz="1800" dirty="0">
                <a:solidFill>
                  <a:srgbClr val="002060"/>
                </a:solidFill>
                <a:latin typeface="Times New Roman" panose="02020603050405020304" pitchFamily="18" charset="0"/>
                <a:cs typeface="Times New Roman" panose="02020603050405020304" pitchFamily="18" charset="0"/>
              </a:rPr>
              <a:t>) about your personality characteristics, your strengths, weaknesses as well as recommendations in which areas you need to improve for your professional career. </a:t>
            </a:r>
            <a:r>
              <a:rPr lang="cs-CZ" altLang="cs-CZ" sz="1800" dirty="0">
                <a:solidFill>
                  <a:srgbClr val="002060"/>
                </a:solidFill>
                <a:latin typeface="Times New Roman" panose="02020603050405020304" pitchFamily="18" charset="0"/>
                <a:cs typeface="Times New Roman" panose="02020603050405020304" pitchFamily="18" charset="0"/>
              </a:rPr>
              <a:t>A</a:t>
            </a:r>
            <a:r>
              <a:rPr lang="en-GB" altLang="cs-CZ" sz="1800" dirty="0" err="1">
                <a:solidFill>
                  <a:srgbClr val="002060"/>
                </a:solidFill>
                <a:latin typeface="Times New Roman" panose="02020603050405020304" pitchFamily="18" charset="0"/>
                <a:cs typeface="Times New Roman" panose="02020603050405020304" pitchFamily="18" charset="0"/>
              </a:rPr>
              <a:t>nswers</a:t>
            </a:r>
            <a:r>
              <a:rPr lang="en-GB" altLang="cs-CZ" sz="1800" dirty="0">
                <a:solidFill>
                  <a:srgbClr val="002060"/>
                </a:solidFill>
                <a:latin typeface="Times New Roman" panose="02020603050405020304" pitchFamily="18" charset="0"/>
                <a:cs typeface="Times New Roman" panose="02020603050405020304" pitchFamily="18" charset="0"/>
              </a:rPr>
              <a:t> the following questions:</a:t>
            </a:r>
          </a:p>
          <a:p>
            <a:pPr lvl="1" defTabSz="685800">
              <a:spcBef>
                <a:spcPts val="750"/>
              </a:spcBef>
            </a:pPr>
            <a:r>
              <a:rPr lang="en-GB" altLang="cs-CZ" sz="1400" i="1" dirty="0">
                <a:solidFill>
                  <a:srgbClr val="002060"/>
                </a:solidFill>
                <a:latin typeface="Times New Roman" panose="02020603050405020304" pitchFamily="18" charset="0"/>
                <a:cs typeface="Times New Roman" panose="02020603050405020304" pitchFamily="18" charset="0"/>
              </a:rPr>
              <a:t>What kind of personality do I have?</a:t>
            </a:r>
          </a:p>
          <a:p>
            <a:pPr lvl="1" defTabSz="685800">
              <a:spcBef>
                <a:spcPts val="750"/>
              </a:spcBef>
            </a:pPr>
            <a:r>
              <a:rPr lang="en-GB" altLang="cs-CZ" sz="1400" i="1" dirty="0">
                <a:solidFill>
                  <a:srgbClr val="002060"/>
                </a:solidFill>
                <a:latin typeface="Times New Roman" panose="02020603050405020304" pitchFamily="18" charset="0"/>
                <a:cs typeface="Times New Roman" panose="02020603050405020304" pitchFamily="18" charset="0"/>
              </a:rPr>
              <a:t>What are my Jung types?</a:t>
            </a:r>
          </a:p>
          <a:p>
            <a:pPr lvl="1" defTabSz="685800">
              <a:spcBef>
                <a:spcPts val="750"/>
              </a:spcBef>
            </a:pPr>
            <a:r>
              <a:rPr lang="en-GB" altLang="cs-CZ" sz="1400" i="1" dirty="0">
                <a:solidFill>
                  <a:srgbClr val="002060"/>
                </a:solidFill>
                <a:latin typeface="Times New Roman" panose="02020603050405020304" pitchFamily="18" charset="0"/>
                <a:cs typeface="Times New Roman" panose="02020603050405020304" pitchFamily="18" charset="0"/>
              </a:rPr>
              <a:t>How will my psychological type fit certain kinds of jobs?</a:t>
            </a:r>
            <a:endParaRPr lang="en-GB" altLang="cs-CZ" sz="1800" dirty="0">
              <a:solidFill>
                <a:srgbClr val="002060"/>
              </a:solidFill>
              <a:latin typeface="Times New Roman" panose="02020603050405020304" pitchFamily="18" charset="0"/>
              <a:cs typeface="Times New Roman" panose="02020603050405020304" pitchFamily="18" charset="0"/>
            </a:endParaRPr>
          </a:p>
          <a:p>
            <a:pPr marL="0" indent="0" defTabSz="685800">
              <a:spcBef>
                <a:spcPts val="750"/>
              </a:spcBef>
              <a:buNone/>
            </a:pPr>
            <a:endParaRPr lang="cs-CZ" altLang="cs-CZ" sz="1800" dirty="0">
              <a:solidFill>
                <a:srgbClr val="002060"/>
              </a:solidFill>
              <a:latin typeface="Times New Roman" panose="02020603050405020304" pitchFamily="18" charset="0"/>
              <a:cs typeface="Times New Roman" panose="02020603050405020304" pitchFamily="18" charset="0"/>
            </a:endParaRPr>
          </a:p>
          <a:p>
            <a:pPr defTabSz="685800">
              <a:spcBef>
                <a:spcPts val="750"/>
              </a:spcBef>
            </a:pPr>
            <a:r>
              <a:rPr lang="en-GB" altLang="cs-CZ" sz="1800" dirty="0">
                <a:solidFill>
                  <a:srgbClr val="002060"/>
                </a:solidFill>
                <a:latin typeface="Times New Roman" panose="02020603050405020304" pitchFamily="18" charset="0"/>
                <a:cs typeface="Times New Roman" panose="02020603050405020304" pitchFamily="18" charset="0"/>
              </a:rPr>
              <a:t>All materials are available in the IS</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endParaRPr kumimoji="0" lang="cs-CZ" altLang="cs-CZ"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endParaRP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endParaRPr kumimoji="0" lang="en-GB" altLang="cs-CZ" sz="2000" b="1" i="0" u="none" strike="noStrike" kern="1200" cap="none" spc="0" normalizeH="0" baseline="0" noProof="0" dirty="0">
              <a:ln>
                <a:noFill/>
              </a:ln>
              <a:solidFill>
                <a:srgbClr val="307871"/>
              </a:solidFill>
              <a:effectLst/>
              <a:uLnTx/>
              <a:uFillTx/>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val="4077139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Zástupný symbol pro obsah 2"/>
          <p:cNvSpPr txBox="1">
            <a:spLocks/>
          </p:cNvSpPr>
          <p:nvPr/>
        </p:nvSpPr>
        <p:spPr>
          <a:xfrm>
            <a:off x="323528" y="915566"/>
            <a:ext cx="7704856" cy="3816424"/>
          </a:xfrm>
          <a:prstGeom prst="rect">
            <a:avLst/>
          </a:prstGeom>
        </p:spPr>
        <p:txBody>
          <a:bodyPr vert="horz" lIns="91440" tIns="45720" rIns="91440" bIns="45720" rtlCol="0">
            <a:normAutofit fontScale="850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GB" sz="2400" b="1" dirty="0">
                <a:solidFill>
                  <a:srgbClr val="002060"/>
                </a:solidFill>
                <a:latin typeface="Times New Roman" panose="02020603050405020304" pitchFamily="18" charset="0"/>
                <a:cs typeface="Times New Roman" panose="02020603050405020304" pitchFamily="18" charset="0"/>
              </a:rPr>
              <a:t>What is the purpose of the MBTI?</a:t>
            </a:r>
          </a:p>
          <a:p>
            <a:pPr marL="0" indent="0">
              <a:buNone/>
            </a:pPr>
            <a:endParaRPr lang="en-GB" sz="2400" dirty="0">
              <a:solidFill>
                <a:srgbClr val="002060"/>
              </a:solidFill>
              <a:latin typeface="Times New Roman" panose="02020603050405020304" pitchFamily="18" charset="0"/>
              <a:cs typeface="Times New Roman" panose="02020603050405020304" pitchFamily="18" charset="0"/>
            </a:endParaRPr>
          </a:p>
          <a:p>
            <a:r>
              <a:rPr lang="en-GB" sz="1600" dirty="0">
                <a:solidFill>
                  <a:srgbClr val="002060"/>
                </a:solidFill>
                <a:latin typeface="Times New Roman" panose="02020603050405020304" pitchFamily="18" charset="0"/>
                <a:cs typeface="Times New Roman" panose="02020603050405020304" pitchFamily="18" charset="0"/>
              </a:rPr>
              <a:t>The purpose of the Myers-Briggs Type Indicator® (MBTI®) personality inventory is to make the theory of psychological types described by C. G. Jung understandable and useful in people's lives.</a:t>
            </a:r>
          </a:p>
          <a:p>
            <a:endParaRPr lang="en-GB" sz="1600" dirty="0">
              <a:solidFill>
                <a:srgbClr val="002060"/>
              </a:solidFill>
              <a:latin typeface="Times New Roman" panose="02020603050405020304" pitchFamily="18" charset="0"/>
              <a:cs typeface="Times New Roman" panose="02020603050405020304" pitchFamily="18" charset="0"/>
            </a:endParaRPr>
          </a:p>
          <a:p>
            <a:r>
              <a:rPr lang="en-GB" sz="1600" dirty="0">
                <a:solidFill>
                  <a:srgbClr val="002060"/>
                </a:solidFill>
                <a:latin typeface="Times New Roman" panose="02020603050405020304" pitchFamily="18" charset="0"/>
                <a:cs typeface="Times New Roman" panose="02020603050405020304" pitchFamily="18" charset="0"/>
              </a:rPr>
              <a:t>To describe basic individual </a:t>
            </a:r>
            <a:r>
              <a:rPr lang="en-GB" sz="1600" b="1" dirty="0">
                <a:solidFill>
                  <a:srgbClr val="002060"/>
                </a:solidFill>
                <a:latin typeface="Times New Roman" panose="02020603050405020304" pitchFamily="18" charset="0"/>
                <a:cs typeface="Times New Roman" panose="02020603050405020304" pitchFamily="18" charset="0"/>
              </a:rPr>
              <a:t>preferences</a:t>
            </a:r>
            <a:r>
              <a:rPr lang="en-GB" sz="1600" dirty="0">
                <a:solidFill>
                  <a:srgbClr val="002060"/>
                </a:solidFill>
                <a:latin typeface="Times New Roman" panose="02020603050405020304" pitchFamily="18" charset="0"/>
                <a:cs typeface="Times New Roman" panose="02020603050405020304" pitchFamily="18" charset="0"/>
              </a:rPr>
              <a:t> and explain </a:t>
            </a:r>
            <a:r>
              <a:rPr lang="en-GB" sz="1600" b="1" dirty="0">
                <a:solidFill>
                  <a:srgbClr val="002060"/>
                </a:solidFill>
                <a:latin typeface="Times New Roman" panose="02020603050405020304" pitchFamily="18" charset="0"/>
                <a:cs typeface="Times New Roman" panose="02020603050405020304" pitchFamily="18" charset="0"/>
              </a:rPr>
              <a:t>similarities</a:t>
            </a:r>
            <a:r>
              <a:rPr lang="en-GB" sz="1600" dirty="0">
                <a:solidFill>
                  <a:srgbClr val="002060"/>
                </a:solidFill>
                <a:latin typeface="Times New Roman" panose="02020603050405020304" pitchFamily="18" charset="0"/>
                <a:cs typeface="Times New Roman" panose="02020603050405020304" pitchFamily="18" charset="0"/>
              </a:rPr>
              <a:t> and differences between people.</a:t>
            </a:r>
          </a:p>
          <a:p>
            <a:pPr lvl="1"/>
            <a:r>
              <a:rPr lang="en-GB" sz="1200" dirty="0">
                <a:solidFill>
                  <a:srgbClr val="002060"/>
                </a:solidFill>
                <a:latin typeface="Times New Roman" panose="02020603050405020304" pitchFamily="18" charset="0"/>
                <a:cs typeface="Times New Roman" panose="02020603050405020304" pitchFamily="18" charset="0"/>
              </a:rPr>
              <a:t>Your natural response in daily situations</a:t>
            </a:r>
          </a:p>
          <a:p>
            <a:pPr lvl="1"/>
            <a:r>
              <a:rPr lang="en-GB" sz="1200" dirty="0">
                <a:solidFill>
                  <a:srgbClr val="002060"/>
                </a:solidFill>
                <a:latin typeface="Times New Roman" panose="02020603050405020304" pitchFamily="18" charset="0"/>
                <a:cs typeface="Times New Roman" panose="02020603050405020304" pitchFamily="18" charset="0"/>
              </a:rPr>
              <a:t>Used when we are generally not stressed and feel competent, and energetic</a:t>
            </a:r>
          </a:p>
          <a:p>
            <a:pPr lvl="1"/>
            <a:r>
              <a:rPr lang="en-GB" sz="1200" dirty="0">
                <a:solidFill>
                  <a:srgbClr val="002060"/>
                </a:solidFill>
                <a:latin typeface="Times New Roman" panose="02020603050405020304" pitchFamily="18" charset="0"/>
                <a:cs typeface="Times New Roman" panose="02020603050405020304" pitchFamily="18" charset="0"/>
              </a:rPr>
              <a:t>Could be defined as those behaviours you often don’t notice</a:t>
            </a:r>
          </a:p>
          <a:p>
            <a:pPr marL="0" indent="0">
              <a:buNone/>
            </a:pPr>
            <a:endParaRPr lang="en-GB" sz="1600" dirty="0">
              <a:solidFill>
                <a:srgbClr val="002060"/>
              </a:solidFill>
              <a:latin typeface="Times New Roman" panose="02020603050405020304" pitchFamily="18" charset="0"/>
              <a:cs typeface="Times New Roman" panose="02020603050405020304" pitchFamily="18" charset="0"/>
            </a:endParaRPr>
          </a:p>
          <a:p>
            <a:r>
              <a:rPr lang="en-GB" sz="1600" dirty="0">
                <a:solidFill>
                  <a:srgbClr val="002060"/>
                </a:solidFill>
                <a:latin typeface="Times New Roman" panose="02020603050405020304" pitchFamily="18" charset="0"/>
                <a:cs typeface="Times New Roman" panose="02020603050405020304" pitchFamily="18" charset="0"/>
              </a:rPr>
              <a:t>This is one of the </a:t>
            </a:r>
            <a:r>
              <a:rPr lang="en-GB" sz="1600" b="1" dirty="0">
                <a:solidFill>
                  <a:srgbClr val="002060"/>
                </a:solidFill>
                <a:latin typeface="Times New Roman" panose="02020603050405020304" pitchFamily="18" charset="0"/>
                <a:cs typeface="Times New Roman" panose="02020603050405020304" pitchFamily="18" charset="0"/>
              </a:rPr>
              <a:t>world's most established and well respected models</a:t>
            </a:r>
            <a:r>
              <a:rPr lang="en-GB" sz="1600" dirty="0">
                <a:solidFill>
                  <a:srgbClr val="002060"/>
                </a:solidFill>
                <a:latin typeface="Times New Roman" panose="02020603050405020304" pitchFamily="18" charset="0"/>
                <a:cs typeface="Times New Roman" panose="02020603050405020304" pitchFamily="18" charset="0"/>
              </a:rPr>
              <a:t> on personality and behaviour.</a:t>
            </a:r>
          </a:p>
          <a:p>
            <a:endParaRPr lang="en-GB" sz="1600" dirty="0">
              <a:solidFill>
                <a:srgbClr val="002060"/>
              </a:solidFill>
              <a:latin typeface="Times New Roman" panose="02020603050405020304" pitchFamily="18" charset="0"/>
              <a:cs typeface="Times New Roman" panose="02020603050405020304" pitchFamily="18" charset="0"/>
            </a:endParaRPr>
          </a:p>
          <a:p>
            <a:r>
              <a:rPr lang="en-GB" sz="1600" dirty="0">
                <a:solidFill>
                  <a:srgbClr val="002060"/>
                </a:solidFill>
                <a:latin typeface="Times New Roman" panose="02020603050405020304" pitchFamily="18" charset="0"/>
                <a:cs typeface="Times New Roman" panose="02020603050405020304" pitchFamily="18" charset="0"/>
              </a:rPr>
              <a:t>The essence of the theory is that much seemingly random variation in the behaviour is actually quite orderly and consistent, being due to basic differences in the ways individuals prefer to </a:t>
            </a:r>
            <a:r>
              <a:rPr lang="en-GB" sz="1600" b="1" dirty="0">
                <a:solidFill>
                  <a:srgbClr val="002060"/>
                </a:solidFill>
                <a:latin typeface="Times New Roman" panose="02020603050405020304" pitchFamily="18" charset="0"/>
                <a:cs typeface="Times New Roman" panose="02020603050405020304" pitchFamily="18" charset="0"/>
              </a:rPr>
              <a:t>use their perception and judgment</a:t>
            </a:r>
            <a:r>
              <a:rPr lang="en-GB" sz="1600" dirty="0">
                <a:solidFill>
                  <a:srgbClr val="002060"/>
                </a:solidFill>
                <a:latin typeface="Times New Roman" panose="02020603050405020304" pitchFamily="18" charset="0"/>
                <a:cs typeface="Times New Roman" panose="02020603050405020304" pitchFamily="18" charset="0"/>
              </a:rPr>
              <a:t>.</a:t>
            </a:r>
            <a:endParaRPr lang="en-GB" sz="16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pPr>
              <a:buFontTx/>
              <a:buChar char="-"/>
            </a:pPr>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pPr marL="0" indent="0">
              <a:buNone/>
            </a:pPr>
            <a:endParaRPr lang="en-GB" sz="2400" b="1" dirty="0">
              <a:solidFill>
                <a:srgbClr val="FF0000"/>
              </a:solidFill>
              <a:latin typeface="Times New Roman" panose="02020603050405020304" pitchFamily="18" charset="0"/>
              <a:cs typeface="Times New Roman" panose="02020603050405020304" pitchFamily="18" charset="0"/>
              <a:sym typeface="Wingdings" panose="05000000000000000000" pitchFamily="2" charset="2"/>
            </a:endParaRPr>
          </a:p>
          <a:p>
            <a:pPr marL="0" indent="0">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lgn="ctr">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lgn="ctr">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buNone/>
            </a:pPr>
            <a:endParaRPr lang="en-GB" sz="1600" b="1" dirty="0">
              <a:solidFill>
                <a:srgbClr val="FF000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altLang="cs-CZ" sz="1600" dirty="0">
              <a:solidFill>
                <a:srgbClr val="002060"/>
              </a:solidFill>
              <a:latin typeface="Times New Roman" panose="02020603050405020304" pitchFamily="18" charset="0"/>
              <a:cs typeface="Times New Roman" panose="02020603050405020304" pitchFamily="18" charset="0"/>
            </a:endParaRPr>
          </a:p>
        </p:txBody>
      </p:sp>
      <p:sp>
        <p:nvSpPr>
          <p:cNvPr id="6" name="Nadpis 5"/>
          <p:cNvSpPr>
            <a:spLocks noGrp="1"/>
          </p:cNvSpPr>
          <p:nvPr>
            <p:ph type="title"/>
          </p:nvPr>
        </p:nvSpPr>
        <p:spPr>
          <a:xfrm>
            <a:off x="179512" y="195486"/>
            <a:ext cx="7200800" cy="507703"/>
          </a:xfrm>
        </p:spPr>
        <p:txBody>
          <a:bodyPr/>
          <a:lstStyle/>
          <a:p>
            <a:r>
              <a:rPr lang="en-GB"/>
              <a:t>Myers-Briggs Type Indicator® (MBTI®) </a:t>
            </a:r>
          </a:p>
        </p:txBody>
      </p:sp>
      <p:sp>
        <p:nvSpPr>
          <p:cNvPr id="2" name="TextovéPole 1">
            <a:extLst>
              <a:ext uri="{FF2B5EF4-FFF2-40B4-BE49-F238E27FC236}">
                <a16:creationId xmlns:a16="http://schemas.microsoft.com/office/drawing/2014/main" id="{9877E8A4-6883-4E6F-8497-A207B168088E}"/>
              </a:ext>
            </a:extLst>
          </p:cNvPr>
          <p:cNvSpPr txBox="1"/>
          <p:nvPr/>
        </p:nvSpPr>
        <p:spPr>
          <a:xfrm>
            <a:off x="7740352" y="123478"/>
            <a:ext cx="1224136" cy="864096"/>
          </a:xfrm>
          <a:prstGeom prst="rect">
            <a:avLst/>
          </a:prstGeom>
          <a:solidFill>
            <a:schemeClr val="bg1"/>
          </a:solidFill>
        </p:spPr>
        <p:txBody>
          <a:bodyPr wrap="square" rtlCol="0">
            <a:spAutoFit/>
          </a:bodyPr>
          <a:lstStyle/>
          <a:p>
            <a:endParaRPr lang="en-US" dirty="0"/>
          </a:p>
        </p:txBody>
      </p:sp>
    </p:spTree>
    <p:extLst>
      <p:ext uri="{BB962C8B-B14F-4D97-AF65-F5344CB8AC3E}">
        <p14:creationId xmlns:p14="http://schemas.microsoft.com/office/powerpoint/2010/main" val="36553138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Zástupný symbol pro obsah 2"/>
          <p:cNvSpPr txBox="1">
            <a:spLocks/>
          </p:cNvSpPr>
          <p:nvPr/>
        </p:nvSpPr>
        <p:spPr>
          <a:xfrm>
            <a:off x="323528" y="915566"/>
            <a:ext cx="7704856" cy="3816424"/>
          </a:xfrm>
          <a:prstGeom prst="rect">
            <a:avLst/>
          </a:prstGeom>
        </p:spPr>
        <p:txBody>
          <a:bodyPr vert="horz" lIns="91440" tIns="45720" rIns="91440" bIns="45720" rtlCol="0">
            <a:normAutofit fontScale="55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GB" sz="2400" b="1" dirty="0">
                <a:solidFill>
                  <a:srgbClr val="002060"/>
                </a:solidFill>
                <a:latin typeface="Times New Roman" panose="02020603050405020304" pitchFamily="18" charset="0"/>
                <a:cs typeface="Times New Roman" panose="02020603050405020304" pitchFamily="18" charset="0"/>
              </a:rPr>
              <a:t>How Does the Myers Briggs Personality Test Work?</a:t>
            </a:r>
          </a:p>
          <a:p>
            <a:r>
              <a:rPr lang="en-GB" sz="2400" dirty="0">
                <a:solidFill>
                  <a:srgbClr val="002060"/>
                </a:solidFill>
                <a:latin typeface="Times New Roman" panose="02020603050405020304" pitchFamily="18" charset="0"/>
                <a:cs typeface="Times New Roman" panose="02020603050405020304" pitchFamily="18" charset="0"/>
              </a:rPr>
              <a:t>The Myers Briggs Personality Test is based on Jung's four dichotomies and the sixteen personality types developed by Isabel Briggs Myers.</a:t>
            </a:r>
          </a:p>
          <a:p>
            <a:endParaRPr lang="en-GB" sz="2400" dirty="0">
              <a:solidFill>
                <a:srgbClr val="002060"/>
              </a:solidFill>
              <a:latin typeface="Times New Roman" panose="02020603050405020304" pitchFamily="18" charset="0"/>
              <a:cs typeface="Times New Roman" panose="02020603050405020304" pitchFamily="18" charset="0"/>
            </a:endParaRPr>
          </a:p>
          <a:p>
            <a:r>
              <a:rPr lang="en-GB" sz="2400" dirty="0">
                <a:solidFill>
                  <a:srgbClr val="002060"/>
                </a:solidFill>
                <a:latin typeface="Times New Roman" panose="02020603050405020304" pitchFamily="18" charset="0"/>
                <a:cs typeface="Times New Roman" panose="02020603050405020304" pitchFamily="18" charset="0"/>
              </a:rPr>
              <a:t>These four dichotomies exist on a continuum on which everyone can be placed. Your stance on each of these four things determine your overall personality, and there are 16 possible combinations of personality types. The four dichotomies that make up these possibilities are:</a:t>
            </a:r>
          </a:p>
          <a:p>
            <a:endParaRPr lang="en-GB" sz="2200" dirty="0">
              <a:solidFill>
                <a:srgbClr val="002060"/>
              </a:solidFill>
              <a:latin typeface="Times New Roman" panose="02020603050405020304" pitchFamily="18" charset="0"/>
              <a:cs typeface="Times New Roman" panose="02020603050405020304" pitchFamily="18" charset="0"/>
            </a:endParaRPr>
          </a:p>
          <a:p>
            <a:pPr lvl="1"/>
            <a:r>
              <a:rPr lang="en-GB" sz="2200" b="1" dirty="0">
                <a:solidFill>
                  <a:srgbClr val="002060"/>
                </a:solidFill>
                <a:latin typeface="Times New Roman" panose="02020603050405020304" pitchFamily="18" charset="0"/>
                <a:cs typeface="Times New Roman" panose="02020603050405020304" pitchFamily="18" charset="0"/>
              </a:rPr>
              <a:t>Introversion and Extroversion</a:t>
            </a:r>
            <a:r>
              <a:rPr lang="en-GB" sz="2200" dirty="0">
                <a:solidFill>
                  <a:srgbClr val="002060"/>
                </a:solidFill>
                <a:latin typeface="Times New Roman" panose="02020603050405020304" pitchFamily="18" charset="0"/>
                <a:cs typeface="Times New Roman" panose="02020603050405020304" pitchFamily="18" charset="0"/>
              </a:rPr>
              <a:t>: refers to whether you see the world through more of an internal (introversion) or external (extroversion) lens</a:t>
            </a:r>
            <a:r>
              <a:rPr lang="cs-CZ" sz="2200" dirty="0">
                <a:solidFill>
                  <a:srgbClr val="002060"/>
                </a:solidFill>
                <a:latin typeface="Times New Roman" panose="02020603050405020304" pitchFamily="18" charset="0"/>
                <a:cs typeface="Times New Roman" panose="02020603050405020304" pitchFamily="18" charset="0"/>
              </a:rPr>
              <a:t>. </a:t>
            </a:r>
            <a:r>
              <a:rPr lang="en-GB" sz="2200" b="1" i="1" dirty="0">
                <a:solidFill>
                  <a:srgbClr val="002060"/>
                </a:solidFill>
                <a:latin typeface="Times New Roman" panose="02020603050405020304" pitchFamily="18" charset="0"/>
                <a:cs typeface="Times New Roman" panose="02020603050405020304" pitchFamily="18" charset="0"/>
              </a:rPr>
              <a:t>Where do you prefer to focus your</a:t>
            </a:r>
            <a:r>
              <a:rPr lang="cs-CZ" sz="2200" b="1" i="1" dirty="0">
                <a:solidFill>
                  <a:srgbClr val="002060"/>
                </a:solidFill>
                <a:latin typeface="Times New Roman" panose="02020603050405020304" pitchFamily="18" charset="0"/>
                <a:cs typeface="Times New Roman" panose="02020603050405020304" pitchFamily="18" charset="0"/>
              </a:rPr>
              <a:t> </a:t>
            </a:r>
            <a:r>
              <a:rPr lang="en-GB" sz="2200" b="1" i="1" dirty="0">
                <a:solidFill>
                  <a:srgbClr val="002060"/>
                </a:solidFill>
                <a:latin typeface="Times New Roman" panose="02020603050405020304" pitchFamily="18" charset="0"/>
                <a:cs typeface="Times New Roman" panose="02020603050405020304" pitchFamily="18" charset="0"/>
              </a:rPr>
              <a:t>attention – and get your energy?</a:t>
            </a:r>
          </a:p>
          <a:p>
            <a:pPr lvl="1"/>
            <a:endParaRPr lang="en-GB" sz="2200" dirty="0">
              <a:solidFill>
                <a:srgbClr val="002060"/>
              </a:solidFill>
              <a:latin typeface="Times New Roman" panose="02020603050405020304" pitchFamily="18" charset="0"/>
              <a:cs typeface="Times New Roman" panose="02020603050405020304" pitchFamily="18" charset="0"/>
            </a:endParaRPr>
          </a:p>
          <a:p>
            <a:pPr lvl="1"/>
            <a:r>
              <a:rPr lang="en-GB" sz="2200" b="1" dirty="0">
                <a:solidFill>
                  <a:srgbClr val="002060"/>
                </a:solidFill>
                <a:latin typeface="Times New Roman" panose="02020603050405020304" pitchFamily="18" charset="0"/>
                <a:cs typeface="Times New Roman" panose="02020603050405020304" pitchFamily="18" charset="0"/>
              </a:rPr>
              <a:t>Sensing and Intuition</a:t>
            </a:r>
            <a:r>
              <a:rPr lang="en-GB" sz="2200" dirty="0">
                <a:solidFill>
                  <a:srgbClr val="002060"/>
                </a:solidFill>
                <a:latin typeface="Times New Roman" panose="02020603050405020304" pitchFamily="18" charset="0"/>
                <a:cs typeface="Times New Roman" panose="02020603050405020304" pitchFamily="18" charset="0"/>
              </a:rPr>
              <a:t>: tells us if a person gathers information more from the external senses (sensing) or from inner sources like knowledge and imagination (intuition).</a:t>
            </a:r>
            <a:r>
              <a:rPr lang="cs-CZ" sz="2200" dirty="0">
                <a:solidFill>
                  <a:srgbClr val="002060"/>
                </a:solidFill>
                <a:latin typeface="Times New Roman" panose="02020603050405020304" pitchFamily="18" charset="0"/>
                <a:cs typeface="Times New Roman" panose="02020603050405020304" pitchFamily="18" charset="0"/>
              </a:rPr>
              <a:t> </a:t>
            </a:r>
            <a:r>
              <a:rPr lang="en-GB" sz="2200" b="1" i="1" dirty="0">
                <a:solidFill>
                  <a:srgbClr val="002060"/>
                </a:solidFill>
                <a:latin typeface="Times New Roman" panose="02020603050405020304" pitchFamily="18" charset="0"/>
                <a:cs typeface="Times New Roman" panose="02020603050405020304" pitchFamily="18" charset="0"/>
              </a:rPr>
              <a:t>How do you prefer to take in</a:t>
            </a:r>
            <a:r>
              <a:rPr lang="cs-CZ" sz="2200" b="1" i="1" dirty="0">
                <a:solidFill>
                  <a:srgbClr val="002060"/>
                </a:solidFill>
                <a:latin typeface="Times New Roman" panose="02020603050405020304" pitchFamily="18" charset="0"/>
                <a:cs typeface="Times New Roman" panose="02020603050405020304" pitchFamily="18" charset="0"/>
              </a:rPr>
              <a:t> </a:t>
            </a:r>
            <a:r>
              <a:rPr lang="en-GB" sz="2200" b="1" i="1" dirty="0">
                <a:solidFill>
                  <a:srgbClr val="002060"/>
                </a:solidFill>
                <a:latin typeface="Times New Roman" panose="02020603050405020304" pitchFamily="18" charset="0"/>
                <a:cs typeface="Times New Roman" panose="02020603050405020304" pitchFamily="18" charset="0"/>
              </a:rPr>
              <a:t>information?</a:t>
            </a:r>
          </a:p>
          <a:p>
            <a:pPr lvl="1"/>
            <a:endParaRPr lang="en-GB" sz="2200" dirty="0">
              <a:solidFill>
                <a:srgbClr val="002060"/>
              </a:solidFill>
              <a:latin typeface="Times New Roman" panose="02020603050405020304" pitchFamily="18" charset="0"/>
              <a:cs typeface="Times New Roman" panose="02020603050405020304" pitchFamily="18" charset="0"/>
            </a:endParaRPr>
          </a:p>
          <a:p>
            <a:pPr lvl="1"/>
            <a:r>
              <a:rPr lang="en-GB" sz="2200" b="1" dirty="0">
                <a:solidFill>
                  <a:srgbClr val="002060"/>
                </a:solidFill>
                <a:latin typeface="Times New Roman" panose="02020603050405020304" pitchFamily="18" charset="0"/>
                <a:cs typeface="Times New Roman" panose="02020603050405020304" pitchFamily="18" charset="0"/>
              </a:rPr>
              <a:t>Thinking</a:t>
            </a:r>
            <a:r>
              <a:rPr lang="en-GB" sz="2200" dirty="0">
                <a:solidFill>
                  <a:srgbClr val="002060"/>
                </a:solidFill>
                <a:latin typeface="Times New Roman" panose="02020603050405020304" pitchFamily="18" charset="0"/>
                <a:cs typeface="Times New Roman" panose="02020603050405020304" pitchFamily="18" charset="0"/>
              </a:rPr>
              <a:t> and </a:t>
            </a:r>
            <a:r>
              <a:rPr lang="en-GB" sz="2200" b="1" dirty="0">
                <a:solidFill>
                  <a:srgbClr val="002060"/>
                </a:solidFill>
                <a:latin typeface="Times New Roman" panose="02020603050405020304" pitchFamily="18" charset="0"/>
                <a:cs typeface="Times New Roman" panose="02020603050405020304" pitchFamily="18" charset="0"/>
              </a:rPr>
              <a:t>Feeling</a:t>
            </a:r>
            <a:r>
              <a:rPr lang="en-GB" sz="2200" dirty="0">
                <a:solidFill>
                  <a:srgbClr val="002060"/>
                </a:solidFill>
                <a:latin typeface="Times New Roman" panose="02020603050405020304" pitchFamily="18" charset="0"/>
                <a:cs typeface="Times New Roman" panose="02020603050405020304" pitchFamily="18" charset="0"/>
              </a:rPr>
              <a:t>: this relates to whether you make decisions based on objective (thinking) or subjective (feeling) information</a:t>
            </a:r>
            <a:r>
              <a:rPr lang="cs-CZ" sz="2200" dirty="0">
                <a:solidFill>
                  <a:srgbClr val="002060"/>
                </a:solidFill>
                <a:latin typeface="Times New Roman" panose="02020603050405020304" pitchFamily="18" charset="0"/>
                <a:cs typeface="Times New Roman" panose="02020603050405020304" pitchFamily="18" charset="0"/>
              </a:rPr>
              <a:t>. </a:t>
            </a:r>
            <a:r>
              <a:rPr lang="en-GB" sz="2200" b="1" i="1" dirty="0">
                <a:solidFill>
                  <a:srgbClr val="002060"/>
                </a:solidFill>
                <a:latin typeface="Times New Roman" panose="02020603050405020304" pitchFamily="18" charset="0"/>
                <a:cs typeface="Times New Roman" panose="02020603050405020304" pitchFamily="18" charset="0"/>
              </a:rPr>
              <a:t>How do you make decisions?</a:t>
            </a:r>
          </a:p>
          <a:p>
            <a:pPr lvl="1"/>
            <a:endParaRPr lang="en-GB" sz="2200" dirty="0">
              <a:solidFill>
                <a:srgbClr val="002060"/>
              </a:solidFill>
              <a:latin typeface="Times New Roman" panose="02020603050405020304" pitchFamily="18" charset="0"/>
              <a:cs typeface="Times New Roman" panose="02020603050405020304" pitchFamily="18" charset="0"/>
            </a:endParaRPr>
          </a:p>
          <a:p>
            <a:pPr lvl="1"/>
            <a:r>
              <a:rPr lang="en-GB" sz="2200" b="1" dirty="0">
                <a:solidFill>
                  <a:srgbClr val="002060"/>
                </a:solidFill>
                <a:latin typeface="Times New Roman" panose="02020603050405020304" pitchFamily="18" charset="0"/>
                <a:cs typeface="Times New Roman" panose="02020603050405020304" pitchFamily="18" charset="0"/>
              </a:rPr>
              <a:t>Judging</a:t>
            </a:r>
            <a:r>
              <a:rPr lang="en-GB" sz="2200" dirty="0">
                <a:solidFill>
                  <a:srgbClr val="002060"/>
                </a:solidFill>
                <a:latin typeface="Times New Roman" panose="02020603050405020304" pitchFamily="18" charset="0"/>
                <a:cs typeface="Times New Roman" panose="02020603050405020304" pitchFamily="18" charset="0"/>
              </a:rPr>
              <a:t> and </a:t>
            </a:r>
            <a:r>
              <a:rPr lang="en-GB" sz="2200" b="1" dirty="0">
                <a:solidFill>
                  <a:srgbClr val="002060"/>
                </a:solidFill>
                <a:latin typeface="Times New Roman" panose="02020603050405020304" pitchFamily="18" charset="0"/>
                <a:cs typeface="Times New Roman" panose="02020603050405020304" pitchFamily="18" charset="0"/>
              </a:rPr>
              <a:t>Perceiving</a:t>
            </a:r>
            <a:r>
              <a:rPr lang="en-GB" sz="2200" dirty="0">
                <a:solidFill>
                  <a:srgbClr val="002060"/>
                </a:solidFill>
                <a:latin typeface="Times New Roman" panose="02020603050405020304" pitchFamily="18" charset="0"/>
                <a:cs typeface="Times New Roman" panose="02020603050405020304" pitchFamily="18" charset="0"/>
              </a:rPr>
              <a:t>: this tells us whether you look at the world through a neat lens of organization and planning (judging) or prefer to keep your worldview more open and flexible (perceiving)</a:t>
            </a:r>
            <a:r>
              <a:rPr lang="cs-CZ" sz="2200" dirty="0">
                <a:solidFill>
                  <a:srgbClr val="002060"/>
                </a:solidFill>
                <a:latin typeface="Times New Roman" panose="02020603050405020304" pitchFamily="18" charset="0"/>
                <a:cs typeface="Times New Roman" panose="02020603050405020304" pitchFamily="18" charset="0"/>
              </a:rPr>
              <a:t>. </a:t>
            </a:r>
            <a:r>
              <a:rPr lang="en-GB" sz="2200" b="1" i="1" dirty="0">
                <a:solidFill>
                  <a:srgbClr val="002060"/>
                </a:solidFill>
                <a:latin typeface="Times New Roman" panose="02020603050405020304" pitchFamily="18" charset="0"/>
                <a:cs typeface="Times New Roman" panose="02020603050405020304" pitchFamily="18" charset="0"/>
              </a:rPr>
              <a:t>How do you deal with the outer</a:t>
            </a:r>
            <a:r>
              <a:rPr lang="cs-CZ" sz="2200" b="1" i="1" dirty="0">
                <a:solidFill>
                  <a:srgbClr val="002060"/>
                </a:solidFill>
                <a:latin typeface="Times New Roman" panose="02020603050405020304" pitchFamily="18" charset="0"/>
                <a:cs typeface="Times New Roman" panose="02020603050405020304" pitchFamily="18" charset="0"/>
              </a:rPr>
              <a:t> </a:t>
            </a:r>
            <a:r>
              <a:rPr lang="en-GB" sz="2200" b="1" i="1" dirty="0">
                <a:solidFill>
                  <a:srgbClr val="002060"/>
                </a:solidFill>
                <a:latin typeface="Times New Roman" panose="02020603050405020304" pitchFamily="18" charset="0"/>
                <a:cs typeface="Times New Roman" panose="02020603050405020304" pitchFamily="18" charset="0"/>
              </a:rPr>
              <a:t>world?</a:t>
            </a:r>
            <a:endParaRPr lang="en-GB" sz="2200" b="1" i="1"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pPr>
              <a:buFontTx/>
              <a:buChar char="-"/>
            </a:pPr>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pPr marL="0" indent="0">
              <a:buNone/>
            </a:pPr>
            <a:endParaRPr lang="en-GB" sz="2400" b="1" dirty="0">
              <a:solidFill>
                <a:srgbClr val="FF0000"/>
              </a:solidFill>
              <a:latin typeface="Times New Roman" panose="02020603050405020304" pitchFamily="18" charset="0"/>
              <a:cs typeface="Times New Roman" panose="02020603050405020304" pitchFamily="18" charset="0"/>
              <a:sym typeface="Wingdings" panose="05000000000000000000" pitchFamily="2" charset="2"/>
            </a:endParaRPr>
          </a:p>
          <a:p>
            <a:pPr marL="0" indent="0">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lgn="ctr">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lgn="ctr">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buNone/>
            </a:pPr>
            <a:endParaRPr lang="en-GB" sz="1600" b="1" dirty="0">
              <a:solidFill>
                <a:srgbClr val="FF000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altLang="cs-CZ" sz="1600" dirty="0">
              <a:solidFill>
                <a:srgbClr val="002060"/>
              </a:solidFill>
              <a:latin typeface="Times New Roman" panose="02020603050405020304" pitchFamily="18" charset="0"/>
              <a:cs typeface="Times New Roman" panose="02020603050405020304" pitchFamily="18" charset="0"/>
            </a:endParaRPr>
          </a:p>
        </p:txBody>
      </p:sp>
      <p:sp>
        <p:nvSpPr>
          <p:cNvPr id="6" name="Nadpis 5"/>
          <p:cNvSpPr>
            <a:spLocks noGrp="1"/>
          </p:cNvSpPr>
          <p:nvPr>
            <p:ph type="title"/>
          </p:nvPr>
        </p:nvSpPr>
        <p:spPr>
          <a:xfrm>
            <a:off x="179512" y="195486"/>
            <a:ext cx="7200800" cy="507703"/>
          </a:xfrm>
        </p:spPr>
        <p:txBody>
          <a:bodyPr/>
          <a:lstStyle/>
          <a:p>
            <a:r>
              <a:rPr lang="cs-CZ" dirty="0"/>
              <a:t>Myers-Briggs Type </a:t>
            </a:r>
            <a:r>
              <a:rPr lang="cs-CZ" dirty="0" err="1"/>
              <a:t>Indicator</a:t>
            </a:r>
            <a:r>
              <a:rPr lang="cs-CZ" dirty="0"/>
              <a:t>® (MBTI®) </a:t>
            </a:r>
            <a:endParaRPr lang="en-US" dirty="0"/>
          </a:p>
        </p:txBody>
      </p:sp>
      <p:sp>
        <p:nvSpPr>
          <p:cNvPr id="2" name="TextovéPole 1">
            <a:extLst>
              <a:ext uri="{FF2B5EF4-FFF2-40B4-BE49-F238E27FC236}">
                <a16:creationId xmlns:a16="http://schemas.microsoft.com/office/drawing/2014/main" id="{9877E8A4-6883-4E6F-8497-A207B168088E}"/>
              </a:ext>
            </a:extLst>
          </p:cNvPr>
          <p:cNvSpPr txBox="1"/>
          <p:nvPr/>
        </p:nvSpPr>
        <p:spPr>
          <a:xfrm>
            <a:off x="7740352" y="123478"/>
            <a:ext cx="1224136" cy="864096"/>
          </a:xfrm>
          <a:prstGeom prst="rect">
            <a:avLst/>
          </a:prstGeom>
          <a:solidFill>
            <a:schemeClr val="bg1"/>
          </a:solidFill>
        </p:spPr>
        <p:txBody>
          <a:bodyPr wrap="square" rtlCol="0">
            <a:spAutoFit/>
          </a:bodyPr>
          <a:lstStyle/>
          <a:p>
            <a:endParaRPr lang="en-US" dirty="0"/>
          </a:p>
        </p:txBody>
      </p:sp>
    </p:spTree>
    <p:extLst>
      <p:ext uri="{BB962C8B-B14F-4D97-AF65-F5344CB8AC3E}">
        <p14:creationId xmlns:p14="http://schemas.microsoft.com/office/powerpoint/2010/main" val="34491596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Zástupný symbol pro obsah 2"/>
          <p:cNvSpPr txBox="1">
            <a:spLocks/>
          </p:cNvSpPr>
          <p:nvPr/>
        </p:nvSpPr>
        <p:spPr>
          <a:xfrm>
            <a:off x="323528" y="915566"/>
            <a:ext cx="7704856" cy="3816424"/>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GB" sz="2400" b="1" dirty="0">
                <a:solidFill>
                  <a:srgbClr val="002060"/>
                </a:solidFill>
                <a:latin typeface="Times New Roman" panose="02020603050405020304" pitchFamily="18" charset="0"/>
                <a:cs typeface="Times New Roman" panose="02020603050405020304" pitchFamily="18" charset="0"/>
              </a:rPr>
              <a:t>Extraversion:</a:t>
            </a:r>
            <a:endParaRPr lang="cs-CZ" sz="2400" b="1" dirty="0">
              <a:solidFill>
                <a:srgbClr val="002060"/>
              </a:solidFill>
              <a:latin typeface="Times New Roman" panose="02020603050405020304" pitchFamily="18" charset="0"/>
              <a:cs typeface="Times New Roman" panose="02020603050405020304" pitchFamily="18" charset="0"/>
            </a:endParaRPr>
          </a:p>
          <a:p>
            <a:pPr marL="0" indent="0">
              <a:buNone/>
            </a:pPr>
            <a:endParaRPr lang="en-GB" sz="2400" b="1" dirty="0">
              <a:solidFill>
                <a:srgbClr val="002060"/>
              </a:solidFill>
              <a:latin typeface="Times New Roman" panose="02020603050405020304" pitchFamily="18" charset="0"/>
              <a:cs typeface="Times New Roman" panose="02020603050405020304" pitchFamily="18" charset="0"/>
            </a:endParaRPr>
          </a:p>
          <a:p>
            <a:r>
              <a:rPr lang="en-GB" sz="2400" dirty="0">
                <a:solidFill>
                  <a:srgbClr val="002060"/>
                </a:solidFill>
                <a:latin typeface="Times New Roman" panose="02020603050405020304" pitchFamily="18" charset="0"/>
                <a:cs typeface="Times New Roman" panose="02020603050405020304" pitchFamily="18" charset="0"/>
              </a:rPr>
              <a:t>“I like to talk to people”</a:t>
            </a:r>
          </a:p>
          <a:p>
            <a:r>
              <a:rPr lang="en-GB" sz="2400" dirty="0">
                <a:solidFill>
                  <a:srgbClr val="002060"/>
                </a:solidFill>
                <a:latin typeface="Times New Roman" panose="02020603050405020304" pitchFamily="18" charset="0"/>
                <a:cs typeface="Times New Roman" panose="02020603050405020304" pitchFamily="18" charset="0"/>
              </a:rPr>
              <a:t>Prefer action over reflection</a:t>
            </a:r>
          </a:p>
          <a:p>
            <a:pPr lvl="1"/>
            <a:r>
              <a:rPr lang="en-GB" sz="2000" dirty="0">
                <a:solidFill>
                  <a:srgbClr val="002060"/>
                </a:solidFill>
                <a:latin typeface="Times New Roman" panose="02020603050405020304" pitchFamily="18" charset="0"/>
                <a:cs typeface="Times New Roman" panose="02020603050405020304" pitchFamily="18" charset="0"/>
              </a:rPr>
              <a:t>May act quickly w/out</a:t>
            </a:r>
            <a:r>
              <a:rPr lang="cs-CZ" sz="2000" dirty="0">
                <a:solidFill>
                  <a:srgbClr val="002060"/>
                </a:solidFill>
                <a:latin typeface="Times New Roman" panose="02020603050405020304" pitchFamily="18" charset="0"/>
                <a:cs typeface="Times New Roman" panose="02020603050405020304" pitchFamily="18" charset="0"/>
              </a:rPr>
              <a:t> </a:t>
            </a:r>
            <a:r>
              <a:rPr lang="en-GB" sz="2000" dirty="0">
                <a:solidFill>
                  <a:srgbClr val="002060"/>
                </a:solidFill>
                <a:latin typeface="Times New Roman" panose="02020603050405020304" pitchFamily="18" charset="0"/>
                <a:cs typeface="Times New Roman" panose="02020603050405020304" pitchFamily="18" charset="0"/>
              </a:rPr>
              <a:t>thinking</a:t>
            </a:r>
          </a:p>
          <a:p>
            <a:r>
              <a:rPr lang="en-GB" sz="2400" dirty="0">
                <a:solidFill>
                  <a:srgbClr val="002060"/>
                </a:solidFill>
                <a:latin typeface="Times New Roman" panose="02020603050405020304" pitchFamily="18" charset="0"/>
                <a:cs typeface="Times New Roman" panose="02020603050405020304" pitchFamily="18" charset="0"/>
              </a:rPr>
              <a:t>Are attuned to external</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environments</a:t>
            </a:r>
          </a:p>
          <a:p>
            <a:r>
              <a:rPr lang="en-GB" sz="2400" dirty="0">
                <a:solidFill>
                  <a:srgbClr val="002060"/>
                </a:solidFill>
                <a:latin typeface="Times New Roman" panose="02020603050405020304" pitchFamily="18" charset="0"/>
                <a:cs typeface="Times New Roman" panose="02020603050405020304" pitchFamily="18" charset="0"/>
              </a:rPr>
              <a:t>Prefer to communicate by</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talking</a:t>
            </a:r>
          </a:p>
          <a:p>
            <a:r>
              <a:rPr lang="en-GB" sz="2400" dirty="0">
                <a:solidFill>
                  <a:srgbClr val="002060"/>
                </a:solidFill>
                <a:latin typeface="Times New Roman" panose="02020603050405020304" pitchFamily="18" charset="0"/>
                <a:cs typeface="Times New Roman" panose="02020603050405020304" pitchFamily="18" charset="0"/>
              </a:rPr>
              <a:t>Learn best through doing or</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discussing</a:t>
            </a:r>
          </a:p>
          <a:p>
            <a:r>
              <a:rPr lang="en-GB" sz="2400" dirty="0">
                <a:solidFill>
                  <a:srgbClr val="002060"/>
                </a:solidFill>
                <a:latin typeface="Times New Roman" panose="02020603050405020304" pitchFamily="18" charset="0"/>
                <a:cs typeface="Times New Roman" panose="02020603050405020304" pitchFamily="18" charset="0"/>
              </a:rPr>
              <a:t>Are sociable and expressive</a:t>
            </a:r>
          </a:p>
          <a:p>
            <a:r>
              <a:rPr lang="en-GB" sz="2400" dirty="0">
                <a:solidFill>
                  <a:srgbClr val="002060"/>
                </a:solidFill>
                <a:latin typeface="Times New Roman" panose="02020603050405020304" pitchFamily="18" charset="0"/>
                <a:cs typeface="Times New Roman" panose="02020603050405020304" pitchFamily="18" charset="0"/>
              </a:rPr>
              <a:t>Enjoy working in groups</a:t>
            </a:r>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pPr>
              <a:buFontTx/>
              <a:buChar char="-"/>
            </a:pPr>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pPr marL="0" indent="0">
              <a:buNone/>
            </a:pPr>
            <a:endParaRPr lang="en-GB" sz="2400" b="1" dirty="0">
              <a:solidFill>
                <a:srgbClr val="FF0000"/>
              </a:solidFill>
              <a:latin typeface="Times New Roman" panose="02020603050405020304" pitchFamily="18" charset="0"/>
              <a:cs typeface="Times New Roman" panose="02020603050405020304" pitchFamily="18" charset="0"/>
              <a:sym typeface="Wingdings" panose="05000000000000000000" pitchFamily="2" charset="2"/>
            </a:endParaRPr>
          </a:p>
          <a:p>
            <a:pPr marL="0" indent="0">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lgn="ctr">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lgn="ctr">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buNone/>
            </a:pPr>
            <a:endParaRPr lang="en-GB" sz="1600" b="1" dirty="0">
              <a:solidFill>
                <a:srgbClr val="FF000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altLang="cs-CZ" sz="1600" dirty="0">
              <a:solidFill>
                <a:srgbClr val="002060"/>
              </a:solidFill>
              <a:latin typeface="Times New Roman" panose="02020603050405020304" pitchFamily="18" charset="0"/>
              <a:cs typeface="Times New Roman" panose="02020603050405020304" pitchFamily="18" charset="0"/>
            </a:endParaRPr>
          </a:p>
        </p:txBody>
      </p:sp>
      <p:sp>
        <p:nvSpPr>
          <p:cNvPr id="6" name="Nadpis 5"/>
          <p:cNvSpPr>
            <a:spLocks noGrp="1"/>
          </p:cNvSpPr>
          <p:nvPr>
            <p:ph type="title"/>
          </p:nvPr>
        </p:nvSpPr>
        <p:spPr>
          <a:xfrm>
            <a:off x="179512" y="195486"/>
            <a:ext cx="7200800" cy="507703"/>
          </a:xfrm>
        </p:spPr>
        <p:txBody>
          <a:bodyPr/>
          <a:lstStyle/>
          <a:p>
            <a:r>
              <a:rPr lang="cs-CZ" dirty="0"/>
              <a:t>E</a:t>
            </a:r>
            <a:r>
              <a:rPr lang="en-GB" dirty="0"/>
              <a:t> – </a:t>
            </a:r>
            <a:r>
              <a:rPr lang="cs-CZ" dirty="0"/>
              <a:t>I</a:t>
            </a:r>
            <a:r>
              <a:rPr lang="en-GB" dirty="0"/>
              <a:t> Dichotomy: </a:t>
            </a:r>
            <a:r>
              <a:rPr lang="cs-CZ" dirty="0"/>
              <a:t>Source of </a:t>
            </a:r>
            <a:r>
              <a:rPr lang="cs-CZ" dirty="0" err="1"/>
              <a:t>Energy</a:t>
            </a:r>
            <a:endParaRPr lang="en-US" dirty="0"/>
          </a:p>
        </p:txBody>
      </p:sp>
      <p:sp>
        <p:nvSpPr>
          <p:cNvPr id="2" name="TextovéPole 1">
            <a:extLst>
              <a:ext uri="{FF2B5EF4-FFF2-40B4-BE49-F238E27FC236}">
                <a16:creationId xmlns:a16="http://schemas.microsoft.com/office/drawing/2014/main" id="{9877E8A4-6883-4E6F-8497-A207B168088E}"/>
              </a:ext>
            </a:extLst>
          </p:cNvPr>
          <p:cNvSpPr txBox="1"/>
          <p:nvPr/>
        </p:nvSpPr>
        <p:spPr>
          <a:xfrm>
            <a:off x="7740352" y="123478"/>
            <a:ext cx="1224136" cy="864096"/>
          </a:xfrm>
          <a:prstGeom prst="rect">
            <a:avLst/>
          </a:prstGeom>
          <a:solidFill>
            <a:schemeClr val="bg1"/>
          </a:solidFill>
        </p:spPr>
        <p:txBody>
          <a:bodyPr wrap="square" rtlCol="0">
            <a:spAutoFit/>
          </a:bodyPr>
          <a:lstStyle/>
          <a:p>
            <a:endParaRPr lang="en-US" dirty="0"/>
          </a:p>
        </p:txBody>
      </p:sp>
    </p:spTree>
    <p:extLst>
      <p:ext uri="{BB962C8B-B14F-4D97-AF65-F5344CB8AC3E}">
        <p14:creationId xmlns:p14="http://schemas.microsoft.com/office/powerpoint/2010/main" val="7654612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Zástupný symbol pro obsah 2"/>
          <p:cNvSpPr txBox="1">
            <a:spLocks/>
          </p:cNvSpPr>
          <p:nvPr/>
        </p:nvSpPr>
        <p:spPr>
          <a:xfrm>
            <a:off x="323528" y="915566"/>
            <a:ext cx="7704856" cy="3816424"/>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cs-CZ" sz="2400" b="1" dirty="0" err="1">
                <a:solidFill>
                  <a:srgbClr val="002060"/>
                </a:solidFill>
                <a:latin typeface="Times New Roman" panose="02020603050405020304" pitchFamily="18" charset="0"/>
                <a:cs typeface="Times New Roman" panose="02020603050405020304" pitchFamily="18" charset="0"/>
              </a:rPr>
              <a:t>Introversion</a:t>
            </a:r>
            <a:r>
              <a:rPr lang="en-GB" sz="2400" b="1" dirty="0">
                <a:solidFill>
                  <a:srgbClr val="002060"/>
                </a:solidFill>
                <a:latin typeface="Times New Roman" panose="02020603050405020304" pitchFamily="18" charset="0"/>
                <a:cs typeface="Times New Roman" panose="02020603050405020304" pitchFamily="18" charset="0"/>
              </a:rPr>
              <a:t>:</a:t>
            </a:r>
            <a:endParaRPr lang="cs-CZ" sz="2400" b="1" dirty="0">
              <a:solidFill>
                <a:srgbClr val="002060"/>
              </a:solidFill>
              <a:latin typeface="Times New Roman" panose="02020603050405020304" pitchFamily="18" charset="0"/>
              <a:cs typeface="Times New Roman" panose="02020603050405020304" pitchFamily="18" charset="0"/>
            </a:endParaRPr>
          </a:p>
          <a:p>
            <a:pPr marL="0" indent="0">
              <a:buNone/>
            </a:pPr>
            <a:endParaRPr lang="cs-CZ" sz="2400" b="1" dirty="0">
              <a:solidFill>
                <a:srgbClr val="002060"/>
              </a:solidFill>
              <a:latin typeface="Times New Roman" panose="02020603050405020304" pitchFamily="18" charset="0"/>
              <a:cs typeface="Times New Roman" panose="02020603050405020304" pitchFamily="18" charset="0"/>
            </a:endParaRPr>
          </a:p>
          <a:p>
            <a:r>
              <a:rPr lang="en-GB" sz="2400" dirty="0">
                <a:solidFill>
                  <a:srgbClr val="002060"/>
                </a:solidFill>
                <a:latin typeface="Times New Roman" panose="02020603050405020304" pitchFamily="18" charset="0"/>
                <a:cs typeface="Times New Roman" panose="02020603050405020304" pitchFamily="18" charset="0"/>
              </a:rPr>
              <a:t>“I like to read a book”</a:t>
            </a:r>
          </a:p>
          <a:p>
            <a:r>
              <a:rPr lang="en-GB" sz="2400" dirty="0">
                <a:solidFill>
                  <a:srgbClr val="002060"/>
                </a:solidFill>
                <a:latin typeface="Times New Roman" panose="02020603050405020304" pitchFamily="18" charset="0"/>
                <a:cs typeface="Times New Roman" panose="02020603050405020304" pitchFamily="18" charset="0"/>
              </a:rPr>
              <a:t>Prefer reflection over action</a:t>
            </a:r>
          </a:p>
          <a:p>
            <a:pPr lvl="1"/>
            <a:r>
              <a:rPr lang="en-GB" sz="2000" dirty="0">
                <a:solidFill>
                  <a:srgbClr val="002060"/>
                </a:solidFill>
                <a:latin typeface="Times New Roman" panose="02020603050405020304" pitchFamily="18" charset="0"/>
                <a:cs typeface="Times New Roman" panose="02020603050405020304" pitchFamily="18" charset="0"/>
              </a:rPr>
              <a:t>May not take action at all</a:t>
            </a:r>
          </a:p>
          <a:p>
            <a:r>
              <a:rPr lang="en-GB" sz="2400" dirty="0">
                <a:solidFill>
                  <a:srgbClr val="002060"/>
                </a:solidFill>
                <a:latin typeface="Times New Roman" panose="02020603050405020304" pitchFamily="18" charset="0"/>
                <a:cs typeface="Times New Roman" panose="02020603050405020304" pitchFamily="18" charset="0"/>
              </a:rPr>
              <a:t>Are attuned to inner world</a:t>
            </a:r>
          </a:p>
          <a:p>
            <a:r>
              <a:rPr lang="en-GB" sz="2400" dirty="0">
                <a:solidFill>
                  <a:srgbClr val="002060"/>
                </a:solidFill>
                <a:latin typeface="Times New Roman" panose="02020603050405020304" pitchFamily="18" charset="0"/>
                <a:cs typeface="Times New Roman" panose="02020603050405020304" pitchFamily="18" charset="0"/>
              </a:rPr>
              <a:t>Prefer to communicate in</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writing</a:t>
            </a:r>
          </a:p>
          <a:p>
            <a:r>
              <a:rPr lang="en-GB" sz="2400" dirty="0">
                <a:solidFill>
                  <a:srgbClr val="002060"/>
                </a:solidFill>
                <a:latin typeface="Times New Roman" panose="02020603050405020304" pitchFamily="18" charset="0"/>
                <a:cs typeface="Times New Roman" panose="02020603050405020304" pitchFamily="18" charset="0"/>
              </a:rPr>
              <a:t>Learn best through thorough</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mental practice and reflection</a:t>
            </a:r>
          </a:p>
          <a:p>
            <a:r>
              <a:rPr lang="en-GB" sz="2400" dirty="0">
                <a:solidFill>
                  <a:srgbClr val="002060"/>
                </a:solidFill>
                <a:latin typeface="Times New Roman" panose="02020603050405020304" pitchFamily="18" charset="0"/>
                <a:cs typeface="Times New Roman" panose="02020603050405020304" pitchFamily="18" charset="0"/>
              </a:rPr>
              <a:t>Are private and contained</a:t>
            </a:r>
          </a:p>
          <a:p>
            <a:r>
              <a:rPr lang="en-GB" sz="2400" dirty="0">
                <a:solidFill>
                  <a:srgbClr val="002060"/>
                </a:solidFill>
                <a:latin typeface="Times New Roman" panose="02020603050405020304" pitchFamily="18" charset="0"/>
                <a:cs typeface="Times New Roman" panose="02020603050405020304" pitchFamily="18" charset="0"/>
              </a:rPr>
              <a:t>Enjoy working</a:t>
            </a:r>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pPr marL="0" indent="0">
              <a:buNone/>
            </a:pPr>
            <a:endParaRPr lang="en-GB" sz="2400" b="1" dirty="0">
              <a:solidFill>
                <a:srgbClr val="FF0000"/>
              </a:solidFill>
              <a:latin typeface="Times New Roman" panose="02020603050405020304" pitchFamily="18" charset="0"/>
              <a:cs typeface="Times New Roman" panose="02020603050405020304" pitchFamily="18" charset="0"/>
              <a:sym typeface="Wingdings" panose="05000000000000000000" pitchFamily="2" charset="2"/>
            </a:endParaRPr>
          </a:p>
          <a:p>
            <a:pPr marL="0" indent="0">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lgn="ctr">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lgn="ctr">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buNone/>
            </a:pPr>
            <a:endParaRPr lang="en-GB" sz="1600" b="1" dirty="0">
              <a:solidFill>
                <a:srgbClr val="FF000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altLang="cs-CZ" sz="1600" dirty="0">
              <a:solidFill>
                <a:srgbClr val="002060"/>
              </a:solidFill>
              <a:latin typeface="Times New Roman" panose="02020603050405020304" pitchFamily="18" charset="0"/>
              <a:cs typeface="Times New Roman" panose="02020603050405020304" pitchFamily="18" charset="0"/>
            </a:endParaRPr>
          </a:p>
        </p:txBody>
      </p:sp>
      <p:sp>
        <p:nvSpPr>
          <p:cNvPr id="6" name="Nadpis 5"/>
          <p:cNvSpPr>
            <a:spLocks noGrp="1"/>
          </p:cNvSpPr>
          <p:nvPr>
            <p:ph type="title"/>
          </p:nvPr>
        </p:nvSpPr>
        <p:spPr>
          <a:xfrm>
            <a:off x="179512" y="195486"/>
            <a:ext cx="7200800" cy="507703"/>
          </a:xfrm>
        </p:spPr>
        <p:txBody>
          <a:bodyPr/>
          <a:lstStyle/>
          <a:p>
            <a:r>
              <a:rPr lang="cs-CZ" dirty="0"/>
              <a:t>E</a:t>
            </a:r>
            <a:r>
              <a:rPr lang="en-GB" dirty="0"/>
              <a:t> – </a:t>
            </a:r>
            <a:r>
              <a:rPr lang="cs-CZ" dirty="0"/>
              <a:t>I</a:t>
            </a:r>
            <a:r>
              <a:rPr lang="en-GB" dirty="0"/>
              <a:t> Dichotomy: </a:t>
            </a:r>
            <a:r>
              <a:rPr lang="cs-CZ" dirty="0"/>
              <a:t>Source of </a:t>
            </a:r>
            <a:r>
              <a:rPr lang="cs-CZ" dirty="0" err="1"/>
              <a:t>Energy</a:t>
            </a:r>
            <a:endParaRPr lang="en-US" dirty="0"/>
          </a:p>
        </p:txBody>
      </p:sp>
      <p:sp>
        <p:nvSpPr>
          <p:cNvPr id="2" name="TextovéPole 1">
            <a:extLst>
              <a:ext uri="{FF2B5EF4-FFF2-40B4-BE49-F238E27FC236}">
                <a16:creationId xmlns:a16="http://schemas.microsoft.com/office/drawing/2014/main" id="{9877E8A4-6883-4E6F-8497-A207B168088E}"/>
              </a:ext>
            </a:extLst>
          </p:cNvPr>
          <p:cNvSpPr txBox="1"/>
          <p:nvPr/>
        </p:nvSpPr>
        <p:spPr>
          <a:xfrm>
            <a:off x="7740352" y="123478"/>
            <a:ext cx="1224136" cy="864096"/>
          </a:xfrm>
          <a:prstGeom prst="rect">
            <a:avLst/>
          </a:prstGeom>
          <a:solidFill>
            <a:schemeClr val="bg1"/>
          </a:solidFill>
        </p:spPr>
        <p:txBody>
          <a:bodyPr wrap="square" rtlCol="0">
            <a:spAutoFit/>
          </a:bodyPr>
          <a:lstStyle/>
          <a:p>
            <a:endParaRPr lang="en-US" dirty="0"/>
          </a:p>
        </p:txBody>
      </p:sp>
    </p:spTree>
    <p:extLst>
      <p:ext uri="{BB962C8B-B14F-4D97-AF65-F5344CB8AC3E}">
        <p14:creationId xmlns:p14="http://schemas.microsoft.com/office/powerpoint/2010/main" val="8257844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Zástupný symbol pro obsah 2"/>
          <p:cNvSpPr txBox="1">
            <a:spLocks/>
          </p:cNvSpPr>
          <p:nvPr/>
        </p:nvSpPr>
        <p:spPr>
          <a:xfrm>
            <a:off x="323528" y="915566"/>
            <a:ext cx="7704856" cy="3816424"/>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cs-CZ" sz="2400" b="1" dirty="0" err="1">
                <a:solidFill>
                  <a:srgbClr val="002060"/>
                </a:solidFill>
                <a:latin typeface="Times New Roman" panose="02020603050405020304" pitchFamily="18" charset="0"/>
                <a:cs typeface="Times New Roman" panose="02020603050405020304" pitchFamily="18" charset="0"/>
              </a:rPr>
              <a:t>Sensing</a:t>
            </a:r>
            <a:r>
              <a:rPr lang="en-GB" sz="2400" b="1" dirty="0">
                <a:solidFill>
                  <a:srgbClr val="002060"/>
                </a:solidFill>
                <a:latin typeface="Times New Roman" panose="02020603050405020304" pitchFamily="18" charset="0"/>
                <a:cs typeface="Times New Roman" panose="02020603050405020304" pitchFamily="18" charset="0"/>
              </a:rPr>
              <a:t>:</a:t>
            </a:r>
            <a:endParaRPr lang="cs-CZ" sz="2400" b="1" dirty="0">
              <a:solidFill>
                <a:srgbClr val="002060"/>
              </a:solidFill>
              <a:latin typeface="Times New Roman" panose="02020603050405020304" pitchFamily="18" charset="0"/>
              <a:cs typeface="Times New Roman" panose="02020603050405020304" pitchFamily="18" charset="0"/>
            </a:endParaRPr>
          </a:p>
          <a:p>
            <a:pPr marL="0" indent="0">
              <a:buNone/>
            </a:pPr>
            <a:endParaRPr lang="cs-CZ" sz="2400" b="1" dirty="0">
              <a:solidFill>
                <a:srgbClr val="002060"/>
              </a:solidFill>
              <a:latin typeface="Times New Roman" panose="02020603050405020304" pitchFamily="18" charset="0"/>
              <a:cs typeface="Times New Roman" panose="02020603050405020304" pitchFamily="18" charset="0"/>
            </a:endParaRPr>
          </a:p>
          <a:p>
            <a:r>
              <a:rPr lang="cs-CZ" sz="2400" dirty="0">
                <a:solidFill>
                  <a:srgbClr val="002060"/>
                </a:solidFill>
                <a:latin typeface="Times New Roman" panose="02020603050405020304" pitchFamily="18" charset="0"/>
                <a:cs typeface="Times New Roman" panose="02020603050405020304" pitchFamily="18" charset="0"/>
              </a:rPr>
              <a:t>„I </a:t>
            </a:r>
            <a:r>
              <a:rPr lang="en-GB" sz="2400" dirty="0">
                <a:solidFill>
                  <a:srgbClr val="002060"/>
                </a:solidFill>
                <a:latin typeface="Times New Roman" panose="02020603050405020304" pitchFamily="18" charset="0"/>
                <a:cs typeface="Times New Roman" panose="02020603050405020304" pitchFamily="18" charset="0"/>
              </a:rPr>
              <a:t>like to learn the facts”</a:t>
            </a:r>
          </a:p>
          <a:p>
            <a:r>
              <a:rPr lang="en-GB" sz="2400" dirty="0">
                <a:solidFill>
                  <a:srgbClr val="002060"/>
                </a:solidFill>
                <a:latin typeface="Times New Roman" panose="02020603050405020304" pitchFamily="18" charset="0"/>
                <a:cs typeface="Times New Roman" panose="02020603050405020304" pitchFamily="18" charset="0"/>
              </a:rPr>
              <a:t>Emphasize the pragmatic</a:t>
            </a:r>
          </a:p>
          <a:p>
            <a:r>
              <a:rPr lang="en-GB" sz="2400" dirty="0">
                <a:solidFill>
                  <a:srgbClr val="002060"/>
                </a:solidFill>
                <a:latin typeface="Times New Roman" panose="02020603050405020304" pitchFamily="18" charset="0"/>
                <a:cs typeface="Times New Roman" panose="02020603050405020304" pitchFamily="18" charset="0"/>
              </a:rPr>
              <a:t>Prefer facts &amp; details/ specific</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information</a:t>
            </a:r>
          </a:p>
          <a:p>
            <a:r>
              <a:rPr lang="en-GB" sz="2400" dirty="0">
                <a:solidFill>
                  <a:srgbClr val="002060"/>
                </a:solidFill>
                <a:latin typeface="Times New Roman" panose="02020603050405020304" pitchFamily="18" charset="0"/>
                <a:cs typeface="Times New Roman" panose="02020603050405020304" pitchFamily="18" charset="0"/>
              </a:rPr>
              <a:t>Are oriented to present</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realities</a:t>
            </a:r>
          </a:p>
          <a:p>
            <a:r>
              <a:rPr lang="en-GB" sz="2400" dirty="0">
                <a:solidFill>
                  <a:srgbClr val="002060"/>
                </a:solidFill>
                <a:latin typeface="Times New Roman" panose="02020603050405020304" pitchFamily="18" charset="0"/>
                <a:cs typeface="Times New Roman" panose="02020603050405020304" pitchFamily="18" charset="0"/>
              </a:rPr>
              <a:t>Value realism</a:t>
            </a:r>
          </a:p>
          <a:p>
            <a:r>
              <a:rPr lang="en-GB" sz="2400" dirty="0">
                <a:solidFill>
                  <a:srgbClr val="002060"/>
                </a:solidFill>
                <a:latin typeface="Times New Roman" panose="02020603050405020304" pitchFamily="18" charset="0"/>
                <a:cs typeface="Times New Roman" panose="02020603050405020304" pitchFamily="18" charset="0"/>
              </a:rPr>
              <a:t>Observe and remember</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specifics through 5 senses</a:t>
            </a:r>
          </a:p>
          <a:p>
            <a:r>
              <a:rPr lang="en-GB" sz="2400" dirty="0">
                <a:solidFill>
                  <a:srgbClr val="002060"/>
                </a:solidFill>
                <a:latin typeface="Times New Roman" panose="02020603050405020304" pitchFamily="18" charset="0"/>
                <a:cs typeface="Times New Roman" panose="02020603050405020304" pitchFamily="18" charset="0"/>
              </a:rPr>
              <a:t>Build carefully and thoroughly</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to conclusions</a:t>
            </a:r>
          </a:p>
          <a:p>
            <a:r>
              <a:rPr lang="en-GB" sz="2400" dirty="0">
                <a:solidFill>
                  <a:srgbClr val="002060"/>
                </a:solidFill>
                <a:latin typeface="Times New Roman" panose="02020603050405020304" pitchFamily="18" charset="0"/>
                <a:cs typeface="Times New Roman" panose="02020603050405020304" pitchFamily="18" charset="0"/>
              </a:rPr>
              <a:t>Trust experience</a:t>
            </a:r>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pPr marL="0" indent="0">
              <a:buNone/>
            </a:pPr>
            <a:endParaRPr lang="en-GB" sz="2400" b="1" dirty="0">
              <a:solidFill>
                <a:srgbClr val="FF0000"/>
              </a:solidFill>
              <a:latin typeface="Times New Roman" panose="02020603050405020304" pitchFamily="18" charset="0"/>
              <a:cs typeface="Times New Roman" panose="02020603050405020304" pitchFamily="18" charset="0"/>
              <a:sym typeface="Wingdings" panose="05000000000000000000" pitchFamily="2" charset="2"/>
            </a:endParaRPr>
          </a:p>
          <a:p>
            <a:pPr marL="0" indent="0">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lgn="ctr">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lgn="ctr">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buNone/>
            </a:pPr>
            <a:endParaRPr lang="en-GB" sz="1600" b="1" dirty="0">
              <a:solidFill>
                <a:srgbClr val="FF000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altLang="cs-CZ" sz="1600" dirty="0">
              <a:solidFill>
                <a:srgbClr val="002060"/>
              </a:solidFill>
              <a:latin typeface="Times New Roman" panose="02020603050405020304" pitchFamily="18" charset="0"/>
              <a:cs typeface="Times New Roman" panose="02020603050405020304" pitchFamily="18" charset="0"/>
            </a:endParaRPr>
          </a:p>
        </p:txBody>
      </p:sp>
      <p:sp>
        <p:nvSpPr>
          <p:cNvPr id="6" name="Nadpis 5"/>
          <p:cNvSpPr>
            <a:spLocks noGrp="1"/>
          </p:cNvSpPr>
          <p:nvPr>
            <p:ph type="title"/>
          </p:nvPr>
        </p:nvSpPr>
        <p:spPr>
          <a:xfrm>
            <a:off x="179512" y="195486"/>
            <a:ext cx="7200800" cy="507703"/>
          </a:xfrm>
        </p:spPr>
        <p:txBody>
          <a:bodyPr/>
          <a:lstStyle/>
          <a:p>
            <a:r>
              <a:rPr lang="cs-CZ" dirty="0"/>
              <a:t>S</a:t>
            </a:r>
            <a:r>
              <a:rPr lang="en-GB" dirty="0"/>
              <a:t> – </a:t>
            </a:r>
            <a:r>
              <a:rPr lang="cs-CZ" dirty="0"/>
              <a:t>N</a:t>
            </a:r>
            <a:r>
              <a:rPr lang="en-GB" dirty="0"/>
              <a:t> Dichotomy: </a:t>
            </a:r>
            <a:r>
              <a:rPr lang="cs-CZ" dirty="0" err="1"/>
              <a:t>Take</a:t>
            </a:r>
            <a:r>
              <a:rPr lang="cs-CZ" dirty="0"/>
              <a:t> in </a:t>
            </a:r>
            <a:r>
              <a:rPr lang="cs-CZ" dirty="0" err="1"/>
              <a:t>Information</a:t>
            </a:r>
            <a:endParaRPr lang="en-US" dirty="0"/>
          </a:p>
        </p:txBody>
      </p:sp>
      <p:sp>
        <p:nvSpPr>
          <p:cNvPr id="2" name="TextovéPole 1">
            <a:extLst>
              <a:ext uri="{FF2B5EF4-FFF2-40B4-BE49-F238E27FC236}">
                <a16:creationId xmlns:a16="http://schemas.microsoft.com/office/drawing/2014/main" id="{9877E8A4-6883-4E6F-8497-A207B168088E}"/>
              </a:ext>
            </a:extLst>
          </p:cNvPr>
          <p:cNvSpPr txBox="1"/>
          <p:nvPr/>
        </p:nvSpPr>
        <p:spPr>
          <a:xfrm>
            <a:off x="7740352" y="123478"/>
            <a:ext cx="1224136" cy="864096"/>
          </a:xfrm>
          <a:prstGeom prst="rect">
            <a:avLst/>
          </a:prstGeom>
          <a:solidFill>
            <a:schemeClr val="bg1"/>
          </a:solidFill>
        </p:spPr>
        <p:txBody>
          <a:bodyPr wrap="square" rtlCol="0">
            <a:spAutoFit/>
          </a:bodyPr>
          <a:lstStyle/>
          <a:p>
            <a:endParaRPr lang="en-US" dirty="0"/>
          </a:p>
        </p:txBody>
      </p:sp>
    </p:spTree>
    <p:extLst>
      <p:ext uri="{BB962C8B-B14F-4D97-AF65-F5344CB8AC3E}">
        <p14:creationId xmlns:p14="http://schemas.microsoft.com/office/powerpoint/2010/main" val="3635879291"/>
      </p:ext>
    </p:extLst>
  </p:cSld>
  <p:clrMapOvr>
    <a:masterClrMapping/>
  </p:clrMapOvr>
</p:sld>
</file>

<file path=ppt/theme/theme1.xml><?xml version="1.0" encoding="utf-8"?>
<a:theme xmlns:a="http://schemas.openxmlformats.org/drawingml/2006/main" name="SLU">
  <a:themeElements>
    <a:clrScheme name="OPF">
      <a:dk1>
        <a:srgbClr val="307871"/>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LU-pismo_Times">
      <a:majorFont>
        <a:latin typeface="Times New Roman"/>
        <a:ea typeface=""/>
        <a:cs typeface=""/>
      </a:majorFont>
      <a:minorFont>
        <a:latin typeface="Times New Roman"/>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12563</TotalTime>
  <Words>1200</Words>
  <Application>Microsoft Office PowerPoint</Application>
  <PresentationFormat>On-screen Show (16:9)</PresentationFormat>
  <Paragraphs>278</Paragraphs>
  <Slides>19</Slides>
  <Notes>11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19</vt:i4>
      </vt:variant>
    </vt:vector>
  </HeadingPairs>
  <TitlesOfParts>
    <vt:vector size="26" baseType="lpstr">
      <vt:lpstr>Arial</vt:lpstr>
      <vt:lpstr>Calibri</vt:lpstr>
      <vt:lpstr>Calibri Light</vt:lpstr>
      <vt:lpstr>Times New Roman</vt:lpstr>
      <vt:lpstr>Wingdings</vt:lpstr>
      <vt:lpstr>SLU</vt:lpstr>
      <vt:lpstr>Motiv Office</vt:lpstr>
      <vt:lpstr>5. Topic  MBTI® ®  Myers–Briggs Type Indicator   </vt:lpstr>
      <vt:lpstr>PowerPoint Presentation</vt:lpstr>
      <vt:lpstr>PowerPoint Presentation</vt:lpstr>
      <vt:lpstr>PowerPoint Presentation</vt:lpstr>
      <vt:lpstr>Myers-Briggs Type Indicator® (MBTI®) </vt:lpstr>
      <vt:lpstr>Myers-Briggs Type Indicator® (MBTI®) </vt:lpstr>
      <vt:lpstr>E – I Dichotomy: Source of Energy</vt:lpstr>
      <vt:lpstr>E – I Dichotomy: Source of Energy</vt:lpstr>
      <vt:lpstr>S – N Dichotomy: Take in Information</vt:lpstr>
      <vt:lpstr>S – N Dichotomy: Take in Information</vt:lpstr>
      <vt:lpstr>T – F Dichotomy: Decision Making</vt:lpstr>
      <vt:lpstr>T – F Dichotomy: Decision Making</vt:lpstr>
      <vt:lpstr>J – P Dichotomy: Lifestyle</vt:lpstr>
      <vt:lpstr>J – P Dichotomy: Lifestyle</vt:lpstr>
      <vt:lpstr>Occupational Trends by MBTI Type</vt:lpstr>
      <vt:lpstr>PowerPoint Presentation</vt:lpstr>
      <vt:lpstr>PowerPoint Presentation</vt:lpstr>
      <vt:lpstr>PowerPoint Presentation</vt:lpstr>
      <vt:lpstr> We can share our thoughts and ask questions 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Název prezentace</dc:title>
  <dc:creator>Václav Minařík</dc:creator>
  <cp:lastModifiedBy>Pavel Adámek</cp:lastModifiedBy>
  <cp:revision>302</cp:revision>
  <cp:lastPrinted>2018-10-04T06:50:24Z</cp:lastPrinted>
  <dcterms:created xsi:type="dcterms:W3CDTF">2016-07-06T15:42:34Z</dcterms:created>
  <dcterms:modified xsi:type="dcterms:W3CDTF">2023-06-29T17:34:11Z</dcterms:modified>
</cp:coreProperties>
</file>