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16"/>
  </p:notesMasterIdLst>
  <p:handoutMasterIdLst>
    <p:handoutMasterId r:id="rId17"/>
  </p:handoutMasterIdLst>
  <p:sldIdLst>
    <p:sldId id="256" r:id="rId3"/>
    <p:sldId id="321" r:id="rId4"/>
    <p:sldId id="291" r:id="rId5"/>
    <p:sldId id="343" r:id="rId6"/>
    <p:sldId id="427" r:id="rId7"/>
    <p:sldId id="432" r:id="rId8"/>
    <p:sldId id="435" r:id="rId9"/>
    <p:sldId id="436" r:id="rId10"/>
    <p:sldId id="437" r:id="rId11"/>
    <p:sldId id="431" r:id="rId12"/>
    <p:sldId id="327" r:id="rId13"/>
    <p:sldId id="344" r:id="rId14"/>
    <p:sldId id="274" r:id="rId15"/>
  </p:sldIdLst>
  <p:sldSz cx="9144000" cy="5143500" type="screen16x9"/>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81E3A"/>
    <a:srgbClr val="307871"/>
    <a:srgbClr val="9F2B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Tmavý styl 2 – zvýraznění 1/zvýraznění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3" autoAdjust="0"/>
    <p:restoredTop sz="94660"/>
  </p:normalViewPr>
  <p:slideViewPr>
    <p:cSldViewPr>
      <p:cViewPr varScale="1">
        <p:scale>
          <a:sx n="79" d="100"/>
          <a:sy n="79" d="100"/>
        </p:scale>
        <p:origin x="90" y="115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301A912-BC21-4286-9BD7-B92B2DB49A22}" type="datetimeFigureOut">
              <a:rPr lang="en-US" smtClean="0"/>
              <a:t>6/29/2023</a:t>
            </a:fld>
            <a:endParaRPr lang="en-US"/>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8B72D866-D22D-4042-B8E0-E9D703272AB8}" type="slidenum">
              <a:rPr lang="en-US" smtClean="0"/>
              <a:t>‹#›</a:t>
            </a:fld>
            <a:endParaRPr lang="en-US"/>
          </a:p>
        </p:txBody>
      </p:sp>
    </p:spTree>
    <p:extLst>
      <p:ext uri="{BB962C8B-B14F-4D97-AF65-F5344CB8AC3E}">
        <p14:creationId xmlns:p14="http://schemas.microsoft.com/office/powerpoint/2010/main" val="3688286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6097986-0C26-47DE-8982-7AD2B6842259}" type="datetimeFigureOut">
              <a:rPr lang="cs-CZ" smtClean="0"/>
              <a:t>29.06.2023</a:t>
            </a:fld>
            <a:endParaRPr lang="cs-CZ"/>
          </a:p>
        </p:txBody>
      </p:sp>
      <p:sp>
        <p:nvSpPr>
          <p:cNvPr id="4" name="Zástupný symbol pro obrázek snímku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DD4000A-37E1-4D72-B31A-77993FD77D47}" type="slidenum">
              <a:rPr lang="cs-CZ" smtClean="0"/>
              <a:t>‹#›</a:t>
            </a:fld>
            <a:endParaRPr lang="cs-CZ"/>
          </a:p>
        </p:txBody>
      </p:sp>
    </p:spTree>
    <p:extLst>
      <p:ext uri="{BB962C8B-B14F-4D97-AF65-F5344CB8AC3E}">
        <p14:creationId xmlns:p14="http://schemas.microsoft.com/office/powerpoint/2010/main" val="2297445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ulní strana">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2880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3E9BAEC6-A37A-4403-B919-4854A6448652}" type="datetimeFigureOut">
              <a:rPr lang="cs-CZ" smtClean="0"/>
              <a:t>29.06.2023</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535023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342900"/>
            <a:ext cx="2949178" cy="1200150"/>
          </a:xfrm>
        </p:spPr>
        <p:txBody>
          <a:bodyPr anchor="b"/>
          <a:lstStyle>
            <a:lvl1pPr>
              <a:defRPr sz="2400"/>
            </a:lvl1pPr>
          </a:lstStyle>
          <a:p>
            <a:r>
              <a:rPr lang="cs-CZ"/>
              <a:t>Kliknutím lze upravit styl.</a:t>
            </a:r>
          </a:p>
        </p:txBody>
      </p:sp>
      <p:sp>
        <p:nvSpPr>
          <p:cNvPr id="3" name="Zástupný symbol pro obsah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3439347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342900"/>
            <a:ext cx="2949178" cy="1200150"/>
          </a:xfrm>
        </p:spPr>
        <p:txBody>
          <a:bodyPr anchor="b"/>
          <a:lstStyle>
            <a:lvl1pPr>
              <a:defRPr sz="2400"/>
            </a:lvl1pPr>
          </a:lstStyle>
          <a:p>
            <a:r>
              <a:rPr lang="cs-CZ"/>
              <a:t>Kliknutím lze upravit styl.</a:t>
            </a:r>
          </a:p>
        </p:txBody>
      </p:sp>
      <p:sp>
        <p:nvSpPr>
          <p:cNvPr id="3" name="Zástupný symbol pro obrázek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cs-CZ"/>
          </a:p>
        </p:txBody>
      </p:sp>
      <p:sp>
        <p:nvSpPr>
          <p:cNvPr id="4" name="Zástupný symbol pro text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903289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6678048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43675" y="273844"/>
            <a:ext cx="1971675" cy="4358879"/>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628650" y="273844"/>
            <a:ext cx="5800725" cy="4358879"/>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768734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ulní strana">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0395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ist - obecný">
    <p:spTree>
      <p:nvGrpSpPr>
        <p:cNvPr id="1" name=""/>
        <p:cNvGrpSpPr/>
        <p:nvPr/>
      </p:nvGrpSpPr>
      <p:grpSpPr>
        <a:xfrm>
          <a:off x="0" y="0"/>
          <a:ext cx="0" cy="0"/>
          <a:chOff x="0" y="0"/>
          <a:chExt cx="0" cy="0"/>
        </a:xfrm>
      </p:grpSpPr>
      <p:pic>
        <p:nvPicPr>
          <p:cNvPr id="10" name="Obráze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55996" y="226939"/>
            <a:ext cx="956040" cy="745712"/>
          </a:xfrm>
          <a:prstGeom prst="rect">
            <a:avLst/>
          </a:prstGeom>
        </p:spPr>
      </p:pic>
      <p:sp>
        <p:nvSpPr>
          <p:cNvPr id="7" name="Nadpis 1"/>
          <p:cNvSpPr>
            <a:spLocks noGrp="1"/>
          </p:cNvSpPr>
          <p:nvPr>
            <p:ph type="title"/>
          </p:nvPr>
        </p:nvSpPr>
        <p:spPr>
          <a:xfrm>
            <a:off x="251520" y="195486"/>
            <a:ext cx="4536504" cy="507703"/>
          </a:xfrm>
          <a:prstGeom prst="rect">
            <a:avLst/>
          </a:prstGeom>
          <a:noFill/>
          <a:ln>
            <a:noFill/>
          </a:ln>
        </p:spPr>
        <p:txBody>
          <a:bodyPr anchor="t">
            <a:noAutofit/>
          </a:bodyPr>
          <a:lstStyle>
            <a:lvl1pPr algn="l">
              <a:defRPr sz="2400"/>
            </a:lvl1pPr>
          </a:lstStyle>
          <a:p>
            <a:pPr algn="l"/>
            <a:r>
              <a:rPr lang="cs-CZ" sz="2400" dirty="0">
                <a:solidFill>
                  <a:srgbClr val="981E3A"/>
                </a:solidFill>
                <a:latin typeface="Times New Roman" panose="02020603050405020304" pitchFamily="18" charset="0"/>
                <a:cs typeface="Times New Roman" panose="02020603050405020304" pitchFamily="18" charset="0"/>
              </a:rPr>
              <a:t>Název listu</a:t>
            </a:r>
          </a:p>
        </p:txBody>
      </p:sp>
      <p:cxnSp>
        <p:nvCxnSpPr>
          <p:cNvPr id="9" name="Přímá spojnice 8"/>
          <p:cNvCxnSpPr/>
          <p:nvPr userDrawn="1"/>
        </p:nvCxnSpPr>
        <p:spPr>
          <a:xfrm>
            <a:off x="251520" y="699542"/>
            <a:ext cx="7416824" cy="0"/>
          </a:xfrm>
          <a:prstGeom prst="line">
            <a:avLst/>
          </a:prstGeom>
          <a:ln w="9525" cmpd="sng">
            <a:solidFill>
              <a:srgbClr val="307871"/>
            </a:solidFill>
            <a:prstDash val="sysDot"/>
          </a:ln>
        </p:spPr>
        <p:style>
          <a:lnRef idx="1">
            <a:schemeClr val="accent2"/>
          </a:lnRef>
          <a:fillRef idx="0">
            <a:schemeClr val="accent2"/>
          </a:fillRef>
          <a:effectRef idx="0">
            <a:schemeClr val="accent2"/>
          </a:effectRef>
          <a:fontRef idx="minor">
            <a:schemeClr val="tx1"/>
          </a:fontRef>
        </p:style>
      </p:cxnSp>
      <p:cxnSp>
        <p:nvCxnSpPr>
          <p:cNvPr id="11" name="Přímá spojnice 10"/>
          <p:cNvCxnSpPr/>
          <p:nvPr userDrawn="1"/>
        </p:nvCxnSpPr>
        <p:spPr>
          <a:xfrm>
            <a:off x="251520" y="4731990"/>
            <a:ext cx="8660516" cy="0"/>
          </a:xfrm>
          <a:prstGeom prst="line">
            <a:avLst/>
          </a:prstGeom>
          <a:ln w="9525" cmpd="sng">
            <a:solidFill>
              <a:srgbClr val="307871"/>
            </a:solidFill>
            <a:prstDash val="sysDot"/>
          </a:ln>
        </p:spPr>
        <p:style>
          <a:lnRef idx="1">
            <a:schemeClr val="accent2"/>
          </a:lnRef>
          <a:fillRef idx="0">
            <a:schemeClr val="accent2"/>
          </a:fillRef>
          <a:effectRef idx="0">
            <a:schemeClr val="accent2"/>
          </a:effectRef>
          <a:fontRef idx="minor">
            <a:schemeClr val="tx1"/>
          </a:fontRef>
        </p:style>
      </p:cxnSp>
      <p:sp>
        <p:nvSpPr>
          <p:cNvPr id="19" name="Zástupný symbol pro zápatí 18"/>
          <p:cNvSpPr>
            <a:spLocks noGrp="1"/>
          </p:cNvSpPr>
          <p:nvPr>
            <p:ph type="ftr" sz="quarter" idx="11"/>
          </p:nvPr>
        </p:nvSpPr>
        <p:spPr>
          <a:xfrm>
            <a:off x="236240" y="4731990"/>
            <a:ext cx="2895600" cy="273844"/>
          </a:xfrm>
          <a:prstGeom prst="rect">
            <a:avLst/>
          </a:prstGeom>
        </p:spPr>
        <p:txBody>
          <a:bodyPr/>
          <a:lstStyle>
            <a:lvl1pPr algn="l">
              <a:defRPr sz="800">
                <a:solidFill>
                  <a:srgbClr val="307871"/>
                </a:solidFill>
              </a:defRPr>
            </a:lvl1pPr>
          </a:lstStyle>
          <a:p>
            <a:r>
              <a:rPr lang="cs-CZ" altLang="cs-CZ">
                <a:cs typeface="Times New Roman" panose="02020603050405020304" pitchFamily="18" charset="0"/>
              </a:rPr>
              <a:t>Prostor pro doplňující informace, poznámky</a:t>
            </a:r>
          </a:p>
        </p:txBody>
      </p:sp>
      <p:sp>
        <p:nvSpPr>
          <p:cNvPr id="20" name="Zástupný symbol pro číslo snímku 19"/>
          <p:cNvSpPr>
            <a:spLocks noGrp="1"/>
          </p:cNvSpPr>
          <p:nvPr>
            <p:ph type="sldNum" sz="quarter" idx="12"/>
          </p:nvPr>
        </p:nvSpPr>
        <p:spPr>
          <a:xfrm>
            <a:off x="7812360" y="4731990"/>
            <a:ext cx="1080120" cy="273844"/>
          </a:xfrm>
          <a:prstGeom prst="rect">
            <a:avLst/>
          </a:prstGeom>
        </p:spPr>
        <p:txBody>
          <a:bodyPr/>
          <a:lstStyle>
            <a:lvl1pPr algn="r">
              <a:defRPr/>
            </a:lvl1pPr>
          </a:lstStyle>
          <a:p>
            <a:fld id="{560808B9-4D1F-4069-9EB9-CD8802008F4E}" type="slidenum">
              <a:rPr lang="cs-CZ" smtClean="0"/>
              <a:pPr/>
              <a:t>‹#›</a:t>
            </a:fld>
            <a:endParaRPr lang="cs-CZ"/>
          </a:p>
        </p:txBody>
      </p:sp>
    </p:spTree>
    <p:extLst>
      <p:ext uri="{BB962C8B-B14F-4D97-AF65-F5344CB8AC3E}">
        <p14:creationId xmlns:p14="http://schemas.microsoft.com/office/powerpoint/2010/main" val="890602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ázdný lis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6820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841772"/>
            <a:ext cx="6858000" cy="1790700"/>
          </a:xfrm>
        </p:spPr>
        <p:txBody>
          <a:bodyPr anchor="b"/>
          <a:lstStyle>
            <a:lvl1pPr algn="ctr">
              <a:defRPr sz="4500"/>
            </a:lvl1pPr>
          </a:lstStyle>
          <a:p>
            <a:r>
              <a:rPr lang="cs-CZ"/>
              <a:t>Kliknutím lze upravit styl.</a:t>
            </a:r>
          </a:p>
        </p:txBody>
      </p:sp>
      <p:sp>
        <p:nvSpPr>
          <p:cNvPr id="3" name="Podnadpis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3496854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1932315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282304"/>
            <a:ext cx="7886700" cy="2139553"/>
          </a:xfrm>
        </p:spPr>
        <p:txBody>
          <a:bodyPr anchor="b"/>
          <a:lstStyle>
            <a:lvl1pPr>
              <a:defRPr sz="4500"/>
            </a:lvl1pPr>
          </a:lstStyle>
          <a:p>
            <a:r>
              <a:rPr lang="cs-CZ"/>
              <a:t>Kliknutím lze upravit styl.</a:t>
            </a:r>
          </a:p>
        </p:txBody>
      </p:sp>
      <p:sp>
        <p:nvSpPr>
          <p:cNvPr id="3" name="Zástupný symbol pro text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043548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628650" y="1369219"/>
            <a:ext cx="3886200" cy="3263504"/>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29150" y="1369219"/>
            <a:ext cx="3886200" cy="3263504"/>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163596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29841" y="273844"/>
            <a:ext cx="7886700" cy="994172"/>
          </a:xfrm>
        </p:spPr>
        <p:txBody>
          <a:bodyPr/>
          <a:lstStyle/>
          <a:p>
            <a:r>
              <a:rPr lang="cs-CZ"/>
              <a:t>Kliknutím lze upravit styl.</a:t>
            </a:r>
          </a:p>
        </p:txBody>
      </p:sp>
      <p:sp>
        <p:nvSpPr>
          <p:cNvPr id="3" name="Zástupný symbol pro text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Upravte styly předlohy textu.</a:t>
            </a:r>
          </a:p>
        </p:txBody>
      </p:sp>
      <p:sp>
        <p:nvSpPr>
          <p:cNvPr id="4" name="Zástupný symbol pro obsah 3"/>
          <p:cNvSpPr>
            <a:spLocks noGrp="1"/>
          </p:cNvSpPr>
          <p:nvPr>
            <p:ph sz="half" idx="2"/>
          </p:nvPr>
        </p:nvSpPr>
        <p:spPr>
          <a:xfrm>
            <a:off x="629842" y="1878806"/>
            <a:ext cx="3868340" cy="2763441"/>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Upravte styly předlohy textu.</a:t>
            </a:r>
          </a:p>
        </p:txBody>
      </p:sp>
      <p:sp>
        <p:nvSpPr>
          <p:cNvPr id="6" name="Zástupný symbol pro obsah 5"/>
          <p:cNvSpPr>
            <a:spLocks noGrp="1"/>
          </p:cNvSpPr>
          <p:nvPr>
            <p:ph sz="quarter" idx="4"/>
          </p:nvPr>
        </p:nvSpPr>
        <p:spPr>
          <a:xfrm>
            <a:off x="4629150" y="1878806"/>
            <a:ext cx="3887391" cy="2763441"/>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3E9BAEC6-A37A-4403-B919-4854A6448652}" type="datetimeFigureOut">
              <a:rPr lang="cs-CZ" smtClean="0"/>
              <a:t>29.06.2023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3226960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3E9BAEC6-A37A-4403-B919-4854A6448652}" type="datetimeFigureOut">
              <a:rPr lang="cs-CZ" smtClean="0"/>
              <a:t>29.06.2023</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9105618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8845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DA23C2D-3845-4F8C-9F64-DBE4B5B8108A}" type="slidenum">
              <a:rPr lang="cs-CZ" smtClean="0"/>
              <a:t>‹#›</a:t>
            </a:fld>
            <a:endParaRPr lang="cs-CZ"/>
          </a:p>
        </p:txBody>
      </p:sp>
    </p:spTree>
    <p:extLst>
      <p:ext uri="{BB962C8B-B14F-4D97-AF65-F5344CB8AC3E}">
        <p14:creationId xmlns:p14="http://schemas.microsoft.com/office/powerpoint/2010/main" val="757021533"/>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ww.indeed.com/career-advice/career-development/management-vs-non-management" TargetMode="Externa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élník 6"/>
          <p:cNvSpPr/>
          <p:nvPr/>
        </p:nvSpPr>
        <p:spPr>
          <a:xfrm>
            <a:off x="251520" y="267494"/>
            <a:ext cx="5616624" cy="4608512"/>
          </a:xfrm>
          <a:prstGeom prst="rect">
            <a:avLst/>
          </a:prstGeom>
          <a:solidFill>
            <a:srgbClr val="307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b="1">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 name="Nadpis 1"/>
          <p:cNvSpPr>
            <a:spLocks noGrp="1"/>
          </p:cNvSpPr>
          <p:nvPr>
            <p:ph type="ctrTitle" idx="4294967295"/>
          </p:nvPr>
        </p:nvSpPr>
        <p:spPr>
          <a:xfrm>
            <a:off x="467544" y="699542"/>
            <a:ext cx="5112568" cy="3024336"/>
          </a:xfrm>
          <a:prstGeom prst="rect">
            <a:avLst/>
          </a:prstGeom>
        </p:spPr>
        <p:txBody>
          <a:bodyPr anchor="t">
            <a:normAutofit/>
          </a:bodyPr>
          <a:lstStyle/>
          <a:p>
            <a:r>
              <a:rPr lang="cs-CZ" sz="2400" b="1" dirty="0">
                <a:solidFill>
                  <a:schemeClr val="bg1"/>
                </a:solidFill>
                <a:latin typeface="Times New Roman" panose="02020603050405020304" pitchFamily="18" charset="0"/>
                <a:cs typeface="Times New Roman" panose="02020603050405020304" pitchFamily="18" charset="0"/>
              </a:rPr>
              <a:t>6. </a:t>
            </a:r>
            <a:r>
              <a:rPr lang="cs-CZ" sz="2400" b="1" dirty="0" err="1">
                <a:solidFill>
                  <a:schemeClr val="bg1"/>
                </a:solidFill>
                <a:latin typeface="Times New Roman" panose="02020603050405020304" pitchFamily="18" charset="0"/>
                <a:cs typeface="Times New Roman" panose="02020603050405020304" pitchFamily="18" charset="0"/>
              </a:rPr>
              <a:t>Topic</a:t>
            </a:r>
            <a:br>
              <a:rPr lang="cs-CZ" sz="2400" b="1" dirty="0">
                <a:solidFill>
                  <a:schemeClr val="bg1"/>
                </a:solidFill>
                <a:latin typeface="Times New Roman" panose="02020603050405020304" pitchFamily="18" charset="0"/>
                <a:cs typeface="Times New Roman" panose="02020603050405020304" pitchFamily="18" charset="0"/>
              </a:rPr>
            </a:br>
            <a:br>
              <a:rPr lang="cs-CZ" sz="2400" b="1" dirty="0">
                <a:solidFill>
                  <a:schemeClr val="bg1"/>
                </a:solidFill>
                <a:latin typeface="Times New Roman" panose="02020603050405020304" pitchFamily="18" charset="0"/>
                <a:cs typeface="Times New Roman" panose="02020603050405020304" pitchFamily="18" charset="0"/>
              </a:rPr>
            </a:br>
            <a:br>
              <a:rPr lang="en-US" sz="2400" b="1" dirty="0">
                <a:solidFill>
                  <a:schemeClr val="bg1"/>
                </a:solidFill>
                <a:latin typeface="Times New Roman" panose="02020603050405020304" pitchFamily="18" charset="0"/>
                <a:cs typeface="Times New Roman" panose="02020603050405020304" pitchFamily="18" charset="0"/>
              </a:rPr>
            </a:br>
            <a:r>
              <a:rPr lang="cs-CZ" sz="2400" b="1" cap="all" dirty="0">
                <a:solidFill>
                  <a:schemeClr val="bg1"/>
                </a:solidFill>
                <a:latin typeface="Times New Roman" panose="02020603050405020304" pitchFamily="18" charset="0"/>
                <a:cs typeface="Times New Roman" panose="02020603050405020304" pitchFamily="18" charset="0"/>
              </a:rPr>
              <a:t>MANAGEMENT OR WORKERS</a:t>
            </a:r>
            <a:endParaRPr lang="en-US" sz="2400" b="1" cap="all" dirty="0">
              <a:solidFill>
                <a:schemeClr val="bg1"/>
              </a:solidFill>
              <a:latin typeface="Times New Roman" panose="02020603050405020304" pitchFamily="18" charset="0"/>
              <a:cs typeface="Times New Roman" panose="02020603050405020304" pitchFamily="18" charset="0"/>
            </a:endParaRPr>
          </a:p>
        </p:txBody>
      </p:sp>
      <p:sp>
        <p:nvSpPr>
          <p:cNvPr id="9" name="Podnadpis 2"/>
          <p:cNvSpPr txBox="1">
            <a:spLocks/>
          </p:cNvSpPr>
          <p:nvPr/>
        </p:nvSpPr>
        <p:spPr>
          <a:xfrm>
            <a:off x="5940152" y="3723878"/>
            <a:ext cx="3032119" cy="115212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GB" altLang="cs-CZ" sz="1600" b="1" dirty="0">
                <a:solidFill>
                  <a:srgbClr val="307871"/>
                </a:solidFill>
                <a:latin typeface="Times New Roman" panose="02020603050405020304" pitchFamily="18" charset="0"/>
                <a:cs typeface="Times New Roman" panose="02020603050405020304" pitchFamily="18" charset="0"/>
              </a:rPr>
              <a:t>Ing. Pavel Adámek, Ph.D.</a:t>
            </a:r>
          </a:p>
          <a:p>
            <a:pPr algn="r"/>
            <a:r>
              <a:rPr lang="en-GB" altLang="cs-CZ" sz="1600" b="1" i="1" dirty="0">
                <a:solidFill>
                  <a:srgbClr val="307871"/>
                </a:solidFill>
                <a:latin typeface="Times New Roman" panose="02020603050405020304" pitchFamily="18" charset="0"/>
                <a:cs typeface="Times New Roman" panose="02020603050405020304" pitchFamily="18" charset="0"/>
              </a:rPr>
              <a:t>adamek@opf.slu.cz</a:t>
            </a:r>
          </a:p>
        </p:txBody>
      </p:sp>
    </p:spTree>
    <p:extLst>
      <p:ext uri="{BB962C8B-B14F-4D97-AF65-F5344CB8AC3E}">
        <p14:creationId xmlns:p14="http://schemas.microsoft.com/office/powerpoint/2010/main" val="280633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8" name="Zástupný symbol pro obsah 2"/>
          <p:cNvSpPr txBox="1">
            <a:spLocks/>
          </p:cNvSpPr>
          <p:nvPr/>
        </p:nvSpPr>
        <p:spPr>
          <a:xfrm>
            <a:off x="611560" y="1923678"/>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gn="ctr" defTabSz="685800">
              <a:spcBef>
                <a:spcPts val="375"/>
              </a:spcBef>
              <a:buNone/>
            </a:pPr>
            <a:r>
              <a:rPr lang="en-GB" altLang="cs-CZ" sz="4000" dirty="0">
                <a:solidFill>
                  <a:srgbClr val="002060"/>
                </a:solidFill>
                <a:latin typeface="Times New Roman" panose="02020603050405020304" pitchFamily="18" charset="0"/>
                <a:cs typeface="Times New Roman" panose="02020603050405020304" pitchFamily="18" charset="0"/>
              </a:rPr>
              <a:t>Start working on a</a:t>
            </a:r>
            <a:r>
              <a:rPr lang="cs-CZ" altLang="cs-CZ" sz="4000" dirty="0">
                <a:solidFill>
                  <a:srgbClr val="002060"/>
                </a:solidFill>
                <a:latin typeface="Times New Roman" panose="02020603050405020304" pitchFamily="18" charset="0"/>
                <a:cs typeface="Times New Roman" panose="02020603050405020304" pitchFamily="18" charset="0"/>
              </a:rPr>
              <a:t>n </a:t>
            </a:r>
            <a:r>
              <a:rPr lang="cs-CZ" altLang="cs-CZ" sz="4000" dirty="0" err="1">
                <a:solidFill>
                  <a:srgbClr val="002060"/>
                </a:solidFill>
                <a:latin typeface="Times New Roman" panose="02020603050405020304" pitchFamily="18" charset="0"/>
                <a:cs typeface="Times New Roman" panose="02020603050405020304" pitchFamily="18" charset="0"/>
              </a:rPr>
              <a:t>assignment</a:t>
            </a:r>
            <a:r>
              <a:rPr lang="cs-CZ" altLang="cs-CZ" sz="4000" dirty="0">
                <a:solidFill>
                  <a:srgbClr val="002060"/>
                </a:solidFill>
                <a:latin typeface="Times New Roman" panose="02020603050405020304" pitchFamily="18" charset="0"/>
                <a:cs typeface="Times New Roman" panose="02020603050405020304" pitchFamily="18" charset="0"/>
              </a:rPr>
              <a:t> Management versus </a:t>
            </a:r>
            <a:r>
              <a:rPr lang="cs-CZ" altLang="cs-CZ" sz="4000" dirty="0" err="1">
                <a:solidFill>
                  <a:srgbClr val="002060"/>
                </a:solidFill>
                <a:latin typeface="Times New Roman" panose="02020603050405020304" pitchFamily="18" charset="0"/>
                <a:cs typeface="Times New Roman" panose="02020603050405020304" pitchFamily="18" charset="0"/>
              </a:rPr>
              <a:t>Workers</a:t>
            </a:r>
            <a:r>
              <a:rPr lang="en-GB" altLang="cs-CZ" sz="4000" dirty="0">
                <a:solidFill>
                  <a:srgbClr val="002060"/>
                </a:solidFill>
                <a:latin typeface="Times New Roman" panose="02020603050405020304" pitchFamily="18" charset="0"/>
                <a:cs typeface="Times New Roman" panose="02020603050405020304" pitchFamily="18" charset="0"/>
              </a:rPr>
              <a:t>!</a:t>
            </a: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8572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Zástupný symbol pro obsah 2">
            <a:extLst>
              <a:ext uri="{FF2B5EF4-FFF2-40B4-BE49-F238E27FC236}">
                <a16:creationId xmlns:a16="http://schemas.microsoft.com/office/drawing/2014/main" id="{A898333D-9017-4278-9E28-B8545AD1D724}"/>
              </a:ext>
            </a:extLst>
          </p:cNvPr>
          <p:cNvSpPr txBox="1">
            <a:spLocks/>
          </p:cNvSpPr>
          <p:nvPr/>
        </p:nvSpPr>
        <p:spPr>
          <a:xfrm>
            <a:off x="188641" y="873640"/>
            <a:ext cx="4131900" cy="380217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685800">
              <a:buNone/>
            </a:pPr>
            <a:r>
              <a:rPr lang="cs-CZ" altLang="cs-CZ" sz="3600" dirty="0" err="1">
                <a:solidFill>
                  <a:srgbClr val="002060"/>
                </a:solidFill>
                <a:latin typeface="Times New Roman" panose="02020603050405020304" pitchFamily="18" charset="0"/>
                <a:cs typeface="Times New Roman" panose="02020603050405020304" pitchFamily="18" charset="0"/>
              </a:rPr>
              <a:t>Vevox</a:t>
            </a:r>
            <a:r>
              <a:rPr lang="cs-CZ" altLang="cs-CZ" sz="3600" dirty="0">
                <a:solidFill>
                  <a:srgbClr val="002060"/>
                </a:solidFill>
                <a:latin typeface="Times New Roman" panose="02020603050405020304" pitchFamily="18" charset="0"/>
                <a:cs typeface="Times New Roman" panose="02020603050405020304" pitchFamily="18" charset="0"/>
              </a:rPr>
              <a:t> </a:t>
            </a:r>
            <a:r>
              <a:rPr lang="cs-CZ" altLang="cs-CZ" sz="3600" dirty="0" err="1">
                <a:solidFill>
                  <a:srgbClr val="002060"/>
                </a:solidFill>
                <a:latin typeface="Times New Roman" panose="02020603050405020304" pitchFamily="18" charset="0"/>
                <a:cs typeface="Times New Roman" panose="02020603050405020304" pitchFamily="18" charset="0"/>
              </a:rPr>
              <a:t>questions</a:t>
            </a:r>
            <a:endParaRPr lang="cs-CZ" altLang="cs-CZ" sz="3600" dirty="0">
              <a:solidFill>
                <a:srgbClr val="002060"/>
              </a:solidFill>
              <a:latin typeface="Times New Roman" panose="02020603050405020304" pitchFamily="18" charset="0"/>
              <a:cs typeface="Times New Roman" panose="02020603050405020304" pitchFamily="18" charset="0"/>
            </a:endParaRPr>
          </a:p>
          <a:p>
            <a:pPr marL="0" indent="0" defTabSz="685800">
              <a:buNone/>
            </a:pPr>
            <a:endParaRPr lang="cs-CZ" altLang="cs-CZ" sz="3600" dirty="0">
              <a:solidFill>
                <a:srgbClr val="002060"/>
              </a:solidFill>
              <a:latin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EEF485DE-41AC-41E2-B7FA-F7EA75AED675}"/>
              </a:ext>
            </a:extLst>
          </p:cNvPr>
          <p:cNvSpPr/>
          <p:nvPr/>
        </p:nvSpPr>
        <p:spPr>
          <a:xfrm>
            <a:off x="683568" y="4741837"/>
            <a:ext cx="4572000" cy="215444"/>
          </a:xfrm>
          <a:prstGeom prst="rect">
            <a:avLst/>
          </a:prstGeom>
        </p:spPr>
        <p:txBody>
          <a:bodyPr>
            <a:spAutoFit/>
          </a:bodyPr>
          <a:lstStyle/>
          <a:p>
            <a:r>
              <a:rPr lang="en-GB" sz="800" dirty="0"/>
              <a:t>https://silesianuniversity.vevox.com/#/meeting/450285/polls</a:t>
            </a:r>
          </a:p>
        </p:txBody>
      </p:sp>
      <p:pic>
        <p:nvPicPr>
          <p:cNvPr id="2" name="Picture 1">
            <a:extLst>
              <a:ext uri="{FF2B5EF4-FFF2-40B4-BE49-F238E27FC236}">
                <a16:creationId xmlns:a16="http://schemas.microsoft.com/office/drawing/2014/main" id="{441057C3-4159-496C-89A8-83EDE7CC5D31}"/>
              </a:ext>
            </a:extLst>
          </p:cNvPr>
          <p:cNvPicPr>
            <a:picLocks noChangeAspect="1"/>
          </p:cNvPicPr>
          <p:nvPr/>
        </p:nvPicPr>
        <p:blipFill>
          <a:blip r:embed="rId3"/>
          <a:stretch>
            <a:fillRect/>
          </a:stretch>
        </p:blipFill>
        <p:spPr>
          <a:xfrm>
            <a:off x="323528" y="1923678"/>
            <a:ext cx="3675900" cy="2067694"/>
          </a:xfrm>
          <a:prstGeom prst="rect">
            <a:avLst/>
          </a:prstGeom>
        </p:spPr>
      </p:pic>
      <p:pic>
        <p:nvPicPr>
          <p:cNvPr id="4" name="Picture 3">
            <a:extLst>
              <a:ext uri="{FF2B5EF4-FFF2-40B4-BE49-F238E27FC236}">
                <a16:creationId xmlns:a16="http://schemas.microsoft.com/office/drawing/2014/main" id="{845EB546-E210-4376-9C2D-B9F123E0A18D}"/>
              </a:ext>
            </a:extLst>
          </p:cNvPr>
          <p:cNvPicPr>
            <a:picLocks noChangeAspect="1"/>
          </p:cNvPicPr>
          <p:nvPr/>
        </p:nvPicPr>
        <p:blipFill>
          <a:blip r:embed="rId4"/>
          <a:stretch>
            <a:fillRect/>
          </a:stretch>
        </p:blipFill>
        <p:spPr>
          <a:xfrm>
            <a:off x="4440588" y="1446911"/>
            <a:ext cx="3999428" cy="2249678"/>
          </a:xfrm>
          <a:prstGeom prst="rect">
            <a:avLst/>
          </a:prstGeom>
        </p:spPr>
      </p:pic>
    </p:spTree>
    <p:extLst>
      <p:ext uri="{BB962C8B-B14F-4D97-AF65-F5344CB8AC3E}">
        <p14:creationId xmlns:p14="http://schemas.microsoft.com/office/powerpoint/2010/main" val="2326105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188640" y="337003"/>
            <a:ext cx="3265638" cy="415498"/>
          </a:xfrm>
          <a:prstGeom prst="rect">
            <a:avLst/>
          </a:prstGeom>
        </p:spPr>
        <p:txBody>
          <a:bodyPr wrap="none">
            <a:spAutoFit/>
          </a:bodyPr>
          <a:lstStyle/>
          <a:p>
            <a:pPr defTabSz="685800">
              <a:defRPr/>
            </a:pPr>
            <a:r>
              <a:rPr lang="cs-CZ" sz="2100" kern="0" dirty="0">
                <a:solidFill>
                  <a:srgbClr val="002060"/>
                </a:solidFill>
                <a:latin typeface="Times New Roman"/>
              </a:rPr>
              <a:t>S</a:t>
            </a:r>
            <a:r>
              <a:rPr lang="en-GB" sz="2100" kern="0" dirty="0" err="1">
                <a:solidFill>
                  <a:srgbClr val="002060"/>
                </a:solidFill>
                <a:latin typeface="Times New Roman"/>
              </a:rPr>
              <a:t>ummary</a:t>
            </a:r>
            <a:r>
              <a:rPr lang="en-GB" sz="2100" kern="0" dirty="0">
                <a:solidFill>
                  <a:srgbClr val="002060"/>
                </a:solidFill>
                <a:latin typeface="Times New Roman"/>
              </a:rPr>
              <a:t> of today's seminar</a:t>
            </a:r>
          </a:p>
        </p:txBody>
      </p:sp>
      <p:sp>
        <p:nvSpPr>
          <p:cNvPr id="6" name="Zástupný symbol pro obsah 2">
            <a:extLst>
              <a:ext uri="{FF2B5EF4-FFF2-40B4-BE49-F238E27FC236}">
                <a16:creationId xmlns:a16="http://schemas.microsoft.com/office/drawing/2014/main" id="{A898333D-9017-4278-9E28-B8545AD1D724}"/>
              </a:ext>
            </a:extLst>
          </p:cNvPr>
          <p:cNvSpPr txBox="1">
            <a:spLocks/>
          </p:cNvSpPr>
          <p:nvPr/>
        </p:nvSpPr>
        <p:spPr>
          <a:xfrm>
            <a:off x="188640" y="1194710"/>
            <a:ext cx="7445397" cy="380217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57175" indent="-257175" defTabSz="685800"/>
            <a:r>
              <a:rPr lang="en-GB" altLang="cs-CZ" sz="2000" dirty="0">
                <a:solidFill>
                  <a:srgbClr val="002060"/>
                </a:solidFill>
                <a:latin typeface="Times New Roman" panose="02020603050405020304" pitchFamily="18" charset="0"/>
                <a:cs typeface="Times New Roman" panose="02020603050405020304" pitchFamily="18" charset="0"/>
              </a:rPr>
              <a:t>You are able to identify the differences between management and non-management.</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indent="-257175" defTabSz="685800"/>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indent="-257175" defTabSz="685800"/>
            <a:r>
              <a:rPr lang="en-GB" altLang="cs-CZ" sz="2000" dirty="0">
                <a:solidFill>
                  <a:srgbClr val="002060"/>
                </a:solidFill>
                <a:latin typeface="Times New Roman" panose="02020603050405020304" pitchFamily="18" charset="0"/>
                <a:cs typeface="Times New Roman" panose="02020603050405020304" pitchFamily="18" charset="0"/>
              </a:rPr>
              <a:t>You know the different interests and factors, you are able to clarify the advantages/disadvantages of each group according to your reflection. </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indent="-257175" defTabSz="685800"/>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indent="-257175" defTabSz="685800"/>
            <a:r>
              <a:rPr lang="en-GB" altLang="cs-CZ" sz="2000" dirty="0">
                <a:solidFill>
                  <a:srgbClr val="002060"/>
                </a:solidFill>
                <a:latin typeface="Times New Roman" panose="02020603050405020304" pitchFamily="18" charset="0"/>
                <a:cs typeface="Times New Roman" panose="02020603050405020304" pitchFamily="18" charset="0"/>
              </a:rPr>
              <a:t>You have completed the task „</a:t>
            </a:r>
            <a:r>
              <a:rPr lang="cs-CZ" altLang="cs-CZ" sz="2000" dirty="0">
                <a:solidFill>
                  <a:srgbClr val="002060"/>
                </a:solidFill>
                <a:latin typeface="Times New Roman" panose="02020603050405020304" pitchFamily="18" charset="0"/>
                <a:cs typeface="Times New Roman" panose="02020603050405020304" pitchFamily="18" charset="0"/>
              </a:rPr>
              <a:t>Management </a:t>
            </a:r>
            <a:r>
              <a:rPr lang="cs-CZ" altLang="cs-CZ" sz="2000" dirty="0" err="1">
                <a:solidFill>
                  <a:srgbClr val="002060"/>
                </a:solidFill>
                <a:latin typeface="Times New Roman" panose="02020603050405020304" pitchFamily="18" charset="0"/>
                <a:cs typeface="Times New Roman" panose="02020603050405020304" pitchFamily="18" charset="0"/>
              </a:rPr>
              <a:t>or</a:t>
            </a:r>
            <a:r>
              <a:rPr lang="cs-CZ" altLang="cs-CZ" sz="2000" dirty="0">
                <a:solidFill>
                  <a:srgbClr val="002060"/>
                </a:solidFill>
                <a:latin typeface="Times New Roman" panose="02020603050405020304" pitchFamily="18" charset="0"/>
                <a:cs typeface="Times New Roman" panose="02020603050405020304" pitchFamily="18" charset="0"/>
              </a:rPr>
              <a:t> </a:t>
            </a:r>
            <a:r>
              <a:rPr lang="cs-CZ" altLang="cs-CZ" sz="2000" dirty="0" err="1">
                <a:solidFill>
                  <a:srgbClr val="002060"/>
                </a:solidFill>
                <a:latin typeface="Times New Roman" panose="02020603050405020304" pitchFamily="18" charset="0"/>
                <a:cs typeface="Times New Roman" panose="02020603050405020304" pitchFamily="18" charset="0"/>
              </a:rPr>
              <a:t>workers</a:t>
            </a:r>
            <a:r>
              <a:rPr lang="en-GB" altLang="cs-CZ" sz="2000" dirty="0">
                <a:solidFill>
                  <a:srgbClr val="002060"/>
                </a:solidFill>
                <a:latin typeface="Times New Roman" panose="02020603050405020304" pitchFamily="18" charset="0"/>
                <a:cs typeface="Times New Roman" panose="02020603050405020304" pitchFamily="18" charset="0"/>
              </a:rPr>
              <a:t>". </a:t>
            </a:r>
            <a:endParaRPr lang="en-GB" altLang="cs-CZ" sz="20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2216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élník 6"/>
          <p:cNvSpPr/>
          <p:nvPr/>
        </p:nvSpPr>
        <p:spPr>
          <a:xfrm>
            <a:off x="205740" y="257176"/>
            <a:ext cx="6155055" cy="4612004"/>
          </a:xfrm>
          <a:prstGeom prst="rect">
            <a:avLst/>
          </a:prstGeom>
          <a:solidFill>
            <a:srgbClr val="30787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sz="1350" b="1">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 name="Nadpis 1"/>
          <p:cNvSpPr>
            <a:spLocks noGrp="1"/>
          </p:cNvSpPr>
          <p:nvPr>
            <p:ph type="ctrTitle" idx="4294967295"/>
          </p:nvPr>
        </p:nvSpPr>
        <p:spPr>
          <a:xfrm>
            <a:off x="205740" y="1347614"/>
            <a:ext cx="5806420" cy="1619250"/>
          </a:xfrm>
          <a:prstGeom prst="rect">
            <a:avLst/>
          </a:prstGeom>
        </p:spPr>
        <p:txBody>
          <a:bodyPr anchor="t">
            <a:normAutofit fontScale="90000"/>
          </a:bodyPr>
          <a:lstStyle/>
          <a:p>
            <a:pPr>
              <a:defRPr/>
            </a:pPr>
            <a:br>
              <a:rPr lang="cs-CZ" sz="3000" b="1" dirty="0">
                <a:solidFill>
                  <a:schemeClr val="bg1"/>
                </a:solidFill>
                <a:latin typeface="Times New Roman" panose="02020603050405020304" pitchFamily="18" charset="0"/>
                <a:cs typeface="Times New Roman" panose="02020603050405020304" pitchFamily="18" charset="0"/>
              </a:rPr>
            </a:br>
            <a:r>
              <a:rPr lang="cs-CZ" sz="3000" b="1" dirty="0" err="1">
                <a:solidFill>
                  <a:schemeClr val="bg1"/>
                </a:solidFill>
                <a:latin typeface="Times New Roman" panose="02020603050405020304" pitchFamily="18" charset="0"/>
                <a:cs typeface="Times New Roman" panose="02020603050405020304" pitchFamily="18" charset="0"/>
              </a:rPr>
              <a:t>We</a:t>
            </a:r>
            <a:r>
              <a:rPr lang="cs-CZ" sz="3000" b="1" dirty="0">
                <a:solidFill>
                  <a:schemeClr val="bg1"/>
                </a:solidFill>
                <a:latin typeface="Times New Roman" panose="02020603050405020304" pitchFamily="18" charset="0"/>
                <a:cs typeface="Times New Roman" panose="02020603050405020304" pitchFamily="18" charset="0"/>
              </a:rPr>
              <a:t> </a:t>
            </a:r>
            <a:r>
              <a:rPr lang="en-US" sz="3000" b="1" dirty="0">
                <a:solidFill>
                  <a:schemeClr val="bg1"/>
                </a:solidFill>
                <a:latin typeface="Times New Roman" panose="02020603050405020304" pitchFamily="18" charset="0"/>
                <a:cs typeface="Times New Roman" panose="02020603050405020304" pitchFamily="18" charset="0"/>
              </a:rPr>
              <a:t>can share our thoughts </a:t>
            </a:r>
            <a:r>
              <a:rPr lang="cs-CZ" sz="3000" b="1" dirty="0">
                <a:solidFill>
                  <a:schemeClr val="bg1"/>
                </a:solidFill>
                <a:latin typeface="Times New Roman" panose="02020603050405020304" pitchFamily="18" charset="0"/>
                <a:cs typeface="Times New Roman" panose="02020603050405020304" pitchFamily="18" charset="0"/>
              </a:rPr>
              <a:t>and </a:t>
            </a:r>
            <a:r>
              <a:rPr lang="en-US" sz="3000" b="1" dirty="0">
                <a:solidFill>
                  <a:schemeClr val="bg1"/>
                </a:solidFill>
                <a:latin typeface="Times New Roman" panose="02020603050405020304" pitchFamily="18" charset="0"/>
                <a:cs typeface="Times New Roman" panose="02020603050405020304" pitchFamily="18" charset="0"/>
              </a:rPr>
              <a:t>ask question</a:t>
            </a:r>
            <a:r>
              <a:rPr lang="cs-CZ" sz="3000" b="1" dirty="0">
                <a:solidFill>
                  <a:schemeClr val="bg1"/>
                </a:solidFill>
                <a:latin typeface="Times New Roman" panose="02020603050405020304" pitchFamily="18" charset="0"/>
                <a:cs typeface="Times New Roman" panose="02020603050405020304" pitchFamily="18" charset="0"/>
              </a:rPr>
              <a:t>s</a:t>
            </a:r>
            <a:br>
              <a:rPr lang="cs-CZ" sz="3000" b="1" dirty="0">
                <a:solidFill>
                  <a:schemeClr val="bg1"/>
                </a:solidFill>
                <a:latin typeface="Times New Roman" panose="02020603050405020304" pitchFamily="18" charset="0"/>
                <a:cs typeface="Times New Roman" panose="02020603050405020304" pitchFamily="18" charset="0"/>
              </a:rPr>
            </a:br>
            <a:r>
              <a:rPr lang="cs-CZ" sz="3000" b="1" dirty="0">
                <a:solidFill>
                  <a:schemeClr val="bg1"/>
                </a:solidFill>
                <a:latin typeface="Times New Roman" panose="02020603050405020304" pitchFamily="18" charset="0"/>
                <a:cs typeface="Times New Roman" panose="02020603050405020304" pitchFamily="18" charset="0"/>
                <a:sym typeface="Wingdings" panose="05000000000000000000" pitchFamily="2" charset="2"/>
              </a:rPr>
              <a:t></a:t>
            </a:r>
            <a:br>
              <a:rPr lang="cs-CZ" sz="3000" b="1" dirty="0">
                <a:solidFill>
                  <a:schemeClr val="bg1"/>
                </a:solidFill>
                <a:latin typeface="Times New Roman" panose="02020603050405020304" pitchFamily="18" charset="0"/>
                <a:cs typeface="Times New Roman" panose="02020603050405020304" pitchFamily="18" charset="0"/>
              </a:rPr>
            </a:br>
            <a:br>
              <a:rPr lang="cs-CZ" sz="3000" b="1" dirty="0">
                <a:solidFill>
                  <a:schemeClr val="bg1"/>
                </a:solidFill>
                <a:latin typeface="Times New Roman" panose="02020603050405020304" pitchFamily="18" charset="0"/>
                <a:cs typeface="Times New Roman" panose="02020603050405020304" pitchFamily="18" charset="0"/>
              </a:rPr>
            </a:br>
            <a:br>
              <a:rPr lang="cs-CZ" sz="3000" b="1" dirty="0">
                <a:solidFill>
                  <a:schemeClr val="bg1"/>
                </a:solidFill>
                <a:latin typeface="Times New Roman" panose="02020603050405020304" pitchFamily="18" charset="0"/>
                <a:cs typeface="Times New Roman" panose="02020603050405020304" pitchFamily="18" charset="0"/>
              </a:rPr>
            </a:br>
            <a:endParaRPr lang="cs-CZ" sz="3000" b="1" dirty="0">
              <a:solidFill>
                <a:schemeClr val="bg1"/>
              </a:solidFill>
              <a:latin typeface="Times New Roman" panose="02020603050405020304" pitchFamily="18" charset="0"/>
              <a:cs typeface="Times New Roman" panose="02020603050405020304" pitchFamily="18" charset="0"/>
            </a:endParaRPr>
          </a:p>
        </p:txBody>
      </p:sp>
      <p:sp>
        <p:nvSpPr>
          <p:cNvPr id="16390" name="Podnadpis 2"/>
          <p:cNvSpPr txBox="1">
            <a:spLocks/>
          </p:cNvSpPr>
          <p:nvPr/>
        </p:nvSpPr>
        <p:spPr bwMode="auto">
          <a:xfrm>
            <a:off x="6444208" y="864820"/>
            <a:ext cx="2584968" cy="2138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r>
              <a:rPr lang="cs-CZ" altLang="cs-CZ" sz="1200" b="1" dirty="0">
                <a:solidFill>
                  <a:srgbClr val="307871"/>
                </a:solidFill>
                <a:latin typeface="Times New Roman" panose="02020603050405020304" pitchFamily="18" charset="0"/>
                <a:cs typeface="Times New Roman" panose="02020603050405020304" pitchFamily="18" charset="0"/>
              </a:rPr>
              <a:t>Pavel Adámek</a:t>
            </a:r>
          </a:p>
          <a:p>
            <a:pPr algn="ctr" eaLnBrk="1" hangingPunct="1">
              <a:buFont typeface="Arial" panose="020B0604020202020204" pitchFamily="34" charset="0"/>
              <a:buNone/>
            </a:pPr>
            <a:r>
              <a:rPr lang="cs-CZ" altLang="cs-CZ" sz="1200" b="1" i="1" dirty="0">
                <a:solidFill>
                  <a:srgbClr val="307871"/>
                </a:solidFill>
                <a:latin typeface="Times New Roman" panose="02020603050405020304" pitchFamily="18" charset="0"/>
                <a:cs typeface="Times New Roman" panose="02020603050405020304" pitchFamily="18" charset="0"/>
              </a:rPr>
              <a:t>adamek@opf.slu.cz</a:t>
            </a: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057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en-GB" sz="4500" dirty="0">
              <a:solidFill>
                <a:prstClr val="black"/>
              </a:solidFill>
              <a:latin typeface="Calibri Light" panose="020F0302020204030204"/>
            </a:endParaRPr>
          </a:p>
        </p:txBody>
      </p:sp>
      <p:sp>
        <p:nvSpPr>
          <p:cNvPr id="5" name="Obdélník 4"/>
          <p:cNvSpPr/>
          <p:nvPr/>
        </p:nvSpPr>
        <p:spPr>
          <a:xfrm>
            <a:off x="215736" y="191010"/>
            <a:ext cx="1691968" cy="461665"/>
          </a:xfrm>
          <a:prstGeom prst="rect">
            <a:avLst/>
          </a:prstGeom>
        </p:spPr>
        <p:txBody>
          <a:bodyPr wrap="square">
            <a:spAutoFit/>
          </a:bodyPr>
          <a:lstStyle/>
          <a:p>
            <a:pPr defTabSz="685800">
              <a:defRPr/>
            </a:pPr>
            <a:r>
              <a:rPr lang="en-GB" sz="2400" b="1" kern="0" dirty="0">
                <a:solidFill>
                  <a:srgbClr val="002060"/>
                </a:solidFill>
                <a:latin typeface="Times New Roman"/>
              </a:rPr>
              <a:t>Contents</a:t>
            </a:r>
            <a:endParaRPr lang="en-GB" sz="2400" b="1" kern="0" dirty="0">
              <a:solidFill>
                <a:srgbClr val="002060"/>
              </a:solidFill>
              <a:latin typeface="Calibri" panose="020F0502020204030204"/>
            </a:endParaRPr>
          </a:p>
        </p:txBody>
      </p:sp>
      <p:sp>
        <p:nvSpPr>
          <p:cNvPr id="8" name="Zástupný symbol pro obsah 2"/>
          <p:cNvSpPr txBox="1">
            <a:spLocks/>
          </p:cNvSpPr>
          <p:nvPr/>
        </p:nvSpPr>
        <p:spPr>
          <a:xfrm>
            <a:off x="188640" y="748871"/>
            <a:ext cx="7271211" cy="424801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defTabSz="685800">
              <a:spcBef>
                <a:spcPts val="750"/>
              </a:spcBef>
              <a:buFont typeface="Arial" panose="020B0604020202020204" pitchFamily="34" charset="0"/>
              <a:buAutoNum type="arabicPeriod"/>
            </a:pPr>
            <a:r>
              <a:rPr lang="en-GB" altLang="cs-CZ" sz="1800" b="1" dirty="0">
                <a:solidFill>
                  <a:srgbClr val="002060"/>
                </a:solidFill>
                <a:latin typeface="Times New Roman" panose="02020603050405020304" pitchFamily="18" charset="0"/>
                <a:cs typeface="Times New Roman" panose="02020603050405020304" pitchFamily="18" charset="0"/>
              </a:rPr>
              <a:t>PART </a:t>
            </a:r>
            <a:r>
              <a:rPr lang="en-GB" altLang="cs-CZ" sz="1200" dirty="0">
                <a:solidFill>
                  <a:srgbClr val="002060"/>
                </a:solidFill>
                <a:latin typeface="Times New Roman" panose="02020603050405020304" pitchFamily="18" charset="0"/>
                <a:cs typeface="Times New Roman" panose="02020603050405020304" pitchFamily="18" charset="0"/>
              </a:rPr>
              <a:t>(10 min.)</a:t>
            </a: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Short introduction –  define what management and non-management are and list the key differences between the two job types.</a:t>
            </a:r>
            <a:endParaRPr lang="cs-CZ" altLang="cs-CZ" sz="1800" b="1" dirty="0">
              <a:solidFill>
                <a:srgbClr val="002060"/>
              </a:solidFill>
              <a:latin typeface="Times New Roman" panose="02020603050405020304" pitchFamily="18" charset="0"/>
              <a:cs typeface="Times New Roman" panose="02020603050405020304" pitchFamily="18" charset="0"/>
            </a:endParaRPr>
          </a:p>
          <a:p>
            <a:pPr marL="0" indent="0" defTabSz="685800">
              <a:spcBef>
                <a:spcPts val="750"/>
              </a:spcBef>
              <a:buNone/>
            </a:pPr>
            <a:r>
              <a:rPr lang="cs-CZ" altLang="cs-CZ" sz="1800" b="1" dirty="0">
                <a:solidFill>
                  <a:srgbClr val="002060"/>
                </a:solidFill>
                <a:latin typeface="Times New Roman" panose="02020603050405020304" pitchFamily="18" charset="0"/>
                <a:cs typeface="Times New Roman" panose="02020603050405020304" pitchFamily="18" charset="0"/>
              </a:rPr>
              <a:t>2. PART </a:t>
            </a:r>
            <a:r>
              <a:rPr lang="cs-CZ" altLang="cs-CZ" sz="1200" dirty="0">
                <a:solidFill>
                  <a:srgbClr val="002060"/>
                </a:solidFill>
                <a:latin typeface="Times New Roman" panose="02020603050405020304" pitchFamily="18" charset="0"/>
                <a:cs typeface="Times New Roman" panose="02020603050405020304" pitchFamily="18" charset="0"/>
              </a:rPr>
              <a:t>(15 min.)</a:t>
            </a:r>
            <a:endParaRPr lang="cs-CZ"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Students brainstorm how to define </a:t>
            </a:r>
            <a:r>
              <a:rPr lang="cs-CZ" altLang="cs-CZ" sz="1800" dirty="0">
                <a:solidFill>
                  <a:srgbClr val="002060"/>
                </a:solidFill>
                <a:latin typeface="Times New Roman" panose="02020603050405020304" pitchFamily="18" charset="0"/>
                <a:cs typeface="Times New Roman" panose="02020603050405020304" pitchFamily="18" charset="0"/>
              </a:rPr>
              <a:t>f</a:t>
            </a:r>
            <a:r>
              <a:rPr lang="en-GB" altLang="cs-CZ" sz="1800" dirty="0">
                <a:solidFill>
                  <a:srgbClr val="002060"/>
                </a:solidFill>
                <a:latin typeface="Times New Roman" panose="02020603050405020304" pitchFamily="18" charset="0"/>
                <a:cs typeface="Times New Roman" panose="02020603050405020304" pitchFamily="18" charset="0"/>
              </a:rPr>
              <a:t>actors that may be different for both management and non-management worker</a:t>
            </a:r>
            <a:r>
              <a:rPr lang="cs-CZ" altLang="cs-CZ" sz="1800" dirty="0">
                <a:solidFill>
                  <a:srgbClr val="002060"/>
                </a:solidFill>
                <a:latin typeface="Times New Roman" panose="02020603050405020304" pitchFamily="18" charset="0"/>
                <a:cs typeface="Times New Roman" panose="02020603050405020304" pitchFamily="18" charset="0"/>
              </a:rPr>
              <a:t> </a:t>
            </a:r>
            <a:r>
              <a:rPr lang="en-GB" altLang="cs-CZ" sz="1800" dirty="0" err="1">
                <a:solidFill>
                  <a:srgbClr val="002060"/>
                </a:solidFill>
                <a:latin typeface="Times New Roman" panose="02020603050405020304" pitchFamily="18" charset="0"/>
                <a:cs typeface="Times New Roman" panose="02020603050405020304" pitchFamily="18" charset="0"/>
              </a:rPr>
              <a:t>susing</a:t>
            </a:r>
            <a:r>
              <a:rPr lang="en-GB" altLang="cs-CZ" sz="1800" dirty="0">
                <a:solidFill>
                  <a:srgbClr val="002060"/>
                </a:solidFill>
                <a:latin typeface="Times New Roman" panose="02020603050405020304" pitchFamily="18" charset="0"/>
                <a:cs typeface="Times New Roman" panose="02020603050405020304" pitchFamily="18" charset="0"/>
              </a:rPr>
              <a:t> the whiteboard in MS Teams. In teams, students discuss</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about</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differences</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between</a:t>
            </a:r>
            <a:r>
              <a:rPr lang="cs-CZ" altLang="cs-CZ" sz="1800" dirty="0">
                <a:solidFill>
                  <a:srgbClr val="002060"/>
                </a:solidFill>
                <a:latin typeface="Times New Roman" panose="02020603050405020304" pitchFamily="18" charset="0"/>
                <a:cs typeface="Times New Roman" panose="02020603050405020304" pitchFamily="18" charset="0"/>
              </a:rPr>
              <a:t> management vs. non-management,</a:t>
            </a:r>
            <a:r>
              <a:rPr lang="en-GB" altLang="cs-CZ" sz="1800" dirty="0">
                <a:solidFill>
                  <a:srgbClr val="002060"/>
                </a:solidFill>
                <a:latin typeface="Times New Roman" panose="02020603050405020304" pitchFamily="18" charset="0"/>
                <a:cs typeface="Times New Roman" panose="02020603050405020304" pitchFamily="18" charset="0"/>
              </a:rPr>
              <a:t> then present their findings to the other groups. </a:t>
            </a:r>
            <a:endParaRPr lang="cs-CZ" altLang="cs-CZ" sz="1800" b="1" dirty="0">
              <a:solidFill>
                <a:srgbClr val="002060"/>
              </a:solidFill>
              <a:latin typeface="Times New Roman" panose="02020603050405020304" pitchFamily="18" charset="0"/>
              <a:cs typeface="Times New Roman" panose="02020603050405020304" pitchFamily="18" charset="0"/>
            </a:endParaRPr>
          </a:p>
          <a:p>
            <a:pPr marL="0" indent="0" defTabSz="685800">
              <a:spcBef>
                <a:spcPts val="750"/>
              </a:spcBef>
              <a:buNone/>
            </a:pPr>
            <a:r>
              <a:rPr lang="cs-CZ" altLang="cs-CZ" sz="1800" b="1" dirty="0">
                <a:solidFill>
                  <a:srgbClr val="002060"/>
                </a:solidFill>
                <a:latin typeface="Times New Roman" panose="02020603050405020304" pitchFamily="18" charset="0"/>
                <a:cs typeface="Times New Roman" panose="02020603050405020304" pitchFamily="18" charset="0"/>
              </a:rPr>
              <a:t>3. PART </a:t>
            </a:r>
            <a:r>
              <a:rPr lang="cs-CZ" altLang="cs-CZ" sz="1200" dirty="0">
                <a:solidFill>
                  <a:srgbClr val="002060"/>
                </a:solidFill>
                <a:latin typeface="Times New Roman" panose="02020603050405020304" pitchFamily="18" charset="0"/>
                <a:cs typeface="Times New Roman" panose="02020603050405020304" pitchFamily="18" charset="0"/>
              </a:rPr>
              <a:t>(20 min.)</a:t>
            </a:r>
            <a:endParaRPr lang="en-GB" altLang="cs-CZ" sz="12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cs-CZ" altLang="cs-CZ" sz="1800" dirty="0">
                <a:solidFill>
                  <a:srgbClr val="002060"/>
                </a:solidFill>
                <a:latin typeface="Times New Roman" panose="02020603050405020304" pitchFamily="18" charset="0"/>
                <a:cs typeface="Times New Roman" panose="02020603050405020304" pitchFamily="18" charset="0"/>
              </a:rPr>
              <a:t>E</a:t>
            </a:r>
            <a:r>
              <a:rPr lang="en-GB" altLang="cs-CZ" sz="1800" dirty="0">
                <a:solidFill>
                  <a:srgbClr val="002060"/>
                </a:solidFill>
                <a:latin typeface="Times New Roman" panose="02020603050405020304" pitchFamily="18" charset="0"/>
                <a:cs typeface="Times New Roman" panose="02020603050405020304" pitchFamily="18" charset="0"/>
              </a:rPr>
              <a:t>ach student develop a task for „</a:t>
            </a:r>
            <a:r>
              <a:rPr lang="cs-CZ" altLang="cs-CZ" sz="1800" i="1" dirty="0">
                <a:solidFill>
                  <a:srgbClr val="002060"/>
                </a:solidFill>
                <a:latin typeface="Times New Roman" panose="02020603050405020304" pitchFamily="18" charset="0"/>
                <a:cs typeface="Times New Roman" panose="02020603050405020304" pitchFamily="18" charset="0"/>
              </a:rPr>
              <a:t>Management </a:t>
            </a:r>
            <a:r>
              <a:rPr lang="cs-CZ" altLang="cs-CZ" sz="1800" i="1" dirty="0" err="1">
                <a:solidFill>
                  <a:srgbClr val="002060"/>
                </a:solidFill>
                <a:latin typeface="Times New Roman" panose="02020603050405020304" pitchFamily="18" charset="0"/>
                <a:cs typeface="Times New Roman" panose="02020603050405020304" pitchFamily="18" charset="0"/>
              </a:rPr>
              <a:t>or</a:t>
            </a:r>
            <a:r>
              <a:rPr lang="cs-CZ" altLang="cs-CZ" sz="1800" i="1" dirty="0">
                <a:solidFill>
                  <a:srgbClr val="002060"/>
                </a:solidFill>
                <a:latin typeface="Times New Roman" panose="02020603050405020304" pitchFamily="18" charset="0"/>
                <a:cs typeface="Times New Roman" panose="02020603050405020304" pitchFamily="18" charset="0"/>
              </a:rPr>
              <a:t> </a:t>
            </a:r>
            <a:r>
              <a:rPr lang="cs-CZ" altLang="cs-CZ" sz="1800" i="1" dirty="0" err="1">
                <a:solidFill>
                  <a:srgbClr val="002060"/>
                </a:solidFill>
                <a:latin typeface="Times New Roman" panose="02020603050405020304" pitchFamily="18" charset="0"/>
                <a:cs typeface="Times New Roman" panose="02020603050405020304" pitchFamily="18" charset="0"/>
              </a:rPr>
              <a:t>workers</a:t>
            </a:r>
            <a:r>
              <a:rPr lang="en-GB" altLang="cs-CZ" sz="1800" dirty="0">
                <a:solidFill>
                  <a:srgbClr val="002060"/>
                </a:solidFill>
                <a:latin typeface="Times New Roman" panose="02020603050405020304" pitchFamily="18" charset="0"/>
                <a:cs typeface="Times New Roman" panose="02020603050405020304" pitchFamily="18" charset="0"/>
              </a:rPr>
              <a:t>" which includes several steps </a:t>
            </a:r>
            <a:r>
              <a:rPr lang="cs-CZ" altLang="cs-CZ" sz="1800" dirty="0">
                <a:solidFill>
                  <a:srgbClr val="002060"/>
                </a:solidFill>
                <a:latin typeface="Times New Roman" panose="02020603050405020304" pitchFamily="18" charset="0"/>
                <a:cs typeface="Times New Roman" panose="02020603050405020304" pitchFamily="18" charset="0"/>
              </a:rPr>
              <a:t>(rating the </a:t>
            </a:r>
            <a:r>
              <a:rPr lang="cs-CZ" altLang="cs-CZ" sz="1800" dirty="0" err="1">
                <a:solidFill>
                  <a:srgbClr val="002060"/>
                </a:solidFill>
                <a:latin typeface="Times New Roman" panose="02020603050405020304" pitchFamily="18" charset="0"/>
                <a:cs typeface="Times New Roman" panose="02020603050405020304" pitchFamily="18" charset="0"/>
              </a:rPr>
              <a:t>interests</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actions</a:t>
            </a:r>
            <a:r>
              <a:rPr lang="cs-CZ" altLang="cs-CZ" sz="1800" dirty="0">
                <a:solidFill>
                  <a:srgbClr val="002060"/>
                </a:solidFill>
                <a:latin typeface="Times New Roman" panose="02020603050405020304" pitchFamily="18" charset="0"/>
                <a:cs typeface="Times New Roman" panose="02020603050405020304" pitchFamily="18" charset="0"/>
              </a:rPr>
              <a:t> in </a:t>
            </a:r>
            <a:r>
              <a:rPr lang="cs-CZ" altLang="cs-CZ" sz="1800" dirty="0" err="1">
                <a:solidFill>
                  <a:srgbClr val="002060"/>
                </a:solidFill>
                <a:latin typeface="Times New Roman" panose="02020603050405020304" pitchFamily="18" charset="0"/>
                <a:cs typeface="Times New Roman" panose="02020603050405020304" pitchFamily="18" charset="0"/>
              </a:rPr>
              <a:t>ethical</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behaviour</a:t>
            </a:r>
            <a:r>
              <a:rPr lang="cs-CZ" altLang="cs-CZ" sz="1800" dirty="0">
                <a:solidFill>
                  <a:srgbClr val="002060"/>
                </a:solidFill>
                <a:latin typeface="Times New Roman" panose="02020603050405020304" pitchFamily="18" charset="0"/>
                <a:cs typeface="Times New Roman" panose="02020603050405020304" pitchFamily="18" charset="0"/>
              </a:rPr>
              <a:t>) </a:t>
            </a:r>
            <a:r>
              <a:rPr lang="en-GB" altLang="cs-CZ" sz="1800" dirty="0">
                <a:solidFill>
                  <a:srgbClr val="002060"/>
                </a:solidFill>
                <a:latin typeface="Times New Roman" panose="02020603050405020304" pitchFamily="18" charset="0"/>
                <a:cs typeface="Times New Roman" panose="02020603050405020304" pitchFamily="18" charset="0"/>
              </a:rPr>
              <a:t>and uploads it to the IS. </a:t>
            </a:r>
            <a:endParaRPr lang="cs-CZ"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0547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333536"/>
            <a:ext cx="3409908" cy="369332"/>
          </a:xfrm>
          <a:prstGeom prst="rect">
            <a:avLst/>
          </a:prstGeom>
        </p:spPr>
        <p:txBody>
          <a:bodyPr wrap="none">
            <a:spAutoFit/>
          </a:bodyPr>
          <a:lstStyle/>
          <a:p>
            <a:pPr defTabSz="685800">
              <a:defRPr/>
            </a:pPr>
            <a:r>
              <a:rPr lang="cs-CZ" b="1" dirty="0">
                <a:solidFill>
                  <a:srgbClr val="002060"/>
                </a:solidFill>
                <a:latin typeface="Times New Roman" panose="02020603050405020304" pitchFamily="18" charset="0"/>
                <a:cs typeface="Times New Roman" panose="02020603050405020304" pitchFamily="18" charset="0"/>
              </a:rPr>
              <a:t>Learning and </a:t>
            </a:r>
            <a:r>
              <a:rPr lang="cs-CZ" b="1" dirty="0" err="1">
                <a:solidFill>
                  <a:srgbClr val="002060"/>
                </a:solidFill>
                <a:latin typeface="Times New Roman" panose="02020603050405020304" pitchFamily="18" charset="0"/>
                <a:cs typeface="Times New Roman" panose="02020603050405020304" pitchFamily="18" charset="0"/>
              </a:rPr>
              <a:t>practice</a:t>
            </a:r>
            <a:r>
              <a:rPr lang="cs-CZ" b="1" dirty="0">
                <a:solidFill>
                  <a:srgbClr val="002060"/>
                </a:solidFill>
                <a:latin typeface="Times New Roman" panose="02020603050405020304" pitchFamily="18" charset="0"/>
                <a:cs typeface="Times New Roman" panose="02020603050405020304" pitchFamily="18" charset="0"/>
              </a:rPr>
              <a:t> o</a:t>
            </a:r>
            <a:r>
              <a:rPr lang="en-GB" b="1" dirty="0" err="1">
                <a:solidFill>
                  <a:srgbClr val="002060"/>
                </a:solidFill>
                <a:latin typeface="Times New Roman" panose="02020603050405020304" pitchFamily="18" charset="0"/>
                <a:cs typeface="Times New Roman" panose="02020603050405020304" pitchFamily="18" charset="0"/>
              </a:rPr>
              <a:t>bjectives</a:t>
            </a:r>
            <a:endParaRPr lang="en-GB" b="1" dirty="0">
              <a:solidFill>
                <a:srgbClr val="002060"/>
              </a:solidFill>
              <a:latin typeface="Times New Roman" panose="02020603050405020304" pitchFamily="18" charset="0"/>
              <a:cs typeface="Times New Roman" panose="02020603050405020304" pitchFamily="18" charset="0"/>
            </a:endParaRPr>
          </a:p>
        </p:txBody>
      </p:sp>
      <p:sp>
        <p:nvSpPr>
          <p:cNvPr id="8" name="Zástupný symbol pro obsah 2"/>
          <p:cNvSpPr txBox="1">
            <a:spLocks/>
          </p:cNvSpPr>
          <p:nvPr/>
        </p:nvSpPr>
        <p:spPr>
          <a:xfrm>
            <a:off x="296652" y="776712"/>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spcBef>
                <a:spcPts val="750"/>
              </a:spcBef>
              <a:buNone/>
            </a:pPr>
            <a:r>
              <a:rPr lang="cs-CZ" altLang="cs-CZ" sz="1800" dirty="0">
                <a:solidFill>
                  <a:srgbClr val="002060"/>
                </a:solidFill>
                <a:latin typeface="Times New Roman" panose="02020603050405020304" pitchFamily="18" charset="0"/>
                <a:cs typeface="Times New Roman" panose="02020603050405020304" pitchFamily="18" charset="0"/>
              </a:rPr>
              <a:t>Y</a:t>
            </a:r>
            <a:r>
              <a:rPr lang="en-US" altLang="cs-CZ" sz="1800" dirty="0" err="1">
                <a:solidFill>
                  <a:srgbClr val="002060"/>
                </a:solidFill>
                <a:latin typeface="Times New Roman" panose="02020603050405020304" pitchFamily="18" charset="0"/>
                <a:cs typeface="Times New Roman" panose="02020603050405020304" pitchFamily="18" charset="0"/>
              </a:rPr>
              <a:t>ou</a:t>
            </a:r>
            <a:r>
              <a:rPr lang="en-US" altLang="cs-CZ" sz="1800" dirty="0">
                <a:solidFill>
                  <a:srgbClr val="002060"/>
                </a:solidFill>
                <a:latin typeface="Times New Roman" panose="02020603050405020304" pitchFamily="18" charset="0"/>
                <a:cs typeface="Times New Roman" panose="02020603050405020304" pitchFamily="18" charset="0"/>
              </a:rPr>
              <a:t> should be able to:</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0" indent="0" defTabSz="685800">
              <a:spcBef>
                <a:spcPts val="750"/>
              </a:spcBef>
              <a:buNone/>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Understand and identify the differences between management vs. non-management. </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Determine each other's perspectives on selected factors, whether they are shared, partially shared, or separate interests for both groups.</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Know the differences between the two groups by completing a practice test and becoming aware of their preferences. </a:t>
            </a: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0492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333536"/>
            <a:ext cx="3294492" cy="369332"/>
          </a:xfrm>
          <a:prstGeom prst="rect">
            <a:avLst/>
          </a:prstGeom>
        </p:spPr>
        <p:txBody>
          <a:bodyPr wrap="none">
            <a:spAutoFit/>
          </a:bodyPr>
          <a:lstStyle/>
          <a:p>
            <a:pPr defTabSz="685800">
              <a:defRPr/>
            </a:pPr>
            <a:r>
              <a:rPr lang="en-GB" dirty="0">
                <a:solidFill>
                  <a:srgbClr val="002060"/>
                </a:solidFill>
                <a:latin typeface="Times New Roman" panose="02020603050405020304" pitchFamily="18" charset="0"/>
                <a:cs typeface="Times New Roman" panose="02020603050405020304" pitchFamily="18" charset="0"/>
              </a:rPr>
              <a:t>What you are working with today</a:t>
            </a:r>
          </a:p>
        </p:txBody>
      </p:sp>
      <p:sp>
        <p:nvSpPr>
          <p:cNvPr id="8" name="Zástupný symbol pro obsah 2"/>
          <p:cNvSpPr txBox="1">
            <a:spLocks/>
          </p:cNvSpPr>
          <p:nvPr/>
        </p:nvSpPr>
        <p:spPr>
          <a:xfrm>
            <a:off x="296652" y="976217"/>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lvl="1" indent="-171450" defTabSz="685800">
              <a:spcBef>
                <a:spcPts val="375"/>
              </a:spcBef>
            </a:pPr>
            <a:r>
              <a:rPr lang="cs-CZ" altLang="cs-CZ" sz="1800" dirty="0">
                <a:solidFill>
                  <a:srgbClr val="002060"/>
                </a:solidFill>
                <a:latin typeface="Times New Roman" panose="02020603050405020304" pitchFamily="18" charset="0"/>
                <a:cs typeface="Times New Roman" panose="02020603050405020304" pitchFamily="18" charset="0"/>
              </a:rPr>
              <a:t>Use the template (</a:t>
            </a:r>
            <a:r>
              <a:rPr lang="cs-CZ" altLang="cs-CZ" sz="1800" dirty="0" err="1">
                <a:solidFill>
                  <a:srgbClr val="002060"/>
                </a:solidFill>
                <a:latin typeface="Times New Roman" panose="02020603050405020304" pitchFamily="18" charset="0"/>
                <a:cs typeface="Times New Roman" panose="02020603050405020304" pitchFamily="18" charset="0"/>
              </a:rPr>
              <a:t>word</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file</a:t>
            </a:r>
            <a:r>
              <a:rPr lang="cs-CZ" altLang="cs-CZ" sz="1800" dirty="0">
                <a:solidFill>
                  <a:srgbClr val="002060"/>
                </a:solidFill>
                <a:latin typeface="Times New Roman" panose="02020603050405020304" pitchFamily="18" charset="0"/>
                <a:cs typeface="Times New Roman" panose="02020603050405020304" pitchFamily="18" charset="0"/>
              </a:rPr>
              <a:t> „Management </a:t>
            </a:r>
            <a:r>
              <a:rPr lang="cs-CZ" altLang="cs-CZ" sz="1800" dirty="0" err="1">
                <a:solidFill>
                  <a:srgbClr val="002060"/>
                </a:solidFill>
                <a:latin typeface="Times New Roman" panose="02020603050405020304" pitchFamily="18" charset="0"/>
                <a:cs typeface="Times New Roman" panose="02020603050405020304" pitchFamily="18" charset="0"/>
              </a:rPr>
              <a:t>or</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workers</a:t>
            </a:r>
            <a:r>
              <a:rPr lang="cs-CZ" altLang="cs-CZ" sz="1800" dirty="0">
                <a:solidFill>
                  <a:srgbClr val="002060"/>
                </a:solidFill>
                <a:latin typeface="Times New Roman" panose="02020603050405020304" pitchFamily="18" charset="0"/>
                <a:cs typeface="Times New Roman" panose="02020603050405020304" pitchFamily="18" charset="0"/>
              </a:rPr>
              <a:t>“) in IS.</a:t>
            </a:r>
          </a:p>
          <a:p>
            <a:pPr marL="514350" lvl="1" indent="-171450" defTabSz="685800">
              <a:spcBef>
                <a:spcPts val="375"/>
              </a:spcBef>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cs-CZ" altLang="cs-CZ" sz="1800" dirty="0" err="1">
                <a:solidFill>
                  <a:srgbClr val="002060"/>
                </a:solidFill>
                <a:latin typeface="Times New Roman" panose="02020603050405020304" pitchFamily="18" charset="0"/>
                <a:cs typeface="Times New Roman" panose="02020603050405020304" pitchFamily="18" charset="0"/>
              </a:rPr>
              <a:t>Read</a:t>
            </a:r>
            <a:r>
              <a:rPr lang="cs-CZ" altLang="cs-CZ" sz="1800" dirty="0">
                <a:solidFill>
                  <a:srgbClr val="002060"/>
                </a:solidFill>
                <a:latin typeface="Times New Roman" panose="02020603050405020304" pitchFamily="18" charset="0"/>
                <a:cs typeface="Times New Roman" panose="02020603050405020304" pitchFamily="18" charset="0"/>
              </a:rPr>
              <a:t> article - </a:t>
            </a:r>
            <a:r>
              <a:rPr lang="en-GB" altLang="cs-CZ" sz="1800" i="1" dirty="0">
                <a:solidFill>
                  <a:srgbClr val="002060"/>
                </a:solidFill>
                <a:latin typeface="Times New Roman" panose="02020603050405020304" pitchFamily="18" charset="0"/>
                <a:cs typeface="Times New Roman" panose="02020603050405020304" pitchFamily="18" charset="0"/>
              </a:rPr>
              <a:t>Management vs. Non-Management: What's the Difference?</a:t>
            </a:r>
            <a:r>
              <a:rPr lang="cs-CZ" altLang="cs-CZ" sz="1800" i="1" dirty="0">
                <a:solidFill>
                  <a:srgbClr val="002060"/>
                </a:solidFill>
                <a:latin typeface="Times New Roman" panose="02020603050405020304" pitchFamily="18" charset="0"/>
                <a:cs typeface="Times New Roman" panose="02020603050405020304" pitchFamily="18" charset="0"/>
              </a:rPr>
              <a:t> </a:t>
            </a:r>
            <a:r>
              <a:rPr lang="cs-CZ" altLang="cs-CZ" sz="1800" dirty="0">
                <a:solidFill>
                  <a:srgbClr val="002060"/>
                </a:solidFill>
                <a:latin typeface="Times New Roman" panose="02020603050405020304" pitchFamily="18" charset="0"/>
                <a:cs typeface="Times New Roman" panose="02020603050405020304" pitchFamily="18" charset="0"/>
              </a:rPr>
              <a:t>(</a:t>
            </a:r>
            <a:r>
              <a:rPr lang="cs-CZ" altLang="cs-CZ" sz="1800" dirty="0">
                <a:solidFill>
                  <a:srgbClr val="002060"/>
                </a:solidFill>
                <a:latin typeface="Times New Roman" panose="02020603050405020304" pitchFamily="18" charset="0"/>
                <a:cs typeface="Times New Roman" panose="02020603050405020304" pitchFamily="18" charset="0"/>
                <a:hlinkClick r:id="rId3"/>
              </a:rPr>
              <a:t>https://www.indeed.com/career-advice/career-development/management-</a:t>
            </a:r>
            <a:r>
              <a:rPr lang="cs-CZ" altLang="cs-CZ" sz="1800" dirty="0" err="1">
                <a:solidFill>
                  <a:srgbClr val="002060"/>
                </a:solidFill>
                <a:latin typeface="Times New Roman" panose="02020603050405020304" pitchFamily="18" charset="0"/>
                <a:cs typeface="Times New Roman" panose="02020603050405020304" pitchFamily="18" charset="0"/>
                <a:hlinkClick r:id="rId3"/>
              </a:rPr>
              <a:t>vs</a:t>
            </a:r>
            <a:r>
              <a:rPr lang="cs-CZ" altLang="cs-CZ" sz="1800" dirty="0">
                <a:solidFill>
                  <a:srgbClr val="002060"/>
                </a:solidFill>
                <a:latin typeface="Times New Roman" panose="02020603050405020304" pitchFamily="18" charset="0"/>
                <a:cs typeface="Times New Roman" panose="02020603050405020304" pitchFamily="18" charset="0"/>
                <a:hlinkClick r:id="rId3"/>
              </a:rPr>
              <a:t>-non-management</a:t>
            </a:r>
            <a:r>
              <a:rPr lang="cs-CZ" altLang="cs-CZ" sz="1800" dirty="0">
                <a:solidFill>
                  <a:srgbClr val="002060"/>
                </a:solidFill>
                <a:latin typeface="Times New Roman" panose="02020603050405020304" pitchFamily="18" charset="0"/>
                <a:cs typeface="Times New Roman" panose="02020603050405020304" pitchFamily="18" charset="0"/>
              </a:rPr>
              <a:t>)</a:t>
            </a:r>
          </a:p>
          <a:p>
            <a:pPr marL="514350" lvl="1" indent="-171450" defTabSz="685800">
              <a:spcBef>
                <a:spcPts val="375"/>
              </a:spcBef>
            </a:pPr>
            <a:endParaRPr lang="cs-CZ" altLang="cs-CZ" sz="1800" b="1"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1800" dirty="0">
                <a:solidFill>
                  <a:srgbClr val="002060"/>
                </a:solidFill>
                <a:latin typeface="Times New Roman" panose="02020603050405020304" pitchFamily="18" charset="0"/>
                <a:cs typeface="Times New Roman" panose="02020603050405020304" pitchFamily="18" charset="0"/>
              </a:rPr>
              <a:t>All materials are available in the IS. </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5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7046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8" name="Zástupný symbol pro obsah 2"/>
          <p:cNvSpPr txBox="1">
            <a:spLocks/>
          </p:cNvSpPr>
          <p:nvPr/>
        </p:nvSpPr>
        <p:spPr>
          <a:xfrm>
            <a:off x="155136" y="1779662"/>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gn="ctr" defTabSz="685800">
              <a:spcBef>
                <a:spcPts val="375"/>
              </a:spcBef>
              <a:buNone/>
            </a:pPr>
            <a:r>
              <a:rPr lang="en-GB" altLang="cs-CZ" sz="4000" dirty="0">
                <a:solidFill>
                  <a:srgbClr val="002060"/>
                </a:solidFill>
                <a:latin typeface="Times New Roman" panose="02020603050405020304" pitchFamily="18" charset="0"/>
                <a:cs typeface="Times New Roman" panose="02020603050405020304" pitchFamily="18" charset="0"/>
              </a:rPr>
              <a:t>Management vs. Non-Management: What's the Difference?</a:t>
            </a: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0284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169125"/>
            <a:ext cx="4895892" cy="461665"/>
          </a:xfrm>
          <a:prstGeom prst="rect">
            <a:avLst/>
          </a:prstGeom>
        </p:spPr>
        <p:txBody>
          <a:bodyPr wrap="none">
            <a:spAutoFit/>
          </a:bodyPr>
          <a:lstStyle/>
          <a:p>
            <a:pPr defTabSz="685800">
              <a:defRPr/>
            </a:pPr>
            <a:r>
              <a:rPr lang="en-GB" sz="2400" b="1" dirty="0">
                <a:solidFill>
                  <a:srgbClr val="002060"/>
                </a:solidFill>
                <a:latin typeface="Times New Roman" panose="02020603050405020304" pitchFamily="18" charset="0"/>
                <a:cs typeface="Times New Roman" panose="02020603050405020304" pitchFamily="18" charset="0"/>
              </a:rPr>
              <a:t>Management vs. Non-Management</a:t>
            </a:r>
          </a:p>
        </p:txBody>
      </p:sp>
      <p:sp>
        <p:nvSpPr>
          <p:cNvPr id="8" name="Zástupný symbol pro obsah 2"/>
          <p:cNvSpPr txBox="1">
            <a:spLocks/>
          </p:cNvSpPr>
          <p:nvPr/>
        </p:nvSpPr>
        <p:spPr>
          <a:xfrm>
            <a:off x="296652" y="976217"/>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A company's hierarchical structure can help them design reporting processes, maintain efficiencies and streamline communications. Most companies differentiate between their management and non-management positions. </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Understanding the difference between the two can help you comprehend expectations and decide which career path is best for you. </a:t>
            </a:r>
            <a:endParaRPr lang="cs-CZ" altLang="cs-CZ" sz="15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118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169125"/>
            <a:ext cx="4895892" cy="461665"/>
          </a:xfrm>
          <a:prstGeom prst="rect">
            <a:avLst/>
          </a:prstGeom>
        </p:spPr>
        <p:txBody>
          <a:bodyPr wrap="none">
            <a:spAutoFit/>
          </a:bodyPr>
          <a:lstStyle/>
          <a:p>
            <a:pPr defTabSz="685800">
              <a:defRPr/>
            </a:pPr>
            <a:r>
              <a:rPr lang="en-GB" sz="2400" b="1" dirty="0">
                <a:solidFill>
                  <a:srgbClr val="002060"/>
                </a:solidFill>
                <a:latin typeface="Times New Roman" panose="02020603050405020304" pitchFamily="18" charset="0"/>
                <a:cs typeface="Times New Roman" panose="02020603050405020304" pitchFamily="18" charset="0"/>
              </a:rPr>
              <a:t>Management vs. Non-Management</a:t>
            </a:r>
          </a:p>
        </p:txBody>
      </p:sp>
      <p:sp>
        <p:nvSpPr>
          <p:cNvPr id="8" name="Zástupný symbol pro obsah 2"/>
          <p:cNvSpPr txBox="1">
            <a:spLocks/>
          </p:cNvSpPr>
          <p:nvPr/>
        </p:nvSpPr>
        <p:spPr>
          <a:xfrm>
            <a:off x="0" y="776712"/>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defTabSz="685800">
              <a:spcBef>
                <a:spcPts val="375"/>
              </a:spcBef>
              <a:buNone/>
            </a:pPr>
            <a:r>
              <a:rPr lang="en-GB" altLang="cs-CZ" sz="1600" b="1" dirty="0">
                <a:solidFill>
                  <a:srgbClr val="002060"/>
                </a:solidFill>
                <a:latin typeface="Times New Roman" panose="02020603050405020304" pitchFamily="18" charset="0"/>
                <a:cs typeface="Times New Roman" panose="02020603050405020304" pitchFamily="18" charset="0"/>
              </a:rPr>
              <a:t>Senior management</a:t>
            </a:r>
          </a:p>
          <a:p>
            <a:pPr marL="514350" lvl="1" indent="-171450" defTabSz="685800">
              <a:spcBef>
                <a:spcPts val="375"/>
              </a:spcBef>
            </a:pPr>
            <a:r>
              <a:rPr lang="en-GB" altLang="cs-CZ" sz="1600" dirty="0">
                <a:solidFill>
                  <a:srgbClr val="002060"/>
                </a:solidFill>
                <a:latin typeface="Times New Roman" panose="02020603050405020304" pitchFamily="18" charset="0"/>
                <a:cs typeface="Times New Roman" panose="02020603050405020304" pitchFamily="18" charset="0"/>
              </a:rPr>
              <a:t>Senior managers are employees who hold the highest positions in their company's hierarchy. Executives, presidents and directors are some examples of employees who a business might classify as senior management. Senior managers typically have many years of experience working in the industry or for a particular company and have the most decision-making power within the organization.</a:t>
            </a:r>
          </a:p>
          <a:p>
            <a:pPr marL="342900" lvl="1" indent="0" defTabSz="685800">
              <a:spcBef>
                <a:spcPts val="375"/>
              </a:spcBef>
              <a:buNone/>
            </a:pPr>
            <a:r>
              <a:rPr lang="en-GB" altLang="cs-CZ" sz="1600" b="1" dirty="0">
                <a:solidFill>
                  <a:srgbClr val="002060"/>
                </a:solidFill>
                <a:latin typeface="Times New Roman" panose="02020603050405020304" pitchFamily="18" charset="0"/>
                <a:cs typeface="Times New Roman" panose="02020603050405020304" pitchFamily="18" charset="0"/>
              </a:rPr>
              <a:t>Middle management</a:t>
            </a:r>
          </a:p>
          <a:p>
            <a:pPr marL="514350" lvl="1" indent="-171450" defTabSz="685800">
              <a:spcBef>
                <a:spcPts val="375"/>
              </a:spcBef>
            </a:pPr>
            <a:r>
              <a:rPr lang="en-GB" altLang="cs-CZ" sz="1600" dirty="0">
                <a:solidFill>
                  <a:srgbClr val="002060"/>
                </a:solidFill>
                <a:latin typeface="Times New Roman" panose="02020603050405020304" pitchFamily="18" charset="0"/>
                <a:cs typeface="Times New Roman" panose="02020603050405020304" pitchFamily="18" charset="0"/>
              </a:rPr>
              <a:t>Middle-level managers fill the second tier of the management hierarchy. Depending on the size of the company, directors may also exist at this level. They often report to more senior managers within an organization about the happenings of their teams or departments. </a:t>
            </a:r>
          </a:p>
          <a:p>
            <a:pPr marL="342900" lvl="1" indent="0" defTabSz="685800">
              <a:spcBef>
                <a:spcPts val="375"/>
              </a:spcBef>
              <a:buNone/>
            </a:pPr>
            <a:r>
              <a:rPr lang="en-GB" altLang="cs-CZ" sz="1600" b="1" dirty="0">
                <a:solidFill>
                  <a:srgbClr val="002060"/>
                </a:solidFill>
                <a:latin typeface="Times New Roman" panose="02020603050405020304" pitchFamily="18" charset="0"/>
                <a:cs typeface="Times New Roman" panose="02020603050405020304" pitchFamily="18" charset="0"/>
              </a:rPr>
              <a:t>Junior management</a:t>
            </a:r>
          </a:p>
          <a:p>
            <a:pPr marL="514350" lvl="1" indent="-171450" defTabSz="685800">
              <a:spcBef>
                <a:spcPts val="375"/>
              </a:spcBef>
            </a:pPr>
            <a:r>
              <a:rPr lang="en-GB" altLang="cs-CZ" sz="1600" dirty="0">
                <a:solidFill>
                  <a:srgbClr val="002060"/>
                </a:solidFill>
                <a:latin typeface="Times New Roman" panose="02020603050405020304" pitchFamily="18" charset="0"/>
                <a:cs typeface="Times New Roman" panose="02020603050405020304" pitchFamily="18" charset="0"/>
              </a:rPr>
              <a:t>As the lowest tier of a company's management hierarchy, junior managers might oversee the activities of a small team of employees or a faction of an organization's operations. They work directly with the company's employees and communicate important updates to middle- or senior-level managers. </a:t>
            </a:r>
            <a:endParaRPr lang="en-GB" altLang="cs-CZ" sz="16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6165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169125"/>
            <a:ext cx="4895892" cy="461665"/>
          </a:xfrm>
          <a:prstGeom prst="rect">
            <a:avLst/>
          </a:prstGeom>
        </p:spPr>
        <p:txBody>
          <a:bodyPr wrap="none">
            <a:spAutoFit/>
          </a:bodyPr>
          <a:lstStyle/>
          <a:p>
            <a:pPr defTabSz="685800">
              <a:defRPr/>
            </a:pPr>
            <a:r>
              <a:rPr lang="en-GB" sz="2400" b="1" dirty="0">
                <a:solidFill>
                  <a:srgbClr val="002060"/>
                </a:solidFill>
                <a:latin typeface="Times New Roman" panose="02020603050405020304" pitchFamily="18" charset="0"/>
                <a:cs typeface="Times New Roman" panose="02020603050405020304" pitchFamily="18" charset="0"/>
              </a:rPr>
              <a:t>Management vs. Non-Management</a:t>
            </a:r>
          </a:p>
        </p:txBody>
      </p:sp>
      <p:sp>
        <p:nvSpPr>
          <p:cNvPr id="8" name="Zástupný symbol pro obsah 2"/>
          <p:cNvSpPr txBox="1">
            <a:spLocks/>
          </p:cNvSpPr>
          <p:nvPr/>
        </p:nvSpPr>
        <p:spPr>
          <a:xfrm>
            <a:off x="0" y="776712"/>
            <a:ext cx="64442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lvl="1" indent="-171450" defTabSz="685800">
              <a:spcBef>
                <a:spcPts val="375"/>
              </a:spcBef>
            </a:pPr>
            <a:endParaRPr lang="cs-CZ" altLang="cs-CZ" sz="16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1600" b="1" dirty="0">
                <a:solidFill>
                  <a:srgbClr val="002060"/>
                </a:solidFill>
                <a:latin typeface="Times New Roman" panose="02020603050405020304" pitchFamily="18" charset="0"/>
                <a:cs typeface="Times New Roman" panose="02020603050405020304" pitchFamily="18" charset="0"/>
              </a:rPr>
              <a:t>Non-management</a:t>
            </a:r>
            <a:r>
              <a:rPr lang="en-GB" altLang="cs-CZ" sz="1600" dirty="0">
                <a:solidFill>
                  <a:srgbClr val="002060"/>
                </a:solidFill>
                <a:latin typeface="Times New Roman" panose="02020603050405020304" pitchFamily="18" charset="0"/>
                <a:cs typeface="Times New Roman" panose="02020603050405020304" pitchFamily="18" charset="0"/>
              </a:rPr>
              <a:t> refers to the employees of a company who don't oversee the aspects of its operation or of their fellow employees. Sometimes called line-level employees or staff, non-management personnel have no managerial responsibilities. </a:t>
            </a:r>
            <a:endParaRPr lang="cs-CZ" altLang="cs-CZ" sz="16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16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1600" dirty="0">
                <a:solidFill>
                  <a:srgbClr val="002060"/>
                </a:solidFill>
                <a:latin typeface="Times New Roman" panose="02020603050405020304" pitchFamily="18" charset="0"/>
                <a:cs typeface="Times New Roman" panose="02020603050405020304" pitchFamily="18" charset="0"/>
              </a:rPr>
              <a:t>They're in charge of fulfilling company goals and initiatives and execute various processes related to their roles.</a:t>
            </a:r>
          </a:p>
          <a:p>
            <a:pPr marL="514350" lvl="1" indent="-171450" defTabSz="685800">
              <a:spcBef>
                <a:spcPts val="375"/>
              </a:spcBef>
            </a:pPr>
            <a:endParaRPr lang="en-GB" altLang="cs-CZ" sz="16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1600" dirty="0">
                <a:solidFill>
                  <a:srgbClr val="002060"/>
                </a:solidFill>
                <a:latin typeface="Times New Roman" panose="02020603050405020304" pitchFamily="18" charset="0"/>
                <a:cs typeface="Times New Roman" panose="02020603050405020304" pitchFamily="18" charset="0"/>
              </a:rPr>
              <a:t>Non-management personnel can perform many important functions for the organizations they work for, including work as accountants, tellers, associates, receptionists or cashiers. </a:t>
            </a:r>
            <a:endParaRPr lang="cs-CZ" altLang="cs-CZ" sz="16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16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1600" dirty="0">
                <a:solidFill>
                  <a:srgbClr val="002060"/>
                </a:solidFill>
                <a:latin typeface="Times New Roman" panose="02020603050405020304" pitchFamily="18" charset="0"/>
                <a:cs typeface="Times New Roman" panose="02020603050405020304" pitchFamily="18" charset="0"/>
              </a:rPr>
              <a:t>While they are responsible for ensuring their own productivity and might assist or council other employees, they rarely have significant deciding power in the company.</a:t>
            </a:r>
            <a:endParaRPr lang="en-GB" altLang="cs-CZ" sz="1600" b="1" dirty="0">
              <a:solidFill>
                <a:srgbClr val="307871"/>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FDC55D9A-760A-41AC-82AD-73F4A4FBF999}"/>
              </a:ext>
            </a:extLst>
          </p:cNvPr>
          <p:cNvPicPr>
            <a:picLocks noChangeAspect="1"/>
          </p:cNvPicPr>
          <p:nvPr/>
        </p:nvPicPr>
        <p:blipFill>
          <a:blip r:embed="rId3"/>
          <a:stretch>
            <a:fillRect/>
          </a:stretch>
        </p:blipFill>
        <p:spPr>
          <a:xfrm>
            <a:off x="6444208" y="1707654"/>
            <a:ext cx="2209800" cy="2066925"/>
          </a:xfrm>
          <a:prstGeom prst="rect">
            <a:avLst/>
          </a:prstGeom>
        </p:spPr>
      </p:pic>
    </p:spTree>
    <p:extLst>
      <p:ext uri="{BB962C8B-B14F-4D97-AF65-F5344CB8AC3E}">
        <p14:creationId xmlns:p14="http://schemas.microsoft.com/office/powerpoint/2010/main" val="2838424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169125"/>
            <a:ext cx="4895892" cy="461665"/>
          </a:xfrm>
          <a:prstGeom prst="rect">
            <a:avLst/>
          </a:prstGeom>
        </p:spPr>
        <p:txBody>
          <a:bodyPr wrap="none">
            <a:spAutoFit/>
          </a:bodyPr>
          <a:lstStyle/>
          <a:p>
            <a:pPr defTabSz="685800">
              <a:defRPr/>
            </a:pPr>
            <a:r>
              <a:rPr lang="en-GB" sz="2400" b="1" dirty="0">
                <a:solidFill>
                  <a:srgbClr val="002060"/>
                </a:solidFill>
                <a:latin typeface="Times New Roman" panose="02020603050405020304" pitchFamily="18" charset="0"/>
                <a:cs typeface="Times New Roman" panose="02020603050405020304" pitchFamily="18" charset="0"/>
              </a:rPr>
              <a:t>Management vs. Non-Management</a:t>
            </a:r>
          </a:p>
        </p:txBody>
      </p:sp>
      <p:sp>
        <p:nvSpPr>
          <p:cNvPr id="8" name="Zástupný symbol pro obsah 2"/>
          <p:cNvSpPr txBox="1">
            <a:spLocks/>
          </p:cNvSpPr>
          <p:nvPr/>
        </p:nvSpPr>
        <p:spPr>
          <a:xfrm>
            <a:off x="0" y="776712"/>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lvl="1" indent="-171450" defTabSz="685800">
              <a:spcBef>
                <a:spcPts val="375"/>
              </a:spcBef>
            </a:pPr>
            <a:endParaRPr lang="cs-CZ" altLang="cs-CZ" sz="1600" dirty="0">
              <a:solidFill>
                <a:srgbClr val="002060"/>
              </a:solidFill>
              <a:latin typeface="Times New Roman" panose="02020603050405020304" pitchFamily="18" charset="0"/>
              <a:cs typeface="Times New Roman" panose="02020603050405020304" pitchFamily="18" charset="0"/>
            </a:endParaRPr>
          </a:p>
          <a:p>
            <a:pPr marL="342900" lvl="1" indent="0" defTabSz="685800">
              <a:spcBef>
                <a:spcPts val="375"/>
              </a:spcBef>
              <a:buNone/>
            </a:pPr>
            <a:r>
              <a:rPr lang="en-GB" altLang="cs-CZ" dirty="0">
                <a:solidFill>
                  <a:srgbClr val="002060"/>
                </a:solidFill>
                <a:latin typeface="Times New Roman" panose="02020603050405020304" pitchFamily="18" charset="0"/>
                <a:cs typeface="Times New Roman" panose="02020603050405020304" pitchFamily="18" charset="0"/>
              </a:rPr>
              <a:t>Differences between management vs. non-management</a:t>
            </a:r>
            <a:r>
              <a:rPr lang="cs-CZ" altLang="cs-CZ" dirty="0">
                <a:solidFill>
                  <a:srgbClr val="002060"/>
                </a:solidFill>
                <a:latin typeface="Times New Roman" panose="02020603050405020304" pitchFamily="18" charset="0"/>
                <a:cs typeface="Times New Roman" panose="02020603050405020304" pitchFamily="18" charset="0"/>
              </a:rPr>
              <a:t>:</a:t>
            </a:r>
          </a:p>
          <a:p>
            <a:pPr marL="342900" lvl="1" indent="0" defTabSz="685800">
              <a:spcBef>
                <a:spcPts val="375"/>
              </a:spcBef>
              <a:buNone/>
            </a:pPr>
            <a:endParaRPr lang="cs-CZ" altLang="cs-CZ"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dirty="0">
                <a:solidFill>
                  <a:srgbClr val="002060"/>
                </a:solidFill>
                <a:latin typeface="Times New Roman" panose="02020603050405020304" pitchFamily="18" charset="0"/>
                <a:cs typeface="Times New Roman" panose="02020603050405020304" pitchFamily="18" charset="0"/>
              </a:rPr>
              <a:t>Compensation</a:t>
            </a:r>
            <a:endParaRPr lang="cs-CZ" altLang="cs-CZ"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dirty="0">
                <a:solidFill>
                  <a:srgbClr val="002060"/>
                </a:solidFill>
                <a:latin typeface="Times New Roman" panose="02020603050405020304" pitchFamily="18" charset="0"/>
                <a:cs typeface="Times New Roman" panose="02020603050405020304" pitchFamily="18" charset="0"/>
              </a:rPr>
              <a:t>Responsibilities</a:t>
            </a:r>
            <a:endParaRPr lang="cs-CZ" altLang="cs-CZ"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dirty="0">
                <a:solidFill>
                  <a:srgbClr val="002060"/>
                </a:solidFill>
                <a:latin typeface="Times New Roman" panose="02020603050405020304" pitchFamily="18" charset="0"/>
                <a:cs typeface="Times New Roman" panose="02020603050405020304" pitchFamily="18" charset="0"/>
              </a:rPr>
              <a:t>Skills</a:t>
            </a:r>
            <a:endParaRPr lang="cs-CZ" altLang="cs-CZ"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dirty="0">
                <a:solidFill>
                  <a:srgbClr val="002060"/>
                </a:solidFill>
                <a:latin typeface="Times New Roman" panose="02020603050405020304" pitchFamily="18" charset="0"/>
                <a:cs typeface="Times New Roman" panose="02020603050405020304" pitchFamily="18" charset="0"/>
              </a:rPr>
              <a:t>Experience</a:t>
            </a:r>
            <a:endParaRPr lang="cs-CZ" altLang="cs-CZ"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dirty="0">
                <a:solidFill>
                  <a:srgbClr val="002060"/>
                </a:solidFill>
                <a:latin typeface="Times New Roman" panose="02020603050405020304" pitchFamily="18" charset="0"/>
                <a:cs typeface="Times New Roman" panose="02020603050405020304" pitchFamily="18" charset="0"/>
              </a:rPr>
              <a:t>Authority</a:t>
            </a:r>
            <a:endParaRPr lang="cs-CZ" altLang="cs-CZ"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dirty="0">
                <a:solidFill>
                  <a:srgbClr val="002060"/>
                </a:solidFill>
                <a:latin typeface="Times New Roman" panose="02020603050405020304" pitchFamily="18" charset="0"/>
                <a:cs typeface="Times New Roman" panose="02020603050405020304" pitchFamily="18" charset="0"/>
              </a:rPr>
              <a:t>Growth opportunities</a:t>
            </a:r>
          </a:p>
        </p:txBody>
      </p:sp>
    </p:spTree>
    <p:extLst>
      <p:ext uri="{BB962C8B-B14F-4D97-AF65-F5344CB8AC3E}">
        <p14:creationId xmlns:p14="http://schemas.microsoft.com/office/powerpoint/2010/main" val="1312513699"/>
      </p:ext>
    </p:extLst>
  </p:cSld>
  <p:clrMapOvr>
    <a:masterClrMapping/>
  </p:clrMapOvr>
</p:sld>
</file>

<file path=ppt/theme/theme1.xml><?xml version="1.0" encoding="utf-8"?>
<a:theme xmlns:a="http://schemas.openxmlformats.org/drawingml/2006/main" name="SLU">
  <a:themeElements>
    <a:clrScheme name="OPF">
      <a:dk1>
        <a:srgbClr val="307871"/>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LU-pismo_Times">
      <a:majorFont>
        <a:latin typeface="Times New Roman"/>
        <a:ea typeface=""/>
        <a:cs typeface=""/>
      </a:majorFont>
      <a:minorFont>
        <a:latin typeface="Times New Roman"/>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22491</TotalTime>
  <Words>719</Words>
  <Application>Microsoft Office PowerPoint</Application>
  <PresentationFormat>On-screen Show (16:9)</PresentationFormat>
  <Paragraphs>84</Paragraphs>
  <Slides>13</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Calibri</vt:lpstr>
      <vt:lpstr>Calibri Light</vt:lpstr>
      <vt:lpstr>Times New Roman</vt:lpstr>
      <vt:lpstr>Wingdings</vt:lpstr>
      <vt:lpstr>SLU</vt:lpstr>
      <vt:lpstr>Motiv Office</vt:lpstr>
      <vt:lpstr>6. Topic   MANAGEMENT OR WORKERS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We can share our thoughts and ask questions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Název prezentace</dc:title>
  <dc:creator>Václav Minařík</dc:creator>
  <cp:lastModifiedBy>Pavel Adámek</cp:lastModifiedBy>
  <cp:revision>426</cp:revision>
  <cp:lastPrinted>2018-10-04T06:50:24Z</cp:lastPrinted>
  <dcterms:created xsi:type="dcterms:W3CDTF">2016-07-06T15:42:34Z</dcterms:created>
  <dcterms:modified xsi:type="dcterms:W3CDTF">2023-06-29T18:01:26Z</dcterms:modified>
</cp:coreProperties>
</file>