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2" r:id="rId2"/>
  </p:sldMasterIdLst>
  <p:notesMasterIdLst>
    <p:notesMasterId r:id="rId14"/>
  </p:notesMasterIdLst>
  <p:handoutMasterIdLst>
    <p:handoutMasterId r:id="rId15"/>
  </p:handoutMasterIdLst>
  <p:sldIdLst>
    <p:sldId id="256" r:id="rId3"/>
    <p:sldId id="321" r:id="rId4"/>
    <p:sldId id="291" r:id="rId5"/>
    <p:sldId id="343" r:id="rId6"/>
    <p:sldId id="427" r:id="rId7"/>
    <p:sldId id="432" r:id="rId8"/>
    <p:sldId id="433" r:id="rId9"/>
    <p:sldId id="431" r:id="rId10"/>
    <p:sldId id="327" r:id="rId11"/>
    <p:sldId id="344" r:id="rId12"/>
    <p:sldId id="274" r:id="rId13"/>
  </p:sldIdLst>
  <p:sldSz cx="9144000" cy="5143500" type="screen16x9"/>
  <p:notesSz cx="6797675" cy="9926638"/>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981E3A"/>
    <a:srgbClr val="307871"/>
    <a:srgbClr val="9F2B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Tmavý styl 2 – zvýraznění 1/zvýraznění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53" autoAdjust="0"/>
    <p:restoredTop sz="94660"/>
  </p:normalViewPr>
  <p:slideViewPr>
    <p:cSldViewPr>
      <p:cViewPr varScale="1">
        <p:scale>
          <a:sx n="84" d="100"/>
          <a:sy n="84" d="100"/>
        </p:scale>
        <p:origin x="102" y="17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Zástupný symbol pro datum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6301A912-BC21-4286-9BD7-B92B2DB49A22}" type="datetimeFigureOut">
              <a:rPr lang="en-US" smtClean="0"/>
              <a:t>6/29/2023</a:t>
            </a:fld>
            <a:endParaRPr lang="en-US"/>
          </a:p>
        </p:txBody>
      </p:sp>
      <p:sp>
        <p:nvSpPr>
          <p:cNvPr id="4" name="Zástupný symbol pro zápatí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Zástupný symbol pro číslo snímku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8B72D866-D22D-4042-B8E0-E9D703272AB8}" type="slidenum">
              <a:rPr lang="en-US" smtClean="0"/>
              <a:t>‹#›</a:t>
            </a:fld>
            <a:endParaRPr lang="en-US"/>
          </a:p>
        </p:txBody>
      </p:sp>
    </p:spTree>
    <p:extLst>
      <p:ext uri="{BB962C8B-B14F-4D97-AF65-F5344CB8AC3E}">
        <p14:creationId xmlns:p14="http://schemas.microsoft.com/office/powerpoint/2010/main" val="36882864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A6097986-0C26-47DE-8982-7AD2B6842259}" type="datetimeFigureOut">
              <a:rPr lang="cs-CZ" smtClean="0"/>
              <a:t>29.06.2023</a:t>
            </a:fld>
            <a:endParaRPr lang="cs-CZ"/>
          </a:p>
        </p:txBody>
      </p:sp>
      <p:sp>
        <p:nvSpPr>
          <p:cNvPr id="4" name="Zástupný symbol pro obrázek snímku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DDD4000A-37E1-4D72-B31A-77993FD77D47}" type="slidenum">
              <a:rPr lang="cs-CZ" smtClean="0"/>
              <a:t>‹#›</a:t>
            </a:fld>
            <a:endParaRPr lang="cs-CZ"/>
          </a:p>
        </p:txBody>
      </p:sp>
    </p:spTree>
    <p:extLst>
      <p:ext uri="{BB962C8B-B14F-4D97-AF65-F5344CB8AC3E}">
        <p14:creationId xmlns:p14="http://schemas.microsoft.com/office/powerpoint/2010/main" val="2297445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ulní strana">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2880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3E9BAEC6-A37A-4403-B919-4854A6448652}" type="datetimeFigureOut">
              <a:rPr lang="cs-CZ" smtClean="0"/>
              <a:t>29.06.2023</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2535023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29841" y="342900"/>
            <a:ext cx="2949178" cy="1200150"/>
          </a:xfrm>
        </p:spPr>
        <p:txBody>
          <a:bodyPr anchor="b"/>
          <a:lstStyle>
            <a:lvl1pPr>
              <a:defRPr sz="2400"/>
            </a:lvl1pPr>
          </a:lstStyle>
          <a:p>
            <a:r>
              <a:rPr lang="cs-CZ"/>
              <a:t>Kliknutím lze upravit styl.</a:t>
            </a:r>
          </a:p>
        </p:txBody>
      </p:sp>
      <p:sp>
        <p:nvSpPr>
          <p:cNvPr id="3" name="Zástupný symbol pro obsah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3E9BAEC6-A37A-4403-B919-4854A6448652}" type="datetimeFigureOut">
              <a:rPr lang="cs-CZ" smtClean="0"/>
              <a:t>29.06.2023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34393474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29841" y="342900"/>
            <a:ext cx="2949178" cy="1200150"/>
          </a:xfrm>
        </p:spPr>
        <p:txBody>
          <a:bodyPr anchor="b"/>
          <a:lstStyle>
            <a:lvl1pPr>
              <a:defRPr sz="2400"/>
            </a:lvl1pPr>
          </a:lstStyle>
          <a:p>
            <a:r>
              <a:rPr lang="cs-CZ"/>
              <a:t>Kliknutím lze upravit styl.</a:t>
            </a:r>
          </a:p>
        </p:txBody>
      </p:sp>
      <p:sp>
        <p:nvSpPr>
          <p:cNvPr id="3" name="Zástupný symbol pro obrázek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cs-CZ"/>
          </a:p>
        </p:txBody>
      </p:sp>
      <p:sp>
        <p:nvSpPr>
          <p:cNvPr id="4" name="Zástupný symbol pro text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3E9BAEC6-A37A-4403-B919-4854A6448652}" type="datetimeFigureOut">
              <a:rPr lang="cs-CZ" smtClean="0"/>
              <a:t>29.06.2023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9032893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26678048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543675" y="273844"/>
            <a:ext cx="1971675" cy="4358879"/>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628650" y="273844"/>
            <a:ext cx="5800725" cy="4358879"/>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768734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ulní strana">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0395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ist - obecný">
    <p:spTree>
      <p:nvGrpSpPr>
        <p:cNvPr id="1" name=""/>
        <p:cNvGrpSpPr/>
        <p:nvPr/>
      </p:nvGrpSpPr>
      <p:grpSpPr>
        <a:xfrm>
          <a:off x="0" y="0"/>
          <a:ext cx="0" cy="0"/>
          <a:chOff x="0" y="0"/>
          <a:chExt cx="0" cy="0"/>
        </a:xfrm>
      </p:grpSpPr>
      <p:pic>
        <p:nvPicPr>
          <p:cNvPr id="10" name="Obrázek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55996" y="226939"/>
            <a:ext cx="956040" cy="745712"/>
          </a:xfrm>
          <a:prstGeom prst="rect">
            <a:avLst/>
          </a:prstGeom>
        </p:spPr>
      </p:pic>
      <p:sp>
        <p:nvSpPr>
          <p:cNvPr id="7" name="Nadpis 1"/>
          <p:cNvSpPr>
            <a:spLocks noGrp="1"/>
          </p:cNvSpPr>
          <p:nvPr>
            <p:ph type="title"/>
          </p:nvPr>
        </p:nvSpPr>
        <p:spPr>
          <a:xfrm>
            <a:off x="251520" y="195486"/>
            <a:ext cx="4536504" cy="507703"/>
          </a:xfrm>
          <a:prstGeom prst="rect">
            <a:avLst/>
          </a:prstGeom>
          <a:noFill/>
          <a:ln>
            <a:noFill/>
          </a:ln>
        </p:spPr>
        <p:txBody>
          <a:bodyPr anchor="t">
            <a:noAutofit/>
          </a:bodyPr>
          <a:lstStyle>
            <a:lvl1pPr algn="l">
              <a:defRPr sz="2400"/>
            </a:lvl1pPr>
          </a:lstStyle>
          <a:p>
            <a:pPr algn="l"/>
            <a:r>
              <a:rPr lang="cs-CZ" sz="2400" dirty="0">
                <a:solidFill>
                  <a:srgbClr val="981E3A"/>
                </a:solidFill>
                <a:latin typeface="Times New Roman" panose="02020603050405020304" pitchFamily="18" charset="0"/>
                <a:cs typeface="Times New Roman" panose="02020603050405020304" pitchFamily="18" charset="0"/>
              </a:rPr>
              <a:t>Název listu</a:t>
            </a:r>
          </a:p>
        </p:txBody>
      </p:sp>
      <p:cxnSp>
        <p:nvCxnSpPr>
          <p:cNvPr id="9" name="Přímá spojnice 8"/>
          <p:cNvCxnSpPr/>
          <p:nvPr userDrawn="1"/>
        </p:nvCxnSpPr>
        <p:spPr>
          <a:xfrm>
            <a:off x="251520" y="699542"/>
            <a:ext cx="7416824" cy="0"/>
          </a:xfrm>
          <a:prstGeom prst="line">
            <a:avLst/>
          </a:prstGeom>
          <a:ln w="9525" cmpd="sng">
            <a:solidFill>
              <a:srgbClr val="307871"/>
            </a:solidFill>
            <a:prstDash val="sysDot"/>
          </a:ln>
        </p:spPr>
        <p:style>
          <a:lnRef idx="1">
            <a:schemeClr val="accent2"/>
          </a:lnRef>
          <a:fillRef idx="0">
            <a:schemeClr val="accent2"/>
          </a:fillRef>
          <a:effectRef idx="0">
            <a:schemeClr val="accent2"/>
          </a:effectRef>
          <a:fontRef idx="minor">
            <a:schemeClr val="tx1"/>
          </a:fontRef>
        </p:style>
      </p:cxnSp>
      <p:cxnSp>
        <p:nvCxnSpPr>
          <p:cNvPr id="11" name="Přímá spojnice 10"/>
          <p:cNvCxnSpPr/>
          <p:nvPr userDrawn="1"/>
        </p:nvCxnSpPr>
        <p:spPr>
          <a:xfrm>
            <a:off x="251520" y="4731990"/>
            <a:ext cx="8660516" cy="0"/>
          </a:xfrm>
          <a:prstGeom prst="line">
            <a:avLst/>
          </a:prstGeom>
          <a:ln w="9525" cmpd="sng">
            <a:solidFill>
              <a:srgbClr val="307871"/>
            </a:solidFill>
            <a:prstDash val="sysDot"/>
          </a:ln>
        </p:spPr>
        <p:style>
          <a:lnRef idx="1">
            <a:schemeClr val="accent2"/>
          </a:lnRef>
          <a:fillRef idx="0">
            <a:schemeClr val="accent2"/>
          </a:fillRef>
          <a:effectRef idx="0">
            <a:schemeClr val="accent2"/>
          </a:effectRef>
          <a:fontRef idx="minor">
            <a:schemeClr val="tx1"/>
          </a:fontRef>
        </p:style>
      </p:cxnSp>
      <p:sp>
        <p:nvSpPr>
          <p:cNvPr id="19" name="Zástupný symbol pro zápatí 18"/>
          <p:cNvSpPr>
            <a:spLocks noGrp="1"/>
          </p:cNvSpPr>
          <p:nvPr>
            <p:ph type="ftr" sz="quarter" idx="11"/>
          </p:nvPr>
        </p:nvSpPr>
        <p:spPr>
          <a:xfrm>
            <a:off x="236240" y="4731990"/>
            <a:ext cx="2895600" cy="273844"/>
          </a:xfrm>
          <a:prstGeom prst="rect">
            <a:avLst/>
          </a:prstGeom>
        </p:spPr>
        <p:txBody>
          <a:bodyPr/>
          <a:lstStyle>
            <a:lvl1pPr algn="l">
              <a:defRPr sz="800">
                <a:solidFill>
                  <a:srgbClr val="307871"/>
                </a:solidFill>
              </a:defRPr>
            </a:lvl1pPr>
          </a:lstStyle>
          <a:p>
            <a:r>
              <a:rPr lang="cs-CZ" altLang="cs-CZ">
                <a:cs typeface="Times New Roman" panose="02020603050405020304" pitchFamily="18" charset="0"/>
              </a:rPr>
              <a:t>Prostor pro doplňující informace, poznámky</a:t>
            </a:r>
          </a:p>
        </p:txBody>
      </p:sp>
      <p:sp>
        <p:nvSpPr>
          <p:cNvPr id="20" name="Zástupný symbol pro číslo snímku 19"/>
          <p:cNvSpPr>
            <a:spLocks noGrp="1"/>
          </p:cNvSpPr>
          <p:nvPr>
            <p:ph type="sldNum" sz="quarter" idx="12"/>
          </p:nvPr>
        </p:nvSpPr>
        <p:spPr>
          <a:xfrm>
            <a:off x="7812360" y="4731990"/>
            <a:ext cx="1080120" cy="273844"/>
          </a:xfrm>
          <a:prstGeom prst="rect">
            <a:avLst/>
          </a:prstGeom>
        </p:spPr>
        <p:txBody>
          <a:bodyPr/>
          <a:lstStyle>
            <a:lvl1pPr algn="r">
              <a:defRPr/>
            </a:lvl1pPr>
          </a:lstStyle>
          <a:p>
            <a:fld id="{560808B9-4D1F-4069-9EB9-CD8802008F4E}" type="slidenum">
              <a:rPr lang="cs-CZ" smtClean="0"/>
              <a:pPr/>
              <a:t>‹#›</a:t>
            </a:fld>
            <a:endParaRPr lang="cs-CZ"/>
          </a:p>
        </p:txBody>
      </p:sp>
    </p:spTree>
    <p:extLst>
      <p:ext uri="{BB962C8B-B14F-4D97-AF65-F5344CB8AC3E}">
        <p14:creationId xmlns:p14="http://schemas.microsoft.com/office/powerpoint/2010/main" val="890602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ázdný lis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6820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143000" y="841772"/>
            <a:ext cx="6858000" cy="1790700"/>
          </a:xfrm>
        </p:spPr>
        <p:txBody>
          <a:bodyPr anchor="b"/>
          <a:lstStyle>
            <a:lvl1pPr algn="ctr">
              <a:defRPr sz="4500"/>
            </a:lvl1pPr>
          </a:lstStyle>
          <a:p>
            <a:r>
              <a:rPr lang="cs-CZ"/>
              <a:t>Kliknutím lze upravit styl.</a:t>
            </a:r>
          </a:p>
        </p:txBody>
      </p:sp>
      <p:sp>
        <p:nvSpPr>
          <p:cNvPr id="3" name="Podnadpis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cs-CZ"/>
              <a:t>Kliknutím můžete upravit styl předlohy.</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3496854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1932315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623888" y="1282304"/>
            <a:ext cx="7886700" cy="2139553"/>
          </a:xfrm>
        </p:spPr>
        <p:txBody>
          <a:bodyPr anchor="b"/>
          <a:lstStyle>
            <a:lvl1pPr>
              <a:defRPr sz="4500"/>
            </a:lvl1pPr>
          </a:lstStyle>
          <a:p>
            <a:r>
              <a:rPr lang="cs-CZ"/>
              <a:t>Kliknutím lze upravit styl.</a:t>
            </a:r>
          </a:p>
        </p:txBody>
      </p:sp>
      <p:sp>
        <p:nvSpPr>
          <p:cNvPr id="3" name="Zástupný symbol pro text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cs-CZ"/>
              <a:t>Upravte styly předlohy textu.</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2043548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628650" y="1369219"/>
            <a:ext cx="3886200" cy="3263504"/>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4629150" y="1369219"/>
            <a:ext cx="3886200" cy="3263504"/>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0"/>
          </p:nvPr>
        </p:nvSpPr>
        <p:spPr/>
        <p:txBody>
          <a:bodyPr/>
          <a:lstStyle/>
          <a:p>
            <a:fld id="{3E9BAEC6-A37A-4403-B919-4854A6448652}" type="datetimeFigureOut">
              <a:rPr lang="cs-CZ" smtClean="0"/>
              <a:t>29.06.2023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163596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629841" y="273844"/>
            <a:ext cx="7886700" cy="994172"/>
          </a:xfrm>
        </p:spPr>
        <p:txBody>
          <a:bodyPr/>
          <a:lstStyle/>
          <a:p>
            <a:r>
              <a:rPr lang="cs-CZ"/>
              <a:t>Kliknutím lze upravit styl.</a:t>
            </a:r>
          </a:p>
        </p:txBody>
      </p:sp>
      <p:sp>
        <p:nvSpPr>
          <p:cNvPr id="3" name="Zástupný symbol pro text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a:t>Upravte styly předlohy textu.</a:t>
            </a:r>
          </a:p>
        </p:txBody>
      </p:sp>
      <p:sp>
        <p:nvSpPr>
          <p:cNvPr id="4" name="Zástupný symbol pro obsah 3"/>
          <p:cNvSpPr>
            <a:spLocks noGrp="1"/>
          </p:cNvSpPr>
          <p:nvPr>
            <p:ph sz="half" idx="2"/>
          </p:nvPr>
        </p:nvSpPr>
        <p:spPr>
          <a:xfrm>
            <a:off x="629842" y="1878806"/>
            <a:ext cx="3868340" cy="2763441"/>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a:t>Upravte styly předlohy textu.</a:t>
            </a:r>
          </a:p>
        </p:txBody>
      </p:sp>
      <p:sp>
        <p:nvSpPr>
          <p:cNvPr id="6" name="Zástupný symbol pro obsah 5"/>
          <p:cNvSpPr>
            <a:spLocks noGrp="1"/>
          </p:cNvSpPr>
          <p:nvPr>
            <p:ph sz="quarter" idx="4"/>
          </p:nvPr>
        </p:nvSpPr>
        <p:spPr>
          <a:xfrm>
            <a:off x="4629150" y="1878806"/>
            <a:ext cx="3887391" cy="2763441"/>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p>
            <a:fld id="{3E9BAEC6-A37A-4403-B919-4854A6448652}" type="datetimeFigureOut">
              <a:rPr lang="cs-CZ" smtClean="0"/>
              <a:t>29.06.2023</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3226960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datum 2"/>
          <p:cNvSpPr>
            <a:spLocks noGrp="1"/>
          </p:cNvSpPr>
          <p:nvPr>
            <p:ph type="dt" sz="half" idx="10"/>
          </p:nvPr>
        </p:nvSpPr>
        <p:spPr/>
        <p:txBody>
          <a:bodyPr/>
          <a:lstStyle/>
          <a:p>
            <a:fld id="{3E9BAEC6-A37A-4403-B919-4854A6448652}" type="datetimeFigureOut">
              <a:rPr lang="cs-CZ" smtClean="0"/>
              <a:t>29.06.2023</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9105618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theme" Target="../theme/theme2.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8845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cs-CZ"/>
              <a:t>Kliknutím lze upravit styl.</a:t>
            </a:r>
          </a:p>
        </p:txBody>
      </p:sp>
      <p:sp>
        <p:nvSpPr>
          <p:cNvPr id="3" name="Zástupný symbol pro text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2DA23C2D-3845-4F8C-9F64-DBE4B5B8108A}" type="slidenum">
              <a:rPr lang="cs-CZ" smtClean="0"/>
              <a:t>‹#›</a:t>
            </a:fld>
            <a:endParaRPr lang="cs-CZ"/>
          </a:p>
        </p:txBody>
      </p:sp>
    </p:spTree>
    <p:extLst>
      <p:ext uri="{BB962C8B-B14F-4D97-AF65-F5344CB8AC3E}">
        <p14:creationId xmlns:p14="http://schemas.microsoft.com/office/powerpoint/2010/main" val="757021533"/>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cs-CZ"/>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Layout" Target="../slideLayouts/slideLayout4.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délník 6"/>
          <p:cNvSpPr/>
          <p:nvPr/>
        </p:nvSpPr>
        <p:spPr>
          <a:xfrm>
            <a:off x="251520" y="267494"/>
            <a:ext cx="5616624" cy="4608512"/>
          </a:xfrm>
          <a:prstGeom prst="rect">
            <a:avLst/>
          </a:prstGeom>
          <a:solidFill>
            <a:srgbClr val="307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2" name="Nadpis 1"/>
          <p:cNvSpPr>
            <a:spLocks noGrp="1"/>
          </p:cNvSpPr>
          <p:nvPr>
            <p:ph type="ctrTitle" idx="4294967295"/>
          </p:nvPr>
        </p:nvSpPr>
        <p:spPr>
          <a:xfrm>
            <a:off x="395536" y="411510"/>
            <a:ext cx="5112568" cy="1224136"/>
          </a:xfrm>
          <a:prstGeom prst="rect">
            <a:avLst/>
          </a:prstGeom>
        </p:spPr>
        <p:txBody>
          <a:bodyPr anchor="t">
            <a:normAutofit fontScale="90000"/>
          </a:bodyPr>
          <a:lstStyle/>
          <a:p>
            <a:r>
              <a:rPr lang="cs-CZ" sz="2400" b="1" dirty="0">
                <a:solidFill>
                  <a:schemeClr val="bg1"/>
                </a:solidFill>
                <a:latin typeface="Times New Roman" panose="02020603050405020304" pitchFamily="18" charset="0"/>
                <a:cs typeface="Times New Roman" panose="02020603050405020304" pitchFamily="18" charset="0"/>
              </a:rPr>
              <a:t>9. </a:t>
            </a:r>
            <a:r>
              <a:rPr lang="cs-CZ" sz="2400" b="1" dirty="0" err="1">
                <a:solidFill>
                  <a:schemeClr val="bg1"/>
                </a:solidFill>
                <a:latin typeface="Times New Roman" panose="02020603050405020304" pitchFamily="18" charset="0"/>
                <a:cs typeface="Times New Roman" panose="02020603050405020304" pitchFamily="18" charset="0"/>
              </a:rPr>
              <a:t>Topic</a:t>
            </a:r>
            <a:br>
              <a:rPr lang="cs-CZ" sz="2400" b="1" dirty="0">
                <a:solidFill>
                  <a:schemeClr val="bg1"/>
                </a:solidFill>
                <a:latin typeface="Times New Roman" panose="02020603050405020304" pitchFamily="18" charset="0"/>
                <a:cs typeface="Times New Roman" panose="02020603050405020304" pitchFamily="18" charset="0"/>
              </a:rPr>
            </a:br>
            <a:br>
              <a:rPr lang="cs-CZ" sz="2400" b="1" dirty="0">
                <a:solidFill>
                  <a:schemeClr val="bg1"/>
                </a:solidFill>
                <a:latin typeface="Times New Roman" panose="02020603050405020304" pitchFamily="18" charset="0"/>
                <a:cs typeface="Times New Roman" panose="02020603050405020304" pitchFamily="18" charset="0"/>
              </a:rPr>
            </a:br>
            <a:r>
              <a:rPr lang="cs-CZ" sz="2400" b="1">
                <a:solidFill>
                  <a:schemeClr val="bg1"/>
                </a:solidFill>
                <a:latin typeface="Times New Roman" panose="02020603050405020304" pitchFamily="18" charset="0"/>
                <a:cs typeface="Times New Roman" panose="02020603050405020304" pitchFamily="18" charset="0"/>
              </a:rPr>
              <a:t>SEMINAR PART</a:t>
            </a:r>
            <a:br>
              <a:rPr lang="cs-CZ" sz="2400" b="1" dirty="0">
                <a:solidFill>
                  <a:schemeClr val="bg1"/>
                </a:solidFill>
                <a:latin typeface="Times New Roman" panose="02020603050405020304" pitchFamily="18" charset="0"/>
                <a:cs typeface="Times New Roman" panose="02020603050405020304" pitchFamily="18" charset="0"/>
              </a:rPr>
            </a:br>
            <a:br>
              <a:rPr lang="cs-CZ" sz="2400" b="1" dirty="0">
                <a:solidFill>
                  <a:schemeClr val="bg1"/>
                </a:solidFill>
                <a:latin typeface="Times New Roman" panose="02020603050405020304" pitchFamily="18" charset="0"/>
                <a:cs typeface="Times New Roman" panose="02020603050405020304" pitchFamily="18" charset="0"/>
              </a:rPr>
            </a:br>
            <a:endParaRPr lang="en-US" sz="2400" b="1" cap="all" dirty="0">
              <a:solidFill>
                <a:schemeClr val="bg1"/>
              </a:solidFill>
              <a:latin typeface="Times New Roman" panose="02020603050405020304" pitchFamily="18" charset="0"/>
              <a:cs typeface="Times New Roman" panose="02020603050405020304" pitchFamily="18" charset="0"/>
            </a:endParaRPr>
          </a:p>
        </p:txBody>
      </p:sp>
      <p:sp>
        <p:nvSpPr>
          <p:cNvPr id="9" name="Podnadpis 2"/>
          <p:cNvSpPr txBox="1">
            <a:spLocks/>
          </p:cNvSpPr>
          <p:nvPr/>
        </p:nvSpPr>
        <p:spPr>
          <a:xfrm>
            <a:off x="5940152" y="3723878"/>
            <a:ext cx="3032119" cy="1152128"/>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r>
              <a:rPr lang="en-GB" altLang="cs-CZ" sz="1600" b="1" dirty="0">
                <a:solidFill>
                  <a:srgbClr val="307871"/>
                </a:solidFill>
                <a:latin typeface="Times New Roman" panose="02020603050405020304" pitchFamily="18" charset="0"/>
                <a:cs typeface="Times New Roman" panose="02020603050405020304" pitchFamily="18" charset="0"/>
              </a:rPr>
              <a:t>Ing. Pavel Adámek, Ph.D.</a:t>
            </a:r>
          </a:p>
          <a:p>
            <a:pPr algn="r"/>
            <a:r>
              <a:rPr lang="en-GB" altLang="cs-CZ" sz="1600" b="1" i="1" dirty="0">
                <a:solidFill>
                  <a:srgbClr val="307871"/>
                </a:solidFill>
                <a:latin typeface="Times New Roman" panose="02020603050405020304" pitchFamily="18" charset="0"/>
                <a:cs typeface="Times New Roman" panose="02020603050405020304" pitchFamily="18" charset="0"/>
              </a:rPr>
              <a:t>adamek@opf.slu.cz</a:t>
            </a:r>
          </a:p>
        </p:txBody>
      </p:sp>
      <p:sp>
        <p:nvSpPr>
          <p:cNvPr id="3" name="Rectangle 2">
            <a:extLst>
              <a:ext uri="{FF2B5EF4-FFF2-40B4-BE49-F238E27FC236}">
                <a16:creationId xmlns:a16="http://schemas.microsoft.com/office/drawing/2014/main" id="{42637763-D6AC-462F-A8D7-C47578767D0C}"/>
              </a:ext>
            </a:extLst>
          </p:cNvPr>
          <p:cNvSpPr/>
          <p:nvPr/>
        </p:nvSpPr>
        <p:spPr>
          <a:xfrm>
            <a:off x="611560" y="2571750"/>
            <a:ext cx="5040560" cy="646331"/>
          </a:xfrm>
          <a:prstGeom prst="rect">
            <a:avLst/>
          </a:prstGeom>
        </p:spPr>
        <p:txBody>
          <a:bodyPr wrap="square">
            <a:spAutoFit/>
          </a:bodyPr>
          <a:lstStyle/>
          <a:p>
            <a:r>
              <a:rPr lang="en-GB" b="1" dirty="0">
                <a:solidFill>
                  <a:schemeClr val="bg1"/>
                </a:solidFill>
                <a:latin typeface="Times New Roman" panose="02020603050405020304" pitchFamily="18" charset="0"/>
                <a:cs typeface="Times New Roman" panose="02020603050405020304" pitchFamily="18" charset="0"/>
              </a:rPr>
              <a:t>6.</a:t>
            </a:r>
            <a:r>
              <a:rPr lang="cs-CZ" b="1" dirty="0">
                <a:solidFill>
                  <a:schemeClr val="bg1"/>
                </a:solidFill>
                <a:latin typeface="Times New Roman" panose="02020603050405020304" pitchFamily="18" charset="0"/>
                <a:cs typeface="Times New Roman" panose="02020603050405020304" pitchFamily="18" charset="0"/>
              </a:rPr>
              <a:t> </a:t>
            </a:r>
            <a:r>
              <a:rPr lang="en-GB" b="1" dirty="0">
                <a:solidFill>
                  <a:schemeClr val="bg1"/>
                </a:solidFill>
                <a:latin typeface="Times New Roman" panose="02020603050405020304" pitchFamily="18" charset="0"/>
                <a:cs typeface="Times New Roman" panose="02020603050405020304" pitchFamily="18" charset="0"/>
              </a:rPr>
              <a:t>Design of planning, recruitment and selection of employees</a:t>
            </a:r>
            <a:endParaRPr lang="en-GB"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2806334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188640" y="337003"/>
            <a:ext cx="3265638" cy="415498"/>
          </a:xfrm>
          <a:prstGeom prst="rect">
            <a:avLst/>
          </a:prstGeom>
        </p:spPr>
        <p:txBody>
          <a:bodyPr wrap="none">
            <a:spAutoFit/>
          </a:bodyPr>
          <a:lstStyle/>
          <a:p>
            <a:pPr defTabSz="685800">
              <a:defRPr/>
            </a:pPr>
            <a:r>
              <a:rPr lang="cs-CZ" sz="2100" kern="0" dirty="0">
                <a:solidFill>
                  <a:srgbClr val="002060"/>
                </a:solidFill>
                <a:latin typeface="Times New Roman"/>
              </a:rPr>
              <a:t>S</a:t>
            </a:r>
            <a:r>
              <a:rPr lang="en-GB" sz="2100" kern="0" dirty="0" err="1">
                <a:solidFill>
                  <a:srgbClr val="002060"/>
                </a:solidFill>
                <a:latin typeface="Times New Roman"/>
              </a:rPr>
              <a:t>ummary</a:t>
            </a:r>
            <a:r>
              <a:rPr lang="en-GB" sz="2100" kern="0" dirty="0">
                <a:solidFill>
                  <a:srgbClr val="002060"/>
                </a:solidFill>
                <a:latin typeface="Times New Roman"/>
              </a:rPr>
              <a:t> of today's seminar</a:t>
            </a:r>
          </a:p>
        </p:txBody>
      </p:sp>
      <p:sp>
        <p:nvSpPr>
          <p:cNvPr id="6" name="Zástupný symbol pro obsah 2">
            <a:extLst>
              <a:ext uri="{FF2B5EF4-FFF2-40B4-BE49-F238E27FC236}">
                <a16:creationId xmlns:a16="http://schemas.microsoft.com/office/drawing/2014/main" id="{A898333D-9017-4278-9E28-B8545AD1D724}"/>
              </a:ext>
            </a:extLst>
          </p:cNvPr>
          <p:cNvSpPr txBox="1">
            <a:spLocks/>
          </p:cNvSpPr>
          <p:nvPr/>
        </p:nvSpPr>
        <p:spPr>
          <a:xfrm>
            <a:off x="188640" y="1194710"/>
            <a:ext cx="7445397" cy="380217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57175" indent="-257175" defTabSz="685800"/>
            <a:r>
              <a:rPr lang="en-GB" altLang="cs-CZ" sz="2000" dirty="0">
                <a:solidFill>
                  <a:srgbClr val="002060"/>
                </a:solidFill>
                <a:latin typeface="Times New Roman" panose="02020603050405020304" pitchFamily="18" charset="0"/>
                <a:cs typeface="Times New Roman" panose="02020603050405020304" pitchFamily="18" charset="0"/>
              </a:rPr>
              <a:t>You will have completed parts of your term paper:</a:t>
            </a:r>
            <a:endParaRPr lang="cs-CZ" altLang="cs-CZ" sz="2000" dirty="0">
              <a:solidFill>
                <a:srgbClr val="002060"/>
              </a:solidFill>
              <a:latin typeface="Times New Roman" panose="02020603050405020304" pitchFamily="18" charset="0"/>
              <a:cs typeface="Times New Roman" panose="02020603050405020304" pitchFamily="18" charset="0"/>
            </a:endParaRPr>
          </a:p>
          <a:p>
            <a:pPr marL="257175" indent="-257175" defTabSz="685800"/>
            <a:endParaRPr lang="cs-CZ" altLang="cs-CZ" sz="2000" dirty="0">
              <a:solidFill>
                <a:srgbClr val="002060"/>
              </a:solidFill>
              <a:latin typeface="Times New Roman" panose="02020603050405020304" pitchFamily="18" charset="0"/>
              <a:cs typeface="Times New Roman" panose="02020603050405020304" pitchFamily="18" charset="0"/>
            </a:endParaRPr>
          </a:p>
          <a:p>
            <a:pPr marL="657225" lvl="1" indent="-257175" defTabSz="685800"/>
            <a:r>
              <a:rPr lang="en-GB" altLang="cs-CZ" sz="1800" dirty="0">
                <a:solidFill>
                  <a:srgbClr val="002060"/>
                </a:solidFill>
                <a:latin typeface="Times New Roman" panose="02020603050405020304" pitchFamily="18" charset="0"/>
                <a:cs typeface="Times New Roman" panose="02020603050405020304" pitchFamily="18" charset="0"/>
              </a:rPr>
              <a:t>6.</a:t>
            </a:r>
            <a:r>
              <a:rPr lang="cs-CZ" altLang="cs-CZ" sz="1800" dirty="0">
                <a:solidFill>
                  <a:srgbClr val="002060"/>
                </a:solidFill>
                <a:latin typeface="Times New Roman" panose="02020603050405020304" pitchFamily="18" charset="0"/>
                <a:cs typeface="Times New Roman" panose="02020603050405020304" pitchFamily="18" charset="0"/>
              </a:rPr>
              <a:t> </a:t>
            </a:r>
            <a:r>
              <a:rPr lang="en-GB" altLang="cs-CZ" sz="1800" dirty="0">
                <a:solidFill>
                  <a:srgbClr val="002060"/>
                </a:solidFill>
                <a:latin typeface="Times New Roman" panose="02020603050405020304" pitchFamily="18" charset="0"/>
                <a:cs typeface="Times New Roman" panose="02020603050405020304" pitchFamily="18" charset="0"/>
              </a:rPr>
              <a:t>Design of planning, recruitment and selection of employees</a:t>
            </a:r>
          </a:p>
          <a:p>
            <a:pPr marL="257175" indent="-257175" defTabSz="685800"/>
            <a:endParaRPr lang="en-GB" altLang="cs-CZ" sz="20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22160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délník 6"/>
          <p:cNvSpPr/>
          <p:nvPr/>
        </p:nvSpPr>
        <p:spPr>
          <a:xfrm>
            <a:off x="205740" y="257176"/>
            <a:ext cx="6155055" cy="4612004"/>
          </a:xfrm>
          <a:prstGeom prst="rect">
            <a:avLst/>
          </a:prstGeom>
          <a:solidFill>
            <a:srgbClr val="30787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s-CZ" sz="1350" b="1">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2" name="Nadpis 1"/>
          <p:cNvSpPr>
            <a:spLocks noGrp="1"/>
          </p:cNvSpPr>
          <p:nvPr>
            <p:ph type="ctrTitle" idx="4294967295"/>
          </p:nvPr>
        </p:nvSpPr>
        <p:spPr>
          <a:xfrm>
            <a:off x="205740" y="1347614"/>
            <a:ext cx="5806420" cy="1619250"/>
          </a:xfrm>
          <a:prstGeom prst="rect">
            <a:avLst/>
          </a:prstGeom>
        </p:spPr>
        <p:txBody>
          <a:bodyPr anchor="t">
            <a:normAutofit fontScale="90000"/>
          </a:bodyPr>
          <a:lstStyle/>
          <a:p>
            <a:pPr>
              <a:defRPr/>
            </a:pPr>
            <a:br>
              <a:rPr lang="cs-CZ" sz="3000" b="1" dirty="0">
                <a:solidFill>
                  <a:schemeClr val="bg1"/>
                </a:solidFill>
                <a:latin typeface="Times New Roman" panose="02020603050405020304" pitchFamily="18" charset="0"/>
                <a:cs typeface="Times New Roman" panose="02020603050405020304" pitchFamily="18" charset="0"/>
              </a:rPr>
            </a:br>
            <a:r>
              <a:rPr lang="cs-CZ" sz="3000" b="1" dirty="0" err="1">
                <a:solidFill>
                  <a:schemeClr val="bg1"/>
                </a:solidFill>
                <a:latin typeface="Times New Roman" panose="02020603050405020304" pitchFamily="18" charset="0"/>
                <a:cs typeface="Times New Roman" panose="02020603050405020304" pitchFamily="18" charset="0"/>
              </a:rPr>
              <a:t>We</a:t>
            </a:r>
            <a:r>
              <a:rPr lang="cs-CZ" sz="3000" b="1" dirty="0">
                <a:solidFill>
                  <a:schemeClr val="bg1"/>
                </a:solidFill>
                <a:latin typeface="Times New Roman" panose="02020603050405020304" pitchFamily="18" charset="0"/>
                <a:cs typeface="Times New Roman" panose="02020603050405020304" pitchFamily="18" charset="0"/>
              </a:rPr>
              <a:t> </a:t>
            </a:r>
            <a:r>
              <a:rPr lang="en-US" sz="3000" b="1" dirty="0">
                <a:solidFill>
                  <a:schemeClr val="bg1"/>
                </a:solidFill>
                <a:latin typeface="Times New Roman" panose="02020603050405020304" pitchFamily="18" charset="0"/>
                <a:cs typeface="Times New Roman" panose="02020603050405020304" pitchFamily="18" charset="0"/>
              </a:rPr>
              <a:t>can share our thoughts </a:t>
            </a:r>
            <a:r>
              <a:rPr lang="cs-CZ" sz="3000" b="1" dirty="0">
                <a:solidFill>
                  <a:schemeClr val="bg1"/>
                </a:solidFill>
                <a:latin typeface="Times New Roman" panose="02020603050405020304" pitchFamily="18" charset="0"/>
                <a:cs typeface="Times New Roman" panose="02020603050405020304" pitchFamily="18" charset="0"/>
              </a:rPr>
              <a:t>and </a:t>
            </a:r>
            <a:r>
              <a:rPr lang="en-US" sz="3000" b="1" dirty="0">
                <a:solidFill>
                  <a:schemeClr val="bg1"/>
                </a:solidFill>
                <a:latin typeface="Times New Roman" panose="02020603050405020304" pitchFamily="18" charset="0"/>
                <a:cs typeface="Times New Roman" panose="02020603050405020304" pitchFamily="18" charset="0"/>
              </a:rPr>
              <a:t>ask question</a:t>
            </a:r>
            <a:r>
              <a:rPr lang="cs-CZ" sz="3000" b="1" dirty="0">
                <a:solidFill>
                  <a:schemeClr val="bg1"/>
                </a:solidFill>
                <a:latin typeface="Times New Roman" panose="02020603050405020304" pitchFamily="18" charset="0"/>
                <a:cs typeface="Times New Roman" panose="02020603050405020304" pitchFamily="18" charset="0"/>
              </a:rPr>
              <a:t>s</a:t>
            </a:r>
            <a:br>
              <a:rPr lang="cs-CZ" sz="3000" b="1" dirty="0">
                <a:solidFill>
                  <a:schemeClr val="bg1"/>
                </a:solidFill>
                <a:latin typeface="Times New Roman" panose="02020603050405020304" pitchFamily="18" charset="0"/>
                <a:cs typeface="Times New Roman" panose="02020603050405020304" pitchFamily="18" charset="0"/>
              </a:rPr>
            </a:br>
            <a:r>
              <a:rPr lang="cs-CZ" sz="3000" b="1" dirty="0">
                <a:solidFill>
                  <a:schemeClr val="bg1"/>
                </a:solidFill>
                <a:latin typeface="Times New Roman" panose="02020603050405020304" pitchFamily="18" charset="0"/>
                <a:cs typeface="Times New Roman" panose="02020603050405020304" pitchFamily="18" charset="0"/>
                <a:sym typeface="Wingdings" panose="05000000000000000000" pitchFamily="2" charset="2"/>
              </a:rPr>
              <a:t></a:t>
            </a:r>
            <a:br>
              <a:rPr lang="cs-CZ" sz="3000" b="1" dirty="0">
                <a:solidFill>
                  <a:schemeClr val="bg1"/>
                </a:solidFill>
                <a:latin typeface="Times New Roman" panose="02020603050405020304" pitchFamily="18" charset="0"/>
                <a:cs typeface="Times New Roman" panose="02020603050405020304" pitchFamily="18" charset="0"/>
              </a:rPr>
            </a:br>
            <a:br>
              <a:rPr lang="cs-CZ" sz="3000" b="1" dirty="0">
                <a:solidFill>
                  <a:schemeClr val="bg1"/>
                </a:solidFill>
                <a:latin typeface="Times New Roman" panose="02020603050405020304" pitchFamily="18" charset="0"/>
                <a:cs typeface="Times New Roman" panose="02020603050405020304" pitchFamily="18" charset="0"/>
              </a:rPr>
            </a:br>
            <a:br>
              <a:rPr lang="cs-CZ" sz="3000" b="1" dirty="0">
                <a:solidFill>
                  <a:schemeClr val="bg1"/>
                </a:solidFill>
                <a:latin typeface="Times New Roman" panose="02020603050405020304" pitchFamily="18" charset="0"/>
                <a:cs typeface="Times New Roman" panose="02020603050405020304" pitchFamily="18" charset="0"/>
              </a:rPr>
            </a:br>
            <a:endParaRPr lang="cs-CZ" sz="3000" b="1" dirty="0">
              <a:solidFill>
                <a:schemeClr val="bg1"/>
              </a:solidFill>
              <a:latin typeface="Times New Roman" panose="02020603050405020304" pitchFamily="18" charset="0"/>
              <a:cs typeface="Times New Roman" panose="02020603050405020304" pitchFamily="18" charset="0"/>
            </a:endParaRPr>
          </a:p>
        </p:txBody>
      </p:sp>
      <p:sp>
        <p:nvSpPr>
          <p:cNvPr id="16390" name="Podnadpis 2"/>
          <p:cNvSpPr txBox="1">
            <a:spLocks/>
          </p:cNvSpPr>
          <p:nvPr/>
        </p:nvSpPr>
        <p:spPr bwMode="auto">
          <a:xfrm>
            <a:off x="6444208" y="864820"/>
            <a:ext cx="2584968" cy="2138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r>
              <a:rPr lang="cs-CZ" altLang="cs-CZ" sz="1200" b="1" dirty="0">
                <a:solidFill>
                  <a:srgbClr val="307871"/>
                </a:solidFill>
                <a:latin typeface="Times New Roman" panose="02020603050405020304" pitchFamily="18" charset="0"/>
                <a:cs typeface="Times New Roman" panose="02020603050405020304" pitchFamily="18" charset="0"/>
              </a:rPr>
              <a:t>Pavel Adámek</a:t>
            </a:r>
          </a:p>
          <a:p>
            <a:pPr algn="ctr" eaLnBrk="1" hangingPunct="1">
              <a:buFont typeface="Arial" panose="020B0604020202020204" pitchFamily="34" charset="0"/>
              <a:buNone/>
            </a:pPr>
            <a:r>
              <a:rPr lang="cs-CZ" altLang="cs-CZ" sz="1200" b="1" i="1" dirty="0">
                <a:solidFill>
                  <a:srgbClr val="307871"/>
                </a:solidFill>
                <a:latin typeface="Times New Roman" panose="02020603050405020304" pitchFamily="18" charset="0"/>
                <a:cs typeface="Times New Roman" panose="02020603050405020304" pitchFamily="18" charset="0"/>
              </a:rPr>
              <a:t>adamek@opf.slu.cz</a:t>
            </a: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0575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en-GB" sz="4500" dirty="0">
              <a:solidFill>
                <a:prstClr val="black"/>
              </a:solidFill>
              <a:latin typeface="Calibri Light" panose="020F0302020204030204"/>
            </a:endParaRPr>
          </a:p>
        </p:txBody>
      </p:sp>
      <p:sp>
        <p:nvSpPr>
          <p:cNvPr id="5" name="Obdélník 4"/>
          <p:cNvSpPr/>
          <p:nvPr/>
        </p:nvSpPr>
        <p:spPr>
          <a:xfrm>
            <a:off x="215736" y="191010"/>
            <a:ext cx="1691968" cy="461665"/>
          </a:xfrm>
          <a:prstGeom prst="rect">
            <a:avLst/>
          </a:prstGeom>
        </p:spPr>
        <p:txBody>
          <a:bodyPr wrap="square">
            <a:spAutoFit/>
          </a:bodyPr>
          <a:lstStyle/>
          <a:p>
            <a:pPr defTabSz="685800">
              <a:defRPr/>
            </a:pPr>
            <a:r>
              <a:rPr lang="en-GB" sz="2400" b="1" kern="0" dirty="0">
                <a:solidFill>
                  <a:srgbClr val="002060"/>
                </a:solidFill>
                <a:latin typeface="Times New Roman"/>
              </a:rPr>
              <a:t>Contents</a:t>
            </a:r>
            <a:endParaRPr lang="en-GB" sz="2400" b="1" kern="0" dirty="0">
              <a:solidFill>
                <a:srgbClr val="002060"/>
              </a:solidFill>
              <a:latin typeface="Calibri" panose="020F0502020204030204"/>
            </a:endParaRPr>
          </a:p>
        </p:txBody>
      </p:sp>
      <p:sp>
        <p:nvSpPr>
          <p:cNvPr id="8" name="Zástupný symbol pro obsah 2"/>
          <p:cNvSpPr txBox="1">
            <a:spLocks/>
          </p:cNvSpPr>
          <p:nvPr/>
        </p:nvSpPr>
        <p:spPr>
          <a:xfrm>
            <a:off x="188640" y="748871"/>
            <a:ext cx="7271211" cy="4394629"/>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defTabSz="685800">
              <a:spcBef>
                <a:spcPts val="750"/>
              </a:spcBef>
              <a:buFont typeface="Arial" panose="020B0604020202020204" pitchFamily="34" charset="0"/>
              <a:buAutoNum type="arabicPeriod"/>
            </a:pPr>
            <a:r>
              <a:rPr lang="en-GB" altLang="cs-CZ" sz="1800" b="1" dirty="0">
                <a:solidFill>
                  <a:srgbClr val="002060"/>
                </a:solidFill>
                <a:latin typeface="Times New Roman" panose="02020603050405020304" pitchFamily="18" charset="0"/>
                <a:cs typeface="Times New Roman" panose="02020603050405020304" pitchFamily="18" charset="0"/>
              </a:rPr>
              <a:t>PART </a:t>
            </a:r>
            <a:r>
              <a:rPr lang="en-GB" altLang="cs-CZ" sz="1200" dirty="0">
                <a:solidFill>
                  <a:srgbClr val="002060"/>
                </a:solidFill>
                <a:latin typeface="Times New Roman" panose="02020603050405020304" pitchFamily="18" charset="0"/>
                <a:cs typeface="Times New Roman" panose="02020603050405020304" pitchFamily="18" charset="0"/>
              </a:rPr>
              <a:t>(</a:t>
            </a:r>
            <a:r>
              <a:rPr lang="cs-CZ" altLang="cs-CZ" sz="1200" dirty="0">
                <a:solidFill>
                  <a:srgbClr val="002060"/>
                </a:solidFill>
                <a:latin typeface="Times New Roman" panose="02020603050405020304" pitchFamily="18" charset="0"/>
                <a:cs typeface="Times New Roman" panose="02020603050405020304" pitchFamily="18" charset="0"/>
              </a:rPr>
              <a:t>5 </a:t>
            </a:r>
            <a:r>
              <a:rPr lang="en-GB" altLang="cs-CZ" sz="1200" dirty="0">
                <a:solidFill>
                  <a:srgbClr val="002060"/>
                </a:solidFill>
                <a:latin typeface="Times New Roman" panose="02020603050405020304" pitchFamily="18" charset="0"/>
                <a:cs typeface="Times New Roman" panose="02020603050405020304" pitchFamily="18" charset="0"/>
              </a:rPr>
              <a:t> min.)</a:t>
            </a:r>
          </a:p>
          <a:p>
            <a:pPr marL="171450" indent="-171450" defTabSz="685800">
              <a:spcBef>
                <a:spcPts val="750"/>
              </a:spcBef>
            </a:pPr>
            <a:r>
              <a:rPr lang="en-GB" altLang="cs-CZ" sz="1800" dirty="0">
                <a:solidFill>
                  <a:srgbClr val="002060"/>
                </a:solidFill>
                <a:latin typeface="Times New Roman" panose="02020603050405020304" pitchFamily="18" charset="0"/>
                <a:cs typeface="Times New Roman" panose="02020603050405020304" pitchFamily="18" charset="0"/>
              </a:rPr>
              <a:t>Short introduction –  </a:t>
            </a:r>
            <a:r>
              <a:rPr lang="cs-CZ" altLang="cs-CZ" sz="1800" dirty="0">
                <a:solidFill>
                  <a:srgbClr val="002060"/>
                </a:solidFill>
                <a:latin typeface="Times New Roman" panose="02020603050405020304" pitchFamily="18" charset="0"/>
                <a:cs typeface="Times New Roman" panose="02020603050405020304" pitchFamily="18" charset="0"/>
              </a:rPr>
              <a:t>part (6) from </a:t>
            </a:r>
            <a:r>
              <a:rPr lang="cs-CZ" altLang="cs-CZ" sz="1800" dirty="0" err="1">
                <a:solidFill>
                  <a:srgbClr val="002060"/>
                </a:solidFill>
                <a:latin typeface="Times New Roman" panose="02020603050405020304" pitchFamily="18" charset="0"/>
                <a:cs typeface="Times New Roman" panose="02020603050405020304" pitchFamily="18" charset="0"/>
              </a:rPr>
              <a:t>seminar</a:t>
            </a:r>
            <a:r>
              <a:rPr lang="cs-CZ" altLang="cs-CZ" sz="1800" dirty="0">
                <a:solidFill>
                  <a:srgbClr val="002060"/>
                </a:solidFill>
                <a:latin typeface="Times New Roman" panose="02020603050405020304" pitchFamily="18" charset="0"/>
                <a:cs typeface="Times New Roman" panose="02020603050405020304" pitchFamily="18" charset="0"/>
              </a:rPr>
              <a:t> </a:t>
            </a:r>
            <a:r>
              <a:rPr lang="cs-CZ" altLang="cs-CZ" sz="1800" dirty="0" err="1">
                <a:solidFill>
                  <a:srgbClr val="002060"/>
                </a:solidFill>
                <a:latin typeface="Times New Roman" panose="02020603050405020304" pitchFamily="18" charset="0"/>
                <a:cs typeface="Times New Roman" panose="02020603050405020304" pitchFamily="18" charset="0"/>
              </a:rPr>
              <a:t>paper</a:t>
            </a:r>
            <a:r>
              <a:rPr lang="cs-CZ" altLang="cs-CZ" sz="1800" dirty="0">
                <a:solidFill>
                  <a:srgbClr val="002060"/>
                </a:solidFill>
                <a:latin typeface="Times New Roman" panose="02020603050405020304" pitchFamily="18" charset="0"/>
                <a:cs typeface="Times New Roman" panose="02020603050405020304" pitchFamily="18" charset="0"/>
              </a:rPr>
              <a:t> template</a:t>
            </a:r>
            <a:r>
              <a:rPr lang="en-GB" altLang="cs-CZ" sz="1800" dirty="0">
                <a:solidFill>
                  <a:srgbClr val="002060"/>
                </a:solidFill>
                <a:latin typeface="Times New Roman" panose="02020603050405020304" pitchFamily="18" charset="0"/>
                <a:cs typeface="Times New Roman" panose="02020603050405020304" pitchFamily="18" charset="0"/>
              </a:rPr>
              <a:t>.</a:t>
            </a:r>
          </a:p>
          <a:p>
            <a:pPr marL="171450" indent="-171450" defTabSz="685800">
              <a:spcBef>
                <a:spcPts val="750"/>
              </a:spcBef>
            </a:pPr>
            <a:endParaRPr lang="en-GB" altLang="cs-CZ" sz="1800" b="1" dirty="0">
              <a:solidFill>
                <a:srgbClr val="002060"/>
              </a:solidFill>
              <a:latin typeface="Times New Roman" panose="02020603050405020304" pitchFamily="18" charset="0"/>
              <a:cs typeface="Times New Roman" panose="02020603050405020304" pitchFamily="18" charset="0"/>
            </a:endParaRPr>
          </a:p>
          <a:p>
            <a:pPr marL="0" indent="0" defTabSz="685800">
              <a:spcBef>
                <a:spcPts val="750"/>
              </a:spcBef>
              <a:buNone/>
            </a:pPr>
            <a:r>
              <a:rPr lang="en-GB" altLang="cs-CZ" sz="1800" b="1" dirty="0">
                <a:solidFill>
                  <a:srgbClr val="002060"/>
                </a:solidFill>
                <a:latin typeface="Times New Roman" panose="02020603050405020304" pitchFamily="18" charset="0"/>
                <a:cs typeface="Times New Roman" panose="02020603050405020304" pitchFamily="18" charset="0"/>
              </a:rPr>
              <a:t>2. PART </a:t>
            </a:r>
            <a:r>
              <a:rPr lang="en-GB" altLang="cs-CZ" sz="1200" dirty="0">
                <a:solidFill>
                  <a:srgbClr val="002060"/>
                </a:solidFill>
                <a:latin typeface="Times New Roman" panose="02020603050405020304" pitchFamily="18" charset="0"/>
                <a:cs typeface="Times New Roman" panose="02020603050405020304" pitchFamily="18" charset="0"/>
              </a:rPr>
              <a:t>(</a:t>
            </a:r>
            <a:r>
              <a:rPr lang="cs-CZ" altLang="cs-CZ" sz="1200" dirty="0">
                <a:solidFill>
                  <a:srgbClr val="002060"/>
                </a:solidFill>
                <a:latin typeface="Times New Roman" panose="02020603050405020304" pitchFamily="18" charset="0"/>
                <a:cs typeface="Times New Roman" panose="02020603050405020304" pitchFamily="18" charset="0"/>
              </a:rPr>
              <a:t>30</a:t>
            </a:r>
            <a:r>
              <a:rPr lang="en-GB" altLang="cs-CZ" sz="1200" dirty="0">
                <a:solidFill>
                  <a:srgbClr val="002060"/>
                </a:solidFill>
                <a:latin typeface="Times New Roman" panose="02020603050405020304" pitchFamily="18" charset="0"/>
                <a:cs typeface="Times New Roman" panose="02020603050405020304" pitchFamily="18" charset="0"/>
              </a:rPr>
              <a:t> min.)</a:t>
            </a:r>
            <a:endParaRPr lang="en-GB" altLang="cs-CZ" sz="1800" b="1"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r>
              <a:rPr lang="en-GB" altLang="cs-CZ" sz="1800" dirty="0">
                <a:solidFill>
                  <a:srgbClr val="002060"/>
                </a:solidFill>
                <a:latin typeface="Times New Roman" panose="02020603050405020304" pitchFamily="18" charset="0"/>
                <a:cs typeface="Times New Roman" panose="02020603050405020304" pitchFamily="18" charset="0"/>
              </a:rPr>
              <a:t>Students will form teams in which they will produce a seminar paper. Seminar paper (shared document) that the team can work on using MS Teams. Students work on part of the seminar paper (</a:t>
            </a:r>
            <a:r>
              <a:rPr lang="cs-CZ" altLang="cs-CZ" sz="1800" dirty="0">
                <a:solidFill>
                  <a:srgbClr val="002060"/>
                </a:solidFill>
                <a:latin typeface="Times New Roman" panose="02020603050405020304" pitchFamily="18" charset="0"/>
                <a:cs typeface="Times New Roman" panose="02020603050405020304" pitchFamily="18" charset="0"/>
              </a:rPr>
              <a:t>6</a:t>
            </a:r>
            <a:r>
              <a:rPr lang="en-GB" altLang="cs-CZ" sz="1800" dirty="0">
                <a:solidFill>
                  <a:srgbClr val="002060"/>
                </a:solidFill>
                <a:latin typeface="Times New Roman" panose="02020603050405020304" pitchFamily="18" charset="0"/>
                <a:cs typeface="Times New Roman" panose="02020603050405020304" pitchFamily="18" charset="0"/>
              </a:rPr>
              <a:t>), the teacher mentors and consults them (online, chat).</a:t>
            </a:r>
            <a:endParaRPr lang="cs-CZ" altLang="cs-CZ" sz="1800"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cs-CZ" altLang="cs-CZ" sz="1800" b="1" dirty="0">
              <a:solidFill>
                <a:srgbClr val="002060"/>
              </a:solidFill>
              <a:latin typeface="Times New Roman" panose="02020603050405020304" pitchFamily="18" charset="0"/>
              <a:cs typeface="Times New Roman" panose="02020603050405020304" pitchFamily="18" charset="0"/>
            </a:endParaRPr>
          </a:p>
          <a:p>
            <a:pPr marL="0" indent="0" defTabSz="685800">
              <a:spcBef>
                <a:spcPts val="750"/>
              </a:spcBef>
              <a:buNone/>
            </a:pPr>
            <a:r>
              <a:rPr lang="cs-CZ" altLang="cs-CZ" sz="1800" b="1" dirty="0">
                <a:solidFill>
                  <a:srgbClr val="002060"/>
                </a:solidFill>
                <a:latin typeface="Times New Roman" panose="02020603050405020304" pitchFamily="18" charset="0"/>
                <a:cs typeface="Times New Roman" panose="02020603050405020304" pitchFamily="18" charset="0"/>
              </a:rPr>
              <a:t>3. PART </a:t>
            </a:r>
            <a:r>
              <a:rPr lang="cs-CZ" altLang="cs-CZ" sz="1200" dirty="0">
                <a:solidFill>
                  <a:srgbClr val="002060"/>
                </a:solidFill>
                <a:latin typeface="Times New Roman" panose="02020603050405020304" pitchFamily="18" charset="0"/>
                <a:cs typeface="Times New Roman" panose="02020603050405020304" pitchFamily="18" charset="0"/>
              </a:rPr>
              <a:t>(10  min.)</a:t>
            </a:r>
            <a:endParaRPr lang="en-GB" altLang="cs-CZ" sz="1200" b="1"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r>
              <a:rPr lang="en-GB" altLang="cs-CZ" sz="1800" dirty="0">
                <a:solidFill>
                  <a:srgbClr val="002060"/>
                </a:solidFill>
                <a:latin typeface="Times New Roman" panose="02020603050405020304" pitchFamily="18" charset="0"/>
                <a:cs typeface="Times New Roman" panose="02020603050405020304" pitchFamily="18" charset="0"/>
              </a:rPr>
              <a:t>Feedback from the teacher on the processed parts of the seminar </a:t>
            </a:r>
            <a:r>
              <a:rPr lang="cs-CZ" altLang="cs-CZ" sz="1800" dirty="0" err="1">
                <a:solidFill>
                  <a:srgbClr val="002060"/>
                </a:solidFill>
                <a:latin typeface="Times New Roman" panose="02020603050405020304" pitchFamily="18" charset="0"/>
                <a:cs typeface="Times New Roman" panose="02020603050405020304" pitchFamily="18" charset="0"/>
              </a:rPr>
              <a:t>paper</a:t>
            </a:r>
            <a:r>
              <a:rPr lang="en-GB" altLang="cs-CZ" sz="1800" dirty="0">
                <a:solidFill>
                  <a:srgbClr val="002060"/>
                </a:solidFill>
                <a:latin typeface="Times New Roman" panose="02020603050405020304" pitchFamily="18" charset="0"/>
                <a:cs typeface="Times New Roman" panose="02020603050405020304" pitchFamily="18" charset="0"/>
              </a:rPr>
              <a:t> to the individual teams. </a:t>
            </a:r>
            <a:endParaRPr lang="cs-CZ" altLang="cs-CZ" sz="1800" b="1"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800" b="1"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8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8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8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8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0547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296652" y="333536"/>
            <a:ext cx="3409908" cy="369332"/>
          </a:xfrm>
          <a:prstGeom prst="rect">
            <a:avLst/>
          </a:prstGeom>
        </p:spPr>
        <p:txBody>
          <a:bodyPr wrap="none">
            <a:spAutoFit/>
          </a:bodyPr>
          <a:lstStyle/>
          <a:p>
            <a:pPr defTabSz="685800">
              <a:defRPr/>
            </a:pPr>
            <a:r>
              <a:rPr lang="cs-CZ" b="1" dirty="0">
                <a:solidFill>
                  <a:srgbClr val="002060"/>
                </a:solidFill>
                <a:latin typeface="Times New Roman" panose="02020603050405020304" pitchFamily="18" charset="0"/>
                <a:cs typeface="Times New Roman" panose="02020603050405020304" pitchFamily="18" charset="0"/>
              </a:rPr>
              <a:t>Learning and </a:t>
            </a:r>
            <a:r>
              <a:rPr lang="cs-CZ" b="1" dirty="0" err="1">
                <a:solidFill>
                  <a:srgbClr val="002060"/>
                </a:solidFill>
                <a:latin typeface="Times New Roman" panose="02020603050405020304" pitchFamily="18" charset="0"/>
                <a:cs typeface="Times New Roman" panose="02020603050405020304" pitchFamily="18" charset="0"/>
              </a:rPr>
              <a:t>practice</a:t>
            </a:r>
            <a:r>
              <a:rPr lang="cs-CZ" b="1" dirty="0">
                <a:solidFill>
                  <a:srgbClr val="002060"/>
                </a:solidFill>
                <a:latin typeface="Times New Roman" panose="02020603050405020304" pitchFamily="18" charset="0"/>
                <a:cs typeface="Times New Roman" panose="02020603050405020304" pitchFamily="18" charset="0"/>
              </a:rPr>
              <a:t> o</a:t>
            </a:r>
            <a:r>
              <a:rPr lang="en-GB" b="1" dirty="0" err="1">
                <a:solidFill>
                  <a:srgbClr val="002060"/>
                </a:solidFill>
                <a:latin typeface="Times New Roman" panose="02020603050405020304" pitchFamily="18" charset="0"/>
                <a:cs typeface="Times New Roman" panose="02020603050405020304" pitchFamily="18" charset="0"/>
              </a:rPr>
              <a:t>bjectives</a:t>
            </a:r>
            <a:endParaRPr lang="en-GB" b="1" dirty="0">
              <a:solidFill>
                <a:srgbClr val="002060"/>
              </a:solidFill>
              <a:latin typeface="Times New Roman" panose="02020603050405020304" pitchFamily="18" charset="0"/>
              <a:cs typeface="Times New Roman" panose="02020603050405020304" pitchFamily="18" charset="0"/>
            </a:endParaRPr>
          </a:p>
        </p:txBody>
      </p:sp>
      <p:sp>
        <p:nvSpPr>
          <p:cNvPr id="8" name="Zástupný symbol pro obsah 2"/>
          <p:cNvSpPr txBox="1">
            <a:spLocks/>
          </p:cNvSpPr>
          <p:nvPr/>
        </p:nvSpPr>
        <p:spPr>
          <a:xfrm>
            <a:off x="296652" y="776712"/>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685800">
              <a:spcBef>
                <a:spcPts val="750"/>
              </a:spcBef>
              <a:buNone/>
            </a:pPr>
            <a:r>
              <a:rPr lang="cs-CZ" altLang="cs-CZ" sz="1800" dirty="0">
                <a:solidFill>
                  <a:srgbClr val="002060"/>
                </a:solidFill>
                <a:latin typeface="Times New Roman" panose="02020603050405020304" pitchFamily="18" charset="0"/>
                <a:cs typeface="Times New Roman" panose="02020603050405020304" pitchFamily="18" charset="0"/>
              </a:rPr>
              <a:t>Y</a:t>
            </a:r>
            <a:r>
              <a:rPr lang="en-US" altLang="cs-CZ" sz="1800" dirty="0" err="1">
                <a:solidFill>
                  <a:srgbClr val="002060"/>
                </a:solidFill>
                <a:latin typeface="Times New Roman" panose="02020603050405020304" pitchFamily="18" charset="0"/>
                <a:cs typeface="Times New Roman" panose="02020603050405020304" pitchFamily="18" charset="0"/>
              </a:rPr>
              <a:t>ou</a:t>
            </a:r>
            <a:r>
              <a:rPr lang="en-US" altLang="cs-CZ" sz="1800" dirty="0">
                <a:solidFill>
                  <a:srgbClr val="002060"/>
                </a:solidFill>
                <a:latin typeface="Times New Roman" panose="02020603050405020304" pitchFamily="18" charset="0"/>
                <a:cs typeface="Times New Roman" panose="02020603050405020304" pitchFamily="18" charset="0"/>
              </a:rPr>
              <a:t> should be able to:</a:t>
            </a:r>
            <a:endParaRPr lang="cs-CZ" altLang="cs-CZ" sz="1800" dirty="0">
              <a:solidFill>
                <a:srgbClr val="002060"/>
              </a:solidFill>
              <a:latin typeface="Times New Roman" panose="02020603050405020304" pitchFamily="18" charset="0"/>
              <a:cs typeface="Times New Roman" panose="02020603050405020304" pitchFamily="18" charset="0"/>
            </a:endParaRPr>
          </a:p>
          <a:p>
            <a:pPr marL="0" indent="0" defTabSz="685800">
              <a:spcBef>
                <a:spcPts val="750"/>
              </a:spcBef>
              <a:buNone/>
            </a:pPr>
            <a:endParaRPr lang="cs-CZ" altLang="cs-CZ" sz="1800"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r>
              <a:rPr lang="en-GB" altLang="cs-CZ" sz="1800" dirty="0">
                <a:solidFill>
                  <a:srgbClr val="002060"/>
                </a:solidFill>
                <a:latin typeface="Times New Roman" panose="02020603050405020304" pitchFamily="18" charset="0"/>
                <a:cs typeface="Times New Roman" panose="02020603050405020304" pitchFamily="18" charset="0"/>
              </a:rPr>
              <a:t>Establish procedures on how to plan, select, recruit and employ staff.</a:t>
            </a:r>
            <a:endParaRPr lang="cs-CZ" altLang="cs-CZ" sz="1800"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cs-CZ" altLang="cs-CZ" sz="1800"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r>
              <a:rPr lang="en-GB" altLang="cs-CZ" sz="1800" dirty="0">
                <a:solidFill>
                  <a:srgbClr val="002060"/>
                </a:solidFill>
                <a:latin typeface="Times New Roman" panose="02020603050405020304" pitchFamily="18" charset="0"/>
                <a:cs typeface="Times New Roman" panose="02020603050405020304" pitchFamily="18" charset="0"/>
              </a:rPr>
              <a:t>Identify the steps in recruiting and selecting staff, differentiating by job classification to represent management levels. </a:t>
            </a:r>
          </a:p>
        </p:txBody>
      </p:sp>
    </p:spTree>
    <p:extLst>
      <p:ext uri="{BB962C8B-B14F-4D97-AF65-F5344CB8AC3E}">
        <p14:creationId xmlns:p14="http://schemas.microsoft.com/office/powerpoint/2010/main" val="1300492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296652" y="333536"/>
            <a:ext cx="3294492" cy="369332"/>
          </a:xfrm>
          <a:prstGeom prst="rect">
            <a:avLst/>
          </a:prstGeom>
        </p:spPr>
        <p:txBody>
          <a:bodyPr wrap="none">
            <a:spAutoFit/>
          </a:bodyPr>
          <a:lstStyle/>
          <a:p>
            <a:pPr defTabSz="685800">
              <a:defRPr/>
            </a:pPr>
            <a:r>
              <a:rPr lang="en-GB" dirty="0">
                <a:solidFill>
                  <a:srgbClr val="002060"/>
                </a:solidFill>
                <a:latin typeface="Times New Roman" panose="02020603050405020304" pitchFamily="18" charset="0"/>
                <a:cs typeface="Times New Roman" panose="02020603050405020304" pitchFamily="18" charset="0"/>
              </a:rPr>
              <a:t>What you are working with today</a:t>
            </a:r>
          </a:p>
        </p:txBody>
      </p:sp>
      <p:sp>
        <p:nvSpPr>
          <p:cNvPr id="8" name="Zástupný symbol pro obsah 2"/>
          <p:cNvSpPr txBox="1">
            <a:spLocks/>
          </p:cNvSpPr>
          <p:nvPr/>
        </p:nvSpPr>
        <p:spPr>
          <a:xfrm>
            <a:off x="296652" y="976217"/>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28650" lvl="1" indent="-285750" defTabSz="685800">
              <a:spcBef>
                <a:spcPts val="375"/>
              </a:spcBef>
            </a:pPr>
            <a:r>
              <a:rPr lang="en-GB" altLang="cs-CZ" sz="1800" dirty="0">
                <a:solidFill>
                  <a:srgbClr val="002060"/>
                </a:solidFill>
                <a:latin typeface="Times New Roman" panose="02020603050405020304" pitchFamily="18" charset="0"/>
                <a:cs typeface="Times New Roman" panose="02020603050405020304" pitchFamily="18" charset="0"/>
              </a:rPr>
              <a:t>Today's task is to start working on the points from seminar paper</a:t>
            </a:r>
            <a:r>
              <a:rPr lang="cs-CZ" altLang="cs-CZ" sz="1800" dirty="0">
                <a:solidFill>
                  <a:srgbClr val="002060"/>
                </a:solidFill>
                <a:latin typeface="Times New Roman" panose="02020603050405020304" pitchFamily="18" charset="0"/>
                <a:cs typeface="Times New Roman" panose="02020603050405020304" pitchFamily="18" charset="0"/>
              </a:rPr>
              <a:t>.</a:t>
            </a:r>
          </a:p>
          <a:p>
            <a:pPr marL="628650" lvl="1" indent="-285750" defTabSz="685800">
              <a:spcBef>
                <a:spcPts val="375"/>
              </a:spcBef>
            </a:pPr>
            <a:endParaRPr lang="cs-CZ" altLang="cs-CZ" sz="1800" dirty="0">
              <a:solidFill>
                <a:srgbClr val="002060"/>
              </a:solidFill>
              <a:latin typeface="Times New Roman" panose="02020603050405020304" pitchFamily="18" charset="0"/>
              <a:cs typeface="Times New Roman" panose="02020603050405020304" pitchFamily="18" charset="0"/>
            </a:endParaRPr>
          </a:p>
          <a:p>
            <a:pPr marL="628650" lvl="1" indent="-285750" defTabSz="685800">
              <a:spcBef>
                <a:spcPts val="375"/>
              </a:spcBef>
            </a:pPr>
            <a:r>
              <a:rPr lang="cs-CZ" altLang="cs-CZ" sz="1800" dirty="0">
                <a:solidFill>
                  <a:srgbClr val="002060"/>
                </a:solidFill>
                <a:latin typeface="Times New Roman" panose="02020603050405020304" pitchFamily="18" charset="0"/>
                <a:cs typeface="Times New Roman" panose="02020603050405020304" pitchFamily="18" charset="0"/>
              </a:rPr>
              <a:t>Use the template (</a:t>
            </a:r>
            <a:r>
              <a:rPr lang="cs-CZ" altLang="cs-CZ" sz="1800" dirty="0" err="1">
                <a:solidFill>
                  <a:srgbClr val="002060"/>
                </a:solidFill>
                <a:latin typeface="Times New Roman" panose="02020603050405020304" pitchFamily="18" charset="0"/>
                <a:cs typeface="Times New Roman" panose="02020603050405020304" pitchFamily="18" charset="0"/>
              </a:rPr>
              <a:t>seminar</a:t>
            </a:r>
            <a:r>
              <a:rPr lang="cs-CZ" altLang="cs-CZ" sz="1800" dirty="0">
                <a:solidFill>
                  <a:srgbClr val="002060"/>
                </a:solidFill>
                <a:latin typeface="Times New Roman" panose="02020603050405020304" pitchFamily="18" charset="0"/>
                <a:cs typeface="Times New Roman" panose="02020603050405020304" pitchFamily="18" charset="0"/>
              </a:rPr>
              <a:t> </a:t>
            </a:r>
            <a:r>
              <a:rPr lang="cs-CZ" altLang="cs-CZ" sz="1800" dirty="0" err="1">
                <a:solidFill>
                  <a:srgbClr val="002060"/>
                </a:solidFill>
                <a:latin typeface="Times New Roman" panose="02020603050405020304" pitchFamily="18" charset="0"/>
                <a:cs typeface="Times New Roman" panose="02020603050405020304" pitchFamily="18" charset="0"/>
              </a:rPr>
              <a:t>paper-word</a:t>
            </a:r>
            <a:r>
              <a:rPr lang="cs-CZ" altLang="cs-CZ" sz="1800" dirty="0">
                <a:solidFill>
                  <a:srgbClr val="002060"/>
                </a:solidFill>
                <a:latin typeface="Times New Roman" panose="02020603050405020304" pitchFamily="18" charset="0"/>
                <a:cs typeface="Times New Roman" panose="02020603050405020304" pitchFamily="18" charset="0"/>
              </a:rPr>
              <a:t> </a:t>
            </a:r>
            <a:r>
              <a:rPr lang="cs-CZ" altLang="cs-CZ" sz="1800" dirty="0" err="1">
                <a:solidFill>
                  <a:srgbClr val="002060"/>
                </a:solidFill>
                <a:latin typeface="Times New Roman" panose="02020603050405020304" pitchFamily="18" charset="0"/>
                <a:cs typeface="Times New Roman" panose="02020603050405020304" pitchFamily="18" charset="0"/>
              </a:rPr>
              <a:t>file</a:t>
            </a:r>
            <a:r>
              <a:rPr lang="cs-CZ" altLang="cs-CZ" sz="1800" dirty="0">
                <a:solidFill>
                  <a:srgbClr val="002060"/>
                </a:solidFill>
                <a:latin typeface="Times New Roman" panose="02020603050405020304" pitchFamily="18" charset="0"/>
                <a:cs typeface="Times New Roman" panose="02020603050405020304" pitchFamily="18" charset="0"/>
              </a:rPr>
              <a:t> in IS) to </a:t>
            </a:r>
            <a:r>
              <a:rPr lang="cs-CZ" altLang="cs-CZ" sz="1800" dirty="0" err="1">
                <a:solidFill>
                  <a:srgbClr val="002060"/>
                </a:solidFill>
                <a:latin typeface="Times New Roman" panose="02020603050405020304" pitchFamily="18" charset="0"/>
                <a:cs typeface="Times New Roman" panose="02020603050405020304" pitchFamily="18" charset="0"/>
              </a:rPr>
              <a:t>create</a:t>
            </a:r>
            <a:r>
              <a:rPr lang="cs-CZ" altLang="cs-CZ" sz="1800" dirty="0">
                <a:solidFill>
                  <a:srgbClr val="002060"/>
                </a:solidFill>
                <a:latin typeface="Times New Roman" panose="02020603050405020304" pitchFamily="18" charset="0"/>
                <a:cs typeface="Times New Roman" panose="02020603050405020304" pitchFamily="18" charset="0"/>
              </a:rPr>
              <a:t> part:</a:t>
            </a:r>
          </a:p>
          <a:p>
            <a:pPr marL="628650" lvl="1" indent="-285750" defTabSz="685800">
              <a:spcBef>
                <a:spcPts val="375"/>
              </a:spcBef>
            </a:pPr>
            <a:endParaRPr lang="cs-CZ" altLang="cs-CZ" sz="1800" dirty="0">
              <a:solidFill>
                <a:srgbClr val="002060"/>
              </a:solidFill>
              <a:latin typeface="Times New Roman" panose="02020603050405020304" pitchFamily="18" charset="0"/>
              <a:cs typeface="Times New Roman" panose="02020603050405020304" pitchFamily="18" charset="0"/>
            </a:endParaRPr>
          </a:p>
          <a:p>
            <a:pPr marL="1085850" lvl="2" indent="-285750" defTabSz="685800">
              <a:spcBef>
                <a:spcPts val="375"/>
              </a:spcBef>
            </a:pPr>
            <a:r>
              <a:rPr lang="en-GB" altLang="cs-CZ" sz="1800" dirty="0">
                <a:solidFill>
                  <a:srgbClr val="002060"/>
                </a:solidFill>
                <a:latin typeface="Times New Roman" panose="02020603050405020304" pitchFamily="18" charset="0"/>
                <a:cs typeface="Times New Roman" panose="02020603050405020304" pitchFamily="18" charset="0"/>
              </a:rPr>
              <a:t>6.	Design of planning, recruitment and selection of employees</a:t>
            </a:r>
            <a:endParaRPr lang="en-GB" altLang="cs-CZ" sz="15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7046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8" name="Zástupný symbol pro obsah 2"/>
          <p:cNvSpPr txBox="1">
            <a:spLocks/>
          </p:cNvSpPr>
          <p:nvPr/>
        </p:nvSpPr>
        <p:spPr>
          <a:xfrm>
            <a:off x="395536" y="1779662"/>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0" algn="ctr" defTabSz="685800">
              <a:spcBef>
                <a:spcPts val="375"/>
              </a:spcBef>
              <a:buNone/>
            </a:pPr>
            <a:r>
              <a:rPr lang="cs-CZ" altLang="cs-CZ" sz="4000" dirty="0" err="1">
                <a:solidFill>
                  <a:srgbClr val="002060"/>
                </a:solidFill>
                <a:latin typeface="Times New Roman" panose="02020603050405020304" pitchFamily="18" charset="0"/>
                <a:cs typeface="Times New Roman" panose="02020603050405020304" pitchFamily="18" charset="0"/>
              </a:rPr>
              <a:t>What</a:t>
            </a:r>
            <a:r>
              <a:rPr lang="cs-CZ" altLang="cs-CZ" sz="4000" dirty="0">
                <a:solidFill>
                  <a:srgbClr val="002060"/>
                </a:solidFill>
                <a:latin typeface="Times New Roman" panose="02020603050405020304" pitchFamily="18" charset="0"/>
                <a:cs typeface="Times New Roman" panose="02020603050405020304" pitchFamily="18" charset="0"/>
              </a:rPr>
              <a:t> is planning, </a:t>
            </a:r>
            <a:r>
              <a:rPr lang="cs-CZ" altLang="cs-CZ" sz="4000" dirty="0" err="1">
                <a:solidFill>
                  <a:srgbClr val="002060"/>
                </a:solidFill>
                <a:latin typeface="Times New Roman" panose="02020603050405020304" pitchFamily="18" charset="0"/>
                <a:cs typeface="Times New Roman" panose="02020603050405020304" pitchFamily="18" charset="0"/>
              </a:rPr>
              <a:t>recruiting</a:t>
            </a:r>
            <a:r>
              <a:rPr lang="cs-CZ" altLang="cs-CZ" sz="4000" dirty="0">
                <a:solidFill>
                  <a:srgbClr val="002060"/>
                </a:solidFill>
                <a:latin typeface="Times New Roman" panose="02020603050405020304" pitchFamily="18" charset="0"/>
                <a:cs typeface="Times New Roman" panose="02020603050405020304" pitchFamily="18" charset="0"/>
              </a:rPr>
              <a:t> and </a:t>
            </a:r>
            <a:r>
              <a:rPr lang="cs-CZ" altLang="cs-CZ" sz="4000" dirty="0" err="1">
                <a:solidFill>
                  <a:srgbClr val="002060"/>
                </a:solidFill>
                <a:latin typeface="Times New Roman" panose="02020603050405020304" pitchFamily="18" charset="0"/>
                <a:cs typeface="Times New Roman" panose="02020603050405020304" pitchFamily="18" charset="0"/>
              </a:rPr>
              <a:t>selecting</a:t>
            </a:r>
            <a:r>
              <a:rPr lang="cs-CZ" altLang="cs-CZ" sz="4000" dirty="0">
                <a:solidFill>
                  <a:srgbClr val="002060"/>
                </a:solidFill>
                <a:latin typeface="Times New Roman" panose="02020603050405020304" pitchFamily="18" charset="0"/>
                <a:cs typeface="Times New Roman" panose="02020603050405020304" pitchFamily="18" charset="0"/>
              </a:rPr>
              <a:t> of </a:t>
            </a:r>
            <a:r>
              <a:rPr lang="cs-CZ" altLang="cs-CZ" sz="4000" dirty="0" err="1">
                <a:solidFill>
                  <a:srgbClr val="002060"/>
                </a:solidFill>
                <a:latin typeface="Times New Roman" panose="02020603050405020304" pitchFamily="18" charset="0"/>
                <a:cs typeface="Times New Roman" panose="02020603050405020304" pitchFamily="18" charset="0"/>
              </a:rPr>
              <a:t>employees</a:t>
            </a:r>
            <a:r>
              <a:rPr lang="cs-CZ" altLang="cs-CZ" sz="4000" dirty="0">
                <a:solidFill>
                  <a:srgbClr val="002060"/>
                </a:solidFill>
                <a:latin typeface="Times New Roman" panose="02020603050405020304" pitchFamily="18" charset="0"/>
                <a:cs typeface="Times New Roman" panose="02020603050405020304" pitchFamily="18" charset="0"/>
              </a:rPr>
              <a:t>? </a:t>
            </a:r>
            <a:endParaRPr lang="en-GB" altLang="cs-CZ" sz="15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10284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296652" y="169125"/>
            <a:ext cx="7750391" cy="461665"/>
          </a:xfrm>
          <a:prstGeom prst="rect">
            <a:avLst/>
          </a:prstGeom>
        </p:spPr>
        <p:txBody>
          <a:bodyPr wrap="none">
            <a:spAutoFit/>
          </a:bodyPr>
          <a:lstStyle/>
          <a:p>
            <a:pPr defTabSz="685800">
              <a:defRPr/>
            </a:pPr>
            <a:r>
              <a:rPr lang="cs-CZ" sz="2400" b="1" dirty="0" err="1">
                <a:solidFill>
                  <a:srgbClr val="002060"/>
                </a:solidFill>
                <a:latin typeface="Times New Roman" panose="02020603050405020304" pitchFamily="18" charset="0"/>
                <a:cs typeface="Times New Roman" panose="02020603050405020304" pitchFamily="18" charset="0"/>
              </a:rPr>
              <a:t>Seminar</a:t>
            </a:r>
            <a:r>
              <a:rPr lang="cs-CZ" sz="2400" b="1" dirty="0">
                <a:solidFill>
                  <a:srgbClr val="002060"/>
                </a:solidFill>
                <a:latin typeface="Times New Roman" panose="02020603050405020304" pitchFamily="18" charset="0"/>
                <a:cs typeface="Times New Roman" panose="02020603050405020304" pitchFamily="18" charset="0"/>
              </a:rPr>
              <a:t> </a:t>
            </a:r>
            <a:r>
              <a:rPr lang="cs-CZ" sz="2400" b="1" dirty="0" err="1">
                <a:solidFill>
                  <a:srgbClr val="002060"/>
                </a:solidFill>
                <a:latin typeface="Times New Roman" panose="02020603050405020304" pitchFamily="18" charset="0"/>
                <a:cs typeface="Times New Roman" panose="02020603050405020304" pitchFamily="18" charset="0"/>
              </a:rPr>
              <a:t>paper</a:t>
            </a:r>
            <a:r>
              <a:rPr lang="cs-CZ" sz="2400" b="1" dirty="0">
                <a:solidFill>
                  <a:srgbClr val="002060"/>
                </a:solidFill>
                <a:latin typeface="Times New Roman" panose="02020603050405020304" pitchFamily="18" charset="0"/>
                <a:cs typeface="Times New Roman" panose="02020603050405020304" pitchFamily="18" charset="0"/>
              </a:rPr>
              <a:t> – </a:t>
            </a:r>
            <a:r>
              <a:rPr lang="en-GB" sz="1600" b="1" dirty="0">
                <a:solidFill>
                  <a:srgbClr val="002060"/>
                </a:solidFill>
                <a:latin typeface="Times New Roman" panose="02020603050405020304" pitchFamily="18" charset="0"/>
                <a:cs typeface="Times New Roman" panose="02020603050405020304" pitchFamily="18" charset="0"/>
              </a:rPr>
              <a:t>6.</a:t>
            </a:r>
            <a:r>
              <a:rPr lang="cs-CZ" sz="1600" b="1" dirty="0">
                <a:solidFill>
                  <a:srgbClr val="002060"/>
                </a:solidFill>
                <a:latin typeface="Times New Roman" panose="02020603050405020304" pitchFamily="18" charset="0"/>
                <a:cs typeface="Times New Roman" panose="02020603050405020304" pitchFamily="18" charset="0"/>
              </a:rPr>
              <a:t> </a:t>
            </a:r>
            <a:r>
              <a:rPr lang="en-GB" sz="1600" b="1" dirty="0">
                <a:solidFill>
                  <a:srgbClr val="002060"/>
                </a:solidFill>
                <a:latin typeface="Times New Roman" panose="02020603050405020304" pitchFamily="18" charset="0"/>
                <a:cs typeface="Times New Roman" panose="02020603050405020304" pitchFamily="18" charset="0"/>
              </a:rPr>
              <a:t>Design of planning, recruitment and selection of employees</a:t>
            </a:r>
          </a:p>
        </p:txBody>
      </p:sp>
      <p:sp>
        <p:nvSpPr>
          <p:cNvPr id="8" name="Zástupný symbol pro obsah 2"/>
          <p:cNvSpPr txBox="1">
            <a:spLocks/>
          </p:cNvSpPr>
          <p:nvPr/>
        </p:nvSpPr>
        <p:spPr>
          <a:xfrm>
            <a:off x="-180528" y="776712"/>
            <a:ext cx="7088097"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Indicate how you will proceed when planning, for example, the number of employees, when defining the job positions. </a:t>
            </a:r>
            <a:endParaRPr lang="cs-CZ" altLang="cs-CZ" sz="20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endParaRPr lang="cs-CZ" altLang="cs-CZ" sz="20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Next, introduce ways of recruiting employees, what channels, information sources you will use so that potential candidates find out about vacancies. </a:t>
            </a:r>
            <a:endParaRPr lang="cs-CZ" altLang="cs-CZ" sz="20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endParaRPr lang="cs-CZ" altLang="cs-CZ" sz="20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Describe the ways/methods of selecting employees (you can structure the differences for top management, managers, operations, etc.). </a:t>
            </a:r>
            <a:endParaRPr lang="cs-CZ" altLang="cs-CZ" sz="20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endParaRPr lang="cs-CZ" altLang="cs-CZ" sz="20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How will the adaptation process (onboarding) of the hired workers then take place?</a:t>
            </a:r>
            <a:endParaRPr lang="en-GB" altLang="cs-CZ" sz="1500" dirty="0">
              <a:solidFill>
                <a:srgbClr val="307871"/>
              </a:solidFill>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27B297EC-D36C-481A-9F17-97684599AE46}"/>
              </a:ext>
            </a:extLst>
          </p:cNvPr>
          <p:cNvPicPr>
            <a:picLocks noChangeAspect="1"/>
          </p:cNvPicPr>
          <p:nvPr/>
        </p:nvPicPr>
        <p:blipFill>
          <a:blip r:embed="rId3"/>
          <a:stretch>
            <a:fillRect/>
          </a:stretch>
        </p:blipFill>
        <p:spPr>
          <a:xfrm>
            <a:off x="6588224" y="3113698"/>
            <a:ext cx="2448272" cy="1399013"/>
          </a:xfrm>
          <a:prstGeom prst="rect">
            <a:avLst/>
          </a:prstGeom>
          <a:ln>
            <a:noFill/>
          </a:ln>
          <a:effectLst>
            <a:softEdge rad="112500"/>
          </a:effectLst>
        </p:spPr>
      </p:pic>
    </p:spTree>
    <p:extLst>
      <p:ext uri="{BB962C8B-B14F-4D97-AF65-F5344CB8AC3E}">
        <p14:creationId xmlns:p14="http://schemas.microsoft.com/office/powerpoint/2010/main" val="396118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296652" y="169125"/>
            <a:ext cx="7750391" cy="461665"/>
          </a:xfrm>
          <a:prstGeom prst="rect">
            <a:avLst/>
          </a:prstGeom>
        </p:spPr>
        <p:txBody>
          <a:bodyPr wrap="none">
            <a:spAutoFit/>
          </a:bodyPr>
          <a:lstStyle/>
          <a:p>
            <a:pPr defTabSz="685800">
              <a:defRPr/>
            </a:pPr>
            <a:r>
              <a:rPr lang="cs-CZ" sz="2400" b="1" dirty="0" err="1">
                <a:solidFill>
                  <a:srgbClr val="002060"/>
                </a:solidFill>
                <a:latin typeface="Times New Roman" panose="02020603050405020304" pitchFamily="18" charset="0"/>
                <a:cs typeface="Times New Roman" panose="02020603050405020304" pitchFamily="18" charset="0"/>
              </a:rPr>
              <a:t>Seminar</a:t>
            </a:r>
            <a:r>
              <a:rPr lang="cs-CZ" sz="2400" b="1" dirty="0">
                <a:solidFill>
                  <a:srgbClr val="002060"/>
                </a:solidFill>
                <a:latin typeface="Times New Roman" panose="02020603050405020304" pitchFamily="18" charset="0"/>
                <a:cs typeface="Times New Roman" panose="02020603050405020304" pitchFamily="18" charset="0"/>
              </a:rPr>
              <a:t> </a:t>
            </a:r>
            <a:r>
              <a:rPr lang="cs-CZ" sz="2400" b="1" dirty="0" err="1">
                <a:solidFill>
                  <a:srgbClr val="002060"/>
                </a:solidFill>
                <a:latin typeface="Times New Roman" panose="02020603050405020304" pitchFamily="18" charset="0"/>
                <a:cs typeface="Times New Roman" panose="02020603050405020304" pitchFamily="18" charset="0"/>
              </a:rPr>
              <a:t>paper</a:t>
            </a:r>
            <a:r>
              <a:rPr lang="cs-CZ" sz="2400" b="1" dirty="0">
                <a:solidFill>
                  <a:srgbClr val="002060"/>
                </a:solidFill>
                <a:latin typeface="Times New Roman" panose="02020603050405020304" pitchFamily="18" charset="0"/>
                <a:cs typeface="Times New Roman" panose="02020603050405020304" pitchFamily="18" charset="0"/>
              </a:rPr>
              <a:t> – </a:t>
            </a:r>
            <a:r>
              <a:rPr lang="en-GB" sz="1600" b="1" dirty="0">
                <a:solidFill>
                  <a:srgbClr val="002060"/>
                </a:solidFill>
                <a:latin typeface="Times New Roman" panose="02020603050405020304" pitchFamily="18" charset="0"/>
                <a:cs typeface="Times New Roman" panose="02020603050405020304" pitchFamily="18" charset="0"/>
              </a:rPr>
              <a:t>6.</a:t>
            </a:r>
            <a:r>
              <a:rPr lang="cs-CZ" sz="1600" b="1" dirty="0">
                <a:solidFill>
                  <a:srgbClr val="002060"/>
                </a:solidFill>
                <a:latin typeface="Times New Roman" panose="02020603050405020304" pitchFamily="18" charset="0"/>
                <a:cs typeface="Times New Roman" panose="02020603050405020304" pitchFamily="18" charset="0"/>
              </a:rPr>
              <a:t> </a:t>
            </a:r>
            <a:r>
              <a:rPr lang="en-GB" sz="1600" b="1" dirty="0">
                <a:solidFill>
                  <a:srgbClr val="002060"/>
                </a:solidFill>
                <a:latin typeface="Times New Roman" panose="02020603050405020304" pitchFamily="18" charset="0"/>
                <a:cs typeface="Times New Roman" panose="02020603050405020304" pitchFamily="18" charset="0"/>
              </a:rPr>
              <a:t>Design of planning, recruitment and selection of employees</a:t>
            </a:r>
          </a:p>
        </p:txBody>
      </p:sp>
      <p:sp>
        <p:nvSpPr>
          <p:cNvPr id="8" name="Zástupný symbol pro obsah 2"/>
          <p:cNvSpPr txBox="1">
            <a:spLocks/>
          </p:cNvSpPr>
          <p:nvPr/>
        </p:nvSpPr>
        <p:spPr>
          <a:xfrm>
            <a:off x="-180527" y="776712"/>
            <a:ext cx="6768752"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Selecting the right employee is an important goal for the recruitment team and establishing the correct process can enhance the experience of the Candidate, Interviewer, Hiring Manager and the HR Department. It can also help increase the effectiveness of your business.</a:t>
            </a:r>
          </a:p>
          <a:p>
            <a:pPr marL="514350" lvl="1" indent="-171450" defTabSz="685800">
              <a:spcBef>
                <a:spcPts val="375"/>
              </a:spcBef>
            </a:pPr>
            <a:endParaRPr lang="en-GB" altLang="cs-CZ" sz="20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The whole recruiting process is already being altered by technology. Everything is being digitized, from shortlisting resumes to conducting interviews to employee onboarding.</a:t>
            </a:r>
          </a:p>
          <a:p>
            <a:pPr marL="514350" lvl="1" indent="-171450" defTabSz="685800">
              <a:spcBef>
                <a:spcPts val="375"/>
              </a:spcBef>
            </a:pPr>
            <a:endParaRPr lang="en-GB" altLang="cs-CZ" sz="20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HR professionals should ensure that they follow the correct Recruitment and Selection processes and attract the best workforce for their organization.</a:t>
            </a:r>
            <a:endParaRPr lang="en-GB" altLang="cs-CZ" sz="1500" dirty="0">
              <a:solidFill>
                <a:srgbClr val="307871"/>
              </a:solidFill>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2B379F6C-69F6-4374-97A2-FA16CB0DC3C9}"/>
              </a:ext>
            </a:extLst>
          </p:cNvPr>
          <p:cNvPicPr>
            <a:picLocks noChangeAspect="1"/>
          </p:cNvPicPr>
          <p:nvPr/>
        </p:nvPicPr>
        <p:blipFill>
          <a:blip r:embed="rId3"/>
          <a:stretch>
            <a:fillRect/>
          </a:stretch>
        </p:blipFill>
        <p:spPr>
          <a:xfrm>
            <a:off x="6444208" y="1700212"/>
            <a:ext cx="2619375" cy="17430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0853763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8" name="Zástupný symbol pro obsah 2"/>
          <p:cNvSpPr txBox="1">
            <a:spLocks/>
          </p:cNvSpPr>
          <p:nvPr/>
        </p:nvSpPr>
        <p:spPr>
          <a:xfrm>
            <a:off x="611560" y="1923678"/>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0" algn="ctr" defTabSz="685800">
              <a:spcBef>
                <a:spcPts val="375"/>
              </a:spcBef>
              <a:buNone/>
            </a:pPr>
            <a:r>
              <a:rPr lang="en-GB" altLang="cs-CZ" sz="4000" dirty="0">
                <a:solidFill>
                  <a:srgbClr val="002060"/>
                </a:solidFill>
                <a:latin typeface="Times New Roman" panose="02020603050405020304" pitchFamily="18" charset="0"/>
                <a:cs typeface="Times New Roman" panose="02020603050405020304" pitchFamily="18" charset="0"/>
              </a:rPr>
              <a:t>Start working on </a:t>
            </a:r>
            <a:r>
              <a:rPr lang="cs-CZ" altLang="cs-CZ" sz="4000" dirty="0" err="1">
                <a:solidFill>
                  <a:srgbClr val="002060"/>
                </a:solidFill>
                <a:latin typeface="Times New Roman" panose="02020603050405020304" pitchFamily="18" charset="0"/>
                <a:cs typeface="Times New Roman" panose="02020603050405020304" pitchFamily="18" charset="0"/>
              </a:rPr>
              <a:t>your</a:t>
            </a:r>
            <a:r>
              <a:rPr lang="cs-CZ" altLang="cs-CZ" sz="4000" dirty="0">
                <a:solidFill>
                  <a:srgbClr val="002060"/>
                </a:solidFill>
                <a:latin typeface="Times New Roman" panose="02020603050405020304" pitchFamily="18" charset="0"/>
                <a:cs typeface="Times New Roman" panose="02020603050405020304" pitchFamily="18" charset="0"/>
              </a:rPr>
              <a:t> </a:t>
            </a:r>
            <a:r>
              <a:rPr lang="cs-CZ" altLang="cs-CZ" sz="4000" dirty="0" err="1">
                <a:solidFill>
                  <a:srgbClr val="002060"/>
                </a:solidFill>
                <a:latin typeface="Times New Roman" panose="02020603050405020304" pitchFamily="18" charset="0"/>
                <a:cs typeface="Times New Roman" panose="02020603050405020304" pitchFamily="18" charset="0"/>
              </a:rPr>
              <a:t>seminar</a:t>
            </a:r>
            <a:r>
              <a:rPr lang="cs-CZ" altLang="cs-CZ" sz="4000" dirty="0">
                <a:solidFill>
                  <a:srgbClr val="002060"/>
                </a:solidFill>
                <a:latin typeface="Times New Roman" panose="02020603050405020304" pitchFamily="18" charset="0"/>
                <a:cs typeface="Times New Roman" panose="02020603050405020304" pitchFamily="18" charset="0"/>
              </a:rPr>
              <a:t> </a:t>
            </a:r>
            <a:r>
              <a:rPr lang="cs-CZ" altLang="cs-CZ" sz="4000" dirty="0" err="1">
                <a:solidFill>
                  <a:srgbClr val="002060"/>
                </a:solidFill>
                <a:latin typeface="Times New Roman" panose="02020603050405020304" pitchFamily="18" charset="0"/>
                <a:cs typeface="Times New Roman" panose="02020603050405020304" pitchFamily="18" charset="0"/>
              </a:rPr>
              <a:t>paper</a:t>
            </a:r>
            <a:r>
              <a:rPr lang="en-GB" altLang="cs-CZ" sz="4000" dirty="0">
                <a:solidFill>
                  <a:srgbClr val="002060"/>
                </a:solidFill>
                <a:latin typeface="Times New Roman" panose="02020603050405020304" pitchFamily="18" charset="0"/>
                <a:cs typeface="Times New Roman" panose="02020603050405020304" pitchFamily="18" charset="0"/>
              </a:rPr>
              <a:t>!</a:t>
            </a:r>
          </a:p>
          <a:p>
            <a:pPr marL="171450" indent="-171450" defTabSz="685800">
              <a:spcBef>
                <a:spcPts val="750"/>
              </a:spcBef>
            </a:pPr>
            <a:endParaRPr lang="en-GB" altLang="cs-CZ" sz="15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85727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Zástupný symbol pro obsah 2">
            <a:extLst>
              <a:ext uri="{FF2B5EF4-FFF2-40B4-BE49-F238E27FC236}">
                <a16:creationId xmlns:a16="http://schemas.microsoft.com/office/drawing/2014/main" id="{A898333D-9017-4278-9E28-B8545AD1D724}"/>
              </a:ext>
            </a:extLst>
          </p:cNvPr>
          <p:cNvSpPr txBox="1">
            <a:spLocks/>
          </p:cNvSpPr>
          <p:nvPr/>
        </p:nvSpPr>
        <p:spPr>
          <a:xfrm>
            <a:off x="188641" y="873640"/>
            <a:ext cx="4131900" cy="380217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685800">
              <a:buNone/>
            </a:pPr>
            <a:r>
              <a:rPr lang="cs-CZ" altLang="cs-CZ" sz="3600" dirty="0" err="1">
                <a:solidFill>
                  <a:srgbClr val="002060"/>
                </a:solidFill>
                <a:latin typeface="Times New Roman" panose="02020603050405020304" pitchFamily="18" charset="0"/>
                <a:cs typeface="Times New Roman" panose="02020603050405020304" pitchFamily="18" charset="0"/>
              </a:rPr>
              <a:t>Vevox</a:t>
            </a:r>
            <a:r>
              <a:rPr lang="cs-CZ" altLang="cs-CZ" sz="3600" dirty="0">
                <a:solidFill>
                  <a:srgbClr val="002060"/>
                </a:solidFill>
                <a:latin typeface="Times New Roman" panose="02020603050405020304" pitchFamily="18" charset="0"/>
                <a:cs typeface="Times New Roman" panose="02020603050405020304" pitchFamily="18" charset="0"/>
              </a:rPr>
              <a:t> </a:t>
            </a:r>
            <a:r>
              <a:rPr lang="cs-CZ" altLang="cs-CZ" sz="3600" dirty="0" err="1">
                <a:solidFill>
                  <a:srgbClr val="002060"/>
                </a:solidFill>
                <a:latin typeface="Times New Roman" panose="02020603050405020304" pitchFamily="18" charset="0"/>
                <a:cs typeface="Times New Roman" panose="02020603050405020304" pitchFamily="18" charset="0"/>
              </a:rPr>
              <a:t>questions</a:t>
            </a:r>
            <a:endParaRPr lang="cs-CZ" altLang="cs-CZ" sz="3600" dirty="0">
              <a:solidFill>
                <a:srgbClr val="002060"/>
              </a:solidFill>
              <a:latin typeface="Times New Roman" panose="02020603050405020304" pitchFamily="18" charset="0"/>
              <a:cs typeface="Times New Roman" panose="02020603050405020304" pitchFamily="18" charset="0"/>
            </a:endParaRPr>
          </a:p>
          <a:p>
            <a:pPr marL="0" indent="0" defTabSz="685800">
              <a:buNone/>
            </a:pPr>
            <a:endParaRPr lang="cs-CZ" altLang="cs-CZ" sz="3600" dirty="0">
              <a:solidFill>
                <a:srgbClr val="002060"/>
              </a:solidFill>
              <a:latin typeface="Times New Roman" panose="02020603050405020304" pitchFamily="18" charset="0"/>
              <a:cs typeface="Times New Roman" panose="02020603050405020304" pitchFamily="18" charset="0"/>
            </a:endParaRPr>
          </a:p>
        </p:txBody>
      </p:sp>
      <p:sp>
        <p:nvSpPr>
          <p:cNvPr id="7" name="Rectangle 6">
            <a:extLst>
              <a:ext uri="{FF2B5EF4-FFF2-40B4-BE49-F238E27FC236}">
                <a16:creationId xmlns:a16="http://schemas.microsoft.com/office/drawing/2014/main" id="{EEF485DE-41AC-41E2-B7FA-F7EA75AED675}"/>
              </a:ext>
            </a:extLst>
          </p:cNvPr>
          <p:cNvSpPr/>
          <p:nvPr/>
        </p:nvSpPr>
        <p:spPr>
          <a:xfrm>
            <a:off x="683568" y="4741837"/>
            <a:ext cx="4572000" cy="215444"/>
          </a:xfrm>
          <a:prstGeom prst="rect">
            <a:avLst/>
          </a:prstGeom>
        </p:spPr>
        <p:txBody>
          <a:bodyPr>
            <a:spAutoFit/>
          </a:bodyPr>
          <a:lstStyle/>
          <a:p>
            <a:r>
              <a:rPr lang="en-GB" sz="800" dirty="0"/>
              <a:t>https://silesianuniversity.vevox.com/#/meeting/450306/polls</a:t>
            </a:r>
          </a:p>
        </p:txBody>
      </p:sp>
      <p:pic>
        <p:nvPicPr>
          <p:cNvPr id="3" name="Picture 2">
            <a:extLst>
              <a:ext uri="{FF2B5EF4-FFF2-40B4-BE49-F238E27FC236}">
                <a16:creationId xmlns:a16="http://schemas.microsoft.com/office/drawing/2014/main" id="{5034EC95-A4DF-4A7E-88C2-BEDB3E1A2283}"/>
              </a:ext>
            </a:extLst>
          </p:cNvPr>
          <p:cNvPicPr>
            <a:picLocks noChangeAspect="1"/>
          </p:cNvPicPr>
          <p:nvPr/>
        </p:nvPicPr>
        <p:blipFill>
          <a:blip r:embed="rId3"/>
          <a:stretch>
            <a:fillRect/>
          </a:stretch>
        </p:blipFill>
        <p:spPr>
          <a:xfrm>
            <a:off x="188641" y="1923678"/>
            <a:ext cx="3803915" cy="2139702"/>
          </a:xfrm>
          <a:prstGeom prst="rect">
            <a:avLst/>
          </a:prstGeom>
        </p:spPr>
      </p:pic>
      <p:pic>
        <p:nvPicPr>
          <p:cNvPr id="5" name="Picture 4">
            <a:extLst>
              <a:ext uri="{FF2B5EF4-FFF2-40B4-BE49-F238E27FC236}">
                <a16:creationId xmlns:a16="http://schemas.microsoft.com/office/drawing/2014/main" id="{9827D8EC-4AC8-4A4A-9790-9E5555CA302E}"/>
              </a:ext>
            </a:extLst>
          </p:cNvPr>
          <p:cNvPicPr>
            <a:picLocks noChangeAspect="1"/>
          </p:cNvPicPr>
          <p:nvPr/>
        </p:nvPicPr>
        <p:blipFill>
          <a:blip r:embed="rId4"/>
          <a:stretch>
            <a:fillRect/>
          </a:stretch>
        </p:blipFill>
        <p:spPr>
          <a:xfrm>
            <a:off x="4427984" y="1409653"/>
            <a:ext cx="4131900" cy="2324194"/>
          </a:xfrm>
          <a:prstGeom prst="rect">
            <a:avLst/>
          </a:prstGeom>
        </p:spPr>
      </p:pic>
    </p:spTree>
    <p:extLst>
      <p:ext uri="{BB962C8B-B14F-4D97-AF65-F5344CB8AC3E}">
        <p14:creationId xmlns:p14="http://schemas.microsoft.com/office/powerpoint/2010/main" val="2326105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LU">
  <a:themeElements>
    <a:clrScheme name="OPF">
      <a:dk1>
        <a:srgbClr val="307871"/>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LU-pismo_Times">
      <a:majorFont>
        <a:latin typeface="Times New Roman"/>
        <a:ea typeface=""/>
        <a:cs typeface=""/>
      </a:majorFont>
      <a:minorFont>
        <a:latin typeface="Times New Roman"/>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22630</TotalTime>
  <Words>515</Words>
  <Application>Microsoft Office PowerPoint</Application>
  <PresentationFormat>On-screen Show (16:9)</PresentationFormat>
  <Paragraphs>65</Paragraphs>
  <Slides>11</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11</vt:i4>
      </vt:variant>
    </vt:vector>
  </HeadingPairs>
  <TitlesOfParts>
    <vt:vector size="18" baseType="lpstr">
      <vt:lpstr>Arial</vt:lpstr>
      <vt:lpstr>Calibri</vt:lpstr>
      <vt:lpstr>Calibri Light</vt:lpstr>
      <vt:lpstr>Times New Roman</vt:lpstr>
      <vt:lpstr>Wingdings</vt:lpstr>
      <vt:lpstr>SLU</vt:lpstr>
      <vt:lpstr>Motiv Office</vt:lpstr>
      <vt:lpstr>9. Topic  SEMINAR PART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We can share our thoughts and ask questions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Název prezentace</dc:title>
  <dc:creator>Václav Minařík</dc:creator>
  <cp:lastModifiedBy>Pavel Adámek</cp:lastModifiedBy>
  <cp:revision>444</cp:revision>
  <cp:lastPrinted>2018-10-04T06:50:24Z</cp:lastPrinted>
  <dcterms:created xsi:type="dcterms:W3CDTF">2016-07-06T15:42:34Z</dcterms:created>
  <dcterms:modified xsi:type="dcterms:W3CDTF">2023-06-29T20:17:49Z</dcterms:modified>
</cp:coreProperties>
</file>