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75" r:id="rId4"/>
    <p:sldId id="260" r:id="rId5"/>
    <p:sldId id="276" r:id="rId6"/>
    <p:sldId id="290" r:id="rId7"/>
    <p:sldId id="274" r:id="rId8"/>
    <p:sldId id="273" r:id="rId9"/>
    <p:sldId id="272" r:id="rId10"/>
    <p:sldId id="277" r:id="rId11"/>
    <p:sldId id="278" r:id="rId12"/>
    <p:sldId id="279" r:id="rId13"/>
    <p:sldId id="281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88" r:id="rId23"/>
    <p:sldId id="291" r:id="rId24"/>
    <p:sldId id="292" r:id="rId25"/>
    <p:sldId id="293" r:id="rId26"/>
    <p:sldId id="294" r:id="rId27"/>
    <p:sldId id="296" r:id="rId28"/>
    <p:sldId id="295" r:id="rId29"/>
    <p:sldId id="27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strategyzer.com/canvas/value-proposition-canva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image" Target="../media/image23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sz="4000" dirty="0"/>
              <a:t>Marketing of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is value</a:t>
            </a:r>
            <a:r>
              <a:rPr lang="cs-CZ" sz="6000" dirty="0"/>
              <a:t> </a:t>
            </a:r>
            <a:r>
              <a:rPr lang="en-US" sz="6000" dirty="0"/>
              <a:t>proposition?</a:t>
            </a:r>
            <a:endParaRPr lang="cs-CZ" sz="6000" dirty="0"/>
          </a:p>
          <a:p>
            <a:pPr marL="0" indent="0" algn="ctr">
              <a:buNone/>
            </a:pPr>
            <a:r>
              <a:rPr lang="cs-CZ" sz="6000" dirty="0" err="1">
                <a:hlinkClick r:id="rId2"/>
              </a:rPr>
              <a:t>See</a:t>
            </a:r>
            <a:r>
              <a:rPr lang="cs-CZ" sz="6000" dirty="0">
                <a:hlinkClick r:id="rId2"/>
              </a:rPr>
              <a:t> Alex </a:t>
            </a:r>
            <a:r>
              <a:rPr lang="cs-CZ" sz="6000" dirty="0" err="1">
                <a:hlinkClick r:id="rId2"/>
              </a:rPr>
              <a:t>Ostervalders</a:t>
            </a:r>
            <a:r>
              <a:rPr lang="cs-CZ" sz="6000" dirty="0">
                <a:hlinkClick r:id="rId2"/>
              </a:rPr>
              <a:t> model</a:t>
            </a:r>
            <a:endParaRPr lang="cs-CZ" sz="6000" dirty="0"/>
          </a:p>
          <a:p>
            <a:pPr marL="0" indent="0" algn="ctr">
              <a:buNone/>
            </a:pPr>
            <a:endParaRPr lang="cs-CZ" sz="6000" dirty="0"/>
          </a:p>
        </p:txBody>
      </p:sp>
      <p:pic>
        <p:nvPicPr>
          <p:cNvPr id="5" name="Obrázek 4" descr="Obsah obrázku text, hodiny&#10;&#10;Popis byl vytvořen automaticky">
            <a:extLst>
              <a:ext uri="{FF2B5EF4-FFF2-40B4-BE49-F238E27FC236}">
                <a16:creationId xmlns:a16="http://schemas.microsoft.com/office/drawing/2014/main" id="{0EFF518E-90A1-E8B2-06B4-F907AC5FA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0" y="4026008"/>
            <a:ext cx="4102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is </a:t>
            </a:r>
            <a:r>
              <a:rPr lang="cs-CZ" sz="6000" dirty="0" err="1"/>
              <a:t>need</a:t>
            </a:r>
            <a:r>
              <a:rPr lang="en-US" sz="6000" dirty="0"/>
              <a:t>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82210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is </a:t>
            </a:r>
            <a:r>
              <a:rPr lang="cs-CZ" sz="6000" dirty="0" err="1"/>
              <a:t>wish</a:t>
            </a:r>
            <a:r>
              <a:rPr lang="en-US" sz="6000" dirty="0"/>
              <a:t>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00221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Henry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“If I’d asked my customers what they wanted, they’d have said a faster horse.”</a:t>
            </a:r>
            <a:endParaRPr lang="cs-CZ" sz="6000" dirty="0"/>
          </a:p>
        </p:txBody>
      </p:sp>
      <p:pic>
        <p:nvPicPr>
          <p:cNvPr id="4" name="Picture 2" descr="Henry Ford (kolem roku 1919)">
            <a:extLst>
              <a:ext uri="{FF2B5EF4-FFF2-40B4-BE49-F238E27FC236}">
                <a16:creationId xmlns:a16="http://schemas.microsoft.com/office/drawing/2014/main" id="{82DBF76F-4AEB-3163-0567-A92234B7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84" y="4494704"/>
            <a:ext cx="1424631" cy="18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0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is </a:t>
            </a:r>
            <a:r>
              <a:rPr lang="cs-CZ" sz="6000" dirty="0" err="1"/>
              <a:t>demand</a:t>
            </a:r>
            <a:r>
              <a:rPr lang="en-US" sz="6000" dirty="0"/>
              <a:t>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58892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Evolution of marketing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err="1"/>
              <a:t>Production</a:t>
            </a:r>
            <a:endParaRPr lang="cs-CZ" sz="6000" dirty="0"/>
          </a:p>
          <a:p>
            <a:pPr marL="0" indent="0" algn="ctr">
              <a:buNone/>
            </a:pPr>
            <a:r>
              <a:rPr lang="cs-CZ" sz="6000" dirty="0" err="1"/>
              <a:t>Product</a:t>
            </a:r>
            <a:endParaRPr lang="cs-CZ" sz="6000" dirty="0"/>
          </a:p>
          <a:p>
            <a:pPr marL="0" indent="0" algn="ctr">
              <a:buNone/>
            </a:pPr>
            <a:r>
              <a:rPr lang="cs-CZ" sz="6000" dirty="0" err="1"/>
              <a:t>Promotion</a:t>
            </a:r>
            <a:endParaRPr lang="cs-CZ" sz="6000" dirty="0"/>
          </a:p>
          <a:p>
            <a:pPr marL="0" indent="0" algn="ctr">
              <a:buNone/>
            </a:pPr>
            <a:r>
              <a:rPr lang="cs-CZ" sz="6000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2058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1930s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cs-CZ" sz="6000" i="1" dirty="0"/>
              <a:t> </a:t>
            </a:r>
            <a:r>
              <a:rPr lang="cs-CZ" sz="4800" i="1" u="sng" dirty="0"/>
              <a:t>Profit driver - </a:t>
            </a:r>
            <a:r>
              <a:rPr lang="cs-CZ" sz="4800" i="1" u="sng" dirty="0" err="1"/>
              <a:t>Production</a:t>
            </a:r>
            <a:r>
              <a:rPr lang="cs-CZ" sz="4800" i="1" u="sng" dirty="0"/>
              <a:t> </a:t>
            </a:r>
            <a:r>
              <a:rPr lang="cs-CZ" sz="4800" i="1" u="sng" dirty="0" err="1"/>
              <a:t>methods</a:t>
            </a:r>
            <a:endParaRPr lang="cs-CZ" sz="4800" i="1" u="sng" dirty="0"/>
          </a:p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cs-CZ" sz="6000" dirty="0" err="1"/>
              <a:t>Demand</a:t>
            </a:r>
            <a:r>
              <a:rPr lang="cs-CZ" sz="6000" dirty="0"/>
              <a:t> </a:t>
            </a:r>
            <a:r>
              <a:rPr lang="cs-CZ" sz="6000" dirty="0" err="1"/>
              <a:t>exceeded</a:t>
            </a:r>
            <a:r>
              <a:rPr lang="cs-CZ" sz="6000" dirty="0"/>
              <a:t> </a:t>
            </a:r>
            <a:r>
              <a:rPr lang="cs-CZ" sz="6000" dirty="0" err="1"/>
              <a:t>supply</a:t>
            </a:r>
            <a:r>
              <a:rPr lang="cs-CZ" sz="6000" dirty="0"/>
              <a:t>. </a:t>
            </a:r>
            <a:r>
              <a:rPr lang="cs-CZ" sz="6000" dirty="0" err="1"/>
              <a:t>Little</a:t>
            </a:r>
            <a:r>
              <a:rPr lang="cs-CZ" sz="6000" dirty="0"/>
              <a:t> </a:t>
            </a:r>
            <a:r>
              <a:rPr lang="cs-CZ" sz="6000" dirty="0" err="1"/>
              <a:t>competition</a:t>
            </a:r>
            <a:r>
              <a:rPr lang="cs-CZ" sz="6000" dirty="0"/>
              <a:t> in </a:t>
            </a:r>
            <a:r>
              <a:rPr lang="cs-CZ" sz="6000" dirty="0" err="1"/>
              <a:t>each</a:t>
            </a:r>
            <a:r>
              <a:rPr lang="cs-CZ" sz="6000" dirty="0"/>
              <a:t> market. </a:t>
            </a:r>
            <a:r>
              <a:rPr lang="cs-CZ" sz="6000" dirty="0" err="1"/>
              <a:t>Product</a:t>
            </a:r>
            <a:r>
              <a:rPr lang="cs-CZ" sz="6000" dirty="0"/>
              <a:t> design </a:t>
            </a:r>
            <a:r>
              <a:rPr lang="cs-CZ" sz="6000" dirty="0" err="1"/>
              <a:t>reflected</a:t>
            </a:r>
            <a:r>
              <a:rPr lang="cs-CZ" sz="6000" dirty="0"/>
              <a:t> </a:t>
            </a:r>
            <a:r>
              <a:rPr lang="cs-CZ" sz="6000" dirty="0" err="1"/>
              <a:t>production</a:t>
            </a:r>
            <a:r>
              <a:rPr lang="cs-CZ" sz="6000" dirty="0"/>
              <a:t> </a:t>
            </a:r>
            <a:r>
              <a:rPr lang="cs-CZ" sz="6000" dirty="0" err="1"/>
              <a:t>requirements</a:t>
            </a:r>
            <a:r>
              <a:rPr lang="cs-CZ" sz="6000" dirty="0"/>
              <a:t> more </a:t>
            </a:r>
            <a:r>
              <a:rPr lang="cs-CZ" sz="6000" dirty="0" err="1"/>
              <a:t>than</a:t>
            </a:r>
            <a:r>
              <a:rPr lang="cs-CZ" sz="6000" dirty="0"/>
              <a:t> </a:t>
            </a:r>
            <a:r>
              <a:rPr lang="cs-CZ" sz="6000" dirty="0" err="1"/>
              <a:t>customer</a:t>
            </a:r>
            <a:r>
              <a:rPr lang="cs-CZ" sz="6000" dirty="0"/>
              <a:t> </a:t>
            </a:r>
            <a:r>
              <a:rPr lang="cs-CZ" sz="6000" dirty="0" err="1"/>
              <a:t>requirements</a:t>
            </a:r>
            <a:r>
              <a:rPr lang="cs-CZ" sz="6000" dirty="0"/>
              <a:t>. E</a:t>
            </a:r>
            <a:r>
              <a:rPr lang="en-US" sz="6000" dirty="0" err="1"/>
              <a:t>conomies</a:t>
            </a:r>
            <a:r>
              <a:rPr lang="en-US" sz="6000" dirty="0"/>
              <a:t> of scale.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50427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1950s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i="1" dirty="0"/>
              <a:t> </a:t>
            </a:r>
            <a:r>
              <a:rPr lang="cs-CZ" sz="5200" i="1" u="sng" dirty="0"/>
              <a:t>Profit driver: </a:t>
            </a:r>
            <a:r>
              <a:rPr lang="cs-CZ" sz="5200" i="1" u="sng" dirty="0" err="1"/>
              <a:t>Quality</a:t>
            </a:r>
            <a:r>
              <a:rPr lang="cs-CZ" sz="5200" i="1" u="sng" dirty="0"/>
              <a:t> </a:t>
            </a:r>
            <a:r>
              <a:rPr lang="cs-CZ" sz="5200" i="1" u="sng" dirty="0" err="1"/>
              <a:t>of</a:t>
            </a:r>
            <a:r>
              <a:rPr lang="cs-CZ" sz="5200" i="1" u="sng" dirty="0"/>
              <a:t> </a:t>
            </a:r>
            <a:r>
              <a:rPr lang="cs-CZ" sz="5200" i="1" u="sng" dirty="0" err="1"/>
              <a:t>the</a:t>
            </a:r>
            <a:r>
              <a:rPr lang="cs-CZ" sz="5200" i="1" u="sng" dirty="0"/>
              <a:t> </a:t>
            </a:r>
            <a:r>
              <a:rPr lang="cs-CZ" sz="5200" i="1" u="sng" dirty="0" err="1"/>
              <a:t>product</a:t>
            </a:r>
            <a:endParaRPr lang="cs-CZ" sz="5200" i="1" u="sng" dirty="0"/>
          </a:p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6000" dirty="0"/>
              <a:t>A firm would also assume that as long as its product was of a high standard, people would buy and consume the product</a:t>
            </a:r>
            <a:endParaRPr lang="cs-CZ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96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Promotion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1960s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cs-CZ" sz="6000" i="1" dirty="0"/>
              <a:t> </a:t>
            </a:r>
            <a:r>
              <a:rPr lang="cs-CZ" sz="6000" i="1" u="sng" dirty="0"/>
              <a:t>Profit driver: </a:t>
            </a:r>
            <a:r>
              <a:rPr lang="cs-CZ" sz="6000" i="1" u="sng" dirty="0" err="1"/>
              <a:t>Selling</a:t>
            </a:r>
            <a:r>
              <a:rPr lang="cs-CZ" sz="6000" i="1" u="sng" dirty="0"/>
              <a:t> </a:t>
            </a:r>
            <a:r>
              <a:rPr lang="cs-CZ" sz="6000" i="1" u="sng" dirty="0" err="1"/>
              <a:t>methods</a:t>
            </a:r>
            <a:endParaRPr lang="cs-CZ" sz="6000" i="1" u="sng" dirty="0"/>
          </a:p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6000" dirty="0"/>
              <a:t>Such an orientation may suit scenarios in which a firm holds dead stock, or otherwise sells a product that is in high demand, with little likelihood of changes in consumer tastes diminishing demand.</a:t>
            </a:r>
          </a:p>
        </p:txBody>
      </p:sp>
    </p:spTree>
    <p:extLst>
      <p:ext uri="{BB962C8B-B14F-4D97-AF65-F5344CB8AC3E}">
        <p14:creationId xmlns:p14="http://schemas.microsoft.com/office/powerpoint/2010/main" val="280589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Marketing </a:t>
            </a:r>
            <a:r>
              <a:rPr lang="cs-CZ" dirty="0" err="1"/>
              <a:t>focus</a:t>
            </a:r>
            <a:r>
              <a:rPr lang="cs-CZ" dirty="0"/>
              <a:t>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cs-CZ" sz="6000" i="1" u="sng" dirty="0"/>
              <a:t> Profit driver - </a:t>
            </a:r>
            <a:r>
              <a:rPr lang="en-US" sz="6000" i="1" u="sng" dirty="0"/>
              <a:t>Needs and wants of customers</a:t>
            </a:r>
            <a:endParaRPr lang="cs-CZ" sz="6000" i="1" u="sng" dirty="0"/>
          </a:p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6000" dirty="0"/>
              <a:t>Firm would employ market research to gauge consumer desires, use R&amp;D to develop a product attuned to the revealed information, and then utilize promotion techniques to ensure persons know the product exists.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92244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/>
              <a:t>Wh</a:t>
            </a:r>
            <a:r>
              <a:rPr lang="cs-CZ" sz="6000" dirty="0"/>
              <a:t>o</a:t>
            </a:r>
            <a:r>
              <a:rPr lang="en-US" sz="6000" dirty="0"/>
              <a:t> </a:t>
            </a:r>
            <a:r>
              <a:rPr lang="cs-CZ" sz="6000" dirty="0" err="1"/>
              <a:t>am</a:t>
            </a:r>
            <a:r>
              <a:rPr lang="cs-CZ" sz="6000" dirty="0"/>
              <a:t> I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781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</a:t>
            </a:r>
            <a:r>
              <a:rPr lang="cs-CZ" sz="6000" dirty="0"/>
              <a:t> type</a:t>
            </a:r>
            <a:r>
              <a:rPr lang="en-US" sz="6000" dirty="0"/>
              <a:t> </a:t>
            </a:r>
            <a:r>
              <a:rPr lang="cs-CZ" sz="6000" dirty="0" err="1"/>
              <a:t>of</a:t>
            </a:r>
            <a:r>
              <a:rPr lang="cs-CZ" sz="6000"/>
              <a:t> markets</a:t>
            </a:r>
            <a:r>
              <a:rPr lang="cs-CZ" sz="6000" dirty="0"/>
              <a:t> do </a:t>
            </a:r>
            <a:r>
              <a:rPr lang="cs-CZ" sz="6000" dirty="0" err="1"/>
              <a:t>we</a:t>
            </a:r>
            <a:r>
              <a:rPr lang="cs-CZ" sz="6000" dirty="0"/>
              <a:t> </a:t>
            </a:r>
            <a:r>
              <a:rPr lang="cs-CZ" sz="6000" dirty="0" err="1"/>
              <a:t>know</a:t>
            </a:r>
            <a:r>
              <a:rPr lang="en-US" sz="6000" dirty="0"/>
              <a:t>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83143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/>
              <a:t>B2C</a:t>
            </a:r>
          </a:p>
          <a:p>
            <a:pPr marL="0" indent="0" algn="ctr">
              <a:buNone/>
            </a:pPr>
            <a:r>
              <a:rPr lang="cs-CZ" sz="6000" dirty="0"/>
              <a:t>B2B</a:t>
            </a:r>
          </a:p>
          <a:p>
            <a:pPr marL="0" indent="0" algn="ctr">
              <a:buNone/>
            </a:pPr>
            <a:r>
              <a:rPr lang="cs-CZ" sz="6000" dirty="0"/>
              <a:t>B2G</a:t>
            </a:r>
          </a:p>
        </p:txBody>
      </p:sp>
    </p:spTree>
    <p:extLst>
      <p:ext uri="{BB962C8B-B14F-4D97-AF65-F5344CB8AC3E}">
        <p14:creationId xmlns:p14="http://schemas.microsoft.com/office/powerpoint/2010/main" val="10736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</a:t>
            </a:r>
            <a:r>
              <a:rPr lang="cs-CZ" sz="6000" dirty="0"/>
              <a:t> type</a:t>
            </a:r>
            <a:r>
              <a:rPr lang="en-US" sz="6000" dirty="0"/>
              <a:t> </a:t>
            </a:r>
            <a:r>
              <a:rPr lang="cs-CZ" sz="6000" dirty="0" err="1"/>
              <a:t>of</a:t>
            </a:r>
            <a:r>
              <a:rPr lang="cs-CZ" sz="6000" dirty="0"/>
              <a:t> </a:t>
            </a:r>
            <a:r>
              <a:rPr lang="cs-CZ" sz="6000" dirty="0" err="1"/>
              <a:t>products</a:t>
            </a:r>
            <a:r>
              <a:rPr lang="cs-CZ" sz="6000" dirty="0"/>
              <a:t> do </a:t>
            </a:r>
            <a:r>
              <a:rPr lang="cs-CZ" sz="6000" dirty="0" err="1"/>
              <a:t>we</a:t>
            </a:r>
            <a:r>
              <a:rPr lang="cs-CZ" sz="6000" dirty="0"/>
              <a:t> </a:t>
            </a:r>
            <a:r>
              <a:rPr lang="cs-CZ" sz="6000" dirty="0" err="1"/>
              <a:t>know</a:t>
            </a:r>
            <a:r>
              <a:rPr lang="en-US" sz="6000" dirty="0"/>
              <a:t>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2717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err="1"/>
              <a:t>Goods</a:t>
            </a:r>
            <a:r>
              <a:rPr lang="cs-CZ" sz="6000" dirty="0"/>
              <a:t> vs. </a:t>
            </a:r>
            <a:r>
              <a:rPr lang="cs-CZ" sz="6000" dirty="0" err="1"/>
              <a:t>Services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10693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en-US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971773"/>
              </p:ext>
            </p:extLst>
          </p:nvPr>
        </p:nvGraphicFramePr>
        <p:xfrm>
          <a:off x="838200" y="1434014"/>
          <a:ext cx="10278978" cy="5184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9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157"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Goods</a:t>
                      </a:r>
                      <a:endParaRPr lang="cs-CZ" sz="28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</a:t>
                      </a:r>
                      <a:endParaRPr lang="cs-CZ" sz="28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157"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physical commodity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process or activity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57">
                <a:tc>
                  <a:txBody>
                    <a:bodyPr/>
                    <a:lstStyle/>
                    <a:p>
                      <a:r>
                        <a:rPr lang="cs-CZ" sz="28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Tangible</a:t>
                      </a:r>
                      <a:endParaRPr lang="cs-CZ" sz="28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Intangible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57"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Homogenous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Heterogeneous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954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Production and distribution are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separat</a:t>
                      </a:r>
                      <a:r>
                        <a:rPr lang="cs-CZ" sz="28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from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</a:t>
                      </a:r>
                      <a:r>
                        <a:rPr lang="cs-CZ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consumption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Production, distribution and consumption are simultaneous processes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57"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 be stored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Cannot be stored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416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of ownership is possible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of ownership is not possible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23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err="1"/>
              <a:t>Exapmles</a:t>
            </a:r>
            <a:r>
              <a:rPr lang="cs-CZ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9309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6000" dirty="0" err="1"/>
              <a:t>Health</a:t>
            </a:r>
            <a:r>
              <a:rPr lang="cs-CZ" sz="6000" dirty="0"/>
              <a:t> care – </a:t>
            </a:r>
            <a:r>
              <a:rPr lang="cs-CZ" sz="6000" dirty="0" err="1"/>
              <a:t>hospital</a:t>
            </a:r>
            <a:r>
              <a:rPr lang="cs-CZ" sz="6000" dirty="0"/>
              <a:t>, </a:t>
            </a:r>
            <a:r>
              <a:rPr lang="cs-CZ" sz="6000" dirty="0" err="1"/>
              <a:t>medical</a:t>
            </a:r>
            <a:r>
              <a:rPr lang="cs-CZ" sz="6000" dirty="0"/>
              <a:t> </a:t>
            </a:r>
            <a:r>
              <a:rPr lang="cs-CZ" sz="6000" dirty="0" err="1"/>
              <a:t>practice</a:t>
            </a:r>
            <a:r>
              <a:rPr lang="cs-CZ" sz="6000" dirty="0"/>
              <a:t>, </a:t>
            </a:r>
            <a:r>
              <a:rPr lang="cs-CZ" sz="6000" dirty="0" err="1"/>
              <a:t>dentistry</a:t>
            </a:r>
            <a:r>
              <a:rPr lang="cs-CZ" sz="6000" dirty="0"/>
              <a:t>, </a:t>
            </a:r>
            <a:r>
              <a:rPr lang="cs-CZ" sz="6000" dirty="0" err="1"/>
              <a:t>eye</a:t>
            </a:r>
            <a:r>
              <a:rPr lang="cs-CZ" sz="6000" dirty="0"/>
              <a:t> care.</a:t>
            </a:r>
          </a:p>
          <a:p>
            <a:r>
              <a:rPr lang="cs-CZ" sz="6000" dirty="0"/>
              <a:t>Professional </a:t>
            </a:r>
            <a:r>
              <a:rPr lang="cs-CZ" sz="6000" dirty="0" err="1"/>
              <a:t>services</a:t>
            </a:r>
            <a:r>
              <a:rPr lang="cs-CZ" sz="6000" dirty="0"/>
              <a:t> – </a:t>
            </a:r>
            <a:r>
              <a:rPr lang="cs-CZ" sz="6000" dirty="0" err="1"/>
              <a:t>accounting</a:t>
            </a:r>
            <a:r>
              <a:rPr lang="cs-CZ" sz="6000" dirty="0"/>
              <a:t>, </a:t>
            </a:r>
            <a:r>
              <a:rPr lang="cs-CZ" sz="6000" dirty="0" err="1"/>
              <a:t>legal</a:t>
            </a:r>
            <a:r>
              <a:rPr lang="cs-CZ" sz="6000" dirty="0"/>
              <a:t>, </a:t>
            </a:r>
            <a:r>
              <a:rPr lang="cs-CZ" sz="6000" dirty="0" err="1"/>
              <a:t>architectural</a:t>
            </a:r>
            <a:r>
              <a:rPr lang="cs-CZ" sz="6000" dirty="0"/>
              <a:t>.</a:t>
            </a:r>
          </a:p>
          <a:p>
            <a:r>
              <a:rPr lang="cs-CZ" sz="6000" dirty="0" err="1"/>
              <a:t>Financial</a:t>
            </a:r>
            <a:r>
              <a:rPr lang="cs-CZ" sz="6000" dirty="0"/>
              <a:t> </a:t>
            </a:r>
            <a:r>
              <a:rPr lang="cs-CZ" sz="6000" dirty="0" err="1"/>
              <a:t>services</a:t>
            </a:r>
            <a:r>
              <a:rPr lang="cs-CZ" sz="6000" dirty="0"/>
              <a:t> – </a:t>
            </a:r>
            <a:r>
              <a:rPr lang="cs-CZ" sz="6000" dirty="0" err="1"/>
              <a:t>banking</a:t>
            </a:r>
            <a:r>
              <a:rPr lang="cs-CZ" sz="6000" dirty="0"/>
              <a:t>, </a:t>
            </a:r>
            <a:r>
              <a:rPr lang="cs-CZ" sz="6000" dirty="0" err="1"/>
              <a:t>investment</a:t>
            </a:r>
            <a:r>
              <a:rPr lang="cs-CZ" sz="6000" dirty="0"/>
              <a:t> </a:t>
            </a:r>
            <a:r>
              <a:rPr lang="cs-CZ" sz="6000" dirty="0" err="1"/>
              <a:t>advising</a:t>
            </a:r>
            <a:r>
              <a:rPr lang="cs-CZ" sz="6000" dirty="0"/>
              <a:t>, </a:t>
            </a:r>
            <a:r>
              <a:rPr lang="cs-CZ" sz="6000" dirty="0" err="1"/>
              <a:t>insurance</a:t>
            </a:r>
            <a:r>
              <a:rPr lang="cs-CZ" sz="6000" dirty="0"/>
              <a:t>.</a:t>
            </a:r>
          </a:p>
          <a:p>
            <a:r>
              <a:rPr lang="cs-CZ" sz="6000" dirty="0" err="1"/>
              <a:t>Hospitality</a:t>
            </a:r>
            <a:r>
              <a:rPr lang="cs-CZ" sz="6000" dirty="0"/>
              <a:t> – restaurant, hotel, </a:t>
            </a:r>
            <a:r>
              <a:rPr lang="cs-CZ" sz="6000" dirty="0" err="1"/>
              <a:t>bed</a:t>
            </a:r>
            <a:r>
              <a:rPr lang="cs-CZ" sz="6000" dirty="0"/>
              <a:t> </a:t>
            </a:r>
            <a:r>
              <a:rPr lang="en-US" sz="6000" dirty="0"/>
              <a:t>&amp;</a:t>
            </a:r>
            <a:r>
              <a:rPr lang="cs-CZ" sz="6000" dirty="0"/>
              <a:t> </a:t>
            </a:r>
            <a:r>
              <a:rPr lang="cs-CZ" sz="6000" dirty="0" err="1"/>
              <a:t>breakfast</a:t>
            </a:r>
            <a:r>
              <a:rPr lang="cs-CZ" sz="6000" dirty="0"/>
              <a:t>, ski resort, rafting.</a:t>
            </a:r>
          </a:p>
          <a:p>
            <a:r>
              <a:rPr lang="cs-CZ" sz="6000" dirty="0" err="1"/>
              <a:t>Travel</a:t>
            </a:r>
            <a:r>
              <a:rPr lang="cs-CZ" sz="6000" dirty="0"/>
              <a:t> – air lines, </a:t>
            </a:r>
            <a:r>
              <a:rPr lang="cs-CZ" sz="6000" dirty="0" err="1"/>
              <a:t>travel</a:t>
            </a:r>
            <a:r>
              <a:rPr lang="cs-CZ" sz="6000" dirty="0"/>
              <a:t> </a:t>
            </a:r>
            <a:r>
              <a:rPr lang="cs-CZ" sz="6000" dirty="0" err="1"/>
              <a:t>agencies</a:t>
            </a:r>
            <a:r>
              <a:rPr lang="cs-CZ" sz="6000" dirty="0"/>
              <a:t>, </a:t>
            </a:r>
            <a:r>
              <a:rPr lang="cs-CZ" sz="6000" dirty="0" err="1"/>
              <a:t>theme</a:t>
            </a:r>
            <a:r>
              <a:rPr lang="cs-CZ" sz="6000" dirty="0"/>
              <a:t> park</a:t>
            </a:r>
          </a:p>
          <a:p>
            <a:r>
              <a:rPr lang="cs-CZ" sz="6000" dirty="0" err="1"/>
              <a:t>Others</a:t>
            </a:r>
            <a:r>
              <a:rPr lang="cs-CZ" sz="6000" dirty="0"/>
              <a:t> – </a:t>
            </a:r>
            <a:r>
              <a:rPr lang="cs-CZ" sz="6000" dirty="0" err="1"/>
              <a:t>hair</a:t>
            </a:r>
            <a:r>
              <a:rPr lang="cs-CZ" sz="6000" dirty="0"/>
              <a:t> styling, pest </a:t>
            </a:r>
            <a:r>
              <a:rPr lang="cs-CZ" sz="6000" dirty="0" err="1"/>
              <a:t>control</a:t>
            </a:r>
            <a:r>
              <a:rPr lang="cs-CZ" sz="6000" dirty="0"/>
              <a:t>, </a:t>
            </a:r>
            <a:r>
              <a:rPr lang="cs-CZ" sz="6000" dirty="0" err="1"/>
              <a:t>lawn</a:t>
            </a:r>
            <a:r>
              <a:rPr lang="cs-CZ" sz="6000" dirty="0"/>
              <a:t> </a:t>
            </a:r>
            <a:r>
              <a:rPr lang="cs-CZ" sz="6000" dirty="0" err="1"/>
              <a:t>maintenance</a:t>
            </a:r>
            <a:r>
              <a:rPr lang="cs-CZ" sz="6000" dirty="0"/>
              <a:t>, </a:t>
            </a:r>
            <a:r>
              <a:rPr lang="cs-CZ" sz="6000" dirty="0" err="1"/>
              <a:t>counseling</a:t>
            </a:r>
            <a:r>
              <a:rPr lang="cs-CZ" sz="6000" dirty="0"/>
              <a:t> </a:t>
            </a:r>
            <a:r>
              <a:rPr lang="cs-CZ" sz="6000" dirty="0" err="1"/>
              <a:t>services</a:t>
            </a:r>
            <a:r>
              <a:rPr lang="cs-CZ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130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What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marketing mix</a:t>
            </a:r>
            <a:r>
              <a:rPr lang="en-US" sz="3200" dirty="0"/>
              <a:t>?</a:t>
            </a:r>
            <a:endParaRPr lang="cs-CZ" sz="3200" dirty="0"/>
          </a:p>
          <a:p>
            <a:pPr marL="0" indent="0" algn="ctr">
              <a:buNone/>
            </a:pPr>
            <a:r>
              <a:rPr lang="cs-CZ" sz="4000" dirty="0" err="1"/>
              <a:t>Old</a:t>
            </a:r>
            <a:r>
              <a:rPr lang="cs-CZ" sz="4000" dirty="0"/>
              <a:t> </a:t>
            </a:r>
            <a:r>
              <a:rPr lang="en-US" sz="4000" dirty="0"/>
              <a:t>one: 4P – product, price, promotion, place</a:t>
            </a:r>
          </a:p>
          <a:p>
            <a:pPr marL="0" indent="0" algn="ctr">
              <a:buNone/>
            </a:pPr>
            <a:r>
              <a:rPr lang="cs-CZ" sz="4000" dirty="0"/>
              <a:t>New </a:t>
            </a:r>
            <a:r>
              <a:rPr lang="en-US" sz="4000" dirty="0"/>
              <a:t>one: 4C – customer, costs, communication, convenience</a:t>
            </a:r>
            <a:endParaRPr lang="cs-CZ" sz="4000" dirty="0"/>
          </a:p>
          <a:p>
            <a:pPr marL="0" indent="0" algn="ctr">
              <a:buNone/>
            </a:pPr>
            <a:r>
              <a:rPr lang="en-US" sz="4000" dirty="0" err="1"/>
              <a:t>Exten</a:t>
            </a:r>
            <a:r>
              <a:rPr lang="cs-CZ" sz="4000" dirty="0"/>
              <a:t>s</a:t>
            </a:r>
            <a:r>
              <a:rPr lang="en-US" sz="4000" dirty="0"/>
              <a:t>ion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services</a:t>
            </a:r>
            <a:r>
              <a:rPr lang="cs-CZ" sz="4000" dirty="0"/>
              <a:t>: </a:t>
            </a:r>
            <a:r>
              <a:rPr lang="en-US" sz="4000" dirty="0"/>
              <a:t>processes, people, physical evidence</a:t>
            </a:r>
          </a:p>
        </p:txBody>
      </p:sp>
    </p:spTree>
    <p:extLst>
      <p:ext uri="{BB962C8B-B14F-4D97-AF65-F5344CB8AC3E}">
        <p14:creationId xmlns:p14="http://schemas.microsoft.com/office/powerpoint/2010/main" val="3272387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6000" dirty="0" err="1"/>
              <a:t>We</a:t>
            </a:r>
            <a:r>
              <a:rPr lang="cs-CZ" sz="6000" dirty="0"/>
              <a:t> </a:t>
            </a:r>
            <a:r>
              <a:rPr lang="cs-CZ" sz="6000" dirty="0" err="1"/>
              <a:t>all</a:t>
            </a:r>
            <a:r>
              <a:rPr lang="cs-CZ" sz="6000" dirty="0"/>
              <a:t> </a:t>
            </a:r>
            <a:r>
              <a:rPr lang="cs-CZ" sz="6000" dirty="0" err="1"/>
              <a:t>know</a:t>
            </a:r>
            <a:r>
              <a:rPr lang="cs-CZ" sz="6000" dirty="0"/>
              <a:t> </a:t>
            </a:r>
            <a:r>
              <a:rPr lang="cs-CZ" sz="6000" dirty="0" err="1"/>
              <a:t>now</a:t>
            </a:r>
            <a:r>
              <a:rPr lang="cs-CZ" sz="6000" dirty="0"/>
              <a:t> </a:t>
            </a:r>
            <a:r>
              <a:rPr lang="cs-CZ" sz="6000" dirty="0" err="1"/>
              <a:t>what</a:t>
            </a:r>
            <a:r>
              <a:rPr lang="cs-CZ" sz="6000" dirty="0"/>
              <a:t> </a:t>
            </a:r>
            <a:r>
              <a:rPr lang="cs-CZ" sz="6000" dirty="0" err="1"/>
              <a:t>is</a:t>
            </a:r>
            <a:r>
              <a:rPr lang="cs-CZ" sz="6000" dirty="0"/>
              <a:t>:</a:t>
            </a:r>
          </a:p>
          <a:p>
            <a:pPr marL="0" indent="0">
              <a:buNone/>
            </a:pPr>
            <a:r>
              <a:rPr lang="cs-CZ" sz="6000" dirty="0"/>
              <a:t>Marketing, </a:t>
            </a:r>
            <a:r>
              <a:rPr lang="cs-CZ" sz="6000" dirty="0" err="1"/>
              <a:t>value</a:t>
            </a:r>
            <a:r>
              <a:rPr lang="cs-CZ" sz="6000" dirty="0"/>
              <a:t>, </a:t>
            </a:r>
            <a:r>
              <a:rPr lang="cs-CZ" sz="6000" dirty="0" err="1"/>
              <a:t>need</a:t>
            </a:r>
            <a:r>
              <a:rPr lang="cs-CZ" sz="6000" dirty="0"/>
              <a:t>, </a:t>
            </a:r>
            <a:r>
              <a:rPr lang="cs-CZ" sz="6000" dirty="0" err="1"/>
              <a:t>wish</a:t>
            </a:r>
            <a:r>
              <a:rPr lang="cs-CZ" sz="6000" dirty="0"/>
              <a:t>, </a:t>
            </a:r>
            <a:r>
              <a:rPr lang="cs-CZ" sz="6000" dirty="0" err="1"/>
              <a:t>demand</a:t>
            </a:r>
            <a:r>
              <a:rPr lang="cs-CZ" sz="6000" dirty="0"/>
              <a:t>, </a:t>
            </a:r>
            <a:r>
              <a:rPr lang="cs-CZ" sz="6000" dirty="0" err="1"/>
              <a:t>goods</a:t>
            </a:r>
            <a:r>
              <a:rPr lang="cs-CZ" sz="6000" dirty="0"/>
              <a:t> and </a:t>
            </a:r>
            <a:r>
              <a:rPr lang="cs-CZ" sz="6000" dirty="0" err="1"/>
              <a:t>services</a:t>
            </a:r>
            <a:r>
              <a:rPr lang="cs-CZ" sz="6000" dirty="0"/>
              <a:t>, marketing mix. </a:t>
            </a:r>
          </a:p>
        </p:txBody>
      </p:sp>
    </p:spTree>
    <p:extLst>
      <p:ext uri="{BB962C8B-B14F-4D97-AF65-F5344CB8AC3E}">
        <p14:creationId xmlns:p14="http://schemas.microsoft.com/office/powerpoint/2010/main" val="1500220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The</a:t>
            </a:r>
            <a:r>
              <a:rPr lang="cs-CZ" dirty="0"/>
              <a:t>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4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me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5F754E-E2F4-3EC3-DB33-7209A0F7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BTA Packaging logo">
            <a:extLst>
              <a:ext uri="{FF2B5EF4-FFF2-40B4-BE49-F238E27FC236}">
                <a16:creationId xmlns:a16="http://schemas.microsoft.com/office/drawing/2014/main" id="{97A293F2-8B09-489F-7E6E-1A70A20A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64" y="3526630"/>
            <a:ext cx="3553189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ud Consulting">
            <a:extLst>
              <a:ext uri="{FF2B5EF4-FFF2-40B4-BE49-F238E27FC236}">
                <a16:creationId xmlns:a16="http://schemas.microsoft.com/office/drawing/2014/main" id="{450C51BE-54A6-1EC0-9AD2-80BC7D50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38" y="3526630"/>
            <a:ext cx="2499599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2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9128149" y="5774656"/>
            <a:ext cx="1669409" cy="654341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7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Marketing consultant</a:t>
            </a:r>
            <a:endParaRPr lang="en-US" dirty="0"/>
          </a:p>
        </p:txBody>
      </p:sp>
      <p:pic>
        <p:nvPicPr>
          <p:cNvPr id="117" name="Google Shape;117;p5" descr="http://koutnynamiru.cz/assets/images/logo-foo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87" y="3576185"/>
            <a:ext cx="1877308" cy="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 descr="Související obráz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5541" y="1769302"/>
            <a:ext cx="2607316" cy="97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 descr="Výsledek obrázku pro software condom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210323" y="5865945"/>
            <a:ext cx="1505100" cy="5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descr="Výsledek obrázku pro moravec ponož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53201" y="4716475"/>
            <a:ext cx="2314244" cy="70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Výsledek obrázku pro ar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2540" y="5589041"/>
            <a:ext cx="1832723" cy="93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 descr="Výsledek obrázku pro centrální registr referenčních listů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3213" y="5982120"/>
            <a:ext cx="2113457" cy="56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 descr="Výsledek obrázku pro robe light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9321" y="955022"/>
            <a:ext cx="1930289" cy="122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 descr="Výsledek obrázku pro gumbook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79573" y="4710224"/>
            <a:ext cx="2072694" cy="57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2132" y="1340972"/>
            <a:ext cx="1419900" cy="127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97558" y="4604675"/>
            <a:ext cx="984366" cy="98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92551" y="3365383"/>
            <a:ext cx="1071693" cy="107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14">
            <a:alphaModFix/>
          </a:blip>
          <a:srcRect l="13031" t="14768" r="10790" b="17248"/>
          <a:stretch/>
        </p:blipFill>
        <p:spPr>
          <a:xfrm>
            <a:off x="4478117" y="5660900"/>
            <a:ext cx="1474027" cy="93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VÃ½sledek obrÃ¡zku pro intelix olomouc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1119" y="4474757"/>
            <a:ext cx="2296698" cy="114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AC6DE-A4AE-4665-9231-180320A647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6605" y="3490108"/>
            <a:ext cx="1877307" cy="663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AC538-7E97-4758-B4BB-566E0F209E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25818" y="4067085"/>
            <a:ext cx="1359639" cy="1359639"/>
          </a:xfrm>
          <a:prstGeom prst="rect">
            <a:avLst/>
          </a:prstGeom>
        </p:spPr>
      </p:pic>
      <p:pic>
        <p:nvPicPr>
          <p:cNvPr id="1030" name="Picture 6" descr="SouvisejÃ­cÃ­ obrÃ¡zek">
            <a:extLst>
              <a:ext uri="{FF2B5EF4-FFF2-40B4-BE49-F238E27FC236}">
                <a16:creationId xmlns:a16="http://schemas.microsoft.com/office/drawing/2014/main" id="{D373F3EE-54C3-48E4-83F5-F3ED9E8F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03" y="1360546"/>
            <a:ext cx="1643176" cy="16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mepac logo png">
            <a:extLst>
              <a:ext uri="{FF2B5EF4-FFF2-40B4-BE49-F238E27FC236}">
                <a16:creationId xmlns:a16="http://schemas.microsoft.com/office/drawing/2014/main" id="{D05676DD-8185-4F7D-9D4E-C4D0CD6B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34" y="2947485"/>
            <a:ext cx="2857077" cy="5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projektovÄ logo png">
            <a:extLst>
              <a:ext uri="{FF2B5EF4-FFF2-40B4-BE49-F238E27FC236}">
                <a16:creationId xmlns:a16="http://schemas.microsoft.com/office/drawing/2014/main" id="{D91DBC77-345A-40DC-BEDB-8FD398AEF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8192" r="24499" b="58751"/>
          <a:stretch/>
        </p:blipFill>
        <p:spPr bwMode="auto">
          <a:xfrm>
            <a:off x="2762549" y="3399828"/>
            <a:ext cx="2813926" cy="5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Ã½sledek obrÃ¡zku pro e-blue logo png">
            <a:extLst>
              <a:ext uri="{FF2B5EF4-FFF2-40B4-BE49-F238E27FC236}">
                <a16:creationId xmlns:a16="http://schemas.microsoft.com/office/drawing/2014/main" id="{E684D615-1661-46D9-96AB-A9B86ECD7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0" y="2450431"/>
            <a:ext cx="2683620" cy="5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me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706533-F7BB-C9F8-7A8E-24BB73353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Business </a:t>
            </a:r>
            <a:r>
              <a:rPr lang="cs-CZ" dirty="0" err="1"/>
              <a:t>Gate</a:t>
            </a:r>
            <a:r>
              <a:rPr lang="cs-CZ" dirty="0"/>
              <a:t> – advisory </a:t>
            </a:r>
            <a:r>
              <a:rPr lang="cs-CZ" dirty="0" err="1"/>
              <a:t>board</a:t>
            </a:r>
            <a:endParaRPr lang="cs-CZ" dirty="0"/>
          </a:p>
          <a:p>
            <a:pPr lvl="1"/>
            <a:r>
              <a:rPr lang="cs-CZ" dirty="0" err="1"/>
              <a:t>Providing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business </a:t>
            </a:r>
            <a:r>
              <a:rPr lang="cs-CZ" dirty="0" err="1"/>
              <a:t>experiences</a:t>
            </a:r>
            <a:endParaRPr lang="cs-CZ" dirty="0"/>
          </a:p>
          <a:p>
            <a:r>
              <a:rPr lang="cs-CZ" dirty="0"/>
              <a:t>Ph.D.</a:t>
            </a:r>
          </a:p>
          <a:p>
            <a:pPr lvl="1"/>
            <a:r>
              <a:rPr lang="cs-CZ" dirty="0"/>
              <a:t>Marketing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on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dirty="0"/>
          </a:p>
          <a:p>
            <a:r>
              <a:rPr lang="cs-CZ" dirty="0" err="1"/>
              <a:t>Associate</a:t>
            </a:r>
            <a:r>
              <a:rPr lang="cs-CZ" dirty="0"/>
              <a:t> </a:t>
            </a:r>
            <a:r>
              <a:rPr lang="cs-CZ" dirty="0" err="1"/>
              <a:t>professorship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e-</a:t>
            </a:r>
            <a:r>
              <a:rPr lang="cs-CZ" dirty="0" err="1"/>
              <a:t>stores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?</a:t>
            </a:r>
          </a:p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and </a:t>
            </a:r>
            <a:r>
              <a:rPr lang="cs-CZ" dirty="0" err="1"/>
              <a:t>publications</a:t>
            </a:r>
            <a:r>
              <a:rPr lang="cs-CZ" dirty="0"/>
              <a:t> blah blah blah…</a:t>
            </a:r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7958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/>
              <a:t>Wh</a:t>
            </a:r>
            <a:r>
              <a:rPr lang="cs-CZ" sz="6000" dirty="0"/>
              <a:t>o</a:t>
            </a:r>
            <a:r>
              <a:rPr lang="en-US" sz="6000" dirty="0"/>
              <a:t> </a:t>
            </a:r>
            <a:r>
              <a:rPr lang="cs-CZ" sz="6000" dirty="0"/>
              <a:t>are </a:t>
            </a:r>
            <a:r>
              <a:rPr lang="cs-CZ" sz="6000" dirty="0" err="1"/>
              <a:t>you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955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</a:t>
            </a:r>
            <a:r>
              <a:rPr lang="cs-CZ" sz="6000" dirty="0"/>
              <a:t>do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know</a:t>
            </a:r>
            <a:r>
              <a:rPr lang="cs-CZ" sz="6000" dirty="0"/>
              <a:t> </a:t>
            </a:r>
            <a:r>
              <a:rPr lang="cs-CZ" sz="6000" dirty="0" err="1"/>
              <a:t>about</a:t>
            </a:r>
            <a:r>
              <a:rPr lang="cs-CZ" sz="6000" dirty="0"/>
              <a:t> </a:t>
            </a:r>
            <a:r>
              <a:rPr lang="en-US" sz="6000" dirty="0"/>
              <a:t>marketing?</a:t>
            </a:r>
          </a:p>
        </p:txBody>
      </p:sp>
    </p:spTree>
    <p:extLst>
      <p:ext uri="{BB962C8B-B14F-4D97-AF65-F5344CB8AC3E}">
        <p14:creationId xmlns:p14="http://schemas.microsoft.com/office/powerpoint/2010/main" val="35732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Delivering value to the customer at a profit</a:t>
            </a:r>
          </a:p>
        </p:txBody>
      </p:sp>
    </p:spTree>
    <p:extLst>
      <p:ext uri="{BB962C8B-B14F-4D97-AF65-F5344CB8AC3E}">
        <p14:creationId xmlns:p14="http://schemas.microsoft.com/office/powerpoint/2010/main" val="39707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no.</a:t>
            </a:r>
            <a:r>
              <a:rPr lang="cs-CZ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is value?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8178093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556</Words>
  <Application>Microsoft Macintosh PowerPoint</Application>
  <PresentationFormat>Širokoúhlá obrazovka</PresentationFormat>
  <Paragraphs>93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Motiv Office</vt:lpstr>
      <vt:lpstr>Introduction Marketing of services</vt:lpstr>
      <vt:lpstr>Question no.0</vt:lpstr>
      <vt:lpstr>About me</vt:lpstr>
      <vt:lpstr>Marketing consultant</vt:lpstr>
      <vt:lpstr>About me</vt:lpstr>
      <vt:lpstr>Question no.1</vt:lpstr>
      <vt:lpstr>Question no.2</vt:lpstr>
      <vt:lpstr>Process</vt:lpstr>
      <vt:lpstr>Question no.3</vt:lpstr>
      <vt:lpstr>Question no.4</vt:lpstr>
      <vt:lpstr>Question no.5</vt:lpstr>
      <vt:lpstr>Question no.6</vt:lpstr>
      <vt:lpstr>Henry Ford</vt:lpstr>
      <vt:lpstr>Question no.7</vt:lpstr>
      <vt:lpstr>Evolution of marketing thoughts</vt:lpstr>
      <vt:lpstr>Production focus 1930s</vt:lpstr>
      <vt:lpstr>Product focus 1950s</vt:lpstr>
      <vt:lpstr>Promotion focus 1960s</vt:lpstr>
      <vt:lpstr>Marketing focus 1980s</vt:lpstr>
      <vt:lpstr>Question no.8</vt:lpstr>
      <vt:lpstr>Markets</vt:lpstr>
      <vt:lpstr>Question no.9</vt:lpstr>
      <vt:lpstr>Type of products</vt:lpstr>
      <vt:lpstr>Type of products</vt:lpstr>
      <vt:lpstr>Type of products</vt:lpstr>
      <vt:lpstr>Examples</vt:lpstr>
      <vt:lpstr>Question no.10</vt:lpstr>
      <vt:lpstr>Summary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67</cp:revision>
  <dcterms:created xsi:type="dcterms:W3CDTF">2015-11-22T20:58:09Z</dcterms:created>
  <dcterms:modified xsi:type="dcterms:W3CDTF">2023-03-10T06:59:48Z</dcterms:modified>
</cp:coreProperties>
</file>