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92" r:id="rId4"/>
    <p:sldId id="294" r:id="rId5"/>
    <p:sldId id="296" r:id="rId6"/>
    <p:sldId id="306" r:id="rId7"/>
    <p:sldId id="297" r:id="rId8"/>
    <p:sldId id="298" r:id="rId9"/>
    <p:sldId id="299" r:id="rId10"/>
    <p:sldId id="300" r:id="rId11"/>
    <p:sldId id="301" r:id="rId12"/>
    <p:sldId id="305" r:id="rId13"/>
    <p:sldId id="308" r:id="rId14"/>
    <p:sldId id="310" r:id="rId15"/>
    <p:sldId id="311" r:id="rId16"/>
    <p:sldId id="302" r:id="rId17"/>
    <p:sldId id="303" r:id="rId18"/>
    <p:sldId id="307" r:id="rId19"/>
    <p:sldId id="30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services</a:t>
            </a:r>
            <a:br>
              <a:rPr lang="en-US" dirty="0"/>
            </a:br>
            <a:r>
              <a:rPr lang="en-US" sz="4000" dirty="0"/>
              <a:t>Marketing of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Inseparability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This refers to the fact that services are generated and consumed within the same time frame. E.g.: a haircut is delivered to and consumed by a customer simultaneously unlike, say, a takeaway burger which the customer may consume even after a few hours of purchase. </a:t>
            </a:r>
            <a:endParaRPr lang="cs-CZ" sz="3200" dirty="0"/>
          </a:p>
          <a:p>
            <a:r>
              <a:rPr lang="en-US" sz="3200" dirty="0"/>
              <a:t>Moreover, it is very difficult to separate a service from the service provider. E.g.: the barber is necessarily a part of the service of a haircut that he is delivering to his customer.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10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53729"/>
            <a:ext cx="10515600" cy="362323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err="1"/>
              <a:t>Exten</a:t>
            </a:r>
            <a:r>
              <a:rPr lang="cs-CZ" sz="4400" dirty="0"/>
              <a:t>s</a:t>
            </a:r>
            <a:r>
              <a:rPr lang="en-US" sz="4400" dirty="0"/>
              <a:t>ion</a:t>
            </a:r>
            <a:r>
              <a:rPr lang="cs-CZ" sz="4400" dirty="0"/>
              <a:t> </a:t>
            </a:r>
            <a:r>
              <a:rPr lang="cs-CZ" sz="4400" dirty="0" err="1"/>
              <a:t>for</a:t>
            </a:r>
            <a:r>
              <a:rPr lang="cs-CZ" sz="4400" dirty="0"/>
              <a:t> </a:t>
            </a:r>
            <a:r>
              <a:rPr lang="cs-CZ" sz="4400" dirty="0" err="1"/>
              <a:t>services</a:t>
            </a:r>
            <a:r>
              <a:rPr lang="cs-CZ" sz="4400" dirty="0"/>
              <a:t>: </a:t>
            </a:r>
            <a:r>
              <a:rPr lang="en-US" sz="4400" dirty="0"/>
              <a:t>processes, people, physical evidence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5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788243" y="1005014"/>
            <a:ext cx="2421925" cy="1482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MARKETING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584886" y="1169773"/>
            <a:ext cx="2957384" cy="115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PRODUCTION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8456141" y="1169772"/>
            <a:ext cx="2957384" cy="115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CONSUMPTION</a:t>
            </a:r>
            <a:endParaRPr lang="en-GB" dirty="0"/>
          </a:p>
        </p:txBody>
      </p:sp>
      <p:sp>
        <p:nvSpPr>
          <p:cNvPr id="7" name="Ovál 6"/>
          <p:cNvSpPr/>
          <p:nvPr/>
        </p:nvSpPr>
        <p:spPr>
          <a:xfrm>
            <a:off x="8723870" y="4296030"/>
            <a:ext cx="2421925" cy="14828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MARKETING?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1511643" y="4098324"/>
            <a:ext cx="2957384" cy="1153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PRODUCTION</a:t>
            </a:r>
            <a:endParaRPr lang="en-GB" dirty="0"/>
          </a:p>
        </p:txBody>
      </p:sp>
      <p:sp>
        <p:nvSpPr>
          <p:cNvPr id="9" name="Obdélník 8"/>
          <p:cNvSpPr/>
          <p:nvPr/>
        </p:nvSpPr>
        <p:spPr>
          <a:xfrm>
            <a:off x="2496066" y="4922108"/>
            <a:ext cx="2957384" cy="1153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CONSUMPTION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15248" y="408456"/>
            <a:ext cx="276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OUTCOME CONSUMPTION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15248" y="3520300"/>
            <a:ext cx="276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PROCESS CONSUMPTION</a:t>
            </a:r>
            <a:endParaRPr lang="en-GB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542270" y="1383957"/>
            <a:ext cx="49138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542269" y="1997676"/>
            <a:ext cx="49138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marketing in </a:t>
            </a:r>
            <a:r>
              <a:rPr lang="cs-CZ" dirty="0" err="1"/>
              <a:t>services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Matching the production (service) process with consumption process</a:t>
            </a:r>
          </a:p>
          <a:p>
            <a:r>
              <a:rPr lang="en-US" sz="3600" dirty="0"/>
              <a:t>Result is that consumers </a:t>
            </a:r>
            <a:r>
              <a:rPr lang="en-US" sz="3600" dirty="0" err="1"/>
              <a:t>perce</a:t>
            </a:r>
            <a:r>
              <a:rPr lang="cs-CZ" sz="3600" dirty="0"/>
              <a:t>i</a:t>
            </a:r>
            <a:r>
              <a:rPr lang="en-US" sz="3600" dirty="0" err="1"/>
              <a:t>ve</a:t>
            </a:r>
            <a:r>
              <a:rPr lang="en-US" sz="3600" dirty="0"/>
              <a:t> good service quality and value</a:t>
            </a:r>
          </a:p>
          <a:p>
            <a:r>
              <a:rPr lang="en-US" sz="3600" dirty="0"/>
              <a:t>Than they are willing to </a:t>
            </a:r>
            <a:r>
              <a:rPr lang="en-US" sz="3600" dirty="0" err="1"/>
              <a:t>conti</a:t>
            </a:r>
            <a:r>
              <a:rPr lang="cs-CZ" sz="3600" dirty="0"/>
              <a:t>nu</a:t>
            </a:r>
            <a:r>
              <a:rPr lang="en-US" sz="3600" dirty="0"/>
              <a:t>e the relationship with the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5130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remains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Market research</a:t>
            </a:r>
          </a:p>
          <a:p>
            <a:r>
              <a:rPr lang="en-US" sz="3600" dirty="0"/>
              <a:t>Pricing</a:t>
            </a:r>
          </a:p>
          <a:p>
            <a:r>
              <a:rPr lang="en-US" sz="3600" dirty="0"/>
              <a:t>Advertising</a:t>
            </a:r>
          </a:p>
          <a:p>
            <a:r>
              <a:rPr lang="en-US" sz="3600" dirty="0"/>
              <a:t>Marketing communication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86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Relationship management</a:t>
            </a:r>
          </a:p>
          <a:p>
            <a:r>
              <a:rPr lang="en-US" sz="3600" dirty="0"/>
              <a:t>Customer processes analysis</a:t>
            </a:r>
          </a:p>
          <a:p>
            <a:r>
              <a:rPr lang="en-US" sz="3600" dirty="0"/>
              <a:t>Customer databases</a:t>
            </a:r>
          </a:p>
          <a:p>
            <a:r>
              <a:rPr lang="en-US" sz="3600" dirty="0"/>
              <a:t>Feedback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6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42055"/>
            <a:ext cx="10515600" cy="1795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YOU ARE RICE MERCHANT IN CHINA COUNTRYSIDE</a:t>
            </a:r>
          </a:p>
          <a:p>
            <a:pPr marL="0" indent="0" algn="r">
              <a:buNone/>
            </a:pPr>
            <a:r>
              <a:rPr lang="cs-CZ" sz="2000" dirty="0"/>
              <a:t>(</a:t>
            </a:r>
            <a:r>
              <a:rPr lang="cs-CZ" sz="2000" dirty="0" err="1"/>
              <a:t>Grönroos</a:t>
            </a:r>
            <a:r>
              <a:rPr lang="cs-CZ" sz="2000" dirty="0"/>
              <a:t>, Ch. 2015. </a:t>
            </a:r>
            <a:r>
              <a:rPr lang="cs-CZ" sz="2000" i="1" dirty="0" err="1"/>
              <a:t>Service</a:t>
            </a:r>
            <a:r>
              <a:rPr lang="cs-CZ" sz="2000" i="1" dirty="0"/>
              <a:t> management and marketing</a:t>
            </a:r>
            <a:r>
              <a:rPr lang="cs-CZ" sz="2000" dirty="0"/>
              <a:t>)</a:t>
            </a:r>
            <a:endParaRPr lang="en-US" sz="2000" dirty="0"/>
          </a:p>
          <a:p>
            <a:pPr marL="0" indent="0"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0072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6087763" y="441668"/>
            <a:ext cx="0" cy="59344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535328" y="3406582"/>
            <a:ext cx="91048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038883" y="72336"/>
            <a:ext cx="2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FOCUS ON REVENUE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86358" y="6371497"/>
            <a:ext cx="181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FOCUS ON COSTS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8347" y="3566512"/>
            <a:ext cx="1926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FOCUS ON FIRM‘S </a:t>
            </a:r>
          </a:p>
          <a:p>
            <a:r>
              <a:rPr lang="cs-CZ" dirty="0"/>
              <a:t>RESOURCES AND </a:t>
            </a:r>
          </a:p>
          <a:p>
            <a:r>
              <a:rPr lang="cs-CZ" dirty="0"/>
              <a:t>PROCESSES</a:t>
            </a:r>
            <a:endParaRPr lang="en-GB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731199" y="3504045"/>
            <a:ext cx="1817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FOCUS ON </a:t>
            </a:r>
          </a:p>
          <a:p>
            <a:r>
              <a:rPr lang="cs-CZ" dirty="0"/>
              <a:t>CONSUMERS‘</a:t>
            </a:r>
          </a:p>
          <a:p>
            <a:r>
              <a:rPr lang="cs-CZ" dirty="0"/>
              <a:t>RESOURCES AND </a:t>
            </a:r>
          </a:p>
          <a:p>
            <a:r>
              <a:rPr lang="cs-CZ" dirty="0"/>
              <a:t>PROCESSES</a:t>
            </a:r>
            <a:endParaRPr lang="en-GB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795849" y="1647568"/>
            <a:ext cx="7356389" cy="41765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05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EXCERCISE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77592"/>
            <a:ext cx="10515600" cy="31014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6000" dirty="0"/>
              <a:t>FIND OTHER EXAPMLES OF PRODUCT-DOMINANT INDUSTRIES, BUSINESSES AND PROVIDERS!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5741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EXCERCISE - HW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09567"/>
            <a:ext cx="10515600" cy="23001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6000" dirty="0"/>
              <a:t>HOW CAN WE </a:t>
            </a:r>
            <a:r>
              <a:rPr lang="cs-CZ" sz="6000" dirty="0">
                <a:solidFill>
                  <a:srgbClr val="FF0000"/>
                </a:solidFill>
              </a:rPr>
              <a:t>TRANSFORM</a:t>
            </a:r>
            <a:r>
              <a:rPr lang="cs-CZ" sz="6000" dirty="0"/>
              <a:t> THEM?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4699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0292"/>
            <a:ext cx="10515600" cy="1458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/>
              <a:t>Marketing, </a:t>
            </a:r>
            <a:r>
              <a:rPr lang="cs-CZ" sz="4800" dirty="0" err="1"/>
              <a:t>value</a:t>
            </a:r>
            <a:r>
              <a:rPr lang="cs-CZ" sz="4800" dirty="0"/>
              <a:t>, </a:t>
            </a:r>
            <a:r>
              <a:rPr lang="cs-CZ" sz="4800" dirty="0" err="1"/>
              <a:t>need</a:t>
            </a:r>
            <a:r>
              <a:rPr lang="cs-CZ" sz="4800" dirty="0"/>
              <a:t>, </a:t>
            </a:r>
            <a:r>
              <a:rPr lang="cs-CZ" sz="4800" dirty="0" err="1"/>
              <a:t>wish</a:t>
            </a:r>
            <a:r>
              <a:rPr lang="cs-CZ" sz="4800" dirty="0"/>
              <a:t>, </a:t>
            </a:r>
            <a:r>
              <a:rPr lang="cs-CZ" sz="4800" dirty="0" err="1"/>
              <a:t>demand</a:t>
            </a:r>
            <a:r>
              <a:rPr lang="cs-CZ" sz="4800" dirty="0"/>
              <a:t>, </a:t>
            </a:r>
            <a:r>
              <a:rPr lang="cs-CZ" sz="4800" dirty="0" err="1"/>
              <a:t>goods</a:t>
            </a:r>
            <a:r>
              <a:rPr lang="cs-CZ" sz="4800" dirty="0"/>
              <a:t> and </a:t>
            </a:r>
            <a:r>
              <a:rPr lang="cs-CZ" sz="4800" dirty="0" err="1"/>
              <a:t>services</a:t>
            </a:r>
            <a:r>
              <a:rPr lang="cs-CZ" sz="4800" dirty="0"/>
              <a:t>, marketing mix. </a:t>
            </a:r>
          </a:p>
        </p:txBody>
      </p:sp>
    </p:spTree>
    <p:extLst>
      <p:ext uri="{BB962C8B-B14F-4D97-AF65-F5344CB8AC3E}">
        <p14:creationId xmlns:p14="http://schemas.microsoft.com/office/powerpoint/2010/main" val="15002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en-US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971773"/>
              </p:ext>
            </p:extLst>
          </p:nvPr>
        </p:nvGraphicFramePr>
        <p:xfrm>
          <a:off x="838200" y="1434014"/>
          <a:ext cx="10278978" cy="518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9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157"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Goods</a:t>
                      </a:r>
                      <a:endParaRPr lang="cs-CZ" sz="28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Services</a:t>
                      </a:r>
                      <a:endParaRPr lang="cs-CZ" sz="28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physical commodity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process or activity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Tangible</a:t>
                      </a:r>
                      <a:endParaRPr lang="cs-CZ" sz="28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Intangible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Homogenous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Heterogeneous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954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Production and distribution are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separat</a:t>
                      </a:r>
                      <a:r>
                        <a:rPr lang="cs-CZ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from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</a:t>
                      </a:r>
                      <a:r>
                        <a:rPr lang="cs-CZ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consumption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Production, distribution and consumption are simultaneous processes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57"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 be stored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cs-CZ" sz="28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Cannot be stored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416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of ownership is possible</a:t>
                      </a:r>
                    </a:p>
                  </a:txBody>
                  <a:tcPr marL="43841" marR="43841" marT="43841" marB="43841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of ownership is not possible</a:t>
                      </a:r>
                    </a:p>
                  </a:txBody>
                  <a:tcPr marL="43841" marR="43841" marT="43841" marB="438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23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6000" dirty="0" err="1"/>
              <a:t>Health</a:t>
            </a:r>
            <a:r>
              <a:rPr lang="cs-CZ" sz="6000" dirty="0"/>
              <a:t> care – </a:t>
            </a:r>
            <a:r>
              <a:rPr lang="cs-CZ" sz="6000" dirty="0" err="1"/>
              <a:t>hospital</a:t>
            </a:r>
            <a:r>
              <a:rPr lang="cs-CZ" sz="6000" dirty="0"/>
              <a:t>, </a:t>
            </a:r>
            <a:r>
              <a:rPr lang="cs-CZ" sz="6000" dirty="0" err="1"/>
              <a:t>medical</a:t>
            </a:r>
            <a:r>
              <a:rPr lang="cs-CZ" sz="6000" dirty="0"/>
              <a:t> </a:t>
            </a:r>
            <a:r>
              <a:rPr lang="cs-CZ" sz="6000" dirty="0" err="1"/>
              <a:t>practice</a:t>
            </a:r>
            <a:r>
              <a:rPr lang="cs-CZ" sz="6000" dirty="0"/>
              <a:t>, </a:t>
            </a:r>
            <a:r>
              <a:rPr lang="cs-CZ" sz="6000" dirty="0" err="1"/>
              <a:t>dentistry</a:t>
            </a:r>
            <a:r>
              <a:rPr lang="cs-CZ" sz="6000" dirty="0"/>
              <a:t>, </a:t>
            </a:r>
            <a:r>
              <a:rPr lang="cs-CZ" sz="6000" dirty="0" err="1"/>
              <a:t>eye</a:t>
            </a:r>
            <a:r>
              <a:rPr lang="cs-CZ" sz="6000" dirty="0"/>
              <a:t> care.</a:t>
            </a:r>
          </a:p>
          <a:p>
            <a:r>
              <a:rPr lang="cs-CZ" sz="6000" dirty="0"/>
              <a:t>Professional </a:t>
            </a:r>
            <a:r>
              <a:rPr lang="cs-CZ" sz="6000" dirty="0" err="1"/>
              <a:t>services</a:t>
            </a:r>
            <a:r>
              <a:rPr lang="cs-CZ" sz="6000" dirty="0"/>
              <a:t> – </a:t>
            </a:r>
            <a:r>
              <a:rPr lang="cs-CZ" sz="6000" dirty="0" err="1"/>
              <a:t>accounting</a:t>
            </a:r>
            <a:r>
              <a:rPr lang="cs-CZ" sz="6000" dirty="0"/>
              <a:t>, </a:t>
            </a:r>
            <a:r>
              <a:rPr lang="cs-CZ" sz="6000" dirty="0" err="1"/>
              <a:t>legal</a:t>
            </a:r>
            <a:r>
              <a:rPr lang="cs-CZ" sz="6000" dirty="0"/>
              <a:t>, </a:t>
            </a:r>
            <a:r>
              <a:rPr lang="cs-CZ" sz="6000" dirty="0" err="1"/>
              <a:t>architectural</a:t>
            </a:r>
            <a:r>
              <a:rPr lang="cs-CZ" sz="6000" dirty="0"/>
              <a:t>.</a:t>
            </a:r>
          </a:p>
          <a:p>
            <a:r>
              <a:rPr lang="cs-CZ" sz="6000" dirty="0" err="1"/>
              <a:t>Financial</a:t>
            </a:r>
            <a:r>
              <a:rPr lang="cs-CZ" sz="6000" dirty="0"/>
              <a:t> </a:t>
            </a:r>
            <a:r>
              <a:rPr lang="cs-CZ" sz="6000" dirty="0" err="1"/>
              <a:t>services</a:t>
            </a:r>
            <a:r>
              <a:rPr lang="cs-CZ" sz="6000" dirty="0"/>
              <a:t> – </a:t>
            </a:r>
            <a:r>
              <a:rPr lang="cs-CZ" sz="6000" dirty="0" err="1"/>
              <a:t>banking</a:t>
            </a:r>
            <a:r>
              <a:rPr lang="cs-CZ" sz="6000" dirty="0"/>
              <a:t>, </a:t>
            </a:r>
            <a:r>
              <a:rPr lang="cs-CZ" sz="6000" dirty="0" err="1"/>
              <a:t>investment</a:t>
            </a:r>
            <a:r>
              <a:rPr lang="cs-CZ" sz="6000" dirty="0"/>
              <a:t> </a:t>
            </a:r>
            <a:r>
              <a:rPr lang="cs-CZ" sz="6000" dirty="0" err="1"/>
              <a:t>advising</a:t>
            </a:r>
            <a:r>
              <a:rPr lang="cs-CZ" sz="6000" dirty="0"/>
              <a:t>, </a:t>
            </a:r>
            <a:r>
              <a:rPr lang="cs-CZ" sz="6000" dirty="0" err="1"/>
              <a:t>insurance</a:t>
            </a:r>
            <a:r>
              <a:rPr lang="cs-CZ" sz="6000" dirty="0"/>
              <a:t>.</a:t>
            </a:r>
          </a:p>
          <a:p>
            <a:r>
              <a:rPr lang="cs-CZ" sz="6000" dirty="0" err="1"/>
              <a:t>Hospitality</a:t>
            </a:r>
            <a:r>
              <a:rPr lang="cs-CZ" sz="6000" dirty="0"/>
              <a:t> – restaurant, hotel, </a:t>
            </a:r>
            <a:r>
              <a:rPr lang="cs-CZ" sz="6000" dirty="0" err="1"/>
              <a:t>bed</a:t>
            </a:r>
            <a:r>
              <a:rPr lang="cs-CZ" sz="6000" dirty="0"/>
              <a:t> </a:t>
            </a:r>
            <a:r>
              <a:rPr lang="en-US" sz="6000" dirty="0"/>
              <a:t>&amp;</a:t>
            </a:r>
            <a:r>
              <a:rPr lang="cs-CZ" sz="6000" dirty="0"/>
              <a:t> </a:t>
            </a:r>
            <a:r>
              <a:rPr lang="cs-CZ" sz="6000" dirty="0" err="1"/>
              <a:t>breakfast</a:t>
            </a:r>
            <a:r>
              <a:rPr lang="cs-CZ" sz="6000" dirty="0"/>
              <a:t>, ski resort, rafting.</a:t>
            </a:r>
          </a:p>
          <a:p>
            <a:r>
              <a:rPr lang="cs-CZ" sz="6000" dirty="0" err="1"/>
              <a:t>Travel</a:t>
            </a:r>
            <a:r>
              <a:rPr lang="cs-CZ" sz="6000" dirty="0"/>
              <a:t> – air lines, </a:t>
            </a:r>
            <a:r>
              <a:rPr lang="cs-CZ" sz="6000" dirty="0" err="1"/>
              <a:t>travel</a:t>
            </a:r>
            <a:r>
              <a:rPr lang="cs-CZ" sz="6000" dirty="0"/>
              <a:t> </a:t>
            </a:r>
            <a:r>
              <a:rPr lang="cs-CZ" sz="6000" dirty="0" err="1"/>
              <a:t>agencies</a:t>
            </a:r>
            <a:r>
              <a:rPr lang="cs-CZ" sz="6000" dirty="0"/>
              <a:t>, </a:t>
            </a:r>
            <a:r>
              <a:rPr lang="cs-CZ" sz="6000" dirty="0" err="1"/>
              <a:t>theme</a:t>
            </a:r>
            <a:r>
              <a:rPr lang="cs-CZ" sz="6000" dirty="0"/>
              <a:t> park</a:t>
            </a:r>
          </a:p>
          <a:p>
            <a:r>
              <a:rPr lang="cs-CZ" sz="6000" dirty="0" err="1"/>
              <a:t>Others</a:t>
            </a:r>
            <a:r>
              <a:rPr lang="cs-CZ" sz="6000" dirty="0"/>
              <a:t> – </a:t>
            </a:r>
            <a:r>
              <a:rPr lang="cs-CZ" sz="6000" dirty="0" err="1"/>
              <a:t>hair</a:t>
            </a:r>
            <a:r>
              <a:rPr lang="cs-CZ" sz="6000" dirty="0"/>
              <a:t> styling, pest </a:t>
            </a:r>
            <a:r>
              <a:rPr lang="cs-CZ" sz="6000" dirty="0" err="1"/>
              <a:t>control</a:t>
            </a:r>
            <a:r>
              <a:rPr lang="cs-CZ" sz="6000" dirty="0"/>
              <a:t>, </a:t>
            </a:r>
            <a:r>
              <a:rPr lang="cs-CZ" sz="6000" dirty="0" err="1"/>
              <a:t>lawn</a:t>
            </a:r>
            <a:r>
              <a:rPr lang="cs-CZ" sz="6000" dirty="0"/>
              <a:t> </a:t>
            </a:r>
            <a:r>
              <a:rPr lang="cs-CZ" sz="6000" dirty="0" err="1"/>
              <a:t>maintenance</a:t>
            </a:r>
            <a:r>
              <a:rPr lang="cs-CZ" sz="6000" dirty="0"/>
              <a:t>, </a:t>
            </a:r>
            <a:r>
              <a:rPr lang="cs-CZ" sz="6000" dirty="0" err="1"/>
              <a:t>counseling</a:t>
            </a:r>
            <a:r>
              <a:rPr lang="cs-CZ" sz="6000" dirty="0"/>
              <a:t> </a:t>
            </a:r>
            <a:r>
              <a:rPr lang="cs-CZ" sz="6000" dirty="0" err="1"/>
              <a:t>services</a:t>
            </a:r>
            <a:r>
              <a:rPr lang="cs-CZ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13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marketing mix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err="1"/>
              <a:t>Old</a:t>
            </a:r>
            <a:r>
              <a:rPr lang="cs-CZ" sz="4000" dirty="0"/>
              <a:t> </a:t>
            </a:r>
            <a:r>
              <a:rPr lang="en-US" sz="4000" dirty="0"/>
              <a:t>one: 4P – product, price, promotion, place</a:t>
            </a:r>
          </a:p>
          <a:p>
            <a:pPr marL="0" indent="0" algn="ctr">
              <a:buNone/>
            </a:pPr>
            <a:r>
              <a:rPr lang="cs-CZ" sz="4000" dirty="0"/>
              <a:t>New </a:t>
            </a:r>
            <a:r>
              <a:rPr lang="en-US" sz="4000" dirty="0"/>
              <a:t>one: 4C – customer, costs, communication, convenience</a:t>
            </a:r>
            <a:endParaRPr lang="cs-CZ" sz="4000" dirty="0"/>
          </a:p>
          <a:p>
            <a:pPr marL="0" indent="0" algn="ctr">
              <a:buNone/>
            </a:pPr>
            <a:r>
              <a:rPr lang="en-US" sz="4000" dirty="0" err="1"/>
              <a:t>Exten</a:t>
            </a:r>
            <a:r>
              <a:rPr lang="cs-CZ" sz="4000" dirty="0"/>
              <a:t>s</a:t>
            </a:r>
            <a:r>
              <a:rPr lang="en-US" sz="4000" dirty="0"/>
              <a:t>ion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services</a:t>
            </a:r>
            <a:r>
              <a:rPr lang="cs-CZ" sz="4000" dirty="0"/>
              <a:t>: </a:t>
            </a:r>
            <a:r>
              <a:rPr lang="en-US" sz="4000" dirty="0"/>
              <a:t>processes, people, physical evidence</a:t>
            </a:r>
          </a:p>
        </p:txBody>
      </p:sp>
    </p:spTree>
    <p:extLst>
      <p:ext uri="{BB962C8B-B14F-4D97-AF65-F5344CB8AC3E}">
        <p14:creationId xmlns:p14="http://schemas.microsoft.com/office/powerpoint/2010/main" val="327238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NATURE OF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 service is a </a:t>
            </a:r>
            <a:r>
              <a:rPr lang="en-US" sz="4000" dirty="0">
                <a:solidFill>
                  <a:srgbClr val="FF0000"/>
                </a:solidFill>
              </a:rPr>
              <a:t>process</a:t>
            </a:r>
            <a:r>
              <a:rPr lang="en-US" sz="4000" dirty="0"/>
              <a:t> consisting of a series of more or less </a:t>
            </a:r>
            <a:r>
              <a:rPr lang="en-US" sz="4000" dirty="0">
                <a:solidFill>
                  <a:srgbClr val="FF0000"/>
                </a:solidFill>
              </a:rPr>
              <a:t>intangible</a:t>
            </a:r>
            <a:r>
              <a:rPr lang="en-US" sz="4000" dirty="0"/>
              <a:t> activities that no</a:t>
            </a:r>
            <a:r>
              <a:rPr lang="cs-CZ" sz="4000" dirty="0"/>
              <a:t>r</a:t>
            </a:r>
            <a:r>
              <a:rPr lang="en-US" sz="4000" dirty="0"/>
              <a:t>mal</a:t>
            </a:r>
            <a:r>
              <a:rPr lang="cs-CZ" sz="4000" dirty="0"/>
              <a:t>l</a:t>
            </a:r>
            <a:r>
              <a:rPr lang="en-US" sz="4000" dirty="0"/>
              <a:t>y, but not necessarily always, </a:t>
            </a:r>
            <a:r>
              <a:rPr lang="en-US" sz="4000" dirty="0" err="1"/>
              <a:t>tak</a:t>
            </a:r>
            <a:r>
              <a:rPr lang="cs-CZ" sz="4000" dirty="0"/>
              <a:t>e</a:t>
            </a:r>
            <a:r>
              <a:rPr lang="en-US" sz="4000" dirty="0"/>
              <a:t> place in </a:t>
            </a:r>
            <a:r>
              <a:rPr lang="en-US" sz="4000" dirty="0">
                <a:solidFill>
                  <a:srgbClr val="FF0000"/>
                </a:solidFill>
              </a:rPr>
              <a:t>inter</a:t>
            </a:r>
            <a:r>
              <a:rPr lang="cs-CZ" sz="4000" dirty="0">
                <a:solidFill>
                  <a:srgbClr val="FF0000"/>
                </a:solidFill>
              </a:rPr>
              <a:t>a</a:t>
            </a:r>
            <a:r>
              <a:rPr lang="en-US" sz="4000" dirty="0" err="1">
                <a:solidFill>
                  <a:srgbClr val="FF0000"/>
                </a:solidFill>
              </a:rPr>
              <a:t>ctions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between the customer and service </a:t>
            </a:r>
            <a:r>
              <a:rPr lang="en-US" sz="4000" dirty="0">
                <a:solidFill>
                  <a:srgbClr val="FF0000"/>
                </a:solidFill>
              </a:rPr>
              <a:t>employees</a:t>
            </a:r>
            <a:r>
              <a:rPr lang="en-US" sz="4000" dirty="0"/>
              <a:t> and/or physical resources or goods and/or system of the service provider, which are provided as </a:t>
            </a:r>
            <a:r>
              <a:rPr lang="en-US" sz="4000" dirty="0">
                <a:solidFill>
                  <a:srgbClr val="FF0000"/>
                </a:solidFill>
              </a:rPr>
              <a:t>solutions</a:t>
            </a:r>
            <a:r>
              <a:rPr lang="en-US" sz="4000" dirty="0"/>
              <a:t> to customer problems</a:t>
            </a:r>
            <a:r>
              <a:rPr lang="cs-CZ" sz="4000" dirty="0"/>
              <a:t>.</a:t>
            </a:r>
          </a:p>
          <a:p>
            <a:pPr marL="457200" lvl="1" indent="0" algn="r">
              <a:buNone/>
            </a:pPr>
            <a:r>
              <a:rPr lang="cs-CZ" sz="2800" dirty="0"/>
              <a:t>(</a:t>
            </a:r>
            <a:r>
              <a:rPr lang="cs-CZ" sz="2800" dirty="0" err="1"/>
              <a:t>Grönroos</a:t>
            </a:r>
            <a:r>
              <a:rPr lang="cs-CZ" sz="2800" dirty="0"/>
              <a:t>, Ch. 2015. </a:t>
            </a:r>
            <a:r>
              <a:rPr lang="cs-CZ" sz="2800" i="1" dirty="0" err="1"/>
              <a:t>Service</a:t>
            </a:r>
            <a:r>
              <a:rPr lang="cs-CZ" sz="2800" i="1" dirty="0"/>
              <a:t> management and marketing</a:t>
            </a:r>
            <a:r>
              <a:rPr lang="cs-CZ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24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Intangibility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Services are intangible and do not have a physical existence. </a:t>
            </a:r>
            <a:endParaRPr lang="cs-CZ" sz="3600" dirty="0"/>
          </a:p>
          <a:p>
            <a:r>
              <a:rPr lang="en-US" sz="3600" dirty="0"/>
              <a:t>Hence services cannot be touched, held, tasted or smelt. </a:t>
            </a:r>
            <a:endParaRPr lang="cs-CZ" sz="3600" dirty="0"/>
          </a:p>
          <a:p>
            <a:r>
              <a:rPr lang="en-US" sz="3600" dirty="0"/>
              <a:t>This is most defining feature of a service and that which primarily differentiates it from a product. </a:t>
            </a:r>
            <a:endParaRPr lang="cs-CZ" sz="3600" dirty="0"/>
          </a:p>
          <a:p>
            <a:r>
              <a:rPr lang="en-US" sz="3600" dirty="0"/>
              <a:t>Also, it poses a unique challenge to those engaged in marketing a service as they need to attach tangible attributes to an otherwise intangible offering.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5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Heterogeneity/Variability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Given the very nature of services, each service offering is unique and cannot be exactly repeated even by the same service provider. </a:t>
            </a:r>
            <a:endParaRPr lang="cs-CZ" sz="3200" dirty="0"/>
          </a:p>
          <a:p>
            <a:r>
              <a:rPr lang="en-US" sz="3200" dirty="0"/>
              <a:t>While products can be mass produced and be homogenous the same is not true of services. e.g.: All burgers of a particular flavor at McDonalds are almost identical. </a:t>
            </a:r>
            <a:endParaRPr lang="cs-CZ" sz="3200" dirty="0"/>
          </a:p>
          <a:p>
            <a:r>
              <a:rPr lang="en-US" sz="3200" dirty="0"/>
              <a:t>However, the same is not true of the service rendered by the same counter staff consecutively to two customers.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92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Perishability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Services cannot be stored, saved, returned or resold once they have been used. </a:t>
            </a:r>
            <a:endParaRPr lang="cs-CZ" sz="3200" dirty="0"/>
          </a:p>
          <a:p>
            <a:r>
              <a:rPr lang="en-US" sz="3200" dirty="0"/>
              <a:t>Once rendered to a customer the service is completely consumed and cannot be delivered to another customer. e.g.: A customer dissatisfied with the services of a barber cannot return the service of the haircut that was rendered to him. </a:t>
            </a:r>
            <a:endParaRPr lang="cs-CZ" sz="3200" dirty="0"/>
          </a:p>
          <a:p>
            <a:r>
              <a:rPr lang="en-US" sz="3200" dirty="0"/>
              <a:t>At the most he may decide not to visit that particular barber in the future.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56347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747</Words>
  <Application>Microsoft Macintosh PowerPoint</Application>
  <PresentationFormat>Širokoúhlá obrazovka</PresentationFormat>
  <Paragraphs>87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Motiv Office</vt:lpstr>
      <vt:lpstr>Nature of services Marketing of services</vt:lpstr>
      <vt:lpstr>What we already know?</vt:lpstr>
      <vt:lpstr>Type of products</vt:lpstr>
      <vt:lpstr>Examples</vt:lpstr>
      <vt:lpstr>What is marketing mix?</vt:lpstr>
      <vt:lpstr>NATURE OF SERVICES</vt:lpstr>
      <vt:lpstr>Intangibility:</vt:lpstr>
      <vt:lpstr>Heterogeneity/Variability:</vt:lpstr>
      <vt:lpstr>Perishability:</vt:lpstr>
      <vt:lpstr>Inseparability</vt:lpstr>
      <vt:lpstr>Prezentace aplikace PowerPoint</vt:lpstr>
      <vt:lpstr>Prezentace aplikace PowerPoint</vt:lpstr>
      <vt:lpstr>What is the role of marketing in services?</vt:lpstr>
      <vt:lpstr>What remains?</vt:lpstr>
      <vt:lpstr>What is new?</vt:lpstr>
      <vt:lpstr>CASE STUDY</vt:lpstr>
      <vt:lpstr>Prezentace aplikace PowerPoint</vt:lpstr>
      <vt:lpstr>EXCERCISE</vt:lpstr>
      <vt:lpstr>EXCERCISE - HW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80</cp:revision>
  <dcterms:created xsi:type="dcterms:W3CDTF">2015-11-22T20:58:09Z</dcterms:created>
  <dcterms:modified xsi:type="dcterms:W3CDTF">2023-03-24T08:20:49Z</dcterms:modified>
</cp:coreProperties>
</file>