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305" r:id="rId4"/>
    <p:sldId id="309" r:id="rId5"/>
    <p:sldId id="306" r:id="rId6"/>
    <p:sldId id="307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proposition</a:t>
            </a:r>
            <a:br>
              <a:rPr lang="en-US" dirty="0"/>
            </a:br>
            <a:r>
              <a:rPr lang="en-US" sz="4000" dirty="0"/>
              <a:t>Marketing of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2) </a:t>
            </a:r>
            <a:r>
              <a:rPr lang="cs-CZ" dirty="0" err="1">
                <a:solidFill>
                  <a:srgbClr val="00B050"/>
                </a:solidFill>
              </a:rPr>
              <a:t>Identify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consumer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jobs</a:t>
            </a:r>
            <a:br>
              <a:rPr lang="cs-CZ" dirty="0">
                <a:solidFill>
                  <a:srgbClr val="00B050"/>
                </a:solidFill>
              </a:rPr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Ask yourself a question: What are my customers trying to accomplish</a:t>
            </a:r>
            <a:r>
              <a:rPr lang="cs-CZ" sz="4800" dirty="0"/>
              <a:t>?</a:t>
            </a:r>
          </a:p>
          <a:p>
            <a:r>
              <a:rPr lang="cs-CZ" sz="4800" dirty="0"/>
              <a:t>Map </a:t>
            </a:r>
            <a:r>
              <a:rPr lang="cs-CZ" sz="4800" dirty="0" err="1"/>
              <a:t>all</a:t>
            </a:r>
            <a:r>
              <a:rPr lang="cs-CZ" sz="4800" dirty="0"/>
              <a:t> </a:t>
            </a:r>
            <a:r>
              <a:rPr lang="cs-CZ" sz="4800" dirty="0" err="1"/>
              <a:t>their</a:t>
            </a:r>
            <a:r>
              <a:rPr lang="cs-CZ" sz="4800" dirty="0"/>
              <a:t> </a:t>
            </a:r>
            <a:r>
              <a:rPr lang="cs-CZ" sz="4800" dirty="0" err="1"/>
              <a:t>tasks</a:t>
            </a:r>
            <a:r>
              <a:rPr lang="cs-CZ" sz="4800" dirty="0"/>
              <a:t> – </a:t>
            </a:r>
            <a:r>
              <a:rPr lang="cs-CZ" sz="4800" dirty="0" err="1"/>
              <a:t>each</a:t>
            </a:r>
            <a:r>
              <a:rPr lang="cs-CZ" sz="4800" dirty="0"/>
              <a:t> </a:t>
            </a:r>
            <a:r>
              <a:rPr lang="cs-CZ" sz="4800" dirty="0" err="1"/>
              <a:t>of</a:t>
            </a:r>
            <a:r>
              <a:rPr lang="cs-CZ" sz="4800" dirty="0"/>
              <a:t> </a:t>
            </a:r>
            <a:r>
              <a:rPr lang="cs-CZ" sz="4800" dirty="0" err="1"/>
              <a:t>them</a:t>
            </a:r>
            <a:r>
              <a:rPr lang="cs-CZ" sz="4800" dirty="0"/>
              <a:t> </a:t>
            </a:r>
            <a:r>
              <a:rPr lang="cs-CZ" sz="4800" dirty="0" err="1"/>
              <a:t>is</a:t>
            </a:r>
            <a:r>
              <a:rPr lang="cs-CZ" sz="4800" dirty="0"/>
              <a:t> </a:t>
            </a:r>
            <a:r>
              <a:rPr lang="cs-CZ" sz="4800" dirty="0" err="1"/>
              <a:t>one</a:t>
            </a:r>
            <a:r>
              <a:rPr lang="cs-CZ" sz="4800" dirty="0"/>
              <a:t> postit</a:t>
            </a:r>
            <a:endParaRPr lang="en-US" sz="4800" dirty="0"/>
          </a:p>
        </p:txBody>
      </p:sp>
      <p:pic>
        <p:nvPicPr>
          <p:cNvPr id="1028" name="Picture 4" descr="http://cdn.oxfordpoetryelection.com/2016/08/19/post-it-yellow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79" y="4281443"/>
            <a:ext cx="2319299" cy="23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1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3) </a:t>
            </a:r>
            <a:r>
              <a:rPr lang="cs-CZ" dirty="0" err="1">
                <a:solidFill>
                  <a:srgbClr val="00B050"/>
                </a:solidFill>
              </a:rPr>
              <a:t>Identify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pains</a:t>
            </a:r>
            <a:br>
              <a:rPr lang="cs-CZ" dirty="0">
                <a:solidFill>
                  <a:srgbClr val="00B050"/>
                </a:solidFill>
              </a:rPr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err="1"/>
              <a:t>What</a:t>
            </a:r>
            <a:r>
              <a:rPr lang="cs-CZ" sz="4800" dirty="0"/>
              <a:t> </a:t>
            </a:r>
            <a:r>
              <a:rPr lang="cs-CZ" sz="4800" dirty="0" err="1"/>
              <a:t>limitations</a:t>
            </a:r>
            <a:r>
              <a:rPr lang="cs-CZ" sz="4800" dirty="0"/>
              <a:t> and </a:t>
            </a:r>
            <a:r>
              <a:rPr lang="cs-CZ" sz="4800" dirty="0" err="1"/>
              <a:t>problems</a:t>
            </a:r>
            <a:r>
              <a:rPr lang="cs-CZ" sz="4800" dirty="0"/>
              <a:t> are </a:t>
            </a:r>
            <a:r>
              <a:rPr lang="cs-CZ" sz="4800" dirty="0" err="1"/>
              <a:t>your</a:t>
            </a:r>
            <a:r>
              <a:rPr lang="cs-CZ" sz="4800" dirty="0"/>
              <a:t> </a:t>
            </a:r>
            <a:r>
              <a:rPr lang="cs-CZ" sz="4800" dirty="0" err="1"/>
              <a:t>customers</a:t>
            </a:r>
            <a:r>
              <a:rPr lang="cs-CZ" sz="4800" dirty="0"/>
              <a:t> </a:t>
            </a:r>
            <a:r>
              <a:rPr lang="cs-CZ" sz="4800" dirty="0" err="1"/>
              <a:t>facing</a:t>
            </a:r>
            <a:r>
              <a:rPr lang="cs-CZ" sz="4800" dirty="0"/>
              <a:t>?</a:t>
            </a:r>
          </a:p>
          <a:p>
            <a:r>
              <a:rPr lang="cs-CZ" sz="4800" dirty="0" err="1"/>
              <a:t>Include</a:t>
            </a:r>
            <a:r>
              <a:rPr lang="cs-CZ" sz="4800" dirty="0"/>
              <a:t> </a:t>
            </a:r>
            <a:r>
              <a:rPr lang="cs-CZ" sz="4800" dirty="0" err="1"/>
              <a:t>risks</a:t>
            </a:r>
            <a:r>
              <a:rPr lang="cs-CZ" sz="4800" dirty="0"/>
              <a:t> as </a:t>
            </a:r>
            <a:r>
              <a:rPr lang="cs-CZ" sz="4800" dirty="0" err="1"/>
              <a:t>well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255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4</a:t>
            </a:r>
            <a:r>
              <a:rPr lang="cs-CZ">
                <a:solidFill>
                  <a:srgbClr val="00B050"/>
                </a:solidFill>
              </a:rPr>
              <a:t>) </a:t>
            </a:r>
            <a:r>
              <a:rPr lang="cs-CZ" dirty="0" err="1">
                <a:solidFill>
                  <a:srgbClr val="00B050"/>
                </a:solidFill>
              </a:rPr>
              <a:t>Identify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gains</a:t>
            </a:r>
            <a:br>
              <a:rPr lang="cs-CZ" dirty="0">
                <a:solidFill>
                  <a:srgbClr val="00B050"/>
                </a:solidFill>
              </a:rPr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err="1"/>
              <a:t>What</a:t>
            </a:r>
            <a:r>
              <a:rPr lang="cs-CZ" sz="4800" dirty="0"/>
              <a:t> </a:t>
            </a:r>
            <a:r>
              <a:rPr lang="cs-CZ" sz="4800" dirty="0" err="1"/>
              <a:t>gains</a:t>
            </a:r>
            <a:r>
              <a:rPr lang="cs-CZ" sz="4800" dirty="0"/>
              <a:t> </a:t>
            </a:r>
            <a:r>
              <a:rPr lang="cs-CZ" sz="4800" dirty="0" err="1"/>
              <a:t>your</a:t>
            </a:r>
            <a:r>
              <a:rPr lang="cs-CZ" sz="4800" dirty="0"/>
              <a:t> </a:t>
            </a:r>
            <a:r>
              <a:rPr lang="cs-CZ" sz="4800" dirty="0" err="1"/>
              <a:t>customers</a:t>
            </a:r>
            <a:r>
              <a:rPr lang="cs-CZ" sz="4800" dirty="0"/>
              <a:t> </a:t>
            </a:r>
            <a:r>
              <a:rPr lang="cs-CZ" sz="4800" dirty="0" err="1"/>
              <a:t>want</a:t>
            </a:r>
            <a:r>
              <a:rPr lang="cs-CZ" sz="4800" dirty="0"/>
              <a:t> to </a:t>
            </a:r>
            <a:r>
              <a:rPr lang="cs-CZ" sz="4800" dirty="0" err="1"/>
              <a:t>get</a:t>
            </a:r>
            <a:r>
              <a:rPr lang="cs-CZ" sz="4800" dirty="0"/>
              <a:t>?</a:t>
            </a:r>
          </a:p>
          <a:p>
            <a:r>
              <a:rPr lang="cs-CZ" sz="4800" dirty="0" err="1"/>
              <a:t>What</a:t>
            </a:r>
            <a:r>
              <a:rPr lang="cs-CZ" sz="4800" dirty="0"/>
              <a:t> </a:t>
            </a:r>
            <a:r>
              <a:rPr lang="cs-CZ" sz="4800" dirty="0" err="1"/>
              <a:t>would</a:t>
            </a:r>
            <a:r>
              <a:rPr lang="cs-CZ" sz="4800" dirty="0"/>
              <a:t> make </a:t>
            </a:r>
            <a:r>
              <a:rPr lang="cs-CZ" sz="4800" dirty="0" err="1"/>
              <a:t>their</a:t>
            </a:r>
            <a:r>
              <a:rPr lang="cs-CZ" sz="4800" dirty="0"/>
              <a:t> </a:t>
            </a:r>
            <a:r>
              <a:rPr lang="cs-CZ" sz="4800" dirty="0" err="1"/>
              <a:t>lives</a:t>
            </a:r>
            <a:r>
              <a:rPr lang="cs-CZ" sz="4800" dirty="0"/>
              <a:t> </a:t>
            </a:r>
            <a:r>
              <a:rPr lang="cs-CZ" sz="4800" dirty="0" err="1"/>
              <a:t>easier</a:t>
            </a:r>
            <a:r>
              <a:rPr lang="cs-CZ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482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5) </a:t>
            </a:r>
            <a:r>
              <a:rPr lang="cs-CZ" dirty="0" err="1">
                <a:solidFill>
                  <a:srgbClr val="00B050"/>
                </a:solidFill>
              </a:rPr>
              <a:t>Prioritize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err="1"/>
              <a:t>Put</a:t>
            </a:r>
            <a:r>
              <a:rPr lang="cs-CZ" sz="4800" dirty="0"/>
              <a:t> </a:t>
            </a:r>
            <a:r>
              <a:rPr lang="cs-CZ" sz="4800" dirty="0" err="1"/>
              <a:t>the</a:t>
            </a:r>
            <a:r>
              <a:rPr lang="cs-CZ" sz="4800" dirty="0"/>
              <a:t> </a:t>
            </a:r>
            <a:r>
              <a:rPr lang="cs-CZ" sz="4800" dirty="0" err="1"/>
              <a:t>jobs</a:t>
            </a:r>
            <a:r>
              <a:rPr lang="cs-CZ" sz="4800" dirty="0"/>
              <a:t>, </a:t>
            </a:r>
            <a:r>
              <a:rPr lang="cs-CZ" sz="4800" dirty="0" err="1"/>
              <a:t>pains</a:t>
            </a:r>
            <a:r>
              <a:rPr lang="cs-CZ" sz="4800" dirty="0"/>
              <a:t> and </a:t>
            </a:r>
            <a:r>
              <a:rPr lang="cs-CZ" sz="4800" dirty="0" err="1"/>
              <a:t>gains</a:t>
            </a:r>
            <a:r>
              <a:rPr lang="cs-CZ" sz="4800" dirty="0"/>
              <a:t> in </a:t>
            </a:r>
            <a:r>
              <a:rPr lang="cs-CZ" sz="4800" dirty="0" err="1"/>
              <a:t>order</a:t>
            </a:r>
            <a:r>
              <a:rPr lang="cs-CZ" sz="4800" dirty="0"/>
              <a:t>:</a:t>
            </a:r>
          </a:p>
          <a:p>
            <a:r>
              <a:rPr lang="cs-CZ" sz="4800" dirty="0"/>
              <a:t>JOBS: </a:t>
            </a:r>
            <a:r>
              <a:rPr lang="cs-CZ" sz="4800" dirty="0" err="1"/>
              <a:t>Important</a:t>
            </a:r>
            <a:r>
              <a:rPr lang="cs-CZ" sz="4800" dirty="0"/>
              <a:t> -&gt; </a:t>
            </a:r>
            <a:r>
              <a:rPr lang="cs-CZ" sz="4800" dirty="0" err="1"/>
              <a:t>Inessential</a:t>
            </a:r>
            <a:endParaRPr lang="cs-CZ" sz="4800" dirty="0"/>
          </a:p>
          <a:p>
            <a:r>
              <a:rPr lang="cs-CZ" sz="4800" dirty="0"/>
              <a:t>PAINS: </a:t>
            </a:r>
            <a:r>
              <a:rPr lang="cs-CZ" sz="4800" dirty="0" err="1"/>
              <a:t>Extreme</a:t>
            </a:r>
            <a:r>
              <a:rPr lang="cs-CZ" sz="4800" dirty="0"/>
              <a:t> -&gt; </a:t>
            </a:r>
            <a:r>
              <a:rPr lang="cs-CZ" sz="4800" dirty="0" err="1"/>
              <a:t>Slight</a:t>
            </a:r>
            <a:endParaRPr lang="cs-CZ" sz="4800" dirty="0"/>
          </a:p>
          <a:p>
            <a:r>
              <a:rPr lang="cs-CZ" sz="4800" dirty="0"/>
              <a:t>GAINS: </a:t>
            </a:r>
            <a:r>
              <a:rPr lang="cs-CZ" sz="4800" dirty="0" err="1"/>
              <a:t>Necessary</a:t>
            </a:r>
            <a:r>
              <a:rPr lang="cs-CZ" sz="4800" dirty="0"/>
              <a:t> -&gt; Nice to </a:t>
            </a:r>
            <a:r>
              <a:rPr lang="cs-CZ" sz="4800" dirty="0" err="1"/>
              <a:t>have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843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6) </a:t>
            </a:r>
            <a:r>
              <a:rPr lang="cs-CZ" dirty="0" err="1">
                <a:solidFill>
                  <a:srgbClr val="0070C0"/>
                </a:solidFill>
              </a:rPr>
              <a:t>Write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down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list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products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All existing goods and services</a:t>
            </a:r>
          </a:p>
          <a:p>
            <a:pPr marL="0" indent="0">
              <a:buNone/>
            </a:pPr>
            <a:endParaRPr lang="cs-CZ" sz="4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3183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70C0"/>
                </a:solidFill>
              </a:rPr>
              <a:t>7) Describe pain relievers</a:t>
            </a:r>
            <a:br>
              <a:rPr lang="cs-CZ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4509376"/>
            <a:ext cx="10515600" cy="102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/>
              <a:t>How you solve your customers problem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32171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8) </a:t>
            </a:r>
            <a:r>
              <a:rPr lang="cs-CZ" dirty="0" err="1">
                <a:solidFill>
                  <a:srgbClr val="0070C0"/>
                </a:solidFill>
              </a:rPr>
              <a:t>Describe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gain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creators</a:t>
            </a:r>
            <a:br>
              <a:rPr lang="cs-CZ" dirty="0">
                <a:solidFill>
                  <a:srgbClr val="0070C0"/>
                </a:solidFill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2674"/>
          </a:xfrm>
        </p:spPr>
        <p:txBody>
          <a:bodyPr/>
          <a:lstStyle/>
          <a:p>
            <a:r>
              <a:rPr lang="cs-CZ" sz="4400" dirty="0" err="1"/>
              <a:t>What</a:t>
            </a:r>
            <a:r>
              <a:rPr lang="cs-CZ" sz="4400" dirty="0"/>
              <a:t> </a:t>
            </a:r>
            <a:r>
              <a:rPr lang="cs-CZ" sz="4400" dirty="0" err="1"/>
              <a:t>benefits</a:t>
            </a:r>
            <a:r>
              <a:rPr lang="cs-CZ" sz="4400" dirty="0"/>
              <a:t> do </a:t>
            </a:r>
            <a:r>
              <a:rPr lang="cs-CZ" sz="4400" dirty="0" err="1"/>
              <a:t>you</a:t>
            </a:r>
            <a:r>
              <a:rPr lang="cs-CZ" sz="4400" dirty="0"/>
              <a:t> </a:t>
            </a:r>
            <a:r>
              <a:rPr lang="cs-CZ" sz="4400" dirty="0" err="1"/>
              <a:t>deliver</a:t>
            </a:r>
            <a:r>
              <a:rPr lang="cs-CZ" sz="4400" dirty="0"/>
              <a:t> </a:t>
            </a:r>
            <a:r>
              <a:rPr lang="cs-CZ" sz="4400" dirty="0" err="1"/>
              <a:t>now</a:t>
            </a:r>
            <a:endParaRPr lang="cs-CZ" sz="4400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8200" y="28163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70C0"/>
                </a:solidFill>
              </a:rPr>
              <a:t>9) Prioritize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4276844"/>
            <a:ext cx="10515600" cy="203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 dirty="0"/>
              <a:t>Put the products, pain relievers and gain creators in order from most important to inessential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34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9416"/>
            <a:ext cx="10515600" cy="44978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5800" dirty="0"/>
              <a:t>Marketing, </a:t>
            </a:r>
            <a:r>
              <a:rPr lang="cs-CZ" sz="5800" dirty="0" err="1"/>
              <a:t>value</a:t>
            </a:r>
            <a:r>
              <a:rPr lang="cs-CZ" sz="5800" dirty="0"/>
              <a:t>, </a:t>
            </a:r>
            <a:r>
              <a:rPr lang="cs-CZ" sz="5800" dirty="0" err="1"/>
              <a:t>need</a:t>
            </a:r>
            <a:r>
              <a:rPr lang="cs-CZ" sz="5800" dirty="0"/>
              <a:t>, </a:t>
            </a:r>
            <a:r>
              <a:rPr lang="cs-CZ" sz="5800" dirty="0" err="1"/>
              <a:t>wish</a:t>
            </a:r>
            <a:r>
              <a:rPr lang="cs-CZ" sz="5800" dirty="0"/>
              <a:t>, </a:t>
            </a:r>
            <a:r>
              <a:rPr lang="cs-CZ" sz="5800" dirty="0" err="1"/>
              <a:t>demand</a:t>
            </a:r>
            <a:r>
              <a:rPr lang="cs-CZ" sz="5800" dirty="0"/>
              <a:t>, </a:t>
            </a:r>
            <a:r>
              <a:rPr lang="cs-CZ" sz="5800" dirty="0" err="1"/>
              <a:t>goods</a:t>
            </a:r>
            <a:r>
              <a:rPr lang="cs-CZ" sz="5800" dirty="0"/>
              <a:t> and </a:t>
            </a:r>
            <a:r>
              <a:rPr lang="cs-CZ" sz="5800" dirty="0" err="1"/>
              <a:t>services</a:t>
            </a:r>
            <a:r>
              <a:rPr lang="cs-CZ" sz="5800" dirty="0"/>
              <a:t>, marketing mix.</a:t>
            </a:r>
          </a:p>
          <a:p>
            <a:pPr marL="0" indent="0" algn="ctr">
              <a:buNone/>
            </a:pPr>
            <a:r>
              <a:rPr lang="cs-CZ" sz="5800" dirty="0" err="1"/>
              <a:t>What</a:t>
            </a:r>
            <a:r>
              <a:rPr lang="cs-CZ" sz="5800" dirty="0"/>
              <a:t> are </a:t>
            </a:r>
            <a:r>
              <a:rPr lang="cs-CZ" sz="5800" dirty="0" err="1"/>
              <a:t>services</a:t>
            </a:r>
            <a:r>
              <a:rPr lang="cs-CZ" sz="5800" dirty="0"/>
              <a:t> and </a:t>
            </a:r>
            <a:r>
              <a:rPr lang="cs-CZ" sz="5800" dirty="0" err="1"/>
              <a:t>its</a:t>
            </a:r>
            <a:r>
              <a:rPr lang="cs-CZ" sz="5800" dirty="0"/>
              <a:t> </a:t>
            </a:r>
            <a:r>
              <a:rPr lang="cs-CZ" sz="5800" dirty="0" err="1"/>
              <a:t>attributes</a:t>
            </a:r>
            <a:r>
              <a:rPr lang="cs-CZ" sz="5800" dirty="0"/>
              <a:t>.</a:t>
            </a:r>
          </a:p>
          <a:p>
            <a:pPr marL="0" indent="0" algn="ctr">
              <a:buNone/>
            </a:pPr>
            <a:r>
              <a:rPr lang="cs-CZ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22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4788243" y="1005014"/>
            <a:ext cx="2421925" cy="1482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MARKETING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584886" y="1169773"/>
            <a:ext cx="2957384" cy="115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PRODUCTION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8456141" y="1169772"/>
            <a:ext cx="2957384" cy="115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CONSUMPTION</a:t>
            </a:r>
            <a:endParaRPr lang="en-GB" dirty="0"/>
          </a:p>
        </p:txBody>
      </p:sp>
      <p:sp>
        <p:nvSpPr>
          <p:cNvPr id="7" name="Ovál 6"/>
          <p:cNvSpPr/>
          <p:nvPr/>
        </p:nvSpPr>
        <p:spPr>
          <a:xfrm>
            <a:off x="8723870" y="4296030"/>
            <a:ext cx="2421925" cy="14828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MARKETING?</a:t>
            </a:r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1511643" y="4098324"/>
            <a:ext cx="2957384" cy="1153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PRODUCTION</a:t>
            </a:r>
            <a:endParaRPr lang="en-GB" dirty="0"/>
          </a:p>
        </p:txBody>
      </p:sp>
      <p:sp>
        <p:nvSpPr>
          <p:cNvPr id="9" name="Obdélník 8"/>
          <p:cNvSpPr/>
          <p:nvPr/>
        </p:nvSpPr>
        <p:spPr>
          <a:xfrm>
            <a:off x="2496066" y="4922108"/>
            <a:ext cx="2957384" cy="1153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CONSUMPTION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15248" y="408456"/>
            <a:ext cx="276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OUTCOME CONSUMPTION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15248" y="3520300"/>
            <a:ext cx="276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PROCESS CONSUMPTION</a:t>
            </a:r>
            <a:endParaRPr lang="en-GB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542270" y="1383957"/>
            <a:ext cx="49138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3542269" y="1997676"/>
            <a:ext cx="49138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5400" dirty="0" err="1"/>
              <a:t>From</a:t>
            </a:r>
            <a:r>
              <a:rPr lang="cs-CZ" sz="5400" dirty="0"/>
              <a:t> Business model to Marketing and vice versa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87372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642" y="0"/>
            <a:ext cx="9889958" cy="915067"/>
          </a:xfrm>
        </p:spPr>
        <p:txBody>
          <a:bodyPr/>
          <a:lstStyle/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788938"/>
            <a:ext cx="10515600" cy="6069062"/>
          </a:xfrm>
        </p:spPr>
      </p:pic>
    </p:spTree>
    <p:extLst>
      <p:ext uri="{BB962C8B-B14F-4D97-AF65-F5344CB8AC3E}">
        <p14:creationId xmlns:p14="http://schemas.microsoft.com/office/powerpoint/2010/main" val="32345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751"/>
            <a:ext cx="11742821" cy="8073192"/>
          </a:xfrm>
        </p:spPr>
      </p:pic>
    </p:spTree>
    <p:extLst>
      <p:ext uri="{BB962C8B-B14F-4D97-AF65-F5344CB8AC3E}">
        <p14:creationId xmlns:p14="http://schemas.microsoft.com/office/powerpoint/2010/main" val="238155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Proposition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94" y="1690688"/>
            <a:ext cx="8995611" cy="4947585"/>
          </a:xfrm>
        </p:spPr>
      </p:pic>
    </p:spTree>
    <p:extLst>
      <p:ext uri="{BB962C8B-B14F-4D97-AF65-F5344CB8AC3E}">
        <p14:creationId xmlns:p14="http://schemas.microsoft.com/office/powerpoint/2010/main" val="259732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Completing your canvas in 9 easy steps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15527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cs-CZ" dirty="0" err="1">
                <a:solidFill>
                  <a:srgbClr val="00B050"/>
                </a:solidFill>
              </a:rPr>
              <a:t>Choose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your</a:t>
            </a:r>
            <a:r>
              <a:rPr lang="cs-CZ" dirty="0">
                <a:solidFill>
                  <a:srgbClr val="00B050"/>
                </a:solidFill>
              </a:rPr>
              <a:t> segment</a:t>
            </a:r>
          </a:p>
          <a:p>
            <a:pPr marL="514350" indent="-514350">
              <a:buAutoNum type="arabicParenR"/>
            </a:pPr>
            <a:r>
              <a:rPr lang="cs-CZ" dirty="0" err="1">
                <a:solidFill>
                  <a:srgbClr val="00B050"/>
                </a:solidFill>
              </a:rPr>
              <a:t>Identify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consumer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jobs</a:t>
            </a:r>
            <a:endParaRPr lang="cs-CZ" dirty="0">
              <a:solidFill>
                <a:srgbClr val="00B050"/>
              </a:solidFill>
            </a:endParaRPr>
          </a:p>
          <a:p>
            <a:pPr marL="514350" indent="-514350">
              <a:buAutoNum type="arabicParenR"/>
            </a:pPr>
            <a:r>
              <a:rPr lang="cs-CZ" dirty="0" err="1">
                <a:solidFill>
                  <a:srgbClr val="00B050"/>
                </a:solidFill>
              </a:rPr>
              <a:t>Identify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pains</a:t>
            </a:r>
            <a:endParaRPr lang="cs-CZ" dirty="0">
              <a:solidFill>
                <a:srgbClr val="00B050"/>
              </a:solidFill>
            </a:endParaRPr>
          </a:p>
          <a:p>
            <a:pPr marL="514350" indent="-514350">
              <a:buAutoNum type="arabicParenR"/>
            </a:pPr>
            <a:r>
              <a:rPr lang="cs-CZ" dirty="0" err="1">
                <a:solidFill>
                  <a:srgbClr val="00B050"/>
                </a:solidFill>
              </a:rPr>
              <a:t>Identify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gains</a:t>
            </a:r>
            <a:endParaRPr lang="cs-CZ" dirty="0">
              <a:solidFill>
                <a:srgbClr val="00B050"/>
              </a:solidFill>
            </a:endParaRPr>
          </a:p>
          <a:p>
            <a:pPr marL="514350" indent="-514350">
              <a:buAutoNum type="arabicParenR"/>
            </a:pPr>
            <a:r>
              <a:rPr lang="cs-CZ" dirty="0" err="1">
                <a:solidFill>
                  <a:srgbClr val="00B050"/>
                </a:solidFill>
              </a:rPr>
              <a:t>Prioritize</a:t>
            </a:r>
            <a:endParaRPr lang="cs-CZ" dirty="0">
              <a:solidFill>
                <a:srgbClr val="00B050"/>
              </a:solidFill>
            </a:endParaRPr>
          </a:p>
          <a:p>
            <a:pPr marL="514350" indent="-514350">
              <a:buAutoNum type="arabicParenR"/>
            </a:pPr>
            <a:r>
              <a:rPr lang="cs-CZ" dirty="0" err="1">
                <a:solidFill>
                  <a:srgbClr val="0070C0"/>
                </a:solidFill>
              </a:rPr>
              <a:t>Write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down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list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products</a:t>
            </a:r>
            <a:endParaRPr lang="cs-CZ" dirty="0">
              <a:solidFill>
                <a:srgbClr val="0070C0"/>
              </a:solidFill>
            </a:endParaRPr>
          </a:p>
          <a:p>
            <a:pPr marL="514350" indent="-514350">
              <a:buAutoNum type="arabicParenR"/>
            </a:pPr>
            <a:r>
              <a:rPr lang="cs-CZ" dirty="0" err="1">
                <a:solidFill>
                  <a:srgbClr val="0070C0"/>
                </a:solidFill>
              </a:rPr>
              <a:t>Describe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pain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relievers</a:t>
            </a:r>
            <a:endParaRPr lang="cs-CZ" dirty="0">
              <a:solidFill>
                <a:srgbClr val="0070C0"/>
              </a:solidFill>
            </a:endParaRPr>
          </a:p>
          <a:p>
            <a:pPr marL="514350" indent="-514350">
              <a:buAutoNum type="arabicParenR"/>
            </a:pPr>
            <a:r>
              <a:rPr lang="cs-CZ" dirty="0" err="1">
                <a:solidFill>
                  <a:srgbClr val="0070C0"/>
                </a:solidFill>
              </a:rPr>
              <a:t>Describe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gain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creators</a:t>
            </a:r>
            <a:endParaRPr lang="cs-CZ" dirty="0">
              <a:solidFill>
                <a:srgbClr val="0070C0"/>
              </a:solidFill>
            </a:endParaRPr>
          </a:p>
          <a:p>
            <a:pPr marL="514350" indent="-514350">
              <a:buAutoNum type="arabicParenR"/>
            </a:pPr>
            <a:r>
              <a:rPr lang="cs-CZ" dirty="0" err="1">
                <a:solidFill>
                  <a:srgbClr val="0070C0"/>
                </a:solidFill>
              </a:rPr>
              <a:t>Prioritize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272329" y="1690688"/>
            <a:ext cx="1982624" cy="19826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8259510" y="4093020"/>
            <a:ext cx="2008261" cy="1811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1) </a:t>
            </a:r>
            <a:r>
              <a:rPr lang="cs-CZ" dirty="0" err="1">
                <a:solidFill>
                  <a:srgbClr val="00B050"/>
                </a:solidFill>
              </a:rPr>
              <a:t>Choose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your</a:t>
            </a:r>
            <a:r>
              <a:rPr lang="cs-CZ" dirty="0">
                <a:solidFill>
                  <a:srgbClr val="00B050"/>
                </a:solidFill>
              </a:rPr>
              <a:t> segment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Choose segment which you want to serve</a:t>
            </a:r>
          </a:p>
          <a:p>
            <a:r>
              <a:rPr lang="en-US" sz="4000" dirty="0"/>
              <a:t>Segment has to be representative</a:t>
            </a:r>
          </a:p>
          <a:p>
            <a:pPr lvl="1"/>
            <a:r>
              <a:rPr lang="en-US" sz="3600" dirty="0"/>
              <a:t>Large enough</a:t>
            </a:r>
          </a:p>
          <a:p>
            <a:r>
              <a:rPr lang="en-US" sz="4000" dirty="0"/>
              <a:t>There is internal </a:t>
            </a:r>
            <a:r>
              <a:rPr lang="en-US" sz="4000" dirty="0" err="1"/>
              <a:t>homogenity</a:t>
            </a:r>
            <a:r>
              <a:rPr lang="en-US" sz="4000" dirty="0"/>
              <a:t> and external </a:t>
            </a:r>
            <a:r>
              <a:rPr lang="en-US" sz="4000" dirty="0" err="1"/>
              <a:t>heterogenity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4741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273</Words>
  <Application>Microsoft Macintosh PowerPoint</Application>
  <PresentationFormat>Širokoúhlá obrazovka</PresentationFormat>
  <Paragraphs>53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Value proposition Marketing of services</vt:lpstr>
      <vt:lpstr>What we already know?</vt:lpstr>
      <vt:lpstr>Prezentace aplikace PowerPoint</vt:lpstr>
      <vt:lpstr>From Business model to Marketing and vice versa</vt:lpstr>
      <vt:lpstr>Lean Canvas</vt:lpstr>
      <vt:lpstr>Prezentace aplikace PowerPoint</vt:lpstr>
      <vt:lpstr>Value Proposition Canvas</vt:lpstr>
      <vt:lpstr>Completing your canvas in 9 easy steps</vt:lpstr>
      <vt:lpstr>1) Choose your segment</vt:lpstr>
      <vt:lpstr>2) Identify consumer jobs </vt:lpstr>
      <vt:lpstr>3) Identify pains </vt:lpstr>
      <vt:lpstr>4) Identify gains </vt:lpstr>
      <vt:lpstr>5) Prioritize </vt:lpstr>
      <vt:lpstr>6) Write down the list of products </vt:lpstr>
      <vt:lpstr>8) Describe gain creators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88</cp:revision>
  <dcterms:created xsi:type="dcterms:W3CDTF">2015-11-22T20:58:09Z</dcterms:created>
  <dcterms:modified xsi:type="dcterms:W3CDTF">2023-03-24T06:55:26Z</dcterms:modified>
</cp:coreProperties>
</file>