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5"/>
  </p:notesMasterIdLst>
  <p:sldIdLst>
    <p:sldId id="352" r:id="rId2"/>
    <p:sldId id="353" r:id="rId3"/>
    <p:sldId id="354" r:id="rId4"/>
    <p:sldId id="374" r:id="rId5"/>
    <p:sldId id="321" r:id="rId6"/>
    <p:sldId id="322" r:id="rId7"/>
    <p:sldId id="323" r:id="rId8"/>
    <p:sldId id="324" r:id="rId9"/>
    <p:sldId id="325" r:id="rId10"/>
    <p:sldId id="326" r:id="rId11"/>
    <p:sldId id="327" r:id="rId12"/>
    <p:sldId id="328" r:id="rId13"/>
    <p:sldId id="329" r:id="rId14"/>
    <p:sldId id="331" r:id="rId15"/>
    <p:sldId id="332" r:id="rId16"/>
    <p:sldId id="333" r:id="rId17"/>
    <p:sldId id="334" r:id="rId18"/>
    <p:sldId id="335" r:id="rId19"/>
    <p:sldId id="336" r:id="rId20"/>
    <p:sldId id="348" r:id="rId21"/>
    <p:sldId id="342" r:id="rId22"/>
    <p:sldId id="351" r:id="rId23"/>
    <p:sldId id="346" r:id="rId24"/>
    <p:sldId id="349" r:id="rId25"/>
    <p:sldId id="337" r:id="rId26"/>
    <p:sldId id="341" r:id="rId27"/>
    <p:sldId id="350" r:id="rId28"/>
    <p:sldId id="343" r:id="rId29"/>
    <p:sldId id="344" r:id="rId30"/>
    <p:sldId id="345" r:id="rId31"/>
    <p:sldId id="340" r:id="rId32"/>
    <p:sldId id="338" r:id="rId33"/>
    <p:sldId id="339" r:id="rId34"/>
    <p:sldId id="278" r:id="rId35"/>
    <p:sldId id="355" r:id="rId36"/>
    <p:sldId id="356" r:id="rId37"/>
    <p:sldId id="357" r:id="rId38"/>
    <p:sldId id="358" r:id="rId39"/>
    <p:sldId id="359" r:id="rId40"/>
    <p:sldId id="360" r:id="rId41"/>
    <p:sldId id="361" r:id="rId42"/>
    <p:sldId id="362" r:id="rId43"/>
    <p:sldId id="363" r:id="rId44"/>
    <p:sldId id="364" r:id="rId45"/>
    <p:sldId id="365" r:id="rId46"/>
    <p:sldId id="366" r:id="rId47"/>
    <p:sldId id="367" r:id="rId48"/>
    <p:sldId id="368" r:id="rId49"/>
    <p:sldId id="369" r:id="rId50"/>
    <p:sldId id="370" r:id="rId51"/>
    <p:sldId id="371" r:id="rId52"/>
    <p:sldId id="372" r:id="rId53"/>
    <p:sldId id="373" r:id="rId54"/>
    <p:sldId id="375" r:id="rId55"/>
    <p:sldId id="376" r:id="rId56"/>
    <p:sldId id="377" r:id="rId57"/>
    <p:sldId id="378" r:id="rId58"/>
    <p:sldId id="379" r:id="rId59"/>
    <p:sldId id="380" r:id="rId60"/>
    <p:sldId id="381" r:id="rId61"/>
    <p:sldId id="382" r:id="rId62"/>
    <p:sldId id="383" r:id="rId63"/>
    <p:sldId id="384" r:id="rId64"/>
    <p:sldId id="385" r:id="rId65"/>
    <p:sldId id="386" r:id="rId66"/>
    <p:sldId id="387" r:id="rId67"/>
    <p:sldId id="388" r:id="rId68"/>
    <p:sldId id="389" r:id="rId69"/>
    <p:sldId id="390" r:id="rId70"/>
    <p:sldId id="391" r:id="rId71"/>
    <p:sldId id="392" r:id="rId72"/>
    <p:sldId id="393" r:id="rId73"/>
    <p:sldId id="394" r:id="rId74"/>
    <p:sldId id="395" r:id="rId75"/>
    <p:sldId id="396" r:id="rId76"/>
    <p:sldId id="397" r:id="rId77"/>
    <p:sldId id="398" r:id="rId78"/>
    <p:sldId id="399" r:id="rId79"/>
    <p:sldId id="400" r:id="rId80"/>
    <p:sldId id="401" r:id="rId81"/>
    <p:sldId id="402" r:id="rId82"/>
    <p:sldId id="403" r:id="rId83"/>
    <p:sldId id="404" r:id="rId84"/>
    <p:sldId id="405" r:id="rId85"/>
    <p:sldId id="406" r:id="rId86"/>
    <p:sldId id="407" r:id="rId87"/>
    <p:sldId id="408" r:id="rId88"/>
    <p:sldId id="409" r:id="rId89"/>
    <p:sldId id="410" r:id="rId90"/>
    <p:sldId id="411" r:id="rId91"/>
    <p:sldId id="412" r:id="rId92"/>
    <p:sldId id="413" r:id="rId93"/>
    <p:sldId id="414" r:id="rId94"/>
    <p:sldId id="416" r:id="rId95"/>
    <p:sldId id="417" r:id="rId96"/>
    <p:sldId id="418" r:id="rId97"/>
    <p:sldId id="419" r:id="rId98"/>
    <p:sldId id="420" r:id="rId99"/>
    <p:sldId id="421" r:id="rId100"/>
    <p:sldId id="422" r:id="rId101"/>
    <p:sldId id="423" r:id="rId102"/>
    <p:sldId id="424" r:id="rId103"/>
    <p:sldId id="425" r:id="rId104"/>
    <p:sldId id="426" r:id="rId105"/>
    <p:sldId id="427" r:id="rId106"/>
    <p:sldId id="428" r:id="rId107"/>
    <p:sldId id="429" r:id="rId108"/>
    <p:sldId id="430" r:id="rId109"/>
    <p:sldId id="431" r:id="rId110"/>
    <p:sldId id="432" r:id="rId111"/>
    <p:sldId id="433" r:id="rId112"/>
    <p:sldId id="434" r:id="rId113"/>
    <p:sldId id="435" r:id="rId114"/>
    <p:sldId id="436" r:id="rId115"/>
    <p:sldId id="437" r:id="rId116"/>
    <p:sldId id="438" r:id="rId117"/>
    <p:sldId id="439" r:id="rId118"/>
    <p:sldId id="440" r:id="rId119"/>
    <p:sldId id="441" r:id="rId120"/>
    <p:sldId id="442" r:id="rId121"/>
    <p:sldId id="443" r:id="rId122"/>
    <p:sldId id="444" r:id="rId123"/>
    <p:sldId id="445" r:id="rId124"/>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1" autoAdjust="0"/>
    <p:restoredTop sz="94660"/>
  </p:normalViewPr>
  <p:slideViewPr>
    <p:cSldViewPr>
      <p:cViewPr varScale="1">
        <p:scale>
          <a:sx n="81" d="100"/>
          <a:sy n="81" d="100"/>
        </p:scale>
        <p:origin x="824"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30.03.2023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51</a:t>
            </a:fld>
            <a:endParaRPr lang="cs-CZ"/>
          </a:p>
        </p:txBody>
      </p:sp>
    </p:spTree>
    <p:extLst>
      <p:ext uri="{BB962C8B-B14F-4D97-AF65-F5344CB8AC3E}">
        <p14:creationId xmlns:p14="http://schemas.microsoft.com/office/powerpoint/2010/main" val="3340572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Koncepce manažerských funkcí</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Manažerské funkce sekvenční</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a:solidFill>
                  <a:srgbClr val="307871"/>
                </a:solidFill>
                <a:latin typeface="Times New Roman" panose="02020603050405020304" pitchFamily="18" charset="0"/>
                <a:cs typeface="Times New Roman" panose="02020603050405020304" pitchFamily="18" charset="0"/>
              </a:rPr>
              <a:t>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51797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Prvky organizace</a:t>
            </a:r>
            <a:r>
              <a:rPr lang="cs-CZ" sz="1800" dirty="0"/>
              <a:t>, kterými jsou lidé a výrobní prostředky, rozdělujeme do dvou skupin, a to na prvky řízené a prvky řídící. </a:t>
            </a:r>
          </a:p>
          <a:p>
            <a:pPr algn="just"/>
            <a:r>
              <a:rPr lang="cs-CZ" sz="1800" b="1" dirty="0"/>
              <a:t>Prvky řízené</a:t>
            </a:r>
            <a:r>
              <a:rPr lang="cs-CZ" sz="1800" dirty="0"/>
              <a:t> představují koordinované útvary řízené prvky řídícími. Jedná se v podstatě o podřízené, kteří jsou řízeni svými manažery. </a:t>
            </a:r>
          </a:p>
          <a:p>
            <a:pPr algn="just"/>
            <a:r>
              <a:rPr lang="cs-CZ" sz="1800" b="1" dirty="0"/>
              <a:t>Řídící prvky</a:t>
            </a:r>
            <a:r>
              <a:rPr lang="cs-CZ" sz="1800" dirty="0"/>
              <a:t> představují samotný management organizace. </a:t>
            </a:r>
          </a:p>
          <a:p>
            <a:pPr algn="just"/>
            <a:r>
              <a:rPr lang="cs-CZ" sz="1800" dirty="0"/>
              <a:t>Nejvyšším řídícím prvkem (vrcholovým řídícím prvkem) je top management realizující strategické řízení. </a:t>
            </a:r>
          </a:p>
          <a:p>
            <a:pPr algn="just"/>
            <a:r>
              <a:rPr lang="cs-CZ" sz="1800" dirty="0"/>
              <a:t>Nejnižším řídícím prvkem je operativní řídící prvek, který představuje liniové manažery realizující operativní řízení. </a:t>
            </a:r>
          </a:p>
          <a:p>
            <a:pPr algn="just"/>
            <a:r>
              <a:rPr lang="cs-CZ" sz="1800" dirty="0"/>
              <a:t>Mezi těmito dvěma řídícími prvky existuje střední řídící prvek, který je tvořen středním managementem, který realizuje taktické řízení.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Prvky organizace</a:t>
            </a:r>
          </a:p>
        </p:txBody>
      </p:sp>
    </p:spTree>
    <p:extLst>
      <p:ext uri="{BB962C8B-B14F-4D97-AF65-F5344CB8AC3E}">
        <p14:creationId xmlns:p14="http://schemas.microsoft.com/office/powerpoint/2010/main" val="4085401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3264"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Z hlediska zdrojů informací: </a:t>
            </a:r>
          </a:p>
          <a:p>
            <a:pPr algn="just"/>
            <a:r>
              <a:rPr lang="cs-CZ" sz="1800" dirty="0"/>
              <a:t>interní zdroje – vnitřní podniková datová základna, </a:t>
            </a:r>
          </a:p>
          <a:p>
            <a:pPr algn="just"/>
            <a:r>
              <a:rPr lang="cs-CZ" sz="1800" dirty="0"/>
              <a:t>externí zdroje – vnější zdroje, např. právní normy, informace o trhu, apod. </a:t>
            </a:r>
          </a:p>
          <a:p>
            <a:pPr marL="0" indent="0" algn="just">
              <a:buNone/>
            </a:pPr>
            <a:r>
              <a:rPr lang="cs-CZ" sz="1800" b="1" dirty="0"/>
              <a:t>Z hlediska účelu použití: </a:t>
            </a:r>
          </a:p>
          <a:p>
            <a:pPr algn="just"/>
            <a:r>
              <a:rPr lang="cs-CZ" sz="1800" dirty="0"/>
              <a:t>informace poznávací – např. odborná literatura sloužící pro rozšíření odborného růstu pracovníků podniku, </a:t>
            </a:r>
          </a:p>
          <a:p>
            <a:pPr algn="just"/>
            <a:r>
              <a:rPr lang="cs-CZ" sz="1800" dirty="0"/>
              <a:t>informace řídící, resp. podněcující plnění řídících funkcí: o zdrojích, o pracovnících, o minulosti (účetnictví, rozbory, statistika, výsledné kalkulace atd.), do budoucnosti (prognostické, plánované, normativní, rozpočetnictví, kalkulace), </a:t>
            </a:r>
          </a:p>
          <a:p>
            <a:pPr algn="just"/>
            <a:r>
              <a:rPr lang="cs-CZ" sz="1800" dirty="0"/>
              <a:t>informace přímé – příkazy, operativní rozhodnutí, </a:t>
            </a:r>
          </a:p>
          <a:p>
            <a:pPr algn="just"/>
            <a:r>
              <a:rPr lang="cs-CZ" sz="1800" dirty="0"/>
              <a:t>informace zpětné vazby – kontrolní, regulační. </a:t>
            </a:r>
          </a:p>
          <a:p>
            <a:pPr algn="just"/>
            <a:endParaRPr lang="it-IT"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Klasifikace informací III</a:t>
            </a:r>
          </a:p>
        </p:txBody>
      </p:sp>
    </p:spTree>
    <p:extLst>
      <p:ext uri="{BB962C8B-B14F-4D97-AF65-F5344CB8AC3E}">
        <p14:creationId xmlns:p14="http://schemas.microsoft.com/office/powerpoint/2010/main" val="18065716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3264"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Z hlediska obsahu: </a:t>
            </a:r>
          </a:p>
          <a:p>
            <a:pPr algn="just"/>
            <a:r>
              <a:rPr lang="cs-CZ" sz="1800" dirty="0"/>
              <a:t>ekonomické informace – vyjadřují ekonomickou činnost podniků; </a:t>
            </a:r>
          </a:p>
          <a:p>
            <a:pPr algn="just"/>
            <a:r>
              <a:rPr lang="cs-CZ" sz="1800" dirty="0"/>
              <a:t>technické informace, </a:t>
            </a:r>
          </a:p>
          <a:p>
            <a:pPr algn="just"/>
            <a:r>
              <a:rPr lang="cs-CZ" sz="1800" dirty="0"/>
              <a:t>právní, sociální, ekologické, inovační, atd. </a:t>
            </a:r>
          </a:p>
          <a:p>
            <a:pPr marL="0" indent="0" algn="just">
              <a:buNone/>
            </a:pPr>
            <a:r>
              <a:rPr lang="cs-CZ" sz="1800" b="1" dirty="0"/>
              <a:t>Z hlediska dokumentace: </a:t>
            </a:r>
          </a:p>
          <a:p>
            <a:pPr algn="just"/>
            <a:r>
              <a:rPr lang="cs-CZ" sz="1800" dirty="0"/>
              <a:t>informace dokumentované – např. účetnictví, statistika, systém kvality…</a:t>
            </a:r>
          </a:p>
          <a:p>
            <a:pPr algn="just"/>
            <a:r>
              <a:rPr lang="cs-CZ" sz="1800" dirty="0"/>
              <a:t>nedokumentované, </a:t>
            </a:r>
          </a:p>
          <a:p>
            <a:pPr marL="0" indent="0" algn="just">
              <a:buNone/>
            </a:pPr>
            <a:r>
              <a:rPr lang="cs-CZ" sz="1800" b="1" dirty="0"/>
              <a:t>Z hlediska odvození: </a:t>
            </a:r>
          </a:p>
          <a:p>
            <a:pPr algn="just"/>
            <a:r>
              <a:rPr lang="cs-CZ" sz="1800" dirty="0"/>
              <a:t>informace prvotní – týkají se bezprostředně průběhů výkonných procesů; jsou to např. prvotní doklady o materiálu, výrobě atd., </a:t>
            </a:r>
          </a:p>
          <a:p>
            <a:pPr algn="just"/>
            <a:r>
              <a:rPr lang="cs-CZ" sz="1800" dirty="0"/>
              <a:t>druhotné (odvozené) – jsou tvořené selekcí a agregací prvotních informací, jejich redukcí ve smyslu potřeb pro vyšší stupně řízení. </a:t>
            </a:r>
          </a:p>
          <a:p>
            <a:pPr algn="just"/>
            <a:endParaRPr lang="it-IT"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Klasifikace informací IV</a:t>
            </a:r>
          </a:p>
        </p:txBody>
      </p:sp>
    </p:spTree>
    <p:extLst>
      <p:ext uri="{BB962C8B-B14F-4D97-AF65-F5344CB8AC3E}">
        <p14:creationId xmlns:p14="http://schemas.microsoft.com/office/powerpoint/2010/main" val="350039841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Z hlediska charakteru zdroje – primární, sekundární, terciární</a:t>
            </a:r>
          </a:p>
          <a:p>
            <a:endParaRPr lang="cs-CZ" sz="1800" dirty="0"/>
          </a:p>
          <a:p>
            <a:r>
              <a:rPr lang="cs-CZ" sz="1800" dirty="0"/>
              <a:t>Z hlediska  vztahu zdroje k podniku – interní, externí</a:t>
            </a:r>
          </a:p>
          <a:p>
            <a:endParaRPr lang="cs-CZ" sz="1800" dirty="0"/>
          </a:p>
          <a:p>
            <a:r>
              <a:rPr lang="cs-CZ" sz="1800" dirty="0"/>
              <a:t>Z hlediska dostupnosti – dostupné, nedostupné</a:t>
            </a:r>
          </a:p>
          <a:p>
            <a:endParaRPr lang="cs-CZ" sz="1800" dirty="0"/>
          </a:p>
          <a:p>
            <a:r>
              <a:rPr lang="cs-CZ" sz="1800" dirty="0"/>
              <a:t>Z hlediska odbornosti zdroje – profesionální, amatérské</a:t>
            </a:r>
          </a:p>
          <a:p>
            <a:endParaRPr lang="cs-CZ" sz="1800" dirty="0"/>
          </a:p>
          <a:p>
            <a:r>
              <a:rPr lang="cs-CZ" sz="1800" dirty="0"/>
              <a:t>Z hlediska významu zdroje – literárně-vědecké, objektivně hodnotící, spontánní zdroje</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Zdroje dat podle Kozla a kol. (2006)</a:t>
            </a:r>
          </a:p>
        </p:txBody>
      </p:sp>
    </p:spTree>
    <p:extLst>
      <p:ext uri="{BB962C8B-B14F-4D97-AF65-F5344CB8AC3E}">
        <p14:creationId xmlns:p14="http://schemas.microsoft.com/office/powerpoint/2010/main" val="287953128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Informační systém podniku </a:t>
            </a:r>
            <a:r>
              <a:rPr lang="cs-CZ" sz="1800" dirty="0"/>
              <a:t>zahrnuje pracovníky, zařízení a informační technologie pro sběr, třídění, analyzování a distribuování potřebných, včasných a přesných informací tvůrcům manažerských rozhodnutí. </a:t>
            </a:r>
          </a:p>
          <a:p>
            <a:pPr algn="just"/>
            <a:r>
              <a:rPr lang="cs-CZ" sz="1800" dirty="0"/>
              <a:t>Smyslem je posouzení informační potřeby manažerů a poskytnutí potřebných informací. </a:t>
            </a:r>
          </a:p>
          <a:p>
            <a:pPr algn="just"/>
            <a:endParaRPr lang="cs-CZ" sz="1800" dirty="0"/>
          </a:p>
          <a:p>
            <a:pPr algn="just"/>
            <a:r>
              <a:rPr lang="cs-CZ" sz="1800" b="1" i="1" dirty="0"/>
              <a:t>Podmínky efektivního informačního systému:</a:t>
            </a:r>
            <a:endParaRPr lang="cs-CZ" sz="1800" dirty="0"/>
          </a:p>
          <a:p>
            <a:pPr lvl="1" algn="just"/>
            <a:r>
              <a:rPr lang="cs-CZ" sz="1800" dirty="0"/>
              <a:t>vybavenost firmy kvalitní informační technologií;</a:t>
            </a:r>
          </a:p>
          <a:p>
            <a:pPr lvl="1" algn="just"/>
            <a:r>
              <a:rPr lang="cs-CZ" sz="1800" dirty="0"/>
              <a:t>navržení a vytvoření systému uspokojujícího informační potřeby manažerů.</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Informační systém podniku</a:t>
            </a:r>
          </a:p>
        </p:txBody>
      </p:sp>
    </p:spTree>
    <p:extLst>
      <p:ext uri="{BB962C8B-B14F-4D97-AF65-F5344CB8AC3E}">
        <p14:creationId xmlns:p14="http://schemas.microsoft.com/office/powerpoint/2010/main" val="325917339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Interní informační systém </a:t>
            </a:r>
            <a:r>
              <a:rPr lang="cs-CZ" sz="1800" dirty="0"/>
              <a:t>– získává informace z podnikové evidence a statistiky. </a:t>
            </a:r>
          </a:p>
          <a:p>
            <a:pPr lvl="0" algn="just"/>
            <a:r>
              <a:rPr lang="cs-CZ" sz="1800" b="1" dirty="0"/>
              <a:t>Zpravodajský systém </a:t>
            </a:r>
            <a:r>
              <a:rPr lang="cs-CZ" sz="1800" dirty="0"/>
              <a:t>– poskytuje informace o každodenním a očekávaném vývoji v okolí podniku.</a:t>
            </a:r>
          </a:p>
          <a:p>
            <a:pPr lvl="0" algn="just"/>
            <a:r>
              <a:rPr lang="cs-CZ" sz="1800" b="1" dirty="0"/>
              <a:t>Výzkumný systém </a:t>
            </a:r>
            <a:r>
              <a:rPr lang="cs-CZ" sz="1800" dirty="0"/>
              <a:t>– představuje výzkumné studie zaměřené na specifické problémy a příležitosti firmy, realizuje se marketingovými výzkumy a výzkumy trhu.</a:t>
            </a:r>
          </a:p>
          <a:p>
            <a:pPr algn="just"/>
            <a:r>
              <a:rPr lang="cs-CZ" sz="1800" b="1" dirty="0"/>
              <a:t>Systém na podporu rozhodování </a:t>
            </a:r>
            <a:r>
              <a:rPr lang="cs-CZ" sz="1800" dirty="0"/>
              <a:t>– zahrnuje systémy využívající počítačový hardware a software k poskytování informací v procesu manažerského rozhodování.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informačního systému podniku</a:t>
            </a:r>
          </a:p>
        </p:txBody>
      </p:sp>
    </p:spTree>
    <p:extLst>
      <p:ext uri="{BB962C8B-B14F-4D97-AF65-F5344CB8AC3E}">
        <p14:creationId xmlns:p14="http://schemas.microsoft.com/office/powerpoint/2010/main" val="198414866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Lidské zdroje představují pro podnik často nejcennější a nejdražší zdroj a ten je mnohdy jazýčkem na vahách v rámci konkurenčního boje a rozhoduje tak o konkurenceschopnosti podniku. </a:t>
            </a:r>
          </a:p>
          <a:p>
            <a:pPr lvl="0" algn="just"/>
            <a:r>
              <a:rPr lang="cs-CZ" sz="1800" dirty="0"/>
              <a:t>Důležitost lidských zdrojů pro organizaci můžeme vidět ve smyslu určité hnací síly, která uvádí v pohyb ostatní zdroje a je determinantem úrovně jejich využívání.</a:t>
            </a:r>
          </a:p>
          <a:p>
            <a:pPr lvl="0" algn="just"/>
            <a:r>
              <a:rPr lang="cs-CZ" sz="1800" dirty="0"/>
              <a:t>Řízení lidských zdrojů nebo také personální řízení může tak být považováno za jádro celého podnikového řízení. Personální řízení je součást té časti podnikového řízení, která se zaměřuje na řízení lidských zdrojů v rámci významu člověka jako pracovní síly pro podnik. </a:t>
            </a:r>
          </a:p>
          <a:p>
            <a:pPr lvl="0" algn="just"/>
            <a:r>
              <a:rPr lang="cs-CZ" sz="1800" dirty="0"/>
              <a:t>Zaměřuje se na jeho získávání, fungování, formování, organizování a propojování jeho činností, výsledky jeho práce, pracovní chování a schopnosti, sociální rozvoj a v neposlední řadě i na vztahy k organizaci, spolupracovníkům a vykonané práci.</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Zabezpečení personální</a:t>
            </a:r>
          </a:p>
        </p:txBody>
      </p:sp>
    </p:spTree>
    <p:extLst>
      <p:ext uri="{BB962C8B-B14F-4D97-AF65-F5344CB8AC3E}">
        <p14:creationId xmlns:p14="http://schemas.microsoft.com/office/powerpoint/2010/main" val="298317681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vytváření dynamického souladu mezi počtem a strukturou pracovních míst v podniku, aby v každém okamžiku bylo místo obsazeno, a aby kvalifikace odpovídala v rámci organizační struktury podniku; </a:t>
            </a:r>
          </a:p>
          <a:p>
            <a:pPr algn="just"/>
            <a:r>
              <a:rPr lang="cs-CZ" sz="1800" dirty="0"/>
              <a:t>znalosti o personálních potřebách podniku, vytváření personálního plánu, </a:t>
            </a:r>
          </a:p>
          <a:p>
            <a:pPr algn="just"/>
            <a:r>
              <a:rPr lang="cs-CZ" sz="1800" dirty="0"/>
              <a:t>optimální využívání pracovních sil v podniku, využívání kvalifikace;</a:t>
            </a:r>
          </a:p>
          <a:p>
            <a:pPr algn="just"/>
            <a:r>
              <a:rPr lang="cs-CZ" sz="1800" dirty="0"/>
              <a:t>výběr pracovních sil, rozmístění pracovníků (vhodné podmínky), pensionování a propouštění pracovníků; </a:t>
            </a:r>
          </a:p>
          <a:p>
            <a:pPr algn="just"/>
            <a:r>
              <a:rPr lang="cs-CZ" sz="1800" dirty="0"/>
              <a:t>orientace (adaptační aktivita) pracovníků; </a:t>
            </a:r>
          </a:p>
          <a:p>
            <a:pPr algn="just"/>
            <a:r>
              <a:rPr lang="cs-CZ" sz="1800" dirty="0"/>
              <a:t>personální a sociální rozvoj pracovníků (školení, možnost dalšího vzdělávání);</a:t>
            </a:r>
          </a:p>
          <a:p>
            <a:pPr algn="just"/>
            <a:r>
              <a:rPr lang="cs-CZ" sz="1800" dirty="0"/>
              <a:t>hodnocení pracovníků.</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Úkoly řízení lidských zdrojů</a:t>
            </a:r>
          </a:p>
        </p:txBody>
      </p:sp>
    </p:spTree>
    <p:extLst>
      <p:ext uri="{BB962C8B-B14F-4D97-AF65-F5344CB8AC3E}">
        <p14:creationId xmlns:p14="http://schemas.microsoft.com/office/powerpoint/2010/main" val="61713792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Personální plánování nebo také plánování lidských zdrojů slouží k realizaci podnikových cílů prostřednictvím předvídání budoucího vývoje, stanovením cílů a pozdější realizaci opatření, která vedou k realizaci podnikových úkolů za pomoci adekvátní a vhodné pracovní síly. </a:t>
            </a:r>
          </a:p>
          <a:p>
            <a:pPr algn="just"/>
            <a:r>
              <a:rPr lang="cs-CZ" sz="1800" dirty="0"/>
              <a:t>Z jiného pohledu je plánování lidských zdrojů součástí aktivit organizací a podnikatelů, kde je potřeba odrážet nestabilní pracovní prostředí schopností organizace se přizpůsobit měnícím se podmínkám.</a:t>
            </a:r>
          </a:p>
          <a:p>
            <a:pPr algn="just"/>
            <a:r>
              <a:rPr lang="cs-CZ" sz="1800" dirty="0"/>
              <a:t>Metody v oblasti plánování lidských zdrojů lze rozlišit z obecného pohledu za metody intuitivní a nebo kvantitativní. </a:t>
            </a:r>
          </a:p>
          <a:p>
            <a:pPr algn="just"/>
            <a:r>
              <a:rPr lang="cs-CZ" sz="1800" b="1" dirty="0"/>
              <a:t>Intuitivní metody </a:t>
            </a:r>
            <a:r>
              <a:rPr lang="cs-CZ" sz="1800" dirty="0"/>
              <a:t>jsou předně operativnější a rychlejší. Nepracuje se při nich s tvrdými daty a jejich analýzou. </a:t>
            </a:r>
            <a:r>
              <a:rPr lang="cs-CZ" sz="1800" b="1" dirty="0"/>
              <a:t>Metody kvantitativní </a:t>
            </a:r>
            <a:r>
              <a:rPr lang="cs-CZ" sz="1800" dirty="0"/>
              <a:t>zase naopak vyžadují delší přípravu, spočívající ve shromažďování důležitých a potřebných dat.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Plánování lidských zdrojů</a:t>
            </a:r>
          </a:p>
        </p:txBody>
      </p:sp>
    </p:spTree>
    <p:extLst>
      <p:ext uri="{BB962C8B-B14F-4D97-AF65-F5344CB8AC3E}">
        <p14:creationId xmlns:p14="http://schemas.microsoft.com/office/powerpoint/2010/main" val="120249536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Pro plánování lidských zdrojů se jeví jako vhodnější metody intuitivní, především pro jejich operativnost, nižší náročnost na podklady a především z důvodu, že intuitivní metody berou v úvahu obtížně kvantifikovatelné nebo zcela nekvantifikovatelné faktory a je tak posuzována všeobecně širší škála těchto faktorů. Také vyhovují více flexibilnímu plánování pracovních sil, protože z hlediska kratší perspektivy bývají více spolehlivé, levnější a snadněji interpretovatelné.</a:t>
            </a:r>
          </a:p>
          <a:p>
            <a:pPr algn="just"/>
            <a:r>
              <a:rPr lang="cs-CZ" sz="1800" dirty="0"/>
              <a:t>Na základě intuitivních metod mohou odborníci definovat dle svého posouzení předpokládanou potřebu zaměstnanců určité kvalifikace, osobních kvalit a praxe. </a:t>
            </a:r>
          </a:p>
          <a:p>
            <a:pPr algn="just"/>
            <a:r>
              <a:rPr lang="cs-CZ" sz="1800" dirty="0"/>
              <a:t>Jsou takto odborníky předvídáni i</a:t>
            </a:r>
            <a:r>
              <a:rPr lang="cs-CZ" sz="1800" i="1" dirty="0"/>
              <a:t> </a:t>
            </a:r>
            <a:r>
              <a:rPr lang="cs-CZ" sz="1800" dirty="0"/>
              <a:t>budoucí, pro organizaci perspektivní manažeři, kteří budou překonávat izolace mezi velkým množstvím do hloubky propracovaných oborů, které jsou za svými hranicemi pro organizaci velmi těžko uchopitelné a nejsou tedy pro ni inspirativní.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Intuitivní metody plánování lidských zdrojů</a:t>
            </a:r>
          </a:p>
        </p:txBody>
      </p:sp>
    </p:spTree>
    <p:extLst>
      <p:ext uri="{BB962C8B-B14F-4D97-AF65-F5344CB8AC3E}">
        <p14:creationId xmlns:p14="http://schemas.microsoft.com/office/powerpoint/2010/main" val="429017910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Odborné předpovědi </a:t>
            </a:r>
            <a:r>
              <a:rPr lang="cs-CZ" sz="1800" i="1" dirty="0"/>
              <a:t>–</a:t>
            </a:r>
            <a:r>
              <a:rPr lang="cs-CZ" sz="1800" dirty="0"/>
              <a:t> na základě posouzení a zvážení odborníků je předpovídána potřeba pracovníků určitých specifických požadavků v rámci praxe, kvalifikace a osobních kvalit.</a:t>
            </a:r>
            <a:r>
              <a:rPr lang="cs-CZ" sz="1800" i="1" dirty="0"/>
              <a:t> </a:t>
            </a:r>
            <a:endParaRPr lang="cs-CZ" sz="1800" dirty="0"/>
          </a:p>
          <a:p>
            <a:pPr lvl="0" algn="just"/>
            <a:r>
              <a:rPr lang="cs-CZ" sz="1800" b="1" dirty="0"/>
              <a:t>Metody skupinového rozhodování (brainstorming) </a:t>
            </a:r>
            <a:r>
              <a:rPr lang="cs-CZ" sz="1800" i="1" dirty="0"/>
              <a:t>– </a:t>
            </a:r>
            <a:r>
              <a:rPr lang="cs-CZ" sz="1800" dirty="0"/>
              <a:t>tato metoda patří mezi obecně nejrozšířenější metody, která je i snadno modifikovatelná a poskytuje jako skupinová metoda plastičtější pohled na věc z různých úhlů pohledu a v různých alternativách. Metoda předpovědi jedním odborníkem tento širší pohled postrádá.   </a:t>
            </a:r>
            <a:r>
              <a:rPr lang="cs-CZ" sz="1800" i="1" dirty="0"/>
              <a:t>  </a:t>
            </a:r>
            <a:r>
              <a:rPr lang="cs-CZ" sz="1800" dirty="0"/>
              <a:t> </a:t>
            </a:r>
          </a:p>
          <a:p>
            <a:pPr algn="just"/>
            <a:r>
              <a:rPr lang="cs-CZ" sz="1800" b="1" dirty="0"/>
              <a:t>Metoda </a:t>
            </a:r>
            <a:r>
              <a:rPr lang="cs-CZ" sz="1800" b="1" dirty="0" err="1"/>
              <a:t>delphi</a:t>
            </a:r>
            <a:r>
              <a:rPr lang="cs-CZ" sz="1800" b="1" dirty="0"/>
              <a:t> (kaskádová metoda) </a:t>
            </a:r>
            <a:r>
              <a:rPr lang="cs-CZ" sz="1800" i="1" dirty="0"/>
              <a:t>– </a:t>
            </a:r>
            <a:r>
              <a:rPr lang="cs-CZ" sz="1800" dirty="0"/>
              <a:t>je určitým zkřížením předchozích metod, kdy jsou jednotliví odborníci vyzváni k formulaci svých předpovědí. Po seznámení se se všemi odpověďmi jsou posléze vyzváni k novým předpovědím. Dochází tak v postupných krocích k přibližování odpovědí, které nejsou předpovědí pouze jednoho z odborníků, ale postupnými kroky dochází k formě určitého konsensu.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Typy intuitivních metod</a:t>
            </a:r>
          </a:p>
        </p:txBody>
      </p:sp>
    </p:spTree>
    <p:extLst>
      <p:ext uri="{BB962C8B-B14F-4D97-AF65-F5344CB8AC3E}">
        <p14:creationId xmlns:p14="http://schemas.microsoft.com/office/powerpoint/2010/main" val="1620288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Prvky organizačního systému jsou diferencovány na základě struktury a chování příslušného systému do organizačních subsystémů, které mohou mít charakter trvalý nebo pružný. </a:t>
            </a:r>
          </a:p>
          <a:p>
            <a:pPr algn="just"/>
            <a:r>
              <a:rPr lang="cs-CZ" sz="1800" dirty="0"/>
              <a:t>V podstatě lze v podniku vymezit tři základní subsystémy, a to subsystém výrobní, ekonomický a sociální. </a:t>
            </a:r>
          </a:p>
          <a:p>
            <a:pPr algn="just"/>
            <a:r>
              <a:rPr lang="cs-CZ" sz="1800" b="1" dirty="0"/>
              <a:t>Výrobní subsystém</a:t>
            </a:r>
            <a:r>
              <a:rPr lang="cs-CZ" sz="1800" dirty="0"/>
              <a:t> je spojen s hmotně energetickým procesem přeměny vstupů na výstupy, popřípadě poskytování služeb. </a:t>
            </a:r>
          </a:p>
          <a:p>
            <a:pPr algn="just"/>
            <a:r>
              <a:rPr lang="cs-CZ" sz="1800" b="1" dirty="0"/>
              <a:t>Subsystém ekonomický</a:t>
            </a:r>
            <a:r>
              <a:rPr lang="cs-CZ" sz="1800" dirty="0"/>
              <a:t> je spojen s ekonomickými aktivitami v organizaci a jeho součásti jsou příslušné ekonomické režimy včetně vnitropodnikových, obchodních, zásobovacích a odbytových aktivit v rámci příslušného organizačního informačního systému. </a:t>
            </a:r>
          </a:p>
          <a:p>
            <a:pPr algn="just"/>
            <a:r>
              <a:rPr lang="cs-CZ" sz="1800" b="1" dirty="0"/>
              <a:t>Subsystém sociální</a:t>
            </a:r>
            <a:r>
              <a:rPr lang="cs-CZ" sz="1800" dirty="0"/>
              <a:t> je tvořen jednotlivci, sociálními skupinami a institucemi a vzájemnými vazbami mezi těmito prvky.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Organizační subsystémy</a:t>
            </a:r>
          </a:p>
        </p:txBody>
      </p:sp>
    </p:spTree>
    <p:extLst>
      <p:ext uri="{BB962C8B-B14F-4D97-AF65-F5344CB8AC3E}">
        <p14:creationId xmlns:p14="http://schemas.microsoft.com/office/powerpoint/2010/main" val="832421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Jedná se o velmi složité, časově náročné a nepříliš využívané matematicko-analytické metody. Z hlediska malých firem je využití těchto metod velmi nepravděpodobné. Jde například o metody indexování, které jsou využívány zejména v případě určité sezónnosti pracovních úkolů. </a:t>
            </a:r>
          </a:p>
          <a:p>
            <a:pPr algn="just"/>
            <a:r>
              <a:rPr lang="cs-CZ" sz="1800" dirty="0"/>
              <a:t>U metody extrapolování se na základě určitých projevů v minulosti předpovídá stav, který bude v budoucnosti, nastává zde problém variability prostředí a nelze v mnoha případech z poměrně stabilního růstu určitých hodnot předpovídat, že tato tendence bude pokračovat i nadále. </a:t>
            </a:r>
          </a:p>
          <a:p>
            <a:pPr algn="just"/>
            <a:r>
              <a:rPr lang="cs-CZ" sz="1800" dirty="0"/>
              <a:t>Metoda počítačových analýz zase pracuje s velkým množstvím dat z minulosti, na jejichž základě předpovídá, jaký bude další průběh událostí, ovšem za předpokladu nepříliš se měnících podmínek.</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Kvantitativní metody plánování lidských zdrojů</a:t>
            </a:r>
          </a:p>
        </p:txBody>
      </p:sp>
    </p:spTree>
    <p:extLst>
      <p:ext uri="{BB962C8B-B14F-4D97-AF65-F5344CB8AC3E}">
        <p14:creationId xmlns:p14="http://schemas.microsoft.com/office/powerpoint/2010/main" val="56872389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Proces získávání lidských zdrojů</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7418" y="1059582"/>
            <a:ext cx="7346950" cy="3528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5896691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Z pohledu zaměstnavatele bychom mohli zdroje pracovních sil rozdělit nejobecnějším způsobem na zdroje: </a:t>
            </a:r>
          </a:p>
          <a:p>
            <a:pPr algn="just"/>
            <a:r>
              <a:rPr lang="cs-CZ" sz="1800" b="1" dirty="0"/>
              <a:t>Interní zdroje</a:t>
            </a:r>
            <a:r>
              <a:rPr lang="cs-CZ" sz="1800" dirty="0"/>
              <a:t>, což jsou vlastní zaměstnanci firmy; </a:t>
            </a:r>
          </a:p>
          <a:p>
            <a:pPr algn="just"/>
            <a:r>
              <a:rPr lang="cs-CZ" sz="1800" b="1" dirty="0"/>
              <a:t>Zdroje externí</a:t>
            </a:r>
            <a:r>
              <a:rPr lang="cs-CZ" sz="1800" dirty="0"/>
              <a:t>, kdy se jedná o všechny ty, kteří nejsou vlastními zaměstnanci firmy a mohou tak působit jak v konkurenčních firmách, tak ve firmách mimo obor. </a:t>
            </a:r>
          </a:p>
          <a:p>
            <a:pPr algn="just"/>
            <a:endParaRPr lang="cs-CZ" sz="1800" dirty="0"/>
          </a:p>
          <a:p>
            <a:pPr algn="just"/>
            <a:r>
              <a:rPr lang="cs-CZ" sz="1800" dirty="0"/>
              <a:t>Vzhledem k užití prostředků pro výběr a zajištění zaměstnanců, že jak v případě výběru z interních zdrojů, tak v případě výběru z externích zdrojů, může zaměstnavatel či firma užít vlastních i najatých sil.</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Zdroje lidských sil</a:t>
            </a:r>
          </a:p>
        </p:txBody>
      </p:sp>
    </p:spTree>
    <p:extLst>
      <p:ext uri="{BB962C8B-B14F-4D97-AF65-F5344CB8AC3E}">
        <p14:creationId xmlns:p14="http://schemas.microsoft.com/office/powerpoint/2010/main" val="83792347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Tento způsob umožňující systematický postup v oblasti výchovy, vzdělávání nebo kariérových plánů, je zároveň zřejmě nejpreferovanějším způsobem výběru zaměstnanců v užití velkých organizací a to při užití vlastních sil organizace. </a:t>
            </a:r>
          </a:p>
          <a:p>
            <a:pPr algn="just"/>
            <a:r>
              <a:rPr lang="cs-CZ" sz="1800" dirty="0"/>
              <a:t>Pro zaplnění uvolněné nebo nově vzniknuvší pracovní pozice, se jedná se obvykle o zaměstnance, kteří jsou uspořeni v důsledku zlepšení organizace práce nebo v důsledku technického rozvoje.</a:t>
            </a:r>
          </a:p>
          <a:p>
            <a:pPr algn="just"/>
            <a:r>
              <a:rPr lang="cs-CZ" sz="1800" dirty="0"/>
              <a:t>Takto propracovaný systém výběru zaměstnanců můžeme předpokládat zejména ve větších organizacích. </a:t>
            </a:r>
          </a:p>
          <a:p>
            <a:pPr algn="just"/>
            <a:r>
              <a:rPr lang="cs-CZ" sz="1800" dirty="0"/>
              <a:t>Z hlediska malých organizací není rovněž vyloučen, ovšem za předpokladu, že se propracovanost tohoto systému váže i na strategické pojetí plánování lidských zdrojů.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Interní zdroje lidských sil</a:t>
            </a:r>
          </a:p>
        </p:txBody>
      </p:sp>
    </p:spTree>
    <p:extLst>
      <p:ext uri="{BB962C8B-B14F-4D97-AF65-F5344CB8AC3E}">
        <p14:creationId xmlns:p14="http://schemas.microsoft.com/office/powerpoint/2010/main" val="236246524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Jako nevýhodu, v případě zajištění zaměstnanců z interních zdrojů organizace, lze spatřovat v absenci základních změn, spojených s obsazováním pracovní pozice, zároveň ovšem vybraný zaměstnanec disponuje řadou vazeb a není tak závislý na pomoci z okolí, jako zaměstnanec, který přichází z vnějšího prostředí. </a:t>
            </a:r>
          </a:p>
          <a:p>
            <a:pPr algn="just"/>
            <a:r>
              <a:rPr lang="cs-CZ" sz="1800" dirty="0"/>
              <a:t>Jako další znesnadňující faktor tohoto sytému je možnost vzniku problémů s nárůstem soutěživosti zaměstnanců která může negativně ovlivňovat morálku a mezilidské vztahy v organizaci.</a:t>
            </a:r>
          </a:p>
          <a:p>
            <a:pPr algn="just"/>
            <a:endParaRPr lang="cs-CZ" sz="1800" dirty="0"/>
          </a:p>
          <a:p>
            <a:pPr algn="just"/>
            <a:r>
              <a:rPr lang="cs-CZ" sz="1800" dirty="0"/>
              <a:t>Výhodami jsou potom nižší náklady, se systémem spojené, motivace pro ostatní zaměstnance, kteří vidí určitou loajalitu zaměstnavatele ke svým zaměstnancům a nižší riziko špatných rozhodnutí ve výběru zaměstnance.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dirty="0"/>
              <a:t>Nevýhody a nevýhody využití interních zdrojů lidských sil</a:t>
            </a:r>
          </a:p>
        </p:txBody>
      </p:sp>
    </p:spTree>
    <p:extLst>
      <p:ext uri="{BB962C8B-B14F-4D97-AF65-F5344CB8AC3E}">
        <p14:creationId xmlns:p14="http://schemas.microsoft.com/office/powerpoint/2010/main" val="104262883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Užití vlastních sil při výběru zaměstnanců z externích zdrojů je standardní proces, kdy řízení lidských zdrojů oddělení firmy, popřípadě majitel nebo manažer, podává například inzerát nebo oslovuje potenciální zaměstnance. </a:t>
            </a:r>
          </a:p>
          <a:p>
            <a:pPr algn="just"/>
            <a:r>
              <a:rPr lang="cs-CZ" sz="1800" dirty="0"/>
              <a:t>Výběrové řízení je dále organizováno a prováděno vlastní organizací, bez zásahu odborníků působících mimo organizaci. </a:t>
            </a:r>
          </a:p>
          <a:p>
            <a:pPr algn="just"/>
            <a:r>
              <a:rPr lang="cs-CZ" sz="1800" dirty="0"/>
              <a:t>Nevýhodou může být v tomto případě situace, kdy nemá vlastní organizace zkušenosti s výběrovým řízením a může tedy být vybrán uchazeč, který se jeví pouze zdánlivě jako nejvhodnější. </a:t>
            </a:r>
          </a:p>
          <a:p>
            <a:pPr algn="just"/>
            <a:r>
              <a:rPr lang="cs-CZ" sz="1800" dirty="0"/>
              <a:t>Výhodou je naopak nízká nákladnost a určitý nový prvek vstupující do organizace.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dirty="0"/>
              <a:t>Externí zdroje lidských sil</a:t>
            </a:r>
          </a:p>
        </p:txBody>
      </p:sp>
    </p:spTree>
    <p:extLst>
      <p:ext uri="{BB962C8B-B14F-4D97-AF65-F5344CB8AC3E}">
        <p14:creationId xmlns:p14="http://schemas.microsoft.com/office/powerpoint/2010/main" val="279604495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Při užití najatých sil, pro obsazení pracovního místa z externích zdrojů, je tento proces zajišťován například najatou firmou</a:t>
            </a:r>
            <a:r>
              <a:rPr lang="cs-CZ" sz="1800" i="1" dirty="0"/>
              <a:t> </a:t>
            </a:r>
            <a:r>
              <a:rPr lang="cs-CZ" sz="1800" dirty="0"/>
              <a:t>typu</a:t>
            </a:r>
            <a:r>
              <a:rPr lang="cs-CZ" sz="1800" i="1" dirty="0"/>
              <a:t> </a:t>
            </a:r>
            <a:r>
              <a:rPr lang="cs-CZ" sz="1800" b="1" dirty="0" err="1"/>
              <a:t>recruitment</a:t>
            </a:r>
            <a:r>
              <a:rPr lang="cs-CZ" sz="1800" i="1" dirty="0"/>
              <a:t> či </a:t>
            </a:r>
            <a:r>
              <a:rPr lang="cs-CZ" sz="1800" b="1" dirty="0" err="1"/>
              <a:t>executive</a:t>
            </a:r>
            <a:r>
              <a:rPr lang="cs-CZ" sz="1800" b="1" dirty="0"/>
              <a:t> </a:t>
            </a:r>
            <a:r>
              <a:rPr lang="cs-CZ" sz="1800" b="1" dirty="0" err="1"/>
              <a:t>search</a:t>
            </a:r>
            <a:r>
              <a:rPr lang="cs-CZ" sz="1800" i="1" dirty="0"/>
              <a:t>,</a:t>
            </a:r>
            <a:r>
              <a:rPr lang="cs-CZ" sz="1800" dirty="0"/>
              <a:t> která vyhledává pro organizaci nejvhodnějšího zaměstnance, odpovídajících kvalit jak psychologických tak odborných. </a:t>
            </a:r>
          </a:p>
          <a:p>
            <a:pPr algn="just"/>
            <a:r>
              <a:rPr lang="cs-CZ" sz="1800" dirty="0"/>
              <a:t>Tento způsob je ovšem spojen s růstem nákladů na výběrové řízení a také s rizikem, že vybraný zaměstnanec nebude zcela vhodnou volbou a do organizace nezapadne. </a:t>
            </a:r>
          </a:p>
          <a:p>
            <a:pPr algn="just"/>
            <a:r>
              <a:rPr lang="cs-CZ" sz="1800" dirty="0"/>
              <a:t>Účelnost a využití můžeme naopak vidět v rychlosti, se kterou se tímto způsobem personální problém řeší.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dirty="0"/>
              <a:t>Zajišťování externích zdrojů lidských sil</a:t>
            </a:r>
          </a:p>
        </p:txBody>
      </p:sp>
    </p:spTree>
    <p:extLst>
      <p:ext uri="{BB962C8B-B14F-4D97-AF65-F5344CB8AC3E}">
        <p14:creationId xmlns:p14="http://schemas.microsoft.com/office/powerpoint/2010/main" val="65520549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Cílem procesu získání lidských zdrojů je získání s vynaložením co možná nejnižších nákladů potřebné množství odpovídajících pracovníků, kteří jsou žádoucí pro uspokojení podnikové potřeby lidských zdrojů.</a:t>
            </a:r>
          </a:p>
          <a:p>
            <a:pPr algn="just"/>
            <a:r>
              <a:rPr lang="cs-CZ" sz="1800" dirty="0"/>
              <a:t>Volba metody/metod pro přilákání zaměstnanců závisí dále na specifikacích a povaze pracovního místa, kdy je například pro dělnické profese a níže postavené pracovní pozice vhodné užití jiných metod, než například pro pracovní pozice manažerů a zaměstnanců s většími rozhodovacími pravomocemi. </a:t>
            </a:r>
          </a:p>
          <a:p>
            <a:pPr algn="just"/>
            <a:r>
              <a:rPr lang="cs-CZ" sz="1800" dirty="0"/>
              <a:t>Do značné míry je volba metody ovlivněna také situací na trhu práce, zejména potom na lokálním trhu práce. </a:t>
            </a:r>
          </a:p>
          <a:p>
            <a:pPr algn="just"/>
            <a:r>
              <a:rPr lang="cs-CZ" sz="1800" dirty="0"/>
              <a:t>Zaměstnavatelé tak přihlížejí i k dosažitelnosti zaměstnanců určité kvalifikace v regionu.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dirty="0"/>
              <a:t>Přilákání vhodných lidských zdrojů</a:t>
            </a:r>
          </a:p>
        </p:txBody>
      </p:sp>
    </p:spTree>
    <p:extLst>
      <p:ext uri="{BB962C8B-B14F-4D97-AF65-F5344CB8AC3E}">
        <p14:creationId xmlns:p14="http://schemas.microsoft.com/office/powerpoint/2010/main" val="10535193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Inzerování</a:t>
            </a:r>
            <a:r>
              <a:rPr lang="cs-CZ" sz="1800" dirty="0"/>
              <a:t> představuje velmi univerzální a často užívanou metodu přilákání uchazečů. </a:t>
            </a:r>
          </a:p>
          <a:p>
            <a:pPr algn="just"/>
            <a:r>
              <a:rPr lang="cs-CZ" sz="1800" dirty="0"/>
              <a:t>Hlavní účel a cíl je vzbudit zájem a upoutat pozornost uchazečů, popřípadě informovat o pracovní pozici, podniku, zajímavým a atraktivním způsobem. </a:t>
            </a:r>
          </a:p>
          <a:p>
            <a:pPr algn="just"/>
            <a:r>
              <a:rPr lang="cs-CZ" sz="1800" dirty="0"/>
              <a:t>Měl by tedy vyvolat u uchazečů pozornost a tím vzbudit zájem především u vhodných kandidátů pro nabízenou pozici. </a:t>
            </a:r>
          </a:p>
          <a:p>
            <a:pPr algn="just"/>
            <a:r>
              <a:rPr lang="cs-CZ" sz="1800" dirty="0"/>
              <a:t>Pro správné provedení a zpracování inzerátu je tedy nezbytné, aby byly v rámci inzerátu správně analyzovány požadavky, které budou v podobě inzerátu umístěny ve vhodných mediích a budou moci být dále vyhodnocovány.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dirty="0"/>
              <a:t>Metody k přilákání vhodných lidských zdrojů I</a:t>
            </a:r>
          </a:p>
        </p:txBody>
      </p:sp>
    </p:spTree>
    <p:extLst>
      <p:ext uri="{BB962C8B-B14F-4D97-AF65-F5344CB8AC3E}">
        <p14:creationId xmlns:p14="http://schemas.microsoft.com/office/powerpoint/2010/main" val="4204201504"/>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Užití agentury specializované na inzerování </a:t>
            </a:r>
            <a:r>
              <a:rPr lang="cs-CZ" sz="1800" dirty="0"/>
              <a:t>je metoda vhodná zejména pro větší kampaně anebo v případě získávání klíčových zaměstnanců. </a:t>
            </a:r>
          </a:p>
          <a:p>
            <a:pPr algn="just"/>
            <a:r>
              <a:rPr lang="cs-CZ" sz="1800" dirty="0"/>
              <a:t>Při užití takto specializované agentury bývají v praxi zpravidla pro podniky rozhodující zkušenosti agentury s inzerováním zaměstnání, konkrétní příklady její práce a její výsledky spolu s referencemi ostatních organizací a tedy jejich zkušenosti s úrovní poskytovaných služeb. </a:t>
            </a:r>
          </a:p>
          <a:p>
            <a:pPr algn="just"/>
            <a:r>
              <a:rPr lang="cs-CZ" sz="1800" dirty="0"/>
              <a:t>Dalším významným předpokladem pro kvalitní spolupráci je osobní setkání s lidmi, kteří budou přímo zainteresovaní v inzerování, prodiskutování metod, které budou použity a v neposlední řadě i zvážení ceny nabízených služeb.</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dirty="0"/>
              <a:t>Metody k přilákání vhodných lidských zdrojů II</a:t>
            </a:r>
          </a:p>
        </p:txBody>
      </p:sp>
    </p:spTree>
    <p:extLst>
      <p:ext uri="{BB962C8B-B14F-4D97-AF65-F5344CB8AC3E}">
        <p14:creationId xmlns:p14="http://schemas.microsoft.com/office/powerpoint/2010/main" val="3832683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Vztahy v organizaci</a:t>
            </a:r>
            <a:r>
              <a:rPr lang="cs-CZ" sz="1800" dirty="0"/>
              <a:t> představují vztahy mezi vedoucím pracovníkem a podřízenými.  </a:t>
            </a:r>
          </a:p>
          <a:p>
            <a:pPr algn="just"/>
            <a:r>
              <a:rPr lang="cs-CZ" sz="1800" dirty="0"/>
              <a:t>Váchal et al. rozlišuje tyto druhy vztahů: přímé, skupinové, s nepřímou účastí vedoucího. </a:t>
            </a:r>
          </a:p>
          <a:p>
            <a:pPr algn="just"/>
            <a:r>
              <a:rPr lang="cs-CZ" sz="1800" b="1" dirty="0"/>
              <a:t>Přímé vztahy</a:t>
            </a:r>
            <a:r>
              <a:rPr lang="cs-CZ" sz="1800" dirty="0"/>
              <a:t> se vyskytují ve všech organizačních a řídících strukturách a v obecné rovině jde o liniovou řídící strukturu s jedním stupněm řízení. </a:t>
            </a:r>
          </a:p>
          <a:p>
            <a:pPr algn="just"/>
            <a:r>
              <a:rPr lang="cs-CZ" sz="1800" b="1" dirty="0"/>
              <a:t>Skupinové vztahy</a:t>
            </a:r>
            <a:r>
              <a:rPr lang="cs-CZ" sz="1800" dirty="0"/>
              <a:t> představují vztahy nadřízeného a podřízeného v přítomnosti dalšího podřízeného pracovníka. </a:t>
            </a:r>
          </a:p>
          <a:p>
            <a:pPr algn="just"/>
            <a:r>
              <a:rPr lang="cs-CZ" sz="1800" b="1" dirty="0"/>
              <a:t>Vztahy s nepřímou účastí vedoucího</a:t>
            </a:r>
            <a:r>
              <a:rPr lang="cs-CZ" sz="1800" dirty="0"/>
              <a:t> jsou charakteristické metodickou vazbou, jejímž cílem je získat potřebné informace pro vedoucího za účelem koordinace činností organizačních útvarů.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Vztahy v organizaci</a:t>
            </a:r>
          </a:p>
        </p:txBody>
      </p:sp>
    </p:spTree>
    <p:extLst>
      <p:ext uri="{BB962C8B-B14F-4D97-AF65-F5344CB8AC3E}">
        <p14:creationId xmlns:p14="http://schemas.microsoft.com/office/powerpoint/2010/main" val="122232541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Spolupráce s úřady práce je do jisté míry povinnou součástí v oblasti plánování lidských zdrojů a zajištění zaměstnanců.</a:t>
            </a:r>
          </a:p>
          <a:p>
            <a:pPr algn="just"/>
            <a:r>
              <a:rPr lang="cs-CZ" sz="1800" dirty="0"/>
              <a:t>Ze širšího pohledu se jeví pro zaměstnavatele jako výhodné služeb úřadů  práce využívat i díky tomu, že tyto úřady zajišťují určitý předvýběr a díky rozsáhlé evidenci také mohou poskytovat zaměstnavatelům velmi cenné informace. </a:t>
            </a:r>
          </a:p>
          <a:p>
            <a:pPr algn="just"/>
            <a:r>
              <a:rPr lang="cs-CZ" sz="1800" dirty="0"/>
              <a:t>Nevýhodou, ovšem v tomto případě je, že na úřady práce nejsou zpravidla registrováni všichni potenciální uchazeči o danou pracovní pozici a tak je výběr uchazečů poměrně omezený.</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dirty="0"/>
              <a:t>Metody k přilákání vhodných lidských zdrojů III</a:t>
            </a:r>
          </a:p>
        </p:txBody>
      </p:sp>
    </p:spTree>
    <p:extLst>
      <p:ext uri="{BB962C8B-B14F-4D97-AF65-F5344CB8AC3E}">
        <p14:creationId xmlns:p14="http://schemas.microsoft.com/office/powerpoint/2010/main" val="26752158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Hlavní cíl výběru zaměstnanců může být také velmi jednoduše definován, jako snaha o výběr nejlepších nebo také nejvhodnějších lidí pro danou práci. Ti, kteří zaměstnance dále vybírají, se tak pokouší předpovědět jejich výkon na konkrétní pracovní pozici. </a:t>
            </a:r>
          </a:p>
          <a:p>
            <a:pPr algn="just"/>
            <a:r>
              <a:rPr lang="cs-CZ" sz="1800" dirty="0"/>
              <a:t>V procesu výběru zaměstnance je také dílčím cílem zjišťování, zda existují nějaké mezery v přehledu například dosavadních zaměstnání uchazeče nebo zda existují skutečnosti, které si vyžadují další vysvětlení, o kterých může uchazeč dále podat informace. </a:t>
            </a:r>
          </a:p>
          <a:p>
            <a:pPr algn="just"/>
            <a:r>
              <a:rPr lang="cs-CZ" sz="1800" dirty="0"/>
              <a:t>Kroky při výběru vhodných lidí: Shromažďování v ideálním případě maximálního množství relevantních informací. Uspořádání, vyhodnocení a ohodnocení každého kandidáta v závislosti na předpokládaném výkonu na daném pracovním místě. Poskytnutí takové informace uchazečům tak, aby se na jejich základě mohli rozhodnout, zda přijmou dané pracovní místo.</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dirty="0"/>
              <a:t>Výběr vhodných lidských sil</a:t>
            </a:r>
          </a:p>
        </p:txBody>
      </p:sp>
    </p:spTree>
    <p:extLst>
      <p:ext uri="{BB962C8B-B14F-4D97-AF65-F5344CB8AC3E}">
        <p14:creationId xmlns:p14="http://schemas.microsoft.com/office/powerpoint/2010/main" val="325530401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437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Aby bylo možné realizovat jednotlivé řídící i výkonné funkce, k tomu nezbytně potřebujeme zabezpečení prostředky, a to materiálními a finančními.</a:t>
            </a:r>
          </a:p>
          <a:p>
            <a:pPr algn="just"/>
            <a:endParaRPr lang="cs-CZ" sz="1800" dirty="0"/>
          </a:p>
          <a:p>
            <a:pPr marL="0" indent="0" algn="just">
              <a:buNone/>
            </a:pPr>
            <a:r>
              <a:rPr lang="cs-CZ" sz="1800" dirty="0"/>
              <a:t>Plnění řídící funkce (souboru činností) zabezpečení prostředky spočívá v: </a:t>
            </a:r>
          </a:p>
          <a:p>
            <a:pPr algn="just"/>
            <a:r>
              <a:rPr lang="cs-CZ" sz="1800" dirty="0"/>
              <a:t>zabezpečování materiálních a finančních prostředků; </a:t>
            </a:r>
          </a:p>
          <a:p>
            <a:pPr algn="just"/>
            <a:r>
              <a:rPr lang="cs-CZ" sz="1800" dirty="0"/>
              <a:t>rozhodování o jejich použití a racionálním využívání;</a:t>
            </a:r>
          </a:p>
          <a:p>
            <a:pPr algn="just"/>
            <a:r>
              <a:rPr lang="cs-CZ" sz="1800" dirty="0"/>
              <a:t>jejich udržování a ochraně. </a:t>
            </a:r>
          </a:p>
          <a:p>
            <a:pPr marL="0" indent="0" algn="just">
              <a:buNone/>
            </a:pPr>
            <a:endParaRPr lang="cs-CZ" sz="1800" dirty="0"/>
          </a:p>
          <a:p>
            <a:pPr marL="0" indent="0" algn="just">
              <a:buNone/>
            </a:pPr>
            <a:r>
              <a:rPr lang="cs-CZ" sz="1800" dirty="0"/>
              <a:t>Tato funkce není mnoha autory považována za funkcí řídící. Vycházející ze struktury řídících funkcí a vzhledem na význam této funkce pro činnost podniku a náročnost její realizace je však účelné zkoumat práci s prostředky jako funkci řídící.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dirty="0"/>
              <a:t>Materiální zabezpečení I</a:t>
            </a:r>
          </a:p>
        </p:txBody>
      </p:sp>
    </p:spTree>
    <p:extLst>
      <p:ext uri="{BB962C8B-B14F-4D97-AF65-F5344CB8AC3E}">
        <p14:creationId xmlns:p14="http://schemas.microsoft.com/office/powerpoint/2010/main" val="302977915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437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Finanční hospodaření podniku se stará o pohyb peněz, majetku a kapitálu. </a:t>
            </a:r>
          </a:p>
          <a:p>
            <a:pPr algn="just"/>
            <a:r>
              <a:rPr lang="cs-CZ" sz="1800" dirty="0"/>
              <a:t>Jedná se nejen o jejich získávání, ale i o jejich rozdělování a efektivní využívání v rámci řídícího procesu podniku, ale i mimo něj (finanční investování). </a:t>
            </a:r>
          </a:p>
          <a:p>
            <a:pPr algn="just"/>
            <a:r>
              <a:rPr lang="cs-CZ" sz="1800" dirty="0"/>
              <a:t>Za finanční prostředky jsou pořízené potřebné hmotné prostředky (pracovní předměty, např. materiál, suroviny a pracovní prostředky např. stroje a zařízení). </a:t>
            </a:r>
          </a:p>
          <a:p>
            <a:pPr algn="just"/>
            <a:r>
              <a:rPr lang="cs-CZ" sz="1800" dirty="0"/>
              <a:t>O jejich racionální využívání, stejně jako o údržbu a ochranu strojů, zařízení, veškerého majetku organizace je nezbytné se v procesu řízení starat. </a:t>
            </a:r>
          </a:p>
          <a:p>
            <a:pPr algn="just"/>
            <a:r>
              <a:rPr lang="cs-CZ" sz="1800" dirty="0"/>
              <a:t>Plnění funkce zabezpečení prostředky se realizuje ve všech útvarech podniku, ve všech funkcích řídících i výkonných.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dirty="0"/>
              <a:t>Materiální zabezpečení II</a:t>
            </a:r>
          </a:p>
        </p:txBody>
      </p:sp>
    </p:spTree>
    <p:extLst>
      <p:ext uri="{BB962C8B-B14F-4D97-AF65-F5344CB8AC3E}">
        <p14:creationId xmlns:p14="http://schemas.microsoft.com/office/powerpoint/2010/main" val="18484860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00933"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Vazby v organizaci</a:t>
            </a:r>
            <a:r>
              <a:rPr lang="cs-CZ" sz="1800" dirty="0"/>
              <a:t> charakterizují určitou návaznost jednotlivých prvků umožňující koordinaci jednotlivých činností. Můžeme rozlišit čtyři základní vazby v organizaci:</a:t>
            </a:r>
          </a:p>
          <a:p>
            <a:pPr algn="just"/>
            <a:r>
              <a:rPr lang="cs-CZ" sz="1800" b="1" dirty="0"/>
              <a:t>Skupinová vazba</a:t>
            </a:r>
            <a:r>
              <a:rPr lang="cs-CZ" sz="1800" dirty="0"/>
              <a:t> je typická vstupem a výstupem z každé skupiny, minimálním kontaktem mezi skupinami a koordinací aktivit skupiny pomocí příkazů. </a:t>
            </a:r>
          </a:p>
          <a:p>
            <a:pPr algn="just"/>
            <a:r>
              <a:rPr lang="cs-CZ" sz="1800" b="1" dirty="0"/>
              <a:t>Postupová vazba</a:t>
            </a:r>
            <a:r>
              <a:rPr lang="cs-CZ" sz="1800" dirty="0"/>
              <a:t> je charakteristická návazností pracovních operací, které jsou naprogramované bez možnosti změny stanoveného pořadí, přičemž výstup jedné operace se stává vstupem pro druhou operaci. </a:t>
            </a:r>
          </a:p>
          <a:p>
            <a:pPr algn="just"/>
            <a:r>
              <a:rPr lang="cs-CZ" sz="1800" b="1" dirty="0"/>
              <a:t>Vzájemná vazba</a:t>
            </a:r>
            <a:r>
              <a:rPr lang="cs-CZ" sz="1800" dirty="0"/>
              <a:t> představuje vzájemnou koordinaci aktivit prostřednictvím plánování a pravidel, kde každá skupina má vstup a výstup. </a:t>
            </a:r>
          </a:p>
          <a:p>
            <a:pPr algn="just"/>
            <a:r>
              <a:rPr lang="cs-CZ" sz="1800" b="1" dirty="0"/>
              <a:t>Týmová vazba</a:t>
            </a:r>
            <a:r>
              <a:rPr lang="cs-CZ" sz="1800" dirty="0"/>
              <a:t> je založena na vytvoření speciálních pracovních týmů pro konkrétní úkol a po splnění úkolu jsou tyto týmy rozpuštěny.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Vazby v organizaci</a:t>
            </a:r>
          </a:p>
        </p:txBody>
      </p:sp>
    </p:spTree>
    <p:extLst>
      <p:ext uri="{BB962C8B-B14F-4D97-AF65-F5344CB8AC3E}">
        <p14:creationId xmlns:p14="http://schemas.microsoft.com/office/powerpoint/2010/main" val="1553840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00933"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Organizační struktura </a:t>
            </a:r>
            <a:r>
              <a:rPr lang="cs-CZ" sz="1800" dirty="0"/>
              <a:t>zobrazuje kompetenční vztahy, vnitropodnikové úvary a vzájemné vazby a vztahy mezi těmito útvary. </a:t>
            </a:r>
          </a:p>
          <a:p>
            <a:pPr algn="just"/>
            <a:r>
              <a:rPr lang="cs-CZ" sz="1800" dirty="0"/>
              <a:t>Základní jednotkou organizační struktury je jednotka organizace práce, která je tvořena určitým počtem pracovníků podřízených jednomu vedoucímu pracovníkovi.</a:t>
            </a:r>
          </a:p>
          <a:p>
            <a:pPr algn="just"/>
            <a:r>
              <a:rPr lang="cs-CZ" sz="1800" dirty="0"/>
              <a:t>Organizační struktura je výsledkem manažerské funkce organizování.</a:t>
            </a:r>
          </a:p>
          <a:p>
            <a:pPr algn="just"/>
            <a:r>
              <a:rPr lang="cs-CZ" sz="1800" dirty="0"/>
              <a:t>Pro tvorbu organizační struktury je potřeba poznat a pochopit základní technické a technologické vztahy v aktivitách organizace, analyzovat základní prvky, kterými je organizace tvořena. </a:t>
            </a:r>
          </a:p>
          <a:p>
            <a:pPr algn="just"/>
            <a:r>
              <a:rPr lang="cs-CZ" sz="1800" dirty="0"/>
              <a:t>Jednotky organizace práce se podle principu hierarchie spojují v organizační jednotky větší, které představují organizační stupně. Organizační stupně představují v organizační struktuře její hierarchické uspořádání.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Organizační struktura I</a:t>
            </a:r>
          </a:p>
        </p:txBody>
      </p:sp>
    </p:spTree>
    <p:extLst>
      <p:ext uri="{BB962C8B-B14F-4D97-AF65-F5344CB8AC3E}">
        <p14:creationId xmlns:p14="http://schemas.microsoft.com/office/powerpoint/2010/main" val="1048209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00933"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Organizační struktura představuje strukturu systému řízení organizace.</a:t>
            </a:r>
          </a:p>
          <a:p>
            <a:pPr algn="just"/>
            <a:r>
              <a:rPr lang="cs-CZ" sz="1800" dirty="0"/>
              <a:t>Organizační struktura je relativně stabilní a předurčuje chování určitého systému. </a:t>
            </a:r>
          </a:p>
          <a:p>
            <a:pPr algn="just"/>
            <a:r>
              <a:rPr lang="cs-CZ" sz="1800" dirty="0"/>
              <a:t>V organizaci můžeme nalézt formální organizační struktury a neformální organizační struktury. </a:t>
            </a:r>
          </a:p>
          <a:p>
            <a:pPr algn="just"/>
            <a:r>
              <a:rPr lang="cs-CZ" sz="1800" b="1" dirty="0"/>
              <a:t>Formální organizační struktury</a:t>
            </a:r>
            <a:r>
              <a:rPr lang="cs-CZ" sz="1800" dirty="0"/>
              <a:t> zabezpečují dělbu práce (diferenciaci), k zajištění vhodného provádění stanovených činností, a celistvé řízení (integraci), vedoucí k dosažení stanovených společných cílů organizační jednotky. </a:t>
            </a:r>
          </a:p>
          <a:p>
            <a:pPr algn="just"/>
            <a:r>
              <a:rPr lang="cs-CZ" sz="1800" b="1" dirty="0"/>
              <a:t>Neformální organizační struktury</a:t>
            </a:r>
            <a:r>
              <a:rPr lang="cs-CZ" sz="1800" dirty="0"/>
              <a:t> vytvářejí spontánně na základě sdílených zájmů skupin lidí, jako je osobní přátelství, rodinná spřízněnost, vzájemné sympatie, hmotné zájmy apod.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Organizační struktura II</a:t>
            </a:r>
          </a:p>
        </p:txBody>
      </p:sp>
    </p:spTree>
    <p:extLst>
      <p:ext uri="{BB962C8B-B14F-4D97-AF65-F5344CB8AC3E}">
        <p14:creationId xmlns:p14="http://schemas.microsoft.com/office/powerpoint/2010/main" val="1413183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500933"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Rozeznáváme organizační strukturu procesní a organizační strukturu útvarovou.</a:t>
            </a:r>
          </a:p>
          <a:p>
            <a:pPr algn="just"/>
            <a:r>
              <a:rPr lang="cs-CZ" sz="1800" b="1" dirty="0"/>
              <a:t>Struktura procesní</a:t>
            </a:r>
            <a:r>
              <a:rPr lang="cs-CZ" sz="1800" dirty="0"/>
              <a:t> je definována jako soubor činností a vztahů mezi těmito činnostmi. V případě struktury procesní jsou určující procesy a ne útvary. Procesní struktura se znázorňuje pomocí grafu, který se skládá z uzlů a hran.</a:t>
            </a:r>
          </a:p>
          <a:p>
            <a:pPr algn="just"/>
            <a:r>
              <a:rPr lang="cs-CZ" sz="1800" b="1" dirty="0"/>
              <a:t>Struktura útvarová</a:t>
            </a:r>
            <a:r>
              <a:rPr lang="cs-CZ" sz="1800" dirty="0"/>
              <a:t> je definována jako soubor pracovních míst a vztahů (mocenských, informačních a hmotně-energetických) mezi těmito pracovními místy. Zobrazením útvarové struktury je organizační schéma. Základním prvkem útvarové struktury je pracovní místo. Seskupením pracovních míst a přidělením příslušného řídícího prvku vzniká pracovní útvar. U útvarové struktury platí princip jednoty vedení, což znamená, že pracovník má vždy jen jednoho nadřízeného, který odpovídá za veškerou činnost daného pracovníka.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Organizační struktura III</a:t>
            </a:r>
          </a:p>
        </p:txBody>
      </p:sp>
    </p:spTree>
    <p:extLst>
      <p:ext uri="{BB962C8B-B14F-4D97-AF65-F5344CB8AC3E}">
        <p14:creationId xmlns:p14="http://schemas.microsoft.com/office/powerpoint/2010/main" val="1700425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500933"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procesní</a:t>
            </a:r>
          </a:p>
        </p:txBody>
      </p:sp>
      <p:pic>
        <p:nvPicPr>
          <p:cNvPr id="5" name="Zástupný symbol pro obsah 3" descr="proces.jpg"/>
          <p:cNvPicPr/>
          <p:nvPr/>
        </p:nvPicPr>
        <p:blipFill>
          <a:blip r:embed="rId2" cstate="print"/>
          <a:stretch>
            <a:fillRect/>
          </a:stretch>
        </p:blipFill>
        <p:spPr>
          <a:xfrm>
            <a:off x="2141220" y="843559"/>
            <a:ext cx="4861560" cy="3744416"/>
          </a:xfrm>
          <a:prstGeom prst="rect">
            <a:avLst/>
          </a:prstGeom>
        </p:spPr>
      </p:pic>
    </p:spTree>
    <p:extLst>
      <p:ext uri="{BB962C8B-B14F-4D97-AF65-F5344CB8AC3E}">
        <p14:creationId xmlns:p14="http://schemas.microsoft.com/office/powerpoint/2010/main" val="24959902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500933"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útvarová</a:t>
            </a:r>
          </a:p>
        </p:txBody>
      </p:sp>
      <p:pic>
        <p:nvPicPr>
          <p:cNvPr id="6" name="Zástupný symbol pro obsah 3" descr="organ.jpg"/>
          <p:cNvPicPr/>
          <p:nvPr/>
        </p:nvPicPr>
        <p:blipFill rotWithShape="1">
          <a:blip r:embed="rId2" cstate="print"/>
          <a:srcRect l="6292" t="59547"/>
          <a:stretch/>
        </p:blipFill>
        <p:spPr bwMode="auto">
          <a:xfrm>
            <a:off x="899592" y="915566"/>
            <a:ext cx="6013335" cy="339166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720623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500933"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700" i="1" dirty="0"/>
              <a:t>Organizační struktury z hlediska seskupování činností (parametr dělby práce)</a:t>
            </a:r>
          </a:p>
          <a:p>
            <a:pPr marL="357188" lvl="1" indent="-357188" algn="just">
              <a:buFont typeface="Arial" panose="020B0604020202020204" pitchFamily="34" charset="0"/>
              <a:buChar char="•"/>
            </a:pPr>
            <a:r>
              <a:rPr lang="cs-CZ" sz="1700" dirty="0"/>
              <a:t>Funkční struktury </a:t>
            </a:r>
          </a:p>
          <a:p>
            <a:pPr algn="just"/>
            <a:r>
              <a:rPr lang="cs-CZ" sz="1700" dirty="0"/>
              <a:t>Výrobkové, zákaznické, teritoriální a ostatní účelové struktury – divize</a:t>
            </a:r>
          </a:p>
          <a:p>
            <a:pPr marL="0" lvl="0" indent="0" algn="just">
              <a:buNone/>
            </a:pPr>
            <a:r>
              <a:rPr lang="cs-CZ" sz="1700" i="1" dirty="0"/>
              <a:t>Organizační struktury z hlediska rozpětí řízení</a:t>
            </a:r>
          </a:p>
          <a:p>
            <a:pPr algn="just"/>
            <a:r>
              <a:rPr lang="cs-CZ" sz="1700" dirty="0"/>
              <a:t>Vysoká (strmá) struktura</a:t>
            </a:r>
          </a:p>
          <a:p>
            <a:pPr algn="just"/>
            <a:r>
              <a:rPr lang="cs-CZ" sz="1700" dirty="0"/>
              <a:t>Nízká (plochá) struktura</a:t>
            </a:r>
          </a:p>
          <a:p>
            <a:pPr marL="0" lvl="0" indent="0" algn="just">
              <a:buNone/>
            </a:pPr>
            <a:r>
              <a:rPr lang="cs-CZ" sz="1700" i="1" dirty="0"/>
              <a:t>Organizační struktury z hlediska dělby pravomoci</a:t>
            </a:r>
          </a:p>
          <a:p>
            <a:pPr lvl="0" algn="just"/>
            <a:r>
              <a:rPr lang="cs-CZ" sz="1700" dirty="0"/>
              <a:t>Tradiční struktury – liniové, funkcionální, liniově-štábní</a:t>
            </a:r>
          </a:p>
          <a:p>
            <a:pPr lvl="0" algn="just"/>
            <a:r>
              <a:rPr lang="cs-CZ" sz="1700" dirty="0"/>
              <a:t>Cílově programové struktury – projektová koordinace, projektové struktury, maticové struktury, pružné týmy, síťové struktury</a:t>
            </a:r>
          </a:p>
          <a:p>
            <a:pPr marL="0" lvl="0" indent="0" algn="just">
              <a:buNone/>
            </a:pPr>
            <a:r>
              <a:rPr lang="cs-CZ" sz="1700" i="1" dirty="0"/>
              <a:t>Organizační struktury z hlediska časového trvání</a:t>
            </a:r>
          </a:p>
          <a:p>
            <a:pPr lvl="0" algn="just"/>
            <a:r>
              <a:rPr lang="cs-CZ" sz="1700" dirty="0"/>
              <a:t>Dočasné</a:t>
            </a:r>
          </a:p>
          <a:p>
            <a:pPr algn="just"/>
            <a:r>
              <a:rPr lang="cs-CZ" sz="1700" dirty="0"/>
              <a:t>Trvalé</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Členění organizačních struktur</a:t>
            </a:r>
          </a:p>
        </p:txBody>
      </p:sp>
    </p:spTree>
    <p:extLst>
      <p:ext uri="{BB962C8B-B14F-4D97-AF65-F5344CB8AC3E}">
        <p14:creationId xmlns:p14="http://schemas.microsoft.com/office/powerpoint/2010/main" val="3640005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Manažerské funkce jsou chápány jako typické činnosti, úkoly, které by měl manažer vykonávat tak, aby byl zajištěn úspěch manažerské práce a byly naplněny stanovené cíle organizace. </a:t>
            </a:r>
          </a:p>
          <a:p>
            <a:pPr algn="just"/>
            <a:r>
              <a:rPr lang="cs-CZ" sz="1800" dirty="0"/>
              <a:t>Za myšlenkového otce koncepce manažerských funkcí je považován Francouz </a:t>
            </a:r>
            <a:r>
              <a:rPr lang="cs-CZ" sz="1800" dirty="0" err="1"/>
              <a:t>Henri</a:t>
            </a:r>
            <a:r>
              <a:rPr lang="cs-CZ" sz="1800" dirty="0"/>
              <a:t> </a:t>
            </a:r>
            <a:r>
              <a:rPr lang="cs-CZ" sz="1800" dirty="0" err="1"/>
              <a:t>Fayol</a:t>
            </a:r>
            <a:r>
              <a:rPr lang="cs-CZ" sz="1800" dirty="0"/>
              <a:t>, který vymezil pět základních funkcí (nazýval je funkce správy) již v roce 1916.</a:t>
            </a:r>
          </a:p>
          <a:p>
            <a:pPr algn="just"/>
            <a:r>
              <a:rPr lang="cs-CZ" sz="1800" dirty="0"/>
              <a:t>Manažerské funkce jsou často rozdělovány, klasifikovány do tří skupin, a to na sekvenční, paralelní a zabezpečovací. Toto rozdělení je založeno na charakteru a průběhu manažerských funkcí.</a:t>
            </a:r>
          </a:p>
          <a:p>
            <a:pPr algn="just"/>
            <a:r>
              <a:rPr lang="cs-CZ" sz="1800" dirty="0"/>
              <a:t>Manažerské funkce by měly být vykonávány účelně a účinně. Účelností se rozumí smysluplnost, odpovídající potřebám, cílům a hodnotám organizace. Účinností se pak rozumí hospodárnost provádění konkrétních činností.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Podstata manažerských funkcí</a:t>
            </a:r>
          </a:p>
        </p:txBody>
      </p:sp>
    </p:spTree>
    <p:extLst>
      <p:ext uri="{BB962C8B-B14F-4D97-AF65-F5344CB8AC3E}">
        <p14:creationId xmlns:p14="http://schemas.microsoft.com/office/powerpoint/2010/main" val="1378746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500933"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57188" lvl="1" indent="-357188" algn="just">
              <a:buFont typeface="Arial" panose="020B0604020202020204" pitchFamily="34" charset="0"/>
              <a:buChar char="•"/>
            </a:pPr>
            <a:r>
              <a:rPr lang="cs-CZ" sz="1800" b="1" dirty="0"/>
              <a:t>Funkční struktury </a:t>
            </a:r>
            <a:r>
              <a:rPr lang="cs-CZ" sz="1800" dirty="0"/>
              <a:t>– myšlenkou funkční struktury je seskupení pracovníků, kteří pracují na podobných úkolech v jednom úseku podniku. Funkční struktura má tendenci centralizovat proces rozhodování na nejvyšší úrovni podniku. Rozhodnutí o koordinaci aktivit v jednotlivých úsecích vycházejí z nejvyšší úrovně podniku.</a:t>
            </a:r>
          </a:p>
          <a:p>
            <a:pPr marL="357188" lvl="1" indent="-357188" algn="just">
              <a:buFont typeface="Arial" panose="020B0604020202020204" pitchFamily="34" charset="0"/>
              <a:buChar char="•"/>
            </a:pPr>
            <a:endParaRPr lang="cs-CZ" sz="1800" dirty="0"/>
          </a:p>
          <a:p>
            <a:pPr algn="just"/>
            <a:r>
              <a:rPr lang="cs-CZ" sz="1800" b="1" dirty="0"/>
              <a:t>Výrobkové, zákaznické, teritoriální a ostatní účelové struktury </a:t>
            </a:r>
            <a:r>
              <a:rPr lang="cs-CZ" sz="1800" dirty="0"/>
              <a:t>– vnitřní organizační členění jednotlivých výrobkově (popř. zákaznické, teritoriální a jiné) specializovaných úseků může být založeno na funkční dělbě práce. Všechny řídící činnosti se sdružují do jedné organizační jednotky (úseku, oddělení, střediska), která odpovídá za jeden typ výrobku (skupinu zákazníků, teritoria) a řídí je jeden manažer.</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Organizační struktury z hlediska seskupování činností</a:t>
            </a:r>
          </a:p>
        </p:txBody>
      </p:sp>
    </p:spTree>
    <p:extLst>
      <p:ext uri="{BB962C8B-B14F-4D97-AF65-F5344CB8AC3E}">
        <p14:creationId xmlns:p14="http://schemas.microsoft.com/office/powerpoint/2010/main" val="3045963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Funkční organizační struktura</a:t>
            </a:r>
          </a:p>
        </p:txBody>
      </p:sp>
      <p:pic>
        <p:nvPicPr>
          <p:cNvPr id="5" name="Zástupný symbol pro obsah 3" descr="funkční.png"/>
          <p:cNvPicPr>
            <a:picLocks noChangeAspect="1"/>
          </p:cNvPicPr>
          <p:nvPr/>
        </p:nvPicPr>
        <p:blipFill>
          <a:blip r:embed="rId2" cstate="print"/>
          <a:stretch>
            <a:fillRect/>
          </a:stretch>
        </p:blipFill>
        <p:spPr>
          <a:xfrm>
            <a:off x="1187624" y="1419622"/>
            <a:ext cx="6666792" cy="2940094"/>
          </a:xfrm>
          <a:prstGeom prst="rect">
            <a:avLst/>
          </a:prstGeom>
        </p:spPr>
      </p:pic>
    </p:spTree>
    <p:extLst>
      <p:ext uri="{BB962C8B-B14F-4D97-AF65-F5344CB8AC3E}">
        <p14:creationId xmlns:p14="http://schemas.microsoft.com/office/powerpoint/2010/main" val="39371999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a:t>Výrobková </a:t>
            </a:r>
            <a:r>
              <a:rPr lang="cs-CZ" dirty="0"/>
              <a:t>organizační struktura</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987574"/>
            <a:ext cx="6552728" cy="3312367"/>
          </a:xfrm>
          <a:prstGeom prst="rect">
            <a:avLst/>
          </a:prstGeom>
        </p:spPr>
      </p:pic>
    </p:spTree>
    <p:extLst>
      <p:ext uri="{BB962C8B-B14F-4D97-AF65-F5344CB8AC3E}">
        <p14:creationId xmlns:p14="http://schemas.microsoft.com/office/powerpoint/2010/main" val="12773274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Divizionální organizační struktura</a:t>
            </a:r>
          </a:p>
        </p:txBody>
      </p:sp>
      <p:pic>
        <p:nvPicPr>
          <p:cNvPr id="6" name="Zástupný symbol pro obsah 3" descr="divize1.jpg"/>
          <p:cNvPicPr>
            <a:picLocks noChangeAspect="1"/>
          </p:cNvPicPr>
          <p:nvPr/>
        </p:nvPicPr>
        <p:blipFill>
          <a:blip r:embed="rId2" cstate="print"/>
          <a:stretch>
            <a:fillRect/>
          </a:stretch>
        </p:blipFill>
        <p:spPr>
          <a:xfrm>
            <a:off x="683568" y="915566"/>
            <a:ext cx="6912768" cy="3528392"/>
          </a:xfrm>
          <a:prstGeom prst="rect">
            <a:avLst/>
          </a:prstGeom>
        </p:spPr>
      </p:pic>
    </p:spTree>
    <p:extLst>
      <p:ext uri="{BB962C8B-B14F-4D97-AF65-F5344CB8AC3E}">
        <p14:creationId xmlns:p14="http://schemas.microsoft.com/office/powerpoint/2010/main" val="9555746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500933"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57188" lvl="1" indent="-357188" algn="just">
              <a:buFont typeface="Arial" panose="020B0604020202020204" pitchFamily="34" charset="0"/>
              <a:buChar char="•"/>
            </a:pPr>
            <a:r>
              <a:rPr lang="cs-CZ" sz="1800" b="1" dirty="0"/>
              <a:t>Strmá struktura </a:t>
            </a:r>
            <a:r>
              <a:rPr lang="cs-CZ" sz="1800" dirty="0"/>
              <a:t>– vysoce centralizovaná struktura s vysokým počtem hierarchických úrovní. Obecně lze konstatovat, že čím větší je počet stupňů řízení (tj. čím strmější je organizační struktura), tím déle trvá iniciace a implementace změn – tj. firma se stává méně flexibilní</a:t>
            </a:r>
          </a:p>
          <a:p>
            <a:pPr marL="357188" lvl="1" indent="-357188" algn="just">
              <a:buFont typeface="Arial" panose="020B0604020202020204" pitchFamily="34" charset="0"/>
              <a:buChar char="•"/>
            </a:pPr>
            <a:endParaRPr lang="cs-CZ" sz="1800" dirty="0"/>
          </a:p>
          <a:p>
            <a:pPr algn="just"/>
            <a:r>
              <a:rPr lang="cs-CZ" sz="1800" b="1" dirty="0"/>
              <a:t>Plochá struktura </a:t>
            </a:r>
            <a:r>
              <a:rPr lang="cs-CZ" sz="1800" dirty="0"/>
              <a:t>- je taková organizace, která má nízký počet stupňů řízení. Znamená to nízký počet stupňů organizačních jednotek. Plochá organizace je velmi pružná v rozhodování, protože tok informací od nejníže postavených pracovníků k nejvyššímu vedení organizace je rychlý a krátký.</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Organizační struktury z hlediska rozpětí řízení</a:t>
            </a:r>
          </a:p>
        </p:txBody>
      </p:sp>
    </p:spTree>
    <p:extLst>
      <p:ext uri="{BB962C8B-B14F-4D97-AF65-F5344CB8AC3E}">
        <p14:creationId xmlns:p14="http://schemas.microsoft.com/office/powerpoint/2010/main" val="4077961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Strmá organizační struktura</a:t>
            </a:r>
          </a:p>
        </p:txBody>
      </p:sp>
      <p:pic>
        <p:nvPicPr>
          <p:cNvPr id="6" name="Zástupný symbol pro obsah 3" descr="strmá stuktura.png"/>
          <p:cNvPicPr/>
          <p:nvPr/>
        </p:nvPicPr>
        <p:blipFill>
          <a:blip r:embed="rId2" cstate="print"/>
          <a:stretch>
            <a:fillRect/>
          </a:stretch>
        </p:blipFill>
        <p:spPr>
          <a:xfrm>
            <a:off x="1259632" y="950162"/>
            <a:ext cx="5813375" cy="3528391"/>
          </a:xfrm>
          <a:prstGeom prst="rect">
            <a:avLst/>
          </a:prstGeom>
        </p:spPr>
      </p:pic>
    </p:spTree>
    <p:extLst>
      <p:ext uri="{BB962C8B-B14F-4D97-AF65-F5344CB8AC3E}">
        <p14:creationId xmlns:p14="http://schemas.microsoft.com/office/powerpoint/2010/main" val="24566460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Plochá organizační struktura</a:t>
            </a:r>
          </a:p>
        </p:txBody>
      </p:sp>
      <p:pic>
        <p:nvPicPr>
          <p:cNvPr id="5" name="Zástupný symbol pro obsah 3" descr="plochá.png"/>
          <p:cNvPicPr/>
          <p:nvPr/>
        </p:nvPicPr>
        <p:blipFill>
          <a:blip r:embed="rId2" cstate="print"/>
          <a:stretch>
            <a:fillRect/>
          </a:stretch>
        </p:blipFill>
        <p:spPr>
          <a:xfrm>
            <a:off x="971600" y="1131590"/>
            <a:ext cx="6552728" cy="3096343"/>
          </a:xfrm>
          <a:prstGeom prst="rect">
            <a:avLst/>
          </a:prstGeom>
        </p:spPr>
      </p:pic>
    </p:spTree>
    <p:extLst>
      <p:ext uri="{BB962C8B-B14F-4D97-AF65-F5344CB8AC3E}">
        <p14:creationId xmlns:p14="http://schemas.microsoft.com/office/powerpoint/2010/main" val="21991158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500933"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57188" lvl="1" indent="-357188" algn="just">
              <a:buFont typeface="Arial" panose="020B0604020202020204" pitchFamily="34" charset="0"/>
              <a:buChar char="•"/>
            </a:pPr>
            <a:r>
              <a:rPr lang="cs-CZ" sz="1800" b="1" dirty="0"/>
              <a:t>Liniová struktura </a:t>
            </a:r>
            <a:r>
              <a:rPr lang="cs-CZ" sz="1800" dirty="0"/>
              <a:t>– pozice a vztahy nadřízenosti a podřízenosti jsou uspořádány a orientovány vertikálně. Každý nadřízený má jasně přidělené podřízené a každý podřízený má jasně přiděleného nadřízeného.</a:t>
            </a:r>
          </a:p>
          <a:p>
            <a:pPr marL="357188" lvl="1" indent="-357188" algn="just">
              <a:buFont typeface="Arial" panose="020B0604020202020204" pitchFamily="34" charset="0"/>
              <a:buChar char="•"/>
            </a:pPr>
            <a:r>
              <a:rPr lang="cs-CZ" sz="1800" b="1" dirty="0"/>
              <a:t>Funkcionální struktura </a:t>
            </a:r>
            <a:r>
              <a:rPr lang="cs-CZ" sz="1800" dirty="0"/>
              <a:t>– základem této struktury je uspořádání, kdy má pracovník různé nadřízené pro různé oblasti fungování organizace.</a:t>
            </a:r>
          </a:p>
          <a:p>
            <a:pPr marL="357188" lvl="1" indent="-357188" algn="just">
              <a:buFont typeface="Arial" panose="020B0604020202020204" pitchFamily="34" charset="0"/>
              <a:buChar char="•"/>
            </a:pPr>
            <a:r>
              <a:rPr lang="cs-CZ" sz="1800" b="1" dirty="0"/>
              <a:t>Liniově-štábní struktura </a:t>
            </a:r>
            <a:r>
              <a:rPr lang="cs-CZ" sz="1800" dirty="0"/>
              <a:t>– jde uspořádání založené na liniové struktuře rozšířené o takzvané štábní útvary, které zajišťují podporu řídících činností pro různé hierarchické úrovně a oblasti fungování organizace.</a:t>
            </a:r>
          </a:p>
          <a:p>
            <a:pPr marL="357188" lvl="1" indent="-357188" algn="just">
              <a:buFont typeface="Arial" panose="020B0604020202020204" pitchFamily="34" charset="0"/>
              <a:buChar char="•"/>
            </a:pPr>
            <a:r>
              <a:rPr lang="cs-CZ" sz="1800" b="1" dirty="0"/>
              <a:t>Maticová struktura </a:t>
            </a:r>
            <a:r>
              <a:rPr lang="cs-CZ" sz="1800" dirty="0"/>
              <a:t>– základem organizační struktury je klasická vertikální liniová struktura, která je kombinována s horizontálně fungujícími ad-hoc vytvářenými týmy, které se věnují například speciálním projektům.</a:t>
            </a:r>
          </a:p>
          <a:p>
            <a:pPr marL="357188" lvl="1" indent="-357188" algn="just">
              <a:buFont typeface="Arial" panose="020B0604020202020204" pitchFamily="34" charset="0"/>
              <a:buChar char="•"/>
            </a:pPr>
            <a:endParaRPr lang="cs-CZ" sz="1800" dirty="0"/>
          </a:p>
          <a:p>
            <a:pPr marL="357188" lvl="1" indent="-357188" algn="just">
              <a:buFont typeface="Arial" panose="020B0604020202020204" pitchFamily="34" charset="0"/>
              <a:buChar char="•"/>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Organizační struktury z hlediska dělby pravomoci</a:t>
            </a:r>
          </a:p>
        </p:txBody>
      </p:sp>
    </p:spTree>
    <p:extLst>
      <p:ext uri="{BB962C8B-B14F-4D97-AF65-F5344CB8AC3E}">
        <p14:creationId xmlns:p14="http://schemas.microsoft.com/office/powerpoint/2010/main" val="3435348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Liniová organizační struktura</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7664" y="1203598"/>
            <a:ext cx="5760639" cy="3024336"/>
          </a:xfrm>
          <a:prstGeom prst="rect">
            <a:avLst/>
          </a:prstGeom>
        </p:spPr>
      </p:pic>
    </p:spTree>
    <p:extLst>
      <p:ext uri="{BB962C8B-B14F-4D97-AF65-F5344CB8AC3E}">
        <p14:creationId xmlns:p14="http://schemas.microsoft.com/office/powerpoint/2010/main" val="5486214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Funkcionální organizační struktura</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9632" y="1059582"/>
            <a:ext cx="5544616" cy="3240360"/>
          </a:xfrm>
          <a:prstGeom prst="rect">
            <a:avLst/>
          </a:prstGeom>
        </p:spPr>
      </p:pic>
    </p:spTree>
    <p:extLst>
      <p:ext uri="{BB962C8B-B14F-4D97-AF65-F5344CB8AC3E}">
        <p14:creationId xmlns:p14="http://schemas.microsoft.com/office/powerpoint/2010/main" val="3216726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Sekvenční manažerské funkce </a:t>
            </a:r>
            <a:r>
              <a:rPr lang="cs-CZ" sz="1800" dirty="0"/>
              <a:t>tvoří ty funkce, které probíhá v určité logické návaznosti, sekvenci. </a:t>
            </a:r>
          </a:p>
          <a:p>
            <a:pPr algn="just"/>
            <a:r>
              <a:rPr lang="cs-CZ" sz="1800" dirty="0"/>
              <a:t>Do sekvenčních manažerských funkcí bývají zařazovány „klasické“ manažerské funkce. </a:t>
            </a:r>
          </a:p>
          <a:p>
            <a:pPr algn="just"/>
            <a:endParaRPr lang="cs-CZ" sz="1800" dirty="0"/>
          </a:p>
          <a:p>
            <a:pPr marL="0" indent="0" algn="just">
              <a:buNone/>
            </a:pPr>
            <a:r>
              <a:rPr lang="cs-CZ" sz="1800" dirty="0"/>
              <a:t>Jedná se o tyto manažerské funkce: </a:t>
            </a:r>
          </a:p>
          <a:p>
            <a:pPr lvl="0" algn="just"/>
            <a:r>
              <a:rPr lang="cs-CZ" sz="1800" dirty="0"/>
              <a:t>plánování;</a:t>
            </a:r>
          </a:p>
          <a:p>
            <a:pPr lvl="0" algn="just"/>
            <a:r>
              <a:rPr lang="cs-CZ" sz="1800" dirty="0"/>
              <a:t>organizování; </a:t>
            </a:r>
          </a:p>
          <a:p>
            <a:pPr lvl="0" algn="just"/>
            <a:r>
              <a:rPr lang="cs-CZ" sz="1800" dirty="0"/>
              <a:t>výběr a rozmisťování pracovníků;</a:t>
            </a:r>
          </a:p>
          <a:p>
            <a:pPr lvl="0" algn="just"/>
            <a:r>
              <a:rPr lang="cs-CZ" sz="1800" dirty="0"/>
              <a:t>vedení lidí;</a:t>
            </a:r>
          </a:p>
          <a:p>
            <a:pPr algn="just"/>
            <a:r>
              <a:rPr lang="cs-CZ" sz="1800" dirty="0"/>
              <a:t>kontrola.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Sekvenční manažerské funkce</a:t>
            </a:r>
          </a:p>
        </p:txBody>
      </p:sp>
    </p:spTree>
    <p:extLst>
      <p:ext uri="{BB962C8B-B14F-4D97-AF65-F5344CB8AC3E}">
        <p14:creationId xmlns:p14="http://schemas.microsoft.com/office/powerpoint/2010/main" val="2220094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Liniově-štábní organizační struktura</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4" y="1059582"/>
            <a:ext cx="5976663" cy="3456384"/>
          </a:xfrm>
          <a:prstGeom prst="rect">
            <a:avLst/>
          </a:prstGeom>
        </p:spPr>
      </p:pic>
    </p:spTree>
    <p:extLst>
      <p:ext uri="{BB962C8B-B14F-4D97-AF65-F5344CB8AC3E}">
        <p14:creationId xmlns:p14="http://schemas.microsoft.com/office/powerpoint/2010/main" val="32105185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projektové koordinace</a:t>
            </a:r>
          </a:p>
        </p:txBody>
      </p:sp>
      <p:pic>
        <p:nvPicPr>
          <p:cNvPr id="5" name="Zástupný symbol pro obsah 3" descr="projekt koor.png"/>
          <p:cNvPicPr/>
          <p:nvPr/>
        </p:nvPicPr>
        <p:blipFill>
          <a:blip r:embed="rId2" cstate="print"/>
          <a:stretch>
            <a:fillRect/>
          </a:stretch>
        </p:blipFill>
        <p:spPr>
          <a:xfrm>
            <a:off x="971600" y="843558"/>
            <a:ext cx="6696744" cy="3528391"/>
          </a:xfrm>
          <a:prstGeom prst="rect">
            <a:avLst/>
          </a:prstGeom>
        </p:spPr>
      </p:pic>
    </p:spTree>
    <p:extLst>
      <p:ext uri="{BB962C8B-B14F-4D97-AF65-F5344CB8AC3E}">
        <p14:creationId xmlns:p14="http://schemas.microsoft.com/office/powerpoint/2010/main" val="17325699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Projektová struktura</a:t>
            </a:r>
          </a:p>
        </p:txBody>
      </p:sp>
      <p:pic>
        <p:nvPicPr>
          <p:cNvPr id="6" name="Zástupný symbol pro obsah 5" descr="projekt2.jpg"/>
          <p:cNvPicPr/>
          <p:nvPr/>
        </p:nvPicPr>
        <p:blipFill rotWithShape="1">
          <a:blip r:embed="rId2" cstate="print"/>
          <a:srcRect t="15030" b="16601"/>
          <a:stretch/>
        </p:blipFill>
        <p:spPr bwMode="auto">
          <a:xfrm>
            <a:off x="611560" y="915566"/>
            <a:ext cx="7128792" cy="36004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5929048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Maticová struktura</a:t>
            </a:r>
          </a:p>
        </p:txBody>
      </p:sp>
      <p:pic>
        <p:nvPicPr>
          <p:cNvPr id="5" name="Zástupný symbol pro obsah 5" descr="maticová.png"/>
          <p:cNvPicPr/>
          <p:nvPr/>
        </p:nvPicPr>
        <p:blipFill>
          <a:blip r:embed="rId2" cstate="print"/>
          <a:stretch>
            <a:fillRect/>
          </a:stretch>
        </p:blipFill>
        <p:spPr>
          <a:xfrm>
            <a:off x="1043608" y="915566"/>
            <a:ext cx="6192687" cy="3528392"/>
          </a:xfrm>
          <a:prstGeom prst="rect">
            <a:avLst/>
          </a:prstGeom>
        </p:spPr>
      </p:pic>
    </p:spTree>
    <p:extLst>
      <p:ext uri="{BB962C8B-B14F-4D97-AF65-F5344CB8AC3E}">
        <p14:creationId xmlns:p14="http://schemas.microsoft.com/office/powerpoint/2010/main" val="31432459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624078" indent="-514350" algn="just">
              <a:buFont typeface="+mj-lt"/>
              <a:buAutoNum type="arabicPeriod"/>
            </a:pPr>
            <a:r>
              <a:rPr lang="cs-CZ" sz="1800" dirty="0"/>
              <a:t>Identifikace potřebných hlavních, obslužných a pomocných činností</a:t>
            </a:r>
          </a:p>
          <a:p>
            <a:pPr marL="624078" indent="-514350" algn="just">
              <a:buFont typeface="+mj-lt"/>
              <a:buAutoNum type="arabicPeriod"/>
            </a:pPr>
            <a:endParaRPr lang="cs-CZ" sz="1800" dirty="0"/>
          </a:p>
          <a:p>
            <a:pPr marL="624078" indent="-514350" algn="just">
              <a:buFont typeface="+mj-lt"/>
              <a:buAutoNum type="arabicPeriod"/>
            </a:pPr>
            <a:r>
              <a:rPr lang="cs-CZ" sz="1800" dirty="0"/>
              <a:t>Provedení dělby práce</a:t>
            </a:r>
          </a:p>
          <a:p>
            <a:pPr marL="624078" indent="-514350" algn="just">
              <a:buFont typeface="+mj-lt"/>
              <a:buAutoNum type="arabicPeriod"/>
            </a:pPr>
            <a:endParaRPr lang="cs-CZ" sz="1800" dirty="0"/>
          </a:p>
          <a:p>
            <a:pPr marL="624078" indent="-514350" algn="just">
              <a:buFont typeface="+mj-lt"/>
              <a:buAutoNum type="arabicPeriod"/>
            </a:pPr>
            <a:r>
              <a:rPr lang="cs-CZ" sz="1800" dirty="0"/>
              <a:t>Sdružování specializovaných činností do útvarů</a:t>
            </a:r>
          </a:p>
          <a:p>
            <a:pPr marL="624078" indent="-514350" algn="just">
              <a:buFont typeface="+mj-lt"/>
              <a:buAutoNum type="arabicPeriod"/>
            </a:pPr>
            <a:endParaRPr lang="cs-CZ" sz="1800" dirty="0"/>
          </a:p>
          <a:p>
            <a:pPr marL="624078" indent="-514350" algn="just">
              <a:buFont typeface="+mj-lt"/>
              <a:buAutoNum type="arabicPeriod"/>
            </a:pPr>
            <a:r>
              <a:rPr lang="cs-CZ" sz="1800" dirty="0"/>
              <a:t>Zajištění způsobů koordinace</a:t>
            </a:r>
          </a:p>
          <a:p>
            <a:pPr marL="624078" indent="-514350" algn="just">
              <a:buFont typeface="+mj-lt"/>
              <a:buAutoNum type="arabicPeriod"/>
            </a:pPr>
            <a:endParaRPr lang="cs-CZ" sz="1800" dirty="0"/>
          </a:p>
          <a:p>
            <a:pPr marL="624078" indent="-514350" algn="just">
              <a:buFont typeface="+mj-lt"/>
              <a:buAutoNum type="arabicPeriod"/>
            </a:pPr>
            <a:r>
              <a:rPr lang="cs-CZ" sz="1800" dirty="0"/>
              <a:t>Vyřešení pravomoci a odpovědnosti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Proces tvorby organizační struktury</a:t>
            </a:r>
          </a:p>
        </p:txBody>
      </p:sp>
    </p:spTree>
    <p:extLst>
      <p:ext uri="{BB962C8B-B14F-4D97-AF65-F5344CB8AC3E}">
        <p14:creationId xmlns:p14="http://schemas.microsoft.com/office/powerpoint/2010/main" val="285505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Plánování</a:t>
            </a:r>
            <a:r>
              <a:rPr lang="cs-CZ" sz="1800" dirty="0"/>
              <a:t> představuje proces stanovení cílů a předpokládaných postupů jak těchto cílů dosáhnout.</a:t>
            </a:r>
          </a:p>
          <a:p>
            <a:pPr marL="0" indent="0" algn="just">
              <a:buNone/>
            </a:pPr>
            <a:r>
              <a:rPr lang="cs-CZ" sz="1800" dirty="0"/>
              <a:t>Proces plánování probíhá v několika krocích :</a:t>
            </a:r>
          </a:p>
          <a:p>
            <a:pPr lvl="0" algn="just"/>
            <a:r>
              <a:rPr lang="cs-CZ" sz="1800" dirty="0"/>
              <a:t>Analýza výchozí situace – strategická analýza</a:t>
            </a:r>
          </a:p>
          <a:p>
            <a:pPr lvl="0" algn="just"/>
            <a:r>
              <a:rPr lang="cs-CZ" sz="1800" dirty="0"/>
              <a:t>Stanovení cílů</a:t>
            </a:r>
          </a:p>
          <a:p>
            <a:pPr lvl="0" algn="just"/>
            <a:r>
              <a:rPr lang="cs-CZ" sz="1800" dirty="0"/>
              <a:t>Zvážení předpokladů a ověření reálnosti</a:t>
            </a:r>
          </a:p>
          <a:p>
            <a:pPr lvl="0" algn="just"/>
            <a:r>
              <a:rPr lang="cs-CZ" sz="1800" dirty="0"/>
              <a:t>Vypracování scénářů přípustných plánů</a:t>
            </a:r>
          </a:p>
          <a:p>
            <a:pPr lvl="0" algn="just"/>
            <a:r>
              <a:rPr lang="cs-CZ" sz="1800" dirty="0"/>
              <a:t>Výběr adekvátního scénáře</a:t>
            </a:r>
          </a:p>
          <a:p>
            <a:pPr lvl="0" algn="just"/>
            <a:r>
              <a:rPr lang="cs-CZ" sz="1800" dirty="0"/>
              <a:t>Dořešení návaznosti na ostatní plány</a:t>
            </a:r>
          </a:p>
          <a:p>
            <a:pPr lvl="0" algn="just"/>
            <a:r>
              <a:rPr lang="cs-CZ" sz="1800" dirty="0"/>
              <a:t>Plnění a průběžného hodnocení plánu</a:t>
            </a:r>
          </a:p>
          <a:p>
            <a:pPr lvl="0" algn="just"/>
            <a:r>
              <a:rPr lang="cs-CZ" sz="1800" dirty="0"/>
              <a:t>Změny a korekce plánu</a:t>
            </a:r>
          </a:p>
          <a:p>
            <a:pPr algn="just"/>
            <a:r>
              <a:rPr lang="cs-CZ" sz="1800" dirty="0"/>
              <a:t>Výsledné vyhodnocení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Plánování</a:t>
            </a:r>
          </a:p>
        </p:txBody>
      </p:sp>
    </p:spTree>
    <p:extLst>
      <p:ext uri="{BB962C8B-B14F-4D97-AF65-F5344CB8AC3E}">
        <p14:creationId xmlns:p14="http://schemas.microsoft.com/office/powerpoint/2010/main" val="885940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Podstata plánování</a:t>
            </a:r>
          </a:p>
        </p:txBody>
      </p:sp>
      <p:pic>
        <p:nvPicPr>
          <p:cNvPr id="7" name="Obrázek 6"/>
          <p:cNvPicPr>
            <a:picLocks noChangeAspect="1"/>
          </p:cNvPicPr>
          <p:nvPr/>
        </p:nvPicPr>
        <p:blipFill>
          <a:blip r:embed="rId2"/>
          <a:stretch>
            <a:fillRect/>
          </a:stretch>
        </p:blipFill>
        <p:spPr>
          <a:xfrm>
            <a:off x="542925" y="1004887"/>
            <a:ext cx="6981403" cy="3133725"/>
          </a:xfrm>
          <a:prstGeom prst="rect">
            <a:avLst/>
          </a:prstGeom>
        </p:spPr>
      </p:pic>
    </p:spTree>
    <p:extLst>
      <p:ext uri="{BB962C8B-B14F-4D97-AF65-F5344CB8AC3E}">
        <p14:creationId xmlns:p14="http://schemas.microsoft.com/office/powerpoint/2010/main" val="23647304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Strategická analýza představuje identifikaci a ocenění veškerých relevantních faktorů, o nichž lze předpokládat, že budou nebo mohou mít vliv na strategii a na strategické cíle podniku. </a:t>
            </a:r>
          </a:p>
          <a:p>
            <a:pPr algn="just"/>
            <a:r>
              <a:rPr lang="cs-CZ" sz="1800" dirty="0"/>
              <a:t>Strategická analýza představuje systematické, pravidelné, důkladné, kritické a nestranné zkoumání a posouzení vnitřní situace podniku (interní analýza) a vnějšího prostředí (externí analýza). </a:t>
            </a:r>
          </a:p>
          <a:p>
            <a:pPr algn="just"/>
            <a:r>
              <a:rPr lang="cs-CZ" sz="1800" dirty="0"/>
              <a:t>Analýza se provádí v určitých časových intervalech a zkoumá minulý, současný a budoucí vývoj. </a:t>
            </a:r>
          </a:p>
          <a:p>
            <a:pPr algn="just"/>
            <a:r>
              <a:rPr lang="cs-CZ" sz="1800" dirty="0"/>
              <a:t>Analýza posuzuje celkovou podnikovou situaci, určuje jeho místo v prostředí a vymezuje vývoj jeho budoucích aktivit.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Analýza výchozí situace</a:t>
            </a:r>
          </a:p>
        </p:txBody>
      </p:sp>
    </p:spTree>
    <p:extLst>
      <p:ext uri="{BB962C8B-B14F-4D97-AF65-F5344CB8AC3E}">
        <p14:creationId xmlns:p14="http://schemas.microsoft.com/office/powerpoint/2010/main" val="1333256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Analýza externího prostředí </a:t>
            </a:r>
            <a:r>
              <a:rPr lang="cs-CZ" sz="1800" dirty="0"/>
              <a:t>– poskytuje informace o charakteru externího  prostředí a jeho případných vlivech na podnik s cílem zjištění možných příležitostí a hrozeb </a:t>
            </a:r>
          </a:p>
          <a:p>
            <a:pPr lvl="1" algn="just"/>
            <a:r>
              <a:rPr lang="cs-CZ" sz="1800" dirty="0"/>
              <a:t>Analýza vzdáleného prostředí – makroprostředí</a:t>
            </a:r>
          </a:p>
          <a:p>
            <a:pPr lvl="1" algn="just"/>
            <a:r>
              <a:rPr lang="cs-CZ" sz="1800" dirty="0"/>
              <a:t>Analýza blízkého prostředí – trh, odvětví</a:t>
            </a:r>
          </a:p>
          <a:p>
            <a:pPr marL="457200" lvl="1" indent="0" algn="just">
              <a:buNone/>
            </a:pPr>
            <a:endParaRPr lang="cs-CZ" sz="1800" dirty="0"/>
          </a:p>
          <a:p>
            <a:pPr algn="just"/>
            <a:r>
              <a:rPr lang="cs-CZ" sz="1800" b="1" dirty="0"/>
              <a:t>Analýza interního prostředí </a:t>
            </a:r>
            <a:r>
              <a:rPr lang="cs-CZ" sz="1800" dirty="0"/>
              <a:t>– podává informaci o interním prostředí a vnitřních zdrojích podniku, výsledkem je zjištění předností (silných stránek) a slabin (slabých) podniku</a:t>
            </a:r>
          </a:p>
          <a:p>
            <a:pPr marL="0" indent="0" algn="just">
              <a:buNone/>
            </a:pPr>
            <a:endParaRPr lang="cs-CZ" sz="1800" dirty="0"/>
          </a:p>
          <a:p>
            <a:pPr algn="just"/>
            <a:r>
              <a:rPr lang="cs-CZ" sz="1800" b="1" dirty="0"/>
              <a:t>Syntéza</a:t>
            </a:r>
            <a:r>
              <a:rPr lang="cs-CZ" sz="1800" dirty="0"/>
              <a:t> – konfrontuje silné/slabé stránky podniku s příležitostmi a hrozbami z prostředí s cílem určení adekvátního strategického směru.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Struktura strategické analýzy</a:t>
            </a:r>
          </a:p>
        </p:txBody>
      </p:sp>
    </p:spTree>
    <p:extLst>
      <p:ext uri="{BB962C8B-B14F-4D97-AF65-F5344CB8AC3E}">
        <p14:creationId xmlns:p14="http://schemas.microsoft.com/office/powerpoint/2010/main" val="286040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Cíle popisují, kam se má podnik dostat, tak aby byl zajištěn požadovaný budoucí stav, který má podniku zabezpečit zdravý růst a prosperitu. </a:t>
            </a:r>
          </a:p>
          <a:p>
            <a:pPr algn="just"/>
            <a:r>
              <a:rPr lang="cs-CZ" sz="1800" dirty="0"/>
              <a:t>Cíle představují úkoly, které musí podnik splnit ve vymezeném čase, aby dosáhla požadovaného stavu. </a:t>
            </a:r>
          </a:p>
          <a:p>
            <a:pPr algn="just"/>
            <a:r>
              <a:rPr lang="cs-CZ" sz="1800" dirty="0"/>
              <a:t>Cíle neobsahují pokyny ani instrukce, jak dosáhnout jejich naplnění, ale pouze požadovaný cílový stav.</a:t>
            </a:r>
          </a:p>
          <a:p>
            <a:pPr algn="just"/>
            <a:r>
              <a:rPr lang="cs-CZ" sz="1800" dirty="0"/>
              <a:t>Stanovení a znalost cílů poskytuje vedení podniku základ pro formování strategie podniku, pro její zaměření a konkrétnost. Prostřednictvím cílů se široce formulované poslání podniku i neurčitá rozvojová vize transformují do konkrétních budoucích výsledků a tím se stávají závazkem, o jehož splnění musí podnik usilovat ve vymezeném čase. </a:t>
            </a:r>
          </a:p>
          <a:p>
            <a:pPr algn="just"/>
            <a:r>
              <a:rPr lang="cs-CZ" sz="1800" b="1" dirty="0"/>
              <a:t>Jasně stanovené cíle </a:t>
            </a:r>
            <a:r>
              <a:rPr lang="cs-CZ" sz="1800" dirty="0"/>
              <a:t>se tak stávají konkrétními </a:t>
            </a:r>
            <a:r>
              <a:rPr lang="cs-CZ" sz="1800" b="1" dirty="0"/>
              <a:t>úkoly pro přesně určený časový horizont.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Cíle podniku</a:t>
            </a:r>
          </a:p>
        </p:txBody>
      </p:sp>
    </p:spTree>
    <p:extLst>
      <p:ext uri="{BB962C8B-B14F-4D97-AF65-F5344CB8AC3E}">
        <p14:creationId xmlns:p14="http://schemas.microsoft.com/office/powerpoint/2010/main" val="3503651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500933"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Organizování lze definovat jako proces uspořádání lidí v konkrétní organizační jednotce, takovým způsobem, aby byla zajištěna realizace plánů a naplněny stanovené cíle plánů.</a:t>
            </a:r>
          </a:p>
          <a:p>
            <a:pPr algn="just"/>
            <a:r>
              <a:rPr lang="cs-CZ" sz="1800" dirty="0"/>
              <a:t>Organizování je založeno na společenské dělbě práce, sladění potřebných činností a vztahů mezi lidmi a přiměřeného vymezení pravomocí a zodpovědností zúčastněných lidí.</a:t>
            </a:r>
          </a:p>
          <a:p>
            <a:pPr algn="just"/>
            <a:endParaRPr lang="cs-CZ" sz="1800" dirty="0"/>
          </a:p>
          <a:p>
            <a:pPr marL="0" indent="0" algn="just">
              <a:buNone/>
            </a:pPr>
            <a:r>
              <a:rPr lang="cs-CZ" sz="1800" dirty="0"/>
              <a:t>Vlivy působící na proces organizování</a:t>
            </a:r>
          </a:p>
          <a:p>
            <a:pPr algn="just"/>
            <a:r>
              <a:rPr lang="cs-CZ" sz="1800" dirty="0"/>
              <a:t>Prostředí – mechanická struktura, organická struktura</a:t>
            </a:r>
          </a:p>
          <a:p>
            <a:pPr algn="just"/>
            <a:r>
              <a:rPr lang="cs-CZ" sz="1800" dirty="0"/>
              <a:t>Strategie</a:t>
            </a:r>
          </a:p>
          <a:p>
            <a:pPr algn="just"/>
            <a:r>
              <a:rPr lang="cs-CZ" sz="1800" dirty="0"/>
              <a:t>Velikost</a:t>
            </a:r>
          </a:p>
          <a:p>
            <a:pPr algn="just"/>
            <a:r>
              <a:rPr lang="cs-CZ" sz="1800" dirty="0"/>
              <a:t>Technologie</a:t>
            </a:r>
          </a:p>
          <a:p>
            <a:pPr algn="just"/>
            <a:r>
              <a:rPr lang="cs-CZ" sz="1800" dirty="0"/>
              <a:t>Konkurence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Organizování</a:t>
            </a:r>
          </a:p>
        </p:txBody>
      </p:sp>
    </p:spTree>
    <p:extLst>
      <p:ext uri="{BB962C8B-B14F-4D97-AF65-F5344CB8AC3E}">
        <p14:creationId xmlns:p14="http://schemas.microsoft.com/office/powerpoint/2010/main" val="1579965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3921" y="68630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Obecně se říká, že cíle musí být </a:t>
            </a:r>
            <a:r>
              <a:rPr lang="cs-CZ" sz="1600" b="1" dirty="0"/>
              <a:t>SMART</a:t>
            </a:r>
            <a:r>
              <a:rPr lang="cs-CZ" sz="1600" dirty="0"/>
              <a:t>:</a:t>
            </a:r>
          </a:p>
          <a:p>
            <a:pPr lvl="1" algn="just"/>
            <a:r>
              <a:rPr lang="cs-CZ" sz="1600" b="1" dirty="0"/>
              <a:t>S – </a:t>
            </a:r>
            <a:r>
              <a:rPr lang="cs-CZ" sz="1600" dirty="0"/>
              <a:t>specifický, originální, stimulující</a:t>
            </a:r>
          </a:p>
          <a:p>
            <a:pPr lvl="1" algn="just"/>
            <a:r>
              <a:rPr lang="cs-CZ" sz="1600" b="1" dirty="0"/>
              <a:t>M – </a:t>
            </a:r>
            <a:r>
              <a:rPr lang="cs-CZ" sz="1600" dirty="0"/>
              <a:t>měřitelný</a:t>
            </a:r>
          </a:p>
          <a:p>
            <a:pPr lvl="1" algn="just"/>
            <a:r>
              <a:rPr lang="cs-CZ" sz="1600" b="1" dirty="0"/>
              <a:t>A – </a:t>
            </a:r>
            <a:r>
              <a:rPr lang="cs-CZ" sz="1600" dirty="0"/>
              <a:t>akceptovatelný</a:t>
            </a:r>
          </a:p>
          <a:p>
            <a:pPr lvl="1" algn="just"/>
            <a:r>
              <a:rPr lang="cs-CZ" sz="1600" b="1" dirty="0"/>
              <a:t>R – </a:t>
            </a:r>
            <a:r>
              <a:rPr lang="cs-CZ" sz="1600" dirty="0"/>
              <a:t>reálný</a:t>
            </a:r>
          </a:p>
          <a:p>
            <a:pPr lvl="1" algn="just"/>
            <a:r>
              <a:rPr lang="cs-CZ" sz="1600" b="1" dirty="0"/>
              <a:t>T – </a:t>
            </a:r>
            <a:r>
              <a:rPr lang="cs-CZ" sz="1600" dirty="0"/>
              <a:t>termínovaný</a:t>
            </a:r>
          </a:p>
          <a:p>
            <a:pPr marL="0" indent="0" algn="just">
              <a:buNone/>
            </a:pPr>
            <a:r>
              <a:rPr lang="cs-CZ" sz="1600" dirty="0"/>
              <a:t>V poslední době však se uplatňuje tento souhrn cílů v podobě zkratky </a:t>
            </a:r>
            <a:r>
              <a:rPr lang="cs-CZ" sz="1600" b="1" dirty="0"/>
              <a:t>SMARTEE</a:t>
            </a:r>
            <a:r>
              <a:rPr lang="cs-CZ" sz="1600" dirty="0"/>
              <a:t>:</a:t>
            </a:r>
          </a:p>
          <a:p>
            <a:pPr lvl="1" algn="just"/>
            <a:r>
              <a:rPr lang="cs-CZ" sz="1600" b="1" dirty="0"/>
              <a:t>S – </a:t>
            </a:r>
            <a:r>
              <a:rPr lang="cs-CZ" sz="1600" dirty="0"/>
              <a:t>specifický, originální, stimulující</a:t>
            </a:r>
          </a:p>
          <a:p>
            <a:pPr lvl="1" algn="just"/>
            <a:r>
              <a:rPr lang="cs-CZ" sz="1600" b="1" dirty="0"/>
              <a:t>M – </a:t>
            </a:r>
            <a:r>
              <a:rPr lang="cs-CZ" sz="1600" dirty="0"/>
              <a:t>měřitelný</a:t>
            </a:r>
          </a:p>
          <a:p>
            <a:pPr lvl="1" algn="just"/>
            <a:r>
              <a:rPr lang="cs-CZ" sz="1600" b="1" dirty="0"/>
              <a:t>A – </a:t>
            </a:r>
            <a:r>
              <a:rPr lang="cs-CZ" sz="1600" dirty="0"/>
              <a:t>akceptovatelný</a:t>
            </a:r>
          </a:p>
          <a:p>
            <a:pPr lvl="1" algn="just"/>
            <a:r>
              <a:rPr lang="cs-CZ" sz="1600" b="1" dirty="0"/>
              <a:t>R – </a:t>
            </a:r>
            <a:r>
              <a:rPr lang="cs-CZ" sz="1600" dirty="0"/>
              <a:t>reálný</a:t>
            </a:r>
          </a:p>
          <a:p>
            <a:pPr lvl="1" algn="just"/>
            <a:r>
              <a:rPr lang="cs-CZ" sz="1600" b="1" dirty="0"/>
              <a:t>T – </a:t>
            </a:r>
            <a:r>
              <a:rPr lang="cs-CZ" sz="1600" dirty="0"/>
              <a:t>termínovaný</a:t>
            </a:r>
          </a:p>
          <a:p>
            <a:pPr lvl="1" algn="just"/>
            <a:r>
              <a:rPr lang="cs-CZ" sz="1600" b="1" dirty="0"/>
              <a:t>E</a:t>
            </a:r>
            <a:r>
              <a:rPr lang="cs-CZ" sz="1600" dirty="0"/>
              <a:t> – efektivní, ekonomický</a:t>
            </a:r>
          </a:p>
          <a:p>
            <a:pPr lvl="1" algn="just"/>
            <a:r>
              <a:rPr lang="cs-CZ" sz="1600" b="1" dirty="0"/>
              <a:t>E – </a:t>
            </a:r>
            <a:r>
              <a:rPr lang="cs-CZ" sz="1600" dirty="0"/>
              <a:t>ekologický</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Pravidla pro stanovení cílů podniku I</a:t>
            </a:r>
          </a:p>
        </p:txBody>
      </p:sp>
    </p:spTree>
    <p:extLst>
      <p:ext uri="{BB962C8B-B14F-4D97-AF65-F5344CB8AC3E}">
        <p14:creationId xmlns:p14="http://schemas.microsoft.com/office/powerpoint/2010/main" val="3580031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12" end="12"/>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Někteří autoři používají k charakteristice vlastnosti cílů akronym </a:t>
            </a:r>
            <a:r>
              <a:rPr lang="cs-CZ" sz="1800" b="1" dirty="0"/>
              <a:t>SMARTER, </a:t>
            </a:r>
            <a:r>
              <a:rPr lang="cs-CZ" sz="1800" dirty="0"/>
              <a:t>který navazuje na starší akronyma </a:t>
            </a:r>
            <a:r>
              <a:rPr lang="cs-CZ" sz="1800" b="1" dirty="0"/>
              <a:t>SMART</a:t>
            </a:r>
            <a:r>
              <a:rPr lang="cs-CZ" sz="1800" dirty="0"/>
              <a:t> kde písmeno „</a:t>
            </a:r>
            <a:r>
              <a:rPr lang="cs-CZ" sz="1800" b="1" dirty="0"/>
              <a:t>E“ </a:t>
            </a:r>
            <a:r>
              <a:rPr lang="cs-CZ" sz="1800" dirty="0"/>
              <a:t>vyjadřuje vlastnost</a:t>
            </a:r>
            <a:r>
              <a:rPr lang="cs-CZ" sz="1800" b="1" dirty="0"/>
              <a:t> „</a:t>
            </a:r>
            <a:r>
              <a:rPr lang="cs-CZ" sz="1800" b="1" dirty="0" err="1"/>
              <a:t>ethical</a:t>
            </a:r>
            <a:r>
              <a:rPr lang="cs-CZ" sz="1800" b="1" dirty="0"/>
              <a:t> </a:t>
            </a:r>
            <a:r>
              <a:rPr lang="cs-CZ" sz="1800" dirty="0"/>
              <a:t>(etický) a písmeno </a:t>
            </a:r>
            <a:r>
              <a:rPr lang="cs-CZ" sz="1800" b="1" dirty="0"/>
              <a:t>„R“</a:t>
            </a:r>
            <a:r>
              <a:rPr lang="cs-CZ" sz="1800" dirty="0"/>
              <a:t> pak označuje </a:t>
            </a:r>
            <a:r>
              <a:rPr lang="cs-CZ" sz="1800" b="1" dirty="0" err="1"/>
              <a:t>resourced</a:t>
            </a:r>
            <a:r>
              <a:rPr lang="cs-CZ" sz="1800" b="1" dirty="0"/>
              <a:t> </a:t>
            </a:r>
            <a:r>
              <a:rPr lang="cs-CZ" sz="1800" dirty="0"/>
              <a:t>(zaměřený na zdroje).</a:t>
            </a:r>
          </a:p>
          <a:p>
            <a:pPr algn="just"/>
            <a:endParaRPr lang="cs-CZ" sz="1800" dirty="0"/>
          </a:p>
          <a:p>
            <a:pPr algn="just"/>
            <a:r>
              <a:rPr lang="cs-CZ" sz="1800" dirty="0"/>
              <a:t>V podmínkách České republiky někteří autoři využívají akronym </a:t>
            </a:r>
            <a:r>
              <a:rPr lang="cs-CZ" sz="1800" b="1" dirty="0"/>
              <a:t>KARAT, </a:t>
            </a:r>
            <a:r>
              <a:rPr lang="cs-CZ" sz="1800" dirty="0"/>
              <a:t>kde jednotlivá písmena označují následující vlastnosti cílů:</a:t>
            </a:r>
          </a:p>
          <a:p>
            <a:pPr lvl="1" algn="just"/>
            <a:r>
              <a:rPr lang="cs-CZ" sz="1800" b="1" dirty="0"/>
              <a:t>K – </a:t>
            </a:r>
            <a:r>
              <a:rPr lang="cs-CZ" sz="1800" dirty="0"/>
              <a:t>konkrétní</a:t>
            </a:r>
          </a:p>
          <a:p>
            <a:pPr lvl="1" algn="just"/>
            <a:r>
              <a:rPr lang="cs-CZ" sz="1800" b="1" dirty="0"/>
              <a:t>A – </a:t>
            </a:r>
            <a:r>
              <a:rPr lang="cs-CZ" sz="1800" dirty="0"/>
              <a:t>ambiciózní</a:t>
            </a:r>
          </a:p>
          <a:p>
            <a:pPr lvl="1" algn="just"/>
            <a:r>
              <a:rPr lang="cs-CZ" sz="1800" b="1" dirty="0"/>
              <a:t>R – </a:t>
            </a:r>
            <a:r>
              <a:rPr lang="cs-CZ" sz="1800" dirty="0"/>
              <a:t>reálné</a:t>
            </a:r>
          </a:p>
          <a:p>
            <a:pPr lvl="1" algn="just"/>
            <a:r>
              <a:rPr lang="cs-CZ" sz="1800" b="1" dirty="0"/>
              <a:t>A – </a:t>
            </a:r>
            <a:r>
              <a:rPr lang="cs-CZ" sz="1800" dirty="0"/>
              <a:t>akceptovatelné</a:t>
            </a:r>
          </a:p>
          <a:p>
            <a:pPr lvl="1" algn="just"/>
            <a:r>
              <a:rPr lang="cs-CZ" sz="1800" b="1" dirty="0"/>
              <a:t>T – </a:t>
            </a:r>
            <a:r>
              <a:rPr lang="cs-CZ" sz="1800" dirty="0"/>
              <a:t>terminované</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Pravidla pro stanovení cílů podniku II</a:t>
            </a:r>
          </a:p>
        </p:txBody>
      </p:sp>
    </p:spTree>
    <p:extLst>
      <p:ext uri="{BB962C8B-B14F-4D97-AF65-F5344CB8AC3E}">
        <p14:creationId xmlns:p14="http://schemas.microsoft.com/office/powerpoint/2010/main" val="3909828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cíle týkající se postavení podniku na trhu (tržní podíl, objem prodeje, velikost obratu aj.);</a:t>
            </a:r>
          </a:p>
          <a:p>
            <a:pPr lvl="0" algn="just"/>
            <a:r>
              <a:rPr lang="cs-CZ" sz="1800" dirty="0"/>
              <a:t>cíle týkající se rentability (zisk, rentabilita z obratu, z vlastního a celkového kapitálu);</a:t>
            </a:r>
          </a:p>
          <a:p>
            <a:pPr lvl="0" algn="just"/>
            <a:r>
              <a:rPr lang="cs-CZ" sz="1800" dirty="0"/>
              <a:t>finanční cíle (likvidita, struktura kapitálu, úvěrová důvěra, schopnost samofinancování);</a:t>
            </a:r>
          </a:p>
          <a:p>
            <a:pPr lvl="0" algn="just"/>
            <a:r>
              <a:rPr lang="cs-CZ" sz="1800" dirty="0"/>
              <a:t>sociální cíle (ekonomické a sociální zabezpečení zaměstnanců, výkony a postoje zaměstnanců a managementu, rozvoj osobnosti, pracovní uspokojení);</a:t>
            </a:r>
          </a:p>
          <a:p>
            <a:pPr lvl="0" algn="just"/>
            <a:r>
              <a:rPr lang="cs-CZ" sz="1800" dirty="0"/>
              <a:t>cíle týkající se tržní prestiže a společenského postavení (image a prestiž, společenský a regionální vliv, politický vliv, vztah k veřejnosti aj.).</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Skupiny oblasti cílů</a:t>
            </a:r>
          </a:p>
        </p:txBody>
      </p:sp>
    </p:spTree>
    <p:extLst>
      <p:ext uri="{BB962C8B-B14F-4D97-AF65-F5344CB8AC3E}">
        <p14:creationId xmlns:p14="http://schemas.microsoft.com/office/powerpoint/2010/main" val="2282612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 podstatě lze cíle rozdělit do dvou základních skupin, kam patří:</a:t>
            </a:r>
          </a:p>
          <a:p>
            <a:pPr lvl="1" algn="just"/>
            <a:r>
              <a:rPr lang="cs-CZ" sz="1600" b="1" dirty="0"/>
              <a:t>Cíle obecné</a:t>
            </a:r>
            <a:r>
              <a:rPr lang="cs-CZ" sz="1600" dirty="0"/>
              <a:t>, které představují integrující prvek, z něhož vychází jak strategické tak i operativní řízení. Většinou mají charakter </a:t>
            </a:r>
            <a:r>
              <a:rPr lang="cs-CZ" sz="1600" b="1" dirty="0"/>
              <a:t>vůdčí ideje a </a:t>
            </a:r>
            <a:r>
              <a:rPr lang="cs-CZ" sz="1600" dirty="0"/>
              <a:t>orientují se na dosažení hodnot a realizovatelnost vize i poslání.</a:t>
            </a:r>
          </a:p>
          <a:p>
            <a:pPr lvl="1" algn="just"/>
            <a:r>
              <a:rPr lang="cs-CZ" sz="1600" b="1" dirty="0"/>
              <a:t>Cíle konkrétní, </a:t>
            </a:r>
            <a:r>
              <a:rPr lang="cs-CZ" sz="1600" dirty="0"/>
              <a:t>které představují rozvití obecných cílů a jsou zaměřeny na hlavní aktivitu podniku, specifikuji potřebnou alokaci zdrojů a usměrňují budoucí rozhodování. Jedná se tudíž převážně o cíle operačního charakteru.</a:t>
            </a:r>
          </a:p>
          <a:p>
            <a:pPr algn="just"/>
            <a:r>
              <a:rPr lang="cs-CZ" sz="1600" b="1" dirty="0"/>
              <a:t>Hierarchizace cílů</a:t>
            </a:r>
            <a:r>
              <a:rPr lang="cs-CZ" sz="1600" dirty="0"/>
              <a:t> znamená, že pro formulaci cílů je vhodné použít diferencovaný přístup rozlišující různé úrovně cílů. Cíle potom můžeme dělit na:</a:t>
            </a:r>
          </a:p>
          <a:p>
            <a:pPr lvl="1" algn="just"/>
            <a:r>
              <a:rPr lang="cs-CZ" sz="1600" dirty="0"/>
              <a:t>nadřazené – vrcholové cíle (mise podniku, formulace identity podniku, podniková politika), </a:t>
            </a:r>
          </a:p>
          <a:p>
            <a:pPr lvl="1" algn="just"/>
            <a:r>
              <a:rPr lang="cs-CZ" sz="1600" dirty="0"/>
              <a:t>prováděcí cíle (cíle funkčních oblastí), </a:t>
            </a:r>
          </a:p>
          <a:p>
            <a:pPr lvl="1" algn="just"/>
            <a:r>
              <a:rPr lang="cs-CZ" sz="1600" dirty="0"/>
              <a:t>dílčí cíle </a:t>
            </a:r>
          </a:p>
          <a:p>
            <a:pPr lvl="1" algn="just"/>
            <a:r>
              <a:rPr lang="cs-CZ" sz="1600" dirty="0"/>
              <a:t>elementární cíle (operace s nástroji marketingového mixu).</a:t>
            </a:r>
          </a:p>
          <a:p>
            <a:pPr lvl="0"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Hierarchizace a skupiny cílů</a:t>
            </a:r>
          </a:p>
        </p:txBody>
      </p:sp>
    </p:spTree>
    <p:extLst>
      <p:ext uri="{BB962C8B-B14F-4D97-AF65-F5344CB8AC3E}">
        <p14:creationId xmlns:p14="http://schemas.microsoft.com/office/powerpoint/2010/main" val="195671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Vize pomáhají popsat cíl organizace. Vyjadřuje co by podnik chtěl dosáhnout a jakým způsobem. Vize podniku představuje model budoucího vývoje a stavu podniku v konkrétně časově vymezeném období. Vize se stává dlouhodobou, přitažlivou, smysluplnou a motivující představou usilující o dosažení pozitivní podnikové budoucnosti. Často také zahrnují hodnoty organizace. Měly by být inspirací pro chování zaměstnanců.</a:t>
            </a:r>
          </a:p>
          <a:p>
            <a:pPr algn="just"/>
            <a:r>
              <a:rPr lang="cs-CZ" sz="1800" dirty="0"/>
              <a:t>Lze konstatovat, že se jedná o souhrn myšlenek, které předbíhají svou dobu se silným motivačním účinkem. V důsledku tohoto faktu můžeme konstatovat, že se jedná o smysluplný a přitažlivý obraz budoucnosti, ve které vize vytyčuje základní směr vývoje podniku. </a:t>
            </a:r>
          </a:p>
          <a:p>
            <a:pPr algn="just"/>
            <a:r>
              <a:rPr lang="cs-CZ" sz="1800" b="1" dirty="0"/>
              <a:t>Úkolem vize</a:t>
            </a:r>
            <a:r>
              <a:rPr lang="cs-CZ" sz="1800" dirty="0"/>
              <a:t> je zachytávat a reagovat na podněty o nastupujícím vývoji, které mohou být v současné době mlhavé, nepřesné a nevýrazné, ale v budoucnosti se mohou stát </a:t>
            </a:r>
            <a:r>
              <a:rPr lang="cs-CZ" sz="1800" b="1" dirty="0"/>
              <a:t>impulsem, který ovlivní vývoj podniku.</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Vize</a:t>
            </a:r>
          </a:p>
        </p:txBody>
      </p:sp>
    </p:spTree>
    <p:extLst>
      <p:ext uri="{BB962C8B-B14F-4D97-AF65-F5344CB8AC3E}">
        <p14:creationId xmlns:p14="http://schemas.microsoft.com/office/powerpoint/2010/main" val="3328773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snadno představitelná a uskutečnitelná;</a:t>
            </a:r>
          </a:p>
          <a:p>
            <a:pPr lvl="0" algn="just"/>
            <a:r>
              <a:rPr lang="cs-CZ" sz="1800" dirty="0"/>
              <a:t>adresně přitažlivá pro rozhodující zájmové skupiny v podniku;</a:t>
            </a:r>
          </a:p>
          <a:p>
            <a:pPr lvl="0" algn="just"/>
            <a:r>
              <a:rPr lang="cs-CZ" sz="1800" dirty="0"/>
              <a:t>jasně zaměřená k dosažení cíle čímž je usnadněno zaměření základních rozhodujících procesů;</a:t>
            </a:r>
          </a:p>
          <a:p>
            <a:pPr lvl="0" algn="just"/>
            <a:r>
              <a:rPr lang="cs-CZ" sz="1800" dirty="0"/>
              <a:t>flexibilní, jež umožní reagovat pružně na měnící se podmínky okolí i vhodnou iniciativu jedinců;</a:t>
            </a:r>
          </a:p>
          <a:p>
            <a:pPr lvl="0" algn="just"/>
            <a:r>
              <a:rPr lang="cs-CZ" sz="1800" dirty="0"/>
              <a:t>srozumitelná a snadno sdělitelná a přístupně vysvětlitelná;</a:t>
            </a:r>
          </a:p>
          <a:p>
            <a:pPr lvl="0" algn="just"/>
            <a:r>
              <a:rPr lang="cs-CZ" sz="1800" dirty="0"/>
              <a:t>dostatečně široká, aby byla při implementaci strategie pružná, ale zase nikoliv tak široká, aby se vytratila koncentrace na hlavní cíle;</a:t>
            </a:r>
          </a:p>
          <a:p>
            <a:pPr lvl="0" algn="just"/>
            <a:r>
              <a:rPr lang="cs-CZ" sz="1800" dirty="0"/>
              <a:t>je spojnicí různých dílčích cílů i priorit a vytváří v podniku uznávaný dominantní cíl;</a:t>
            </a:r>
          </a:p>
          <a:p>
            <a:pPr algn="just"/>
            <a:r>
              <a:rPr lang="cs-CZ" sz="1800" dirty="0"/>
              <a:t>současně může vize připomínat chyby, kterých se podnik dopustil v minulosti a tak je i upozorněním na omyly a nedostatky.</a:t>
            </a:r>
            <a:r>
              <a:rPr lang="cs-CZ" sz="1800" b="1" dirty="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Požadavky na vizi </a:t>
            </a:r>
          </a:p>
        </p:txBody>
      </p:sp>
    </p:spTree>
    <p:extLst>
      <p:ext uri="{BB962C8B-B14F-4D97-AF65-F5344CB8AC3E}">
        <p14:creationId xmlns:p14="http://schemas.microsoft.com/office/powerpoint/2010/main" val="91482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Mise specifikuje podnikatelské aktivity, ve kterých chce podnik působit a se kterými chce konkurovat.</a:t>
            </a:r>
          </a:p>
          <a:p>
            <a:pPr algn="just"/>
            <a:r>
              <a:rPr lang="cs-CZ" sz="1800" dirty="0"/>
              <a:t>Poslání podniku má být veřejným, jasným a pochopitelným vyhlášením vývojového směru podniku, kterým je informovaná veřejnost a motivací zaměstnanců, jimž má dodat potřebnou sociální jistotu, kterou podnik svou existencí zajišťuje</a:t>
            </a:r>
          </a:p>
          <a:p>
            <a:pPr algn="just"/>
            <a:r>
              <a:rPr lang="cs-CZ" sz="1800" dirty="0"/>
              <a:t>Je více konkrétnější než vize.</a:t>
            </a:r>
          </a:p>
          <a:p>
            <a:pPr algn="just"/>
            <a:r>
              <a:rPr lang="cs-CZ" sz="1800" dirty="0"/>
              <a:t>Mise odůvodňuje a vysvětluje existenci podniku.</a:t>
            </a:r>
          </a:p>
          <a:p>
            <a:pPr algn="just"/>
            <a:r>
              <a:rPr lang="cs-CZ" sz="1800" dirty="0"/>
              <a:t>Mise dává odpověď na otázku: „Jakou přidanou hodnotu může náš podnik nabídnout trhu nebo lidstvu?“</a:t>
            </a:r>
          </a:p>
          <a:p>
            <a:pPr algn="just"/>
            <a:r>
              <a:rPr lang="cs-CZ" sz="1800" dirty="0"/>
              <a:t>Poslání (mise) podniku zdůvodňuje oprávněnost existence podniku a vyjadřuje přání vedení podniku, jak by měl být podnik chápán a přijímán veřejností. </a:t>
            </a:r>
            <a:endParaRPr lang="cs-CZ" sz="1800" i="1"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Mise - poslání</a:t>
            </a:r>
          </a:p>
        </p:txBody>
      </p:sp>
    </p:spTree>
    <p:extLst>
      <p:ext uri="{BB962C8B-B14F-4D97-AF65-F5344CB8AC3E}">
        <p14:creationId xmlns:p14="http://schemas.microsoft.com/office/powerpoint/2010/main" val="537621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703189"/>
            <a:ext cx="78721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V důsledku toho vyplývá, že poslání podniku přímo definuje </a:t>
            </a:r>
            <a:r>
              <a:rPr lang="cs-CZ" sz="1800" b="1" dirty="0"/>
              <a:t>směry podnikatelských aktivit, </a:t>
            </a:r>
            <a:r>
              <a:rPr lang="cs-CZ" sz="1800" dirty="0"/>
              <a:t>stanovuje zásady </a:t>
            </a:r>
            <a:r>
              <a:rPr lang="cs-CZ" sz="1800" b="1" dirty="0"/>
              <a:t>podnikové kultury</a:t>
            </a:r>
            <a:r>
              <a:rPr lang="cs-CZ" sz="1800" dirty="0"/>
              <a:t> spolu s vhodnými </a:t>
            </a:r>
            <a:r>
              <a:rPr lang="cs-CZ" sz="1800" b="1" dirty="0"/>
              <a:t>vazbami na zaměstnance a </a:t>
            </a:r>
            <a:r>
              <a:rPr lang="cs-CZ" sz="1800" dirty="0"/>
              <a:t>vytváří </a:t>
            </a:r>
            <a:r>
              <a:rPr lang="cs-CZ" sz="1800" b="1" dirty="0"/>
              <a:t>vztah k zákazníkovi i konkurenci. </a:t>
            </a:r>
            <a:r>
              <a:rPr lang="cs-CZ" sz="1800" dirty="0"/>
              <a:t>Proto dobře vytvořené poslání podniku by mělo obsahovat:</a:t>
            </a:r>
          </a:p>
          <a:p>
            <a:pPr algn="just"/>
            <a:r>
              <a:rPr lang="cs-CZ" sz="1800" dirty="0"/>
              <a:t>Cíl podniku.</a:t>
            </a:r>
          </a:p>
          <a:p>
            <a:pPr algn="just"/>
            <a:r>
              <a:rPr lang="cs-CZ" sz="1800" dirty="0"/>
              <a:t>Zdůvodnění existence podniku (</a:t>
            </a:r>
            <a:r>
              <a:rPr lang="cs-CZ" sz="1800" i="1" dirty="0" err="1"/>
              <a:t>Be</a:t>
            </a:r>
            <a:r>
              <a:rPr lang="cs-CZ" sz="1800" i="1" dirty="0"/>
              <a:t> </a:t>
            </a:r>
            <a:r>
              <a:rPr lang="cs-CZ" sz="1800" i="1" dirty="0" err="1"/>
              <a:t>the</a:t>
            </a:r>
            <a:r>
              <a:rPr lang="cs-CZ" sz="1800" i="1" dirty="0"/>
              <a:t> </a:t>
            </a:r>
            <a:r>
              <a:rPr lang="cs-CZ" sz="1800" i="1" dirty="0" err="1"/>
              <a:t>best</a:t>
            </a:r>
            <a:r>
              <a:rPr lang="cs-CZ" sz="1800" i="1" dirty="0"/>
              <a:t> </a:t>
            </a:r>
            <a:r>
              <a:rPr lang="cs-CZ" sz="1800" i="1" dirty="0" err="1"/>
              <a:t>employer</a:t>
            </a:r>
            <a:r>
              <a:rPr lang="cs-CZ" sz="1800" i="1" dirty="0"/>
              <a:t> </a:t>
            </a:r>
            <a:r>
              <a:rPr lang="cs-CZ" sz="1800" i="1" dirty="0" err="1"/>
              <a:t>for</a:t>
            </a:r>
            <a:r>
              <a:rPr lang="cs-CZ" sz="1800" i="1" dirty="0"/>
              <a:t> </a:t>
            </a:r>
            <a:r>
              <a:rPr lang="cs-CZ" sz="1800" i="1" dirty="0" err="1"/>
              <a:t>our</a:t>
            </a:r>
            <a:r>
              <a:rPr lang="cs-CZ" sz="1800" i="1" dirty="0"/>
              <a:t> </a:t>
            </a:r>
            <a:r>
              <a:rPr lang="cs-CZ" sz="1800" i="1" dirty="0" err="1"/>
              <a:t>people</a:t>
            </a:r>
            <a:r>
              <a:rPr lang="cs-CZ" sz="1800" i="1" dirty="0"/>
              <a:t> in </a:t>
            </a:r>
            <a:r>
              <a:rPr lang="cs-CZ" sz="1800" i="1" dirty="0" err="1"/>
              <a:t>each</a:t>
            </a:r>
            <a:r>
              <a:rPr lang="cs-CZ" sz="1800" i="1" dirty="0"/>
              <a:t> </a:t>
            </a:r>
            <a:r>
              <a:rPr lang="cs-CZ" sz="1800" i="1" dirty="0" err="1"/>
              <a:t>community</a:t>
            </a:r>
            <a:r>
              <a:rPr lang="cs-CZ" sz="1800" i="1" dirty="0"/>
              <a:t> </a:t>
            </a:r>
            <a:r>
              <a:rPr lang="cs-CZ" sz="1800" i="1" dirty="0" err="1"/>
              <a:t>around</a:t>
            </a:r>
            <a:r>
              <a:rPr lang="cs-CZ" sz="1800" i="1" dirty="0"/>
              <a:t> </a:t>
            </a:r>
            <a:r>
              <a:rPr lang="cs-CZ" sz="1800" i="1" dirty="0" err="1"/>
              <a:t>the</a:t>
            </a:r>
            <a:r>
              <a:rPr lang="cs-CZ" sz="1800" i="1" dirty="0"/>
              <a:t> </a:t>
            </a:r>
            <a:r>
              <a:rPr lang="cs-CZ" sz="1800" i="1" dirty="0" err="1"/>
              <a:t>world</a:t>
            </a:r>
            <a:r>
              <a:rPr lang="cs-CZ" sz="1800" i="1" dirty="0"/>
              <a:t> and </a:t>
            </a:r>
            <a:r>
              <a:rPr lang="cs-CZ" sz="1800" i="1" dirty="0" err="1"/>
              <a:t>deliver</a:t>
            </a:r>
            <a:r>
              <a:rPr lang="cs-CZ" sz="1800" i="1" dirty="0"/>
              <a:t> </a:t>
            </a:r>
            <a:r>
              <a:rPr lang="cs-CZ" sz="1800" i="1" dirty="0" err="1"/>
              <a:t>operational</a:t>
            </a:r>
            <a:r>
              <a:rPr lang="cs-CZ" sz="1800" i="1" dirty="0"/>
              <a:t> excellence to </a:t>
            </a:r>
            <a:r>
              <a:rPr lang="cs-CZ" sz="1800" i="1" dirty="0" err="1"/>
              <a:t>our</a:t>
            </a:r>
            <a:r>
              <a:rPr lang="cs-CZ" sz="1800" i="1" dirty="0"/>
              <a:t> </a:t>
            </a:r>
            <a:r>
              <a:rPr lang="cs-CZ" sz="1800" i="1" dirty="0" err="1"/>
              <a:t>customers</a:t>
            </a:r>
            <a:r>
              <a:rPr lang="cs-CZ" sz="1800" i="1" dirty="0"/>
              <a:t> in </a:t>
            </a:r>
            <a:r>
              <a:rPr lang="cs-CZ" sz="1800" i="1" dirty="0" err="1"/>
              <a:t>each</a:t>
            </a:r>
            <a:r>
              <a:rPr lang="cs-CZ" sz="1800" i="1" dirty="0"/>
              <a:t> </a:t>
            </a:r>
            <a:r>
              <a:rPr lang="cs-CZ" sz="1800" i="1" dirty="0" err="1"/>
              <a:t>of</a:t>
            </a:r>
            <a:r>
              <a:rPr lang="cs-CZ" sz="1800" i="1" dirty="0"/>
              <a:t> </a:t>
            </a:r>
            <a:r>
              <a:rPr lang="cs-CZ" sz="1800" i="1" dirty="0" err="1"/>
              <a:t>our</a:t>
            </a:r>
            <a:r>
              <a:rPr lang="cs-CZ" sz="1800" i="1" dirty="0"/>
              <a:t> </a:t>
            </a:r>
            <a:r>
              <a:rPr lang="cs-CZ" sz="1800" i="1" dirty="0" err="1"/>
              <a:t>restaurants</a:t>
            </a:r>
            <a:r>
              <a:rPr lang="cs-CZ" sz="1800" i="1" dirty="0"/>
              <a:t> (</a:t>
            </a:r>
            <a:r>
              <a:rPr lang="cs-CZ" sz="1800" i="1" dirty="0" err="1"/>
              <a:t>McDonald´s</a:t>
            </a:r>
            <a:r>
              <a:rPr lang="cs-CZ" sz="1800" i="1" dirty="0"/>
              <a:t>)</a:t>
            </a:r>
            <a:r>
              <a:rPr lang="cs-CZ" sz="1800" dirty="0"/>
              <a:t>).</a:t>
            </a:r>
          </a:p>
          <a:p>
            <a:pPr algn="just"/>
            <a:r>
              <a:rPr lang="cs-CZ" sz="1800" dirty="0"/>
              <a:t>Étos podniku: kultura, základní hodnoty, ambice.</a:t>
            </a:r>
          </a:p>
          <a:p>
            <a:pPr algn="just"/>
            <a:r>
              <a:rPr lang="cs-CZ" sz="1800" dirty="0"/>
              <a:t>Čím se odlišujeme od konkurence (</a:t>
            </a:r>
            <a:r>
              <a:rPr lang="cs-CZ" sz="1800" i="1" dirty="0" err="1"/>
              <a:t>Be</a:t>
            </a:r>
            <a:r>
              <a:rPr lang="cs-CZ" sz="1800" i="1" dirty="0"/>
              <a:t> </a:t>
            </a:r>
            <a:r>
              <a:rPr lang="cs-CZ" sz="1800" i="1" dirty="0" err="1"/>
              <a:t>America´s</a:t>
            </a:r>
            <a:r>
              <a:rPr lang="cs-CZ" sz="1800" i="1" dirty="0"/>
              <a:t> Best </a:t>
            </a:r>
            <a:r>
              <a:rPr lang="cs-CZ" sz="1800" i="1" dirty="0" err="1"/>
              <a:t>Quick-Service</a:t>
            </a:r>
            <a:r>
              <a:rPr lang="cs-CZ" sz="1800" i="1" dirty="0"/>
              <a:t> Restaurant</a:t>
            </a:r>
            <a:r>
              <a:rPr lang="cs-CZ" sz="1800" dirty="0"/>
              <a:t>).</a:t>
            </a:r>
          </a:p>
          <a:p>
            <a:pPr algn="just"/>
            <a:r>
              <a:rPr lang="cs-CZ" sz="1800" dirty="0"/>
              <a:t>Konkurenční výhoda (</a:t>
            </a:r>
            <a:r>
              <a:rPr lang="cs-CZ" sz="1800" i="1" dirty="0"/>
              <a:t>To </a:t>
            </a:r>
            <a:r>
              <a:rPr lang="cs-CZ" sz="1800" i="1" dirty="0" err="1"/>
              <a:t>be</a:t>
            </a:r>
            <a:r>
              <a:rPr lang="cs-CZ" sz="1800" i="1" dirty="0"/>
              <a:t> </a:t>
            </a:r>
            <a:r>
              <a:rPr lang="cs-CZ" sz="1800" i="1" dirty="0" err="1"/>
              <a:t>the</a:t>
            </a:r>
            <a:r>
              <a:rPr lang="cs-CZ" sz="1800" i="1" dirty="0"/>
              <a:t> </a:t>
            </a:r>
            <a:r>
              <a:rPr lang="cs-CZ" sz="1800" i="1" dirty="0" err="1"/>
              <a:t>world´s</a:t>
            </a:r>
            <a:r>
              <a:rPr lang="cs-CZ" sz="1800" i="1" dirty="0"/>
              <a:t> </a:t>
            </a:r>
            <a:r>
              <a:rPr lang="cs-CZ" sz="1800" i="1" dirty="0" err="1"/>
              <a:t>largest</a:t>
            </a:r>
            <a:r>
              <a:rPr lang="cs-CZ" sz="1800" i="1" dirty="0"/>
              <a:t> mobile </a:t>
            </a:r>
            <a:r>
              <a:rPr lang="cs-CZ" sz="1800" i="1" dirty="0" err="1"/>
              <a:t>apps</a:t>
            </a:r>
            <a:r>
              <a:rPr lang="cs-CZ" sz="1800" i="1" dirty="0"/>
              <a:t> developer</a:t>
            </a:r>
            <a:r>
              <a:rPr lang="cs-CZ" sz="1800" dirty="0"/>
              <a:t>).</a:t>
            </a:r>
          </a:p>
          <a:p>
            <a:pPr algn="just"/>
            <a:r>
              <a:rPr lang="cs-CZ" sz="1800" dirty="0"/>
              <a:t>Identifikace trhu a zákazníků (</a:t>
            </a:r>
            <a:r>
              <a:rPr lang="cs-CZ" sz="1800" i="1" dirty="0"/>
              <a:t>To </a:t>
            </a:r>
            <a:r>
              <a:rPr lang="cs-CZ" sz="1800" i="1" dirty="0" err="1"/>
              <a:t>be</a:t>
            </a:r>
            <a:r>
              <a:rPr lang="cs-CZ" sz="1800" i="1" dirty="0"/>
              <a:t> </a:t>
            </a:r>
            <a:r>
              <a:rPr lang="cs-CZ" sz="1800" i="1" dirty="0" err="1"/>
              <a:t>the</a:t>
            </a:r>
            <a:r>
              <a:rPr lang="cs-CZ" sz="1800" i="1" dirty="0"/>
              <a:t> </a:t>
            </a:r>
            <a:r>
              <a:rPr lang="cs-CZ" sz="1800" i="1" dirty="0" err="1"/>
              <a:t>largest</a:t>
            </a:r>
            <a:r>
              <a:rPr lang="cs-CZ" sz="1800" i="1" dirty="0"/>
              <a:t> </a:t>
            </a:r>
            <a:r>
              <a:rPr lang="cs-CZ" sz="1800" i="1" dirty="0" err="1"/>
              <a:t>oncology</a:t>
            </a:r>
            <a:r>
              <a:rPr lang="cs-CZ" sz="1800" i="1" dirty="0"/>
              <a:t> </a:t>
            </a:r>
            <a:r>
              <a:rPr lang="cs-CZ" sz="1800" i="1" dirty="0" err="1"/>
              <a:t>practice</a:t>
            </a:r>
            <a:r>
              <a:rPr lang="cs-CZ" sz="1800" i="1" dirty="0"/>
              <a:t> in St. Louis</a:t>
            </a:r>
            <a:r>
              <a:rPr lang="cs-CZ" sz="18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Co by měla obsahovat mise</a:t>
            </a:r>
          </a:p>
        </p:txBody>
      </p:sp>
    </p:spTree>
    <p:extLst>
      <p:ext uri="{BB962C8B-B14F-4D97-AF65-F5344CB8AC3E}">
        <p14:creationId xmlns:p14="http://schemas.microsoft.com/office/powerpoint/2010/main" val="1830867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Cyklus podnikového plánování</a:t>
            </a:r>
          </a:p>
        </p:txBody>
      </p:sp>
      <p:sp>
        <p:nvSpPr>
          <p:cNvPr id="2" name="Obdélník 1"/>
          <p:cNvSpPr/>
          <p:nvPr/>
        </p:nvSpPr>
        <p:spPr>
          <a:xfrm>
            <a:off x="3347864" y="843558"/>
            <a:ext cx="2232248" cy="5294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Tým pro tvorbu plánu</a:t>
            </a:r>
          </a:p>
        </p:txBody>
      </p:sp>
      <p:sp>
        <p:nvSpPr>
          <p:cNvPr id="6" name="Obdélník 5"/>
          <p:cNvSpPr/>
          <p:nvPr/>
        </p:nvSpPr>
        <p:spPr>
          <a:xfrm>
            <a:off x="3347864" y="4101014"/>
            <a:ext cx="2249572" cy="4064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Řídící orgán</a:t>
            </a:r>
          </a:p>
        </p:txBody>
      </p:sp>
      <p:sp>
        <p:nvSpPr>
          <p:cNvPr id="8" name="Obdélník 7"/>
          <p:cNvSpPr/>
          <p:nvPr/>
        </p:nvSpPr>
        <p:spPr>
          <a:xfrm>
            <a:off x="3347864" y="1625905"/>
            <a:ext cx="2232248" cy="4948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Stanovení cílů</a:t>
            </a:r>
          </a:p>
        </p:txBody>
      </p:sp>
      <p:sp>
        <p:nvSpPr>
          <p:cNvPr id="9" name="Obdélník 8"/>
          <p:cNvSpPr/>
          <p:nvPr/>
        </p:nvSpPr>
        <p:spPr>
          <a:xfrm>
            <a:off x="2987824" y="2369602"/>
            <a:ext cx="2952328" cy="553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Stanovení strategického plánu</a:t>
            </a:r>
          </a:p>
        </p:txBody>
      </p:sp>
      <p:sp>
        <p:nvSpPr>
          <p:cNvPr id="11" name="Obdélník 10"/>
          <p:cNvSpPr/>
          <p:nvPr/>
        </p:nvSpPr>
        <p:spPr>
          <a:xfrm>
            <a:off x="2987824" y="3260154"/>
            <a:ext cx="2952328" cy="527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Stanovení taktického plánu</a:t>
            </a:r>
          </a:p>
        </p:txBody>
      </p:sp>
      <p:sp>
        <p:nvSpPr>
          <p:cNvPr id="4" name="Obdélník 3"/>
          <p:cNvSpPr/>
          <p:nvPr/>
        </p:nvSpPr>
        <p:spPr>
          <a:xfrm>
            <a:off x="7092279" y="1879605"/>
            <a:ext cx="504056" cy="10705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cs-CZ" dirty="0">
                <a:solidFill>
                  <a:srgbClr val="000000"/>
                </a:solidFill>
              </a:rPr>
              <a:t>Kontrola </a:t>
            </a:r>
          </a:p>
        </p:txBody>
      </p:sp>
      <p:sp>
        <p:nvSpPr>
          <p:cNvPr id="12" name="Obdélník 11"/>
          <p:cNvSpPr/>
          <p:nvPr/>
        </p:nvSpPr>
        <p:spPr>
          <a:xfrm>
            <a:off x="1367645" y="1625905"/>
            <a:ext cx="432048" cy="157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cs-CZ" dirty="0">
                <a:solidFill>
                  <a:srgbClr val="000000"/>
                </a:solidFill>
              </a:rPr>
              <a:t>Kontrola </a:t>
            </a:r>
          </a:p>
        </p:txBody>
      </p:sp>
      <p:cxnSp>
        <p:nvCxnSpPr>
          <p:cNvPr id="13" name="Přímá spojnice 12"/>
          <p:cNvCxnSpPr/>
          <p:nvPr/>
        </p:nvCxnSpPr>
        <p:spPr>
          <a:xfrm>
            <a:off x="2195736" y="976621"/>
            <a:ext cx="0" cy="332761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Přímá spojnice 13"/>
          <p:cNvCxnSpPr/>
          <p:nvPr/>
        </p:nvCxnSpPr>
        <p:spPr>
          <a:xfrm>
            <a:off x="6660232" y="976621"/>
            <a:ext cx="0" cy="3327614"/>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Přímá spojnice se šipkou 15"/>
          <p:cNvCxnSpPr/>
          <p:nvPr/>
        </p:nvCxnSpPr>
        <p:spPr>
          <a:xfrm>
            <a:off x="2195736" y="976621"/>
            <a:ext cx="108012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a:off x="2195736" y="1873335"/>
            <a:ext cx="108012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p:nvPr/>
        </p:nvCxnSpPr>
        <p:spPr>
          <a:xfrm>
            <a:off x="2195736" y="4304235"/>
            <a:ext cx="108012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a:off x="2195736" y="2640428"/>
            <a:ext cx="79208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p:nvPr/>
        </p:nvCxnSpPr>
        <p:spPr>
          <a:xfrm>
            <a:off x="2195736" y="3523666"/>
            <a:ext cx="79208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Přímá spojnice se šipkou 25"/>
          <p:cNvCxnSpPr/>
          <p:nvPr/>
        </p:nvCxnSpPr>
        <p:spPr>
          <a:xfrm flipH="1">
            <a:off x="5580112" y="976621"/>
            <a:ext cx="108012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a:off x="5574547" y="4304235"/>
            <a:ext cx="108012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Přímá spojnice se šipkou 27"/>
          <p:cNvCxnSpPr/>
          <p:nvPr/>
        </p:nvCxnSpPr>
        <p:spPr>
          <a:xfrm flipH="1">
            <a:off x="5580112" y="1850063"/>
            <a:ext cx="108012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Přímá spojnice se šipkou 41"/>
          <p:cNvCxnSpPr>
            <a:endCxn id="9" idx="3"/>
          </p:cNvCxnSpPr>
          <p:nvPr/>
        </p:nvCxnSpPr>
        <p:spPr>
          <a:xfrm flipH="1">
            <a:off x="5940152" y="2640428"/>
            <a:ext cx="714515" cy="57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Přímá spojnice se šipkou 42"/>
          <p:cNvCxnSpPr/>
          <p:nvPr/>
        </p:nvCxnSpPr>
        <p:spPr>
          <a:xfrm flipH="1">
            <a:off x="5947787" y="3462529"/>
            <a:ext cx="714515" cy="57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1950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Plánování podle úrovně managementu</a:t>
            </a:r>
          </a:p>
        </p:txBody>
      </p:sp>
      <p:graphicFrame>
        <p:nvGraphicFramePr>
          <p:cNvPr id="2" name="Tabulka 1"/>
          <p:cNvGraphicFramePr>
            <a:graphicFrameLocks noGrp="1"/>
          </p:cNvGraphicFramePr>
          <p:nvPr>
            <p:extLst/>
          </p:nvPr>
        </p:nvGraphicFramePr>
        <p:xfrm>
          <a:off x="107504" y="823567"/>
          <a:ext cx="8064895" cy="3977614"/>
        </p:xfrm>
        <a:graphic>
          <a:graphicData uri="http://schemas.openxmlformats.org/drawingml/2006/table">
            <a:tbl>
              <a:tblPr firstRow="1" bandRow="1">
                <a:tableStyleId>{5C22544A-7EE6-4342-B048-85BDC9FD1C3A}</a:tableStyleId>
              </a:tblPr>
              <a:tblGrid>
                <a:gridCol w="1800200">
                  <a:extLst>
                    <a:ext uri="{9D8B030D-6E8A-4147-A177-3AD203B41FA5}">
                      <a16:colId xmlns:a16="http://schemas.microsoft.com/office/drawing/2014/main" val="1636303235"/>
                    </a:ext>
                  </a:extLst>
                </a:gridCol>
                <a:gridCol w="2088232">
                  <a:extLst>
                    <a:ext uri="{9D8B030D-6E8A-4147-A177-3AD203B41FA5}">
                      <a16:colId xmlns:a16="http://schemas.microsoft.com/office/drawing/2014/main" val="677805364"/>
                    </a:ext>
                  </a:extLst>
                </a:gridCol>
                <a:gridCol w="1872208">
                  <a:extLst>
                    <a:ext uri="{9D8B030D-6E8A-4147-A177-3AD203B41FA5}">
                      <a16:colId xmlns:a16="http://schemas.microsoft.com/office/drawing/2014/main" val="2661729344"/>
                    </a:ext>
                  </a:extLst>
                </a:gridCol>
                <a:gridCol w="2304255">
                  <a:extLst>
                    <a:ext uri="{9D8B030D-6E8A-4147-A177-3AD203B41FA5}">
                      <a16:colId xmlns:a16="http://schemas.microsoft.com/office/drawing/2014/main" val="4242892889"/>
                    </a:ext>
                  </a:extLst>
                </a:gridCol>
              </a:tblGrid>
              <a:tr h="409150">
                <a:tc>
                  <a:txBody>
                    <a:bodyPr/>
                    <a:lstStyle/>
                    <a:p>
                      <a:pPr algn="l"/>
                      <a:endParaRPr lang="cs-CZ" sz="1600" dirty="0">
                        <a:solidFill>
                          <a:srgbClr val="000000"/>
                        </a:solidFill>
                      </a:endParaRPr>
                    </a:p>
                  </a:txBody>
                  <a:tcPr/>
                </a:tc>
                <a:tc>
                  <a:txBody>
                    <a:bodyPr/>
                    <a:lstStyle/>
                    <a:p>
                      <a:pPr algn="l"/>
                      <a:r>
                        <a:rPr lang="cs-CZ" sz="1600" dirty="0">
                          <a:solidFill>
                            <a:srgbClr val="000000"/>
                          </a:solidFill>
                        </a:rPr>
                        <a:t>Strategické</a:t>
                      </a:r>
                      <a:r>
                        <a:rPr lang="cs-CZ" sz="1600" baseline="0" dirty="0">
                          <a:solidFill>
                            <a:srgbClr val="000000"/>
                          </a:solidFill>
                        </a:rPr>
                        <a:t> plánování</a:t>
                      </a:r>
                      <a:endParaRPr lang="cs-CZ" sz="1600" dirty="0">
                        <a:solidFill>
                          <a:srgbClr val="000000"/>
                        </a:solidFill>
                      </a:endParaRPr>
                    </a:p>
                  </a:txBody>
                  <a:tcPr/>
                </a:tc>
                <a:tc>
                  <a:txBody>
                    <a:bodyPr/>
                    <a:lstStyle/>
                    <a:p>
                      <a:pPr algn="l"/>
                      <a:r>
                        <a:rPr lang="cs-CZ" sz="1600" dirty="0">
                          <a:solidFill>
                            <a:srgbClr val="000000"/>
                          </a:solidFill>
                        </a:rPr>
                        <a:t>Taktické plánování</a:t>
                      </a:r>
                    </a:p>
                  </a:txBody>
                  <a:tcPr/>
                </a:tc>
                <a:tc>
                  <a:txBody>
                    <a:bodyPr/>
                    <a:lstStyle/>
                    <a:p>
                      <a:pPr algn="l"/>
                      <a:r>
                        <a:rPr lang="cs-CZ" sz="1600" dirty="0">
                          <a:solidFill>
                            <a:srgbClr val="000000"/>
                          </a:solidFill>
                        </a:rPr>
                        <a:t>Operativní plánování</a:t>
                      </a:r>
                    </a:p>
                  </a:txBody>
                  <a:tcPr/>
                </a:tc>
                <a:extLst>
                  <a:ext uri="{0D108BD9-81ED-4DB2-BD59-A6C34878D82A}">
                    <a16:rowId xmlns:a16="http://schemas.microsoft.com/office/drawing/2014/main" val="1462739225"/>
                  </a:ext>
                </a:extLst>
              </a:tr>
              <a:tr h="523823">
                <a:tc>
                  <a:txBody>
                    <a:bodyPr/>
                    <a:lstStyle/>
                    <a:p>
                      <a:pPr algn="l"/>
                      <a:r>
                        <a:rPr lang="cs-CZ" sz="1600" dirty="0">
                          <a:solidFill>
                            <a:srgbClr val="000000"/>
                          </a:solidFill>
                        </a:rPr>
                        <a:t>Časový</a:t>
                      </a:r>
                      <a:r>
                        <a:rPr lang="cs-CZ" sz="1600" baseline="0" dirty="0">
                          <a:solidFill>
                            <a:srgbClr val="000000"/>
                          </a:solidFill>
                        </a:rPr>
                        <a:t> horizont</a:t>
                      </a:r>
                      <a:endParaRPr lang="cs-CZ" sz="1600" dirty="0">
                        <a:solidFill>
                          <a:srgbClr val="000000"/>
                        </a:solidFill>
                      </a:endParaRPr>
                    </a:p>
                  </a:txBody>
                  <a:tcPr/>
                </a:tc>
                <a:tc>
                  <a:txBody>
                    <a:bodyPr/>
                    <a:lstStyle/>
                    <a:p>
                      <a:pPr algn="l"/>
                      <a:r>
                        <a:rPr lang="cs-CZ" sz="1600" dirty="0">
                          <a:solidFill>
                            <a:srgbClr val="000000"/>
                          </a:solidFill>
                        </a:rPr>
                        <a:t>více než 1 rok</a:t>
                      </a:r>
                    </a:p>
                  </a:txBody>
                  <a:tcPr/>
                </a:tc>
                <a:tc>
                  <a:txBody>
                    <a:bodyPr/>
                    <a:lstStyle/>
                    <a:p>
                      <a:pPr algn="l"/>
                      <a:r>
                        <a:rPr lang="cs-CZ" sz="1600" dirty="0">
                          <a:solidFill>
                            <a:srgbClr val="000000"/>
                          </a:solidFill>
                        </a:rPr>
                        <a:t>obvykle do 1</a:t>
                      </a:r>
                      <a:r>
                        <a:rPr lang="cs-CZ" sz="1600" baseline="0" dirty="0">
                          <a:solidFill>
                            <a:srgbClr val="000000"/>
                          </a:solidFill>
                        </a:rPr>
                        <a:t> roku</a:t>
                      </a:r>
                      <a:endParaRPr lang="cs-CZ" sz="1600" dirty="0">
                        <a:solidFill>
                          <a:srgbClr val="000000"/>
                        </a:solidFill>
                      </a:endParaRPr>
                    </a:p>
                  </a:txBody>
                  <a:tcPr/>
                </a:tc>
                <a:tc>
                  <a:txBody>
                    <a:bodyPr/>
                    <a:lstStyle/>
                    <a:p>
                      <a:pPr algn="l"/>
                      <a:r>
                        <a:rPr lang="cs-CZ" sz="1600" dirty="0">
                          <a:solidFill>
                            <a:srgbClr val="000000"/>
                          </a:solidFill>
                        </a:rPr>
                        <a:t>denní, čtvrtletní,</a:t>
                      </a:r>
                      <a:r>
                        <a:rPr lang="cs-CZ" sz="1600" baseline="0" dirty="0">
                          <a:solidFill>
                            <a:srgbClr val="000000"/>
                          </a:solidFill>
                        </a:rPr>
                        <a:t> měsíční, kvartální</a:t>
                      </a:r>
                      <a:endParaRPr lang="cs-CZ" sz="1600" dirty="0">
                        <a:solidFill>
                          <a:srgbClr val="000000"/>
                        </a:solidFill>
                      </a:endParaRPr>
                    </a:p>
                  </a:txBody>
                  <a:tcPr/>
                </a:tc>
                <a:extLst>
                  <a:ext uri="{0D108BD9-81ED-4DB2-BD59-A6C34878D82A}">
                    <a16:rowId xmlns:a16="http://schemas.microsoft.com/office/drawing/2014/main" val="2895950199"/>
                  </a:ext>
                </a:extLst>
              </a:tr>
              <a:tr h="581424">
                <a:tc>
                  <a:txBody>
                    <a:bodyPr/>
                    <a:lstStyle/>
                    <a:p>
                      <a:pPr algn="l"/>
                      <a:r>
                        <a:rPr lang="cs-CZ" sz="1600" dirty="0">
                          <a:solidFill>
                            <a:srgbClr val="000000"/>
                          </a:solidFill>
                        </a:rPr>
                        <a:t>Hlavní důraz</a:t>
                      </a:r>
                    </a:p>
                  </a:txBody>
                  <a:tcPr/>
                </a:tc>
                <a:tc>
                  <a:txBody>
                    <a:bodyPr/>
                    <a:lstStyle/>
                    <a:p>
                      <a:pPr algn="l"/>
                      <a:r>
                        <a:rPr lang="cs-CZ" sz="1600" dirty="0">
                          <a:solidFill>
                            <a:srgbClr val="000000"/>
                          </a:solidFill>
                        </a:rPr>
                        <a:t>ujasnit</a:t>
                      </a:r>
                      <a:r>
                        <a:rPr lang="cs-CZ" sz="1600" baseline="0" dirty="0">
                          <a:solidFill>
                            <a:srgbClr val="000000"/>
                          </a:solidFill>
                        </a:rPr>
                        <a:t> si a naplánovat budoucí rozhodnutí</a:t>
                      </a:r>
                      <a:endParaRPr lang="cs-CZ" sz="1600" dirty="0">
                        <a:solidFill>
                          <a:srgbClr val="000000"/>
                        </a:solidFill>
                      </a:endParaRPr>
                    </a:p>
                  </a:txBody>
                  <a:tcPr/>
                </a:tc>
                <a:tc>
                  <a:txBody>
                    <a:bodyPr/>
                    <a:lstStyle/>
                    <a:p>
                      <a:pPr algn="l"/>
                      <a:r>
                        <a:rPr lang="cs-CZ" sz="1600" dirty="0">
                          <a:solidFill>
                            <a:srgbClr val="000000"/>
                          </a:solidFill>
                        </a:rPr>
                        <a:t>naplánovaní implementace plánu</a:t>
                      </a:r>
                    </a:p>
                  </a:txBody>
                  <a:tcPr/>
                </a:tc>
                <a:tc>
                  <a:txBody>
                    <a:bodyPr/>
                    <a:lstStyle/>
                    <a:p>
                      <a:pPr algn="l"/>
                      <a:r>
                        <a:rPr lang="cs-CZ" sz="1600" dirty="0">
                          <a:solidFill>
                            <a:srgbClr val="000000"/>
                          </a:solidFill>
                        </a:rPr>
                        <a:t>plánování denních operativních</a:t>
                      </a:r>
                      <a:r>
                        <a:rPr lang="cs-CZ" sz="1600" baseline="0" dirty="0">
                          <a:solidFill>
                            <a:srgbClr val="000000"/>
                          </a:solidFill>
                        </a:rPr>
                        <a:t> činností</a:t>
                      </a:r>
                      <a:endParaRPr lang="cs-CZ" sz="1600" dirty="0">
                        <a:solidFill>
                          <a:srgbClr val="000000"/>
                        </a:solidFill>
                      </a:endParaRPr>
                    </a:p>
                  </a:txBody>
                  <a:tcPr/>
                </a:tc>
                <a:extLst>
                  <a:ext uri="{0D108BD9-81ED-4DB2-BD59-A6C34878D82A}">
                    <a16:rowId xmlns:a16="http://schemas.microsoft.com/office/drawing/2014/main" val="3832573543"/>
                  </a:ext>
                </a:extLst>
              </a:tr>
              <a:tr h="303266">
                <a:tc>
                  <a:txBody>
                    <a:bodyPr/>
                    <a:lstStyle/>
                    <a:p>
                      <a:pPr algn="l"/>
                      <a:r>
                        <a:rPr lang="cs-CZ" sz="1600" dirty="0">
                          <a:solidFill>
                            <a:srgbClr val="000000"/>
                          </a:solidFill>
                        </a:rPr>
                        <a:t>Nejistota</a:t>
                      </a:r>
                    </a:p>
                  </a:txBody>
                  <a:tcPr/>
                </a:tc>
                <a:tc>
                  <a:txBody>
                    <a:bodyPr/>
                    <a:lstStyle/>
                    <a:p>
                      <a:pPr algn="l"/>
                      <a:r>
                        <a:rPr lang="cs-CZ" sz="1600" dirty="0">
                          <a:solidFill>
                            <a:srgbClr val="000000"/>
                          </a:solidFill>
                        </a:rPr>
                        <a:t>velmi vysoká</a:t>
                      </a:r>
                    </a:p>
                  </a:txBody>
                  <a:tcPr/>
                </a:tc>
                <a:tc>
                  <a:txBody>
                    <a:bodyPr/>
                    <a:lstStyle/>
                    <a:p>
                      <a:pPr algn="l"/>
                      <a:r>
                        <a:rPr lang="cs-CZ" sz="1600" dirty="0">
                          <a:solidFill>
                            <a:srgbClr val="000000"/>
                          </a:solidFill>
                        </a:rPr>
                        <a:t>střední</a:t>
                      </a:r>
                    </a:p>
                  </a:txBody>
                  <a:tcPr/>
                </a:tc>
                <a:tc>
                  <a:txBody>
                    <a:bodyPr/>
                    <a:lstStyle/>
                    <a:p>
                      <a:pPr algn="l"/>
                      <a:r>
                        <a:rPr lang="cs-CZ" sz="1600" dirty="0">
                          <a:solidFill>
                            <a:srgbClr val="000000"/>
                          </a:solidFill>
                        </a:rPr>
                        <a:t>nízká</a:t>
                      </a:r>
                    </a:p>
                  </a:txBody>
                  <a:tcPr/>
                </a:tc>
                <a:extLst>
                  <a:ext uri="{0D108BD9-81ED-4DB2-BD59-A6C34878D82A}">
                    <a16:rowId xmlns:a16="http://schemas.microsoft.com/office/drawing/2014/main" val="669005493"/>
                  </a:ext>
                </a:extLst>
              </a:tr>
              <a:tr h="303266">
                <a:tc>
                  <a:txBody>
                    <a:bodyPr/>
                    <a:lstStyle/>
                    <a:p>
                      <a:pPr algn="l"/>
                      <a:r>
                        <a:rPr lang="cs-CZ" sz="1600" dirty="0">
                          <a:solidFill>
                            <a:srgbClr val="000000"/>
                          </a:solidFill>
                        </a:rPr>
                        <a:t>Rozpracovanost</a:t>
                      </a:r>
                    </a:p>
                  </a:txBody>
                  <a:tcPr/>
                </a:tc>
                <a:tc>
                  <a:txBody>
                    <a:bodyPr/>
                    <a:lstStyle/>
                    <a:p>
                      <a:pPr algn="l"/>
                      <a:r>
                        <a:rPr lang="cs-CZ" sz="1600" dirty="0">
                          <a:solidFill>
                            <a:srgbClr val="000000"/>
                          </a:solidFill>
                        </a:rPr>
                        <a:t>globální otázky</a:t>
                      </a:r>
                    </a:p>
                  </a:txBody>
                  <a:tcPr/>
                </a:tc>
                <a:tc>
                  <a:txBody>
                    <a:bodyPr/>
                    <a:lstStyle/>
                    <a:p>
                      <a:pPr algn="l"/>
                      <a:r>
                        <a:rPr lang="cs-CZ" sz="1600" dirty="0">
                          <a:solidFill>
                            <a:srgbClr val="000000"/>
                          </a:solidFill>
                        </a:rPr>
                        <a:t>více detailní</a:t>
                      </a:r>
                      <a:r>
                        <a:rPr lang="cs-CZ" sz="1600" baseline="0" dirty="0">
                          <a:solidFill>
                            <a:srgbClr val="000000"/>
                          </a:solidFill>
                        </a:rPr>
                        <a:t> </a:t>
                      </a:r>
                      <a:endParaRPr lang="cs-CZ" sz="1600" dirty="0">
                        <a:solidFill>
                          <a:srgbClr val="000000"/>
                        </a:solidFill>
                      </a:endParaRPr>
                    </a:p>
                  </a:txBody>
                  <a:tcPr/>
                </a:tc>
                <a:tc>
                  <a:txBody>
                    <a:bodyPr/>
                    <a:lstStyle/>
                    <a:p>
                      <a:pPr algn="l"/>
                      <a:r>
                        <a:rPr lang="cs-CZ" sz="1600" dirty="0">
                          <a:solidFill>
                            <a:srgbClr val="000000"/>
                          </a:solidFill>
                        </a:rPr>
                        <a:t>velmi detailní</a:t>
                      </a:r>
                    </a:p>
                  </a:txBody>
                  <a:tcPr/>
                </a:tc>
                <a:extLst>
                  <a:ext uri="{0D108BD9-81ED-4DB2-BD59-A6C34878D82A}">
                    <a16:rowId xmlns:a16="http://schemas.microsoft.com/office/drawing/2014/main" val="4069585050"/>
                  </a:ext>
                </a:extLst>
              </a:tr>
              <a:tr h="523823">
                <a:tc>
                  <a:txBody>
                    <a:bodyPr/>
                    <a:lstStyle/>
                    <a:p>
                      <a:pPr algn="l"/>
                      <a:r>
                        <a:rPr lang="cs-CZ" sz="1600" dirty="0">
                          <a:solidFill>
                            <a:srgbClr val="000000"/>
                          </a:solidFill>
                        </a:rPr>
                        <a:t>Šíře obsahu</a:t>
                      </a:r>
                    </a:p>
                  </a:txBody>
                  <a:tcPr/>
                </a:tc>
                <a:tc>
                  <a:txBody>
                    <a:bodyPr/>
                    <a:lstStyle/>
                    <a:p>
                      <a:pPr algn="l"/>
                      <a:r>
                        <a:rPr lang="cs-CZ" sz="1600" dirty="0">
                          <a:solidFill>
                            <a:srgbClr val="000000"/>
                          </a:solidFill>
                        </a:rPr>
                        <a:t>velmi široká </a:t>
                      </a:r>
                    </a:p>
                  </a:txBody>
                  <a:tcPr/>
                </a:tc>
                <a:tc>
                  <a:txBody>
                    <a:bodyPr/>
                    <a:lstStyle/>
                    <a:p>
                      <a:pPr algn="l"/>
                      <a:r>
                        <a:rPr lang="cs-CZ" sz="1600" dirty="0">
                          <a:solidFill>
                            <a:srgbClr val="000000"/>
                          </a:solidFill>
                        </a:rPr>
                        <a:t>detailnější</a:t>
                      </a:r>
                      <a:r>
                        <a:rPr lang="cs-CZ" sz="1600" baseline="0" dirty="0">
                          <a:solidFill>
                            <a:srgbClr val="000000"/>
                          </a:solidFill>
                        </a:rPr>
                        <a:t> plánování aktivit</a:t>
                      </a:r>
                      <a:endParaRPr lang="cs-CZ" sz="1600" dirty="0">
                        <a:solidFill>
                          <a:srgbClr val="000000"/>
                        </a:solidFill>
                      </a:endParaRPr>
                    </a:p>
                  </a:txBody>
                  <a:tcPr/>
                </a:tc>
                <a:tc>
                  <a:txBody>
                    <a:bodyPr/>
                    <a:lstStyle/>
                    <a:p>
                      <a:pPr algn="l"/>
                      <a:r>
                        <a:rPr lang="cs-CZ" sz="1600" dirty="0">
                          <a:solidFill>
                            <a:srgbClr val="000000"/>
                          </a:solidFill>
                        </a:rPr>
                        <a:t>velmi specifická</a:t>
                      </a:r>
                    </a:p>
                  </a:txBody>
                  <a:tcPr/>
                </a:tc>
                <a:extLst>
                  <a:ext uri="{0D108BD9-81ED-4DB2-BD59-A6C34878D82A}">
                    <a16:rowId xmlns:a16="http://schemas.microsoft.com/office/drawing/2014/main" val="2495083827"/>
                  </a:ext>
                </a:extLst>
              </a:tr>
              <a:tr h="523823">
                <a:tc>
                  <a:txBody>
                    <a:bodyPr/>
                    <a:lstStyle/>
                    <a:p>
                      <a:pPr algn="l"/>
                      <a:r>
                        <a:rPr lang="cs-CZ" sz="1600" dirty="0">
                          <a:solidFill>
                            <a:srgbClr val="000000"/>
                          </a:solidFill>
                        </a:rPr>
                        <a:t>Plánovací</a:t>
                      </a:r>
                      <a:r>
                        <a:rPr lang="cs-CZ" sz="1600" baseline="0" dirty="0">
                          <a:solidFill>
                            <a:srgbClr val="000000"/>
                          </a:solidFill>
                        </a:rPr>
                        <a:t> metody</a:t>
                      </a:r>
                      <a:endParaRPr lang="cs-CZ" sz="1600" dirty="0">
                        <a:solidFill>
                          <a:srgbClr val="000000"/>
                        </a:solidFill>
                      </a:endParaRPr>
                    </a:p>
                  </a:txBody>
                  <a:tcPr/>
                </a:tc>
                <a:tc>
                  <a:txBody>
                    <a:bodyPr/>
                    <a:lstStyle/>
                    <a:p>
                      <a:pPr algn="l"/>
                      <a:r>
                        <a:rPr lang="cs-CZ" sz="1600" dirty="0">
                          <a:solidFill>
                            <a:srgbClr val="000000"/>
                          </a:solidFill>
                        </a:rPr>
                        <a:t>většinou nestrukturované </a:t>
                      </a:r>
                    </a:p>
                  </a:txBody>
                  <a:tcPr/>
                </a:tc>
                <a:tc>
                  <a:txBody>
                    <a:bodyPr/>
                    <a:lstStyle/>
                    <a:p>
                      <a:pPr algn="l"/>
                      <a:r>
                        <a:rPr lang="cs-CZ" sz="1600" dirty="0">
                          <a:solidFill>
                            <a:srgbClr val="000000"/>
                          </a:solidFill>
                        </a:rPr>
                        <a:t>více</a:t>
                      </a:r>
                      <a:r>
                        <a:rPr lang="cs-CZ" sz="1600" baseline="0" dirty="0">
                          <a:solidFill>
                            <a:srgbClr val="000000"/>
                          </a:solidFill>
                        </a:rPr>
                        <a:t> strukturované</a:t>
                      </a:r>
                      <a:endParaRPr lang="cs-CZ" sz="1600" dirty="0">
                        <a:solidFill>
                          <a:srgbClr val="000000"/>
                        </a:solidFill>
                      </a:endParaRPr>
                    </a:p>
                  </a:txBody>
                  <a:tcPr/>
                </a:tc>
                <a:tc>
                  <a:txBody>
                    <a:bodyPr/>
                    <a:lstStyle/>
                    <a:p>
                      <a:pPr algn="l"/>
                      <a:r>
                        <a:rPr lang="cs-CZ" sz="1600" dirty="0">
                          <a:solidFill>
                            <a:srgbClr val="000000"/>
                          </a:solidFill>
                        </a:rPr>
                        <a:t>vysoce strukturované</a:t>
                      </a:r>
                    </a:p>
                  </a:txBody>
                  <a:tcPr/>
                </a:tc>
                <a:extLst>
                  <a:ext uri="{0D108BD9-81ED-4DB2-BD59-A6C34878D82A}">
                    <a16:rowId xmlns:a16="http://schemas.microsoft.com/office/drawing/2014/main" val="751275454"/>
                  </a:ext>
                </a:extLst>
              </a:tr>
              <a:tr h="523823">
                <a:tc>
                  <a:txBody>
                    <a:bodyPr/>
                    <a:lstStyle/>
                    <a:p>
                      <a:pPr algn="l"/>
                      <a:r>
                        <a:rPr lang="cs-CZ" sz="1600" dirty="0">
                          <a:solidFill>
                            <a:srgbClr val="000000"/>
                          </a:solidFill>
                        </a:rPr>
                        <a:t>Možnost změny plánu</a:t>
                      </a:r>
                    </a:p>
                  </a:txBody>
                  <a:tcPr/>
                </a:tc>
                <a:tc>
                  <a:txBody>
                    <a:bodyPr/>
                    <a:lstStyle/>
                    <a:p>
                      <a:pPr algn="l"/>
                      <a:r>
                        <a:rPr lang="cs-CZ" sz="1600" dirty="0">
                          <a:solidFill>
                            <a:srgbClr val="000000"/>
                          </a:solidFill>
                        </a:rPr>
                        <a:t>složité a nesnadno</a:t>
                      </a:r>
                      <a:r>
                        <a:rPr lang="cs-CZ" sz="1600" baseline="0" dirty="0">
                          <a:solidFill>
                            <a:srgbClr val="000000"/>
                          </a:solidFill>
                        </a:rPr>
                        <a:t> opravitelné</a:t>
                      </a:r>
                      <a:endParaRPr lang="cs-CZ" sz="1600" dirty="0">
                        <a:solidFill>
                          <a:srgbClr val="000000"/>
                        </a:solidFill>
                      </a:endParaRPr>
                    </a:p>
                  </a:txBody>
                  <a:tcPr/>
                </a:tc>
                <a:tc>
                  <a:txBody>
                    <a:bodyPr/>
                    <a:lstStyle/>
                    <a:p>
                      <a:pPr algn="l"/>
                      <a:r>
                        <a:rPr lang="cs-CZ" sz="1600" dirty="0">
                          <a:solidFill>
                            <a:srgbClr val="000000"/>
                          </a:solidFill>
                        </a:rPr>
                        <a:t>po</a:t>
                      </a:r>
                      <a:r>
                        <a:rPr lang="cs-CZ" sz="1600" baseline="0" dirty="0">
                          <a:solidFill>
                            <a:srgbClr val="000000"/>
                          </a:solidFill>
                        </a:rPr>
                        <a:t> uvedení aktivit do praxe</a:t>
                      </a:r>
                      <a:endParaRPr lang="cs-CZ" sz="1600" dirty="0">
                        <a:solidFill>
                          <a:srgbClr val="000000"/>
                        </a:solidFill>
                      </a:endParaRPr>
                    </a:p>
                  </a:txBody>
                  <a:tcPr/>
                </a:tc>
                <a:tc>
                  <a:txBody>
                    <a:bodyPr/>
                    <a:lstStyle/>
                    <a:p>
                      <a:pPr algn="l"/>
                      <a:r>
                        <a:rPr lang="cs-CZ" sz="1600" dirty="0">
                          <a:solidFill>
                            <a:srgbClr val="000000"/>
                          </a:solidFill>
                        </a:rPr>
                        <a:t>snadno vyhodnotitelné a opravitelné</a:t>
                      </a:r>
                    </a:p>
                  </a:txBody>
                  <a:tcPr/>
                </a:tc>
                <a:extLst>
                  <a:ext uri="{0D108BD9-81ED-4DB2-BD59-A6C34878D82A}">
                    <a16:rowId xmlns:a16="http://schemas.microsoft.com/office/drawing/2014/main" val="2249827377"/>
                  </a:ext>
                </a:extLst>
              </a:tr>
            </a:tbl>
          </a:graphicData>
        </a:graphic>
      </p:graphicFrame>
    </p:spTree>
    <p:extLst>
      <p:ext uri="{BB962C8B-B14F-4D97-AF65-F5344CB8AC3E}">
        <p14:creationId xmlns:p14="http://schemas.microsoft.com/office/powerpoint/2010/main" val="3267702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Management můžeme chápat jako proces tvorby a udržování prostředí, ve kterém jednotlivci pracují společně ve skupinách a účinně dosahují vybraných cílů. </a:t>
            </a:r>
          </a:p>
          <a:p>
            <a:pPr lvl="0" algn="just"/>
            <a:r>
              <a:rPr lang="cs-CZ" sz="1800" dirty="0"/>
              <a:t>Organizace mohou nabývat různých podob a lze je široce chápat. Může se jednat o </a:t>
            </a:r>
            <a:r>
              <a:rPr lang="cs-CZ" sz="1800" b="1" dirty="0"/>
              <a:t>spontánně vzniklé skupiny, organizace </a:t>
            </a:r>
            <a:r>
              <a:rPr lang="cs-CZ" sz="1800" dirty="0"/>
              <a:t>(např. rodina, rod, kulturně spřízněná společenství) nebo uměle vzniklé organizace. </a:t>
            </a:r>
          </a:p>
          <a:p>
            <a:pPr lvl="0" algn="just"/>
            <a:r>
              <a:rPr lang="cs-CZ" sz="1800" b="1" dirty="0"/>
              <a:t>Umělé organizace </a:t>
            </a:r>
            <a:r>
              <a:rPr lang="cs-CZ" sz="1800" dirty="0"/>
              <a:t>jsou cíleně vytvořené skupiny, které mají jasně explicitně stanovený účel, podmínky existence, vnitřní a vnější vztahy. </a:t>
            </a:r>
          </a:p>
          <a:p>
            <a:pPr lvl="0" algn="just"/>
            <a:r>
              <a:rPr lang="cs-CZ" sz="1800" dirty="0"/>
              <a:t>Takto vzniklá organizace je umělý řád, vědomě lidmi vytvořený z původního řádu přirozeného, za účelem dosahování stanovených cílů. </a:t>
            </a:r>
          </a:p>
          <a:p>
            <a:pPr lvl="0" algn="just"/>
            <a:r>
              <a:rPr lang="cs-CZ" sz="1800" dirty="0"/>
              <a:t>Mezi uměle vytvořeného organizace patří celá řada různých druhů organizací.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Management a organizace I</a:t>
            </a:r>
          </a:p>
        </p:txBody>
      </p:sp>
    </p:spTree>
    <p:extLst>
      <p:ext uri="{BB962C8B-B14F-4D97-AF65-F5344CB8AC3E}">
        <p14:creationId xmlns:p14="http://schemas.microsoft.com/office/powerpoint/2010/main" val="400853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Výsledkem procesu plánování je plán jako cílově definovaný záměr na splnění určitých skupin úkolů. </a:t>
            </a:r>
          </a:p>
          <a:p>
            <a:pPr algn="just"/>
            <a:endParaRPr lang="cs-CZ" sz="1800" dirty="0"/>
          </a:p>
          <a:p>
            <a:pPr algn="just"/>
            <a:r>
              <a:rPr lang="cs-CZ" sz="1800" b="1" dirty="0"/>
              <a:t>Plán</a:t>
            </a:r>
            <a:r>
              <a:rPr lang="cs-CZ" sz="1800" dirty="0"/>
              <a:t> je obvykle písemný dokument (dnes jsou možné i jiné formy), který specifikuje stanovené cíle, navržené postupy, zdroje, způsoby kontroly a hodnocení dosažených výsledků. </a:t>
            </a:r>
          </a:p>
          <a:p>
            <a:pPr algn="just"/>
            <a:endParaRPr lang="cs-CZ" sz="1800" dirty="0"/>
          </a:p>
          <a:p>
            <a:pPr algn="just"/>
            <a:r>
              <a:rPr lang="cs-CZ" sz="1800" dirty="0"/>
              <a:t>Plánem se rozumí záměr na dosažení účelu řízeného procesu nebo činností organizační jednotky ve stanoveném čase a na požadované úrovni.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Plán</a:t>
            </a:r>
          </a:p>
        </p:txBody>
      </p:sp>
    </p:spTree>
    <p:extLst>
      <p:ext uri="{BB962C8B-B14F-4D97-AF65-F5344CB8AC3E}">
        <p14:creationId xmlns:p14="http://schemas.microsoft.com/office/powerpoint/2010/main" val="3362880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Struktura plánu není právně závazná. Struktura plánu je specifická pro každý typ a velikost podniku. Nicméně existují určité části, které jsou společné všem plánům bez ohledu na velikost a specifičnost organizace: </a:t>
            </a:r>
          </a:p>
          <a:p>
            <a:pPr algn="just"/>
            <a:endParaRPr lang="cs-CZ" sz="1800" dirty="0"/>
          </a:p>
          <a:p>
            <a:pPr algn="just"/>
            <a:r>
              <a:rPr lang="cs-CZ" sz="1800" dirty="0"/>
              <a:t>Analýza současné situace organizace – Kde jsme?</a:t>
            </a:r>
          </a:p>
          <a:p>
            <a:pPr algn="just"/>
            <a:r>
              <a:rPr lang="cs-CZ" sz="1800" dirty="0"/>
              <a:t>Stanovení cílů – Čeho bychom chtěli dosáhnout?</a:t>
            </a:r>
          </a:p>
          <a:p>
            <a:pPr algn="just"/>
            <a:r>
              <a:rPr lang="cs-CZ" sz="1800" dirty="0"/>
              <a:t>Návrh řešení, stanovení odpovědnosti a časového rámce – Jak nejlépe a nejefektivněji dosáhnout cíle?</a:t>
            </a:r>
          </a:p>
          <a:p>
            <a:pPr algn="just"/>
            <a:r>
              <a:rPr lang="cs-CZ" sz="1800" dirty="0"/>
              <a:t>Požadované výstupy – Kde, proč a s jakým výsledkem jsme skončili?</a:t>
            </a:r>
          </a:p>
          <a:p>
            <a:pPr algn="just"/>
            <a:r>
              <a:rPr lang="cs-CZ" sz="1800" dirty="0"/>
              <a:t>Kontrola – Jak si vedeme? Jak na tom skutečně jsme?</a:t>
            </a:r>
          </a:p>
          <a:p>
            <a:pPr algn="just"/>
            <a:endParaRPr lang="cs-CZ" sz="1800" dirty="0"/>
          </a:p>
          <a:p>
            <a:pPr marL="0" indent="0" algn="just">
              <a:buNone/>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plánu</a:t>
            </a:r>
          </a:p>
        </p:txBody>
      </p:sp>
    </p:spTree>
    <p:extLst>
      <p:ext uri="{BB962C8B-B14F-4D97-AF65-F5344CB8AC3E}">
        <p14:creationId xmlns:p14="http://schemas.microsoft.com/office/powerpoint/2010/main" val="813156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115"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Plány lze klasifikovat na základě různých kritérií. Nejčastěji se plány člení následovně:</a:t>
            </a:r>
          </a:p>
          <a:p>
            <a:pPr lvl="0" algn="just"/>
            <a:r>
              <a:rPr lang="cs-CZ" sz="1800" dirty="0"/>
              <a:t>podle komplexnosti plánu – do jaké míry se plán týká organizační jednotky jako celku a do jaké míry pouze konkrétní její části;</a:t>
            </a:r>
          </a:p>
          <a:p>
            <a:pPr lvl="0" algn="just"/>
            <a:r>
              <a:rPr lang="cs-CZ" sz="1800" dirty="0"/>
              <a:t>podle funkcionální oblasti plánu – kterých činností se plán týká, např. výrobní, finanční, personální, marketingový atd.;</a:t>
            </a:r>
          </a:p>
          <a:p>
            <a:pPr lvl="0" algn="just"/>
            <a:r>
              <a:rPr lang="cs-CZ" sz="1800" dirty="0"/>
              <a:t>podle organizačně-správní oblasti plánu – toto členění se týká teritoriálního hlediska dílčích organizačních jednotek, kde se bude plán realizovat;</a:t>
            </a:r>
          </a:p>
          <a:p>
            <a:pPr algn="just"/>
            <a:r>
              <a:rPr lang="cs-CZ" sz="1800" dirty="0"/>
              <a:t>podle časového horizontu realizace plánu – zda se jedná o plány dlouhodobé, střednědobé, krátkodobé;</a:t>
            </a:r>
          </a:p>
          <a:p>
            <a:pPr algn="just"/>
            <a:r>
              <a:rPr lang="cs-CZ" sz="1800" dirty="0"/>
              <a:t>podle úrovně managementu – zda se jedná o plány strategické, taktické, operativní.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Klasifikace plánů</a:t>
            </a:r>
          </a:p>
        </p:txBody>
      </p:sp>
    </p:spTree>
    <p:extLst>
      <p:ext uri="{BB962C8B-B14F-4D97-AF65-F5344CB8AC3E}">
        <p14:creationId xmlns:p14="http://schemas.microsoft.com/office/powerpoint/2010/main" val="1081836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Plán je soubor dokumentace, na základě které lze splnit zadané úkoly. Plán tedy musí být reálný, úplný a alternativní.</a:t>
            </a:r>
          </a:p>
          <a:p>
            <a:pPr algn="just"/>
            <a:r>
              <a:rPr lang="cs-CZ" sz="1800" b="1" dirty="0"/>
              <a:t>Reálnost plánu </a:t>
            </a:r>
            <a:r>
              <a:rPr lang="cs-CZ" sz="1800" dirty="0"/>
              <a:t>spočívá v tom, že vychází z reálných možností organizace, z reálné dostupnosti všech komponentů výroby, z reálných možností odbytu organizace.</a:t>
            </a:r>
          </a:p>
          <a:p>
            <a:pPr algn="just"/>
            <a:r>
              <a:rPr lang="cs-CZ" sz="1800" b="1" dirty="0"/>
              <a:t>Úplnost plánu </a:t>
            </a:r>
            <a:r>
              <a:rPr lang="cs-CZ" sz="1800" dirty="0"/>
              <a:t>spočívá v tom, že činnosti jsou podle něj z hlediska splnění úkolu dostatečně definována. Předepisuje-li dokumentace, která je součástí plánu např. součástku určitých rozměrů, musí být zadána i její pevnost, materiál, ze kterého má být vyrobena, barevnost a případě další údaje, pokud na nich záleží,</a:t>
            </a:r>
          </a:p>
          <a:p>
            <a:pPr algn="just"/>
            <a:r>
              <a:rPr lang="cs-CZ" sz="1800" b="1" dirty="0" err="1"/>
              <a:t>Alternativnost</a:t>
            </a:r>
            <a:r>
              <a:rPr lang="cs-CZ" sz="1800" b="1" dirty="0"/>
              <a:t> plánu </a:t>
            </a:r>
            <a:r>
              <a:rPr lang="cs-CZ" sz="1800" dirty="0"/>
              <a:t>spočívá v uvedení více alternativ u činností, jejichž splnění může být ohroženo poruchou ve výrobě, výpadkem kooperujících subdodavatelů nebo nutností použít např. odlišné součástky či materiály.</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Požadavky na plán</a:t>
            </a:r>
          </a:p>
        </p:txBody>
      </p:sp>
    </p:spTree>
    <p:extLst>
      <p:ext uri="{BB962C8B-B14F-4D97-AF65-F5344CB8AC3E}">
        <p14:creationId xmlns:p14="http://schemas.microsoft.com/office/powerpoint/2010/main" val="3878283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500933"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Manažerská funkce výběr a rozmisťování pracovníků (anglické pojmenování této funkce je </a:t>
            </a:r>
            <a:r>
              <a:rPr lang="cs-CZ" sz="1800" dirty="0" err="1"/>
              <a:t>staffing</a:t>
            </a:r>
            <a:r>
              <a:rPr lang="cs-CZ" sz="1800" dirty="0"/>
              <a:t>) představuje personální zajištění řídících a řízených procesů v souladu s procesem organizování a organizační strukturou.</a:t>
            </a:r>
          </a:p>
          <a:p>
            <a:pPr algn="just"/>
            <a:r>
              <a:rPr lang="cs-CZ" sz="1800" dirty="0"/>
              <a:t>Manažerská funkce výběr a rozmisťování pracovníků je často propojována, a někdy i zaměňována, s manažerským řízením. Je přímo spojena s prací se zaměstnanci.</a:t>
            </a:r>
          </a:p>
          <a:p>
            <a:pPr algn="just"/>
            <a:r>
              <a:rPr lang="cs-CZ" sz="1800" dirty="0"/>
              <a:t>V případě výběru a rozmisťování pracovníků se klade důraz na profesní a kvalifikační předpoklady pracovníků, tzn. na jejich kompetence.</a:t>
            </a:r>
          </a:p>
          <a:p>
            <a:pPr algn="just"/>
            <a:r>
              <a:rPr lang="cs-CZ" sz="1800" dirty="0"/>
              <a:t>Řízení lidí se zaměřuje na zajištění dynamického souladu mezi lidmi (lidskými zdroji) a cíli dané organizace.</a:t>
            </a:r>
          </a:p>
          <a:p>
            <a:pPr algn="just"/>
            <a:r>
              <a:rPr lang="cs-CZ" sz="1800" dirty="0"/>
              <a:t>Odpovědnost za řízení lidí mají výkonní (linioví) manažeři a personální specialisté.</a:t>
            </a:r>
          </a:p>
          <a:p>
            <a:pPr algn="just"/>
            <a:endParaRPr lang="cs-CZ" sz="1800" dirty="0"/>
          </a:p>
          <a:p>
            <a:pPr algn="just"/>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Řízení lidí (výběr a rozmísťování pracovníků)</a:t>
            </a:r>
          </a:p>
        </p:txBody>
      </p:sp>
    </p:spTree>
    <p:extLst>
      <p:ext uri="{BB962C8B-B14F-4D97-AF65-F5344CB8AC3E}">
        <p14:creationId xmlns:p14="http://schemas.microsoft.com/office/powerpoint/2010/main" val="1103047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500933"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Hlavními problémovými okruhy této manažerské funkce je:</a:t>
            </a:r>
          </a:p>
          <a:p>
            <a:pPr lvl="0" algn="just"/>
            <a:r>
              <a:rPr lang="cs-CZ" sz="1800" dirty="0"/>
              <a:t>plánování potřeby vhodných spolupracovníků – personální plánování;</a:t>
            </a:r>
          </a:p>
          <a:p>
            <a:pPr lvl="0" algn="just"/>
            <a:r>
              <a:rPr lang="cs-CZ" sz="1800" dirty="0"/>
              <a:t>nábor, výběr a pracovní nasazení vhodných pracovníků;</a:t>
            </a:r>
          </a:p>
          <a:p>
            <a:pPr lvl="0" algn="just"/>
            <a:r>
              <a:rPr lang="cs-CZ" sz="1800" dirty="0"/>
              <a:t>hodnocení pracovníků;</a:t>
            </a:r>
          </a:p>
          <a:p>
            <a:pPr lvl="0" algn="just"/>
            <a:r>
              <a:rPr lang="cs-CZ" sz="1800" dirty="0"/>
              <a:t>změna pracovního zařazení pracovníků – povýšení/sestup, převod a uvolnění pracovníků;</a:t>
            </a:r>
          </a:p>
          <a:p>
            <a:pPr lvl="0" algn="just"/>
            <a:r>
              <a:rPr lang="cs-CZ" sz="1800" dirty="0"/>
              <a:t>zvyšování kvalifikace a rekvalifikace pracovníků;</a:t>
            </a:r>
          </a:p>
          <a:p>
            <a:pPr lvl="0" algn="just"/>
            <a:r>
              <a:rPr lang="cs-CZ" sz="1800" dirty="0"/>
              <a:t>odměňování pracovníků;</a:t>
            </a:r>
          </a:p>
          <a:p>
            <a:pPr algn="just"/>
            <a:r>
              <a:rPr lang="cs-CZ" sz="1800" dirty="0"/>
              <a:t>vytváření pracovních podmínek pracovníkům a personální záležitosti administrativního charakteru.</a:t>
            </a:r>
          </a:p>
          <a:p>
            <a:pPr algn="just"/>
            <a:endParaRPr lang="cs-CZ" sz="1800" dirty="0"/>
          </a:p>
          <a:p>
            <a:pPr algn="just"/>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Řízení lidí (výběr a rozmísťování pracovníků)</a:t>
            </a:r>
          </a:p>
        </p:txBody>
      </p:sp>
    </p:spTree>
    <p:extLst>
      <p:ext uri="{BB962C8B-B14F-4D97-AF65-F5344CB8AC3E}">
        <p14:creationId xmlns:p14="http://schemas.microsoft.com/office/powerpoint/2010/main" val="3973988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500933"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Posláním manažerské funkce vedení lidí je dosažení aktivní a kvalitní účasti pracovníků na naplňování poslání a cílů organizace nebo jejich částí. </a:t>
            </a:r>
          </a:p>
          <a:p>
            <a:pPr algn="just"/>
            <a:r>
              <a:rPr lang="cs-CZ" sz="1800" dirty="0"/>
              <a:t>Jedná se o takové vedení, usměrňování, stimulování a motivování pracovníků, aby vedlo k tvůrčímu plnění cílů jednotlivými pracovníky. </a:t>
            </a:r>
          </a:p>
          <a:p>
            <a:pPr algn="just"/>
            <a:r>
              <a:rPr lang="cs-CZ" sz="1800" dirty="0"/>
              <a:t>K vedení lidí jsou využívány schopnosti, dovednosti a znalosti manažerů.  </a:t>
            </a:r>
          </a:p>
          <a:p>
            <a:pPr algn="just"/>
            <a:r>
              <a:rPr lang="cs-CZ" sz="1800" dirty="0"/>
              <a:t>Při realizaci manažerské funkce vedení lidí se používají různé metody psychologického charakteru, jako třeba teorie X a Y. </a:t>
            </a:r>
          </a:p>
          <a:p>
            <a:pPr algn="just"/>
            <a:r>
              <a:rPr lang="cs-CZ" sz="1800" dirty="0"/>
              <a:t>Dále jsou zde využívány teorie zaměřené na motivaci jako je </a:t>
            </a:r>
            <a:r>
              <a:rPr lang="cs-CZ" sz="1800" dirty="0" err="1"/>
              <a:t>Maslowova</a:t>
            </a:r>
            <a:r>
              <a:rPr lang="cs-CZ" sz="1800" dirty="0"/>
              <a:t> teorie hierarchie potřeb, </a:t>
            </a:r>
            <a:r>
              <a:rPr lang="cs-CZ" sz="1800" dirty="0" err="1"/>
              <a:t>Herzbergova</a:t>
            </a:r>
            <a:r>
              <a:rPr lang="cs-CZ" sz="1800" dirty="0"/>
              <a:t> teorie dvou faktorů, </a:t>
            </a:r>
            <a:r>
              <a:rPr lang="cs-CZ" sz="1800" dirty="0" err="1"/>
              <a:t>Alderferova</a:t>
            </a:r>
            <a:r>
              <a:rPr lang="cs-CZ" sz="1800" dirty="0"/>
              <a:t> teorie tří kategorií potřeb nebo </a:t>
            </a:r>
            <a:r>
              <a:rPr lang="cs-CZ" sz="1800" dirty="0" err="1"/>
              <a:t>McClellandova</a:t>
            </a:r>
            <a:r>
              <a:rPr lang="cs-CZ" sz="1800" dirty="0"/>
              <a:t> teorie potřeby dosáhnout úspěchu.</a:t>
            </a:r>
          </a:p>
          <a:p>
            <a:pPr algn="just"/>
            <a:endParaRPr lang="cs-CZ" sz="1800" dirty="0"/>
          </a:p>
          <a:p>
            <a:pPr algn="just"/>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Vedení lidí</a:t>
            </a:r>
          </a:p>
        </p:txBody>
      </p:sp>
    </p:spTree>
    <p:extLst>
      <p:ext uri="{BB962C8B-B14F-4D97-AF65-F5344CB8AC3E}">
        <p14:creationId xmlns:p14="http://schemas.microsoft.com/office/powerpoint/2010/main" val="3417788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500933"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Podstatou kontroly je zjištění odchylek, ať už pozitivních nebo negativních, mezi plánovaným záměrem a skutečnou realizací plánu.</a:t>
            </a:r>
          </a:p>
          <a:p>
            <a:pPr algn="just"/>
            <a:r>
              <a:rPr lang="cs-CZ" sz="1800" dirty="0"/>
              <a:t>Kontrola slouží ke zjištění zda bylo dosaženo shody ve vývoji kontrolované reality vůči specifikovaným požadavkům</a:t>
            </a:r>
          </a:p>
          <a:p>
            <a:pPr algn="just"/>
            <a:r>
              <a:rPr lang="cs-CZ" sz="1800" dirty="0"/>
              <a:t>Úkolem kontroly je zhodnocení průběhu aktivit nebo procesů v organizaci.</a:t>
            </a:r>
          </a:p>
          <a:p>
            <a:pPr algn="just"/>
            <a:r>
              <a:rPr lang="cs-CZ" sz="1800" dirty="0"/>
              <a:t>Výsledky kontroly se využívají opět a zase v procesu plánování, konkrétně ve fázi analýzy současné situace.  </a:t>
            </a:r>
          </a:p>
          <a:p>
            <a:pPr algn="just"/>
            <a:endParaRPr lang="cs-CZ" sz="1800" dirty="0"/>
          </a:p>
          <a:p>
            <a:pPr algn="just"/>
            <a:endParaRPr lang="cs-CZ" sz="1800" dirty="0"/>
          </a:p>
          <a:p>
            <a:pPr algn="just"/>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Kontrola</a:t>
            </a:r>
          </a:p>
        </p:txBody>
      </p:sp>
    </p:spTree>
    <p:extLst>
      <p:ext uri="{BB962C8B-B14F-4D97-AF65-F5344CB8AC3E}">
        <p14:creationId xmlns:p14="http://schemas.microsoft.com/office/powerpoint/2010/main" val="278014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0023" y="915566"/>
            <a:ext cx="7500933"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57188" lvl="1" indent="-357188" algn="just">
              <a:buFont typeface="Arial" panose="020B0604020202020204" pitchFamily="34" charset="0"/>
              <a:buChar char="•"/>
            </a:pPr>
            <a:r>
              <a:rPr lang="cs-CZ" sz="1800" dirty="0"/>
              <a:t>Interní kontrola - Externí kontrola</a:t>
            </a:r>
          </a:p>
          <a:p>
            <a:pPr marL="357188" lvl="1" indent="-357188" algn="just">
              <a:buFont typeface="Arial" panose="020B0604020202020204" pitchFamily="34" charset="0"/>
              <a:buChar char="•"/>
            </a:pPr>
            <a:r>
              <a:rPr lang="cs-CZ" sz="1800" dirty="0"/>
              <a:t>Předběžná kontrola – průběžná kontrola – konečná kontrola</a:t>
            </a:r>
          </a:p>
          <a:p>
            <a:pPr marL="357188" lvl="1" indent="-357188" algn="just">
              <a:buFont typeface="Arial" panose="020B0604020202020204" pitchFamily="34" charset="0"/>
              <a:buChar char="•"/>
            </a:pPr>
            <a:r>
              <a:rPr lang="cs-CZ" sz="1800" dirty="0"/>
              <a:t>Přímá kontrola – nepřímá kontrola</a:t>
            </a:r>
          </a:p>
          <a:p>
            <a:pPr marL="357188" lvl="1" indent="-357188" algn="just">
              <a:buFont typeface="Arial" panose="020B0604020202020204" pitchFamily="34" charset="0"/>
              <a:buChar char="•"/>
            </a:pPr>
            <a:r>
              <a:rPr lang="cs-CZ" sz="1800" dirty="0"/>
              <a:t>Na vrcholovém vedení – na nižších úrovních řízení</a:t>
            </a:r>
          </a:p>
          <a:p>
            <a:pPr marL="357188" lvl="1" indent="-357188" algn="just">
              <a:buFont typeface="Arial" panose="020B0604020202020204" pitchFamily="34" charset="0"/>
              <a:buChar char="•"/>
            </a:pPr>
            <a:r>
              <a:rPr lang="cs-CZ" sz="1800" dirty="0"/>
              <a:t>Na finanční hodnoty – na fyzické hodnoty</a:t>
            </a:r>
          </a:p>
          <a:p>
            <a:pPr marL="0" indent="0" algn="just">
              <a:buNone/>
            </a:pPr>
            <a:r>
              <a:rPr lang="cs-CZ" sz="1800" dirty="0"/>
              <a:t>  </a:t>
            </a:r>
          </a:p>
          <a:p>
            <a:pPr algn="just"/>
            <a:endParaRPr lang="cs-CZ" sz="1800" dirty="0"/>
          </a:p>
          <a:p>
            <a:pPr algn="just"/>
            <a:endParaRPr lang="cs-CZ" sz="1800" dirty="0"/>
          </a:p>
          <a:p>
            <a:pPr algn="just"/>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Typy kontrolních procesů</a:t>
            </a:r>
          </a:p>
        </p:txBody>
      </p:sp>
    </p:spTree>
    <p:extLst>
      <p:ext uri="{BB962C8B-B14F-4D97-AF65-F5344CB8AC3E}">
        <p14:creationId xmlns:p14="http://schemas.microsoft.com/office/powerpoint/2010/main" val="1465645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Fáze kontrolního procesu</a:t>
            </a:r>
          </a:p>
        </p:txBody>
      </p:sp>
      <p:sp>
        <p:nvSpPr>
          <p:cNvPr id="5" name="Zástupný symbol pro obsah 1"/>
          <p:cNvSpPr txBox="1">
            <a:spLocks/>
          </p:cNvSpPr>
          <p:nvPr/>
        </p:nvSpPr>
        <p:spPr>
          <a:xfrm>
            <a:off x="251520" y="843559"/>
            <a:ext cx="8229600" cy="367240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Určení předmětu kontroly</a:t>
            </a:r>
          </a:p>
          <a:p>
            <a:pPr marL="109728" indent="0">
              <a:buFont typeface="Arial" panose="020B0604020202020204" pitchFamily="34" charset="0"/>
              <a:buNone/>
            </a:pPr>
            <a:endParaRPr lang="cs-CZ" sz="1800" dirty="0"/>
          </a:p>
          <a:p>
            <a:r>
              <a:rPr lang="cs-CZ" sz="1800" dirty="0"/>
              <a:t>Získávání a výběr informací pro kontrolu</a:t>
            </a:r>
          </a:p>
          <a:p>
            <a:pPr marL="109728" indent="0">
              <a:buFont typeface="Arial" panose="020B0604020202020204" pitchFamily="34" charset="0"/>
              <a:buNone/>
            </a:pPr>
            <a:endParaRPr lang="cs-CZ" sz="1800" dirty="0"/>
          </a:p>
          <a:p>
            <a:r>
              <a:rPr lang="cs-CZ" sz="1800" dirty="0"/>
              <a:t>Ověření správnosti získaných informací</a:t>
            </a:r>
          </a:p>
          <a:p>
            <a:pPr marL="109728" indent="0">
              <a:buFont typeface="Arial" panose="020B0604020202020204" pitchFamily="34" charset="0"/>
              <a:buNone/>
            </a:pPr>
            <a:endParaRPr lang="cs-CZ" sz="1800" dirty="0"/>
          </a:p>
          <a:p>
            <a:r>
              <a:rPr lang="cs-CZ" sz="1800" dirty="0"/>
              <a:t>Hodnocení kontrolovaných skutečností</a:t>
            </a:r>
          </a:p>
          <a:p>
            <a:pPr marL="109728" indent="0">
              <a:buFont typeface="Arial" panose="020B0604020202020204" pitchFamily="34" charset="0"/>
              <a:buNone/>
            </a:pPr>
            <a:endParaRPr lang="cs-CZ" sz="1800" dirty="0"/>
          </a:p>
          <a:p>
            <a:r>
              <a:rPr lang="cs-CZ" sz="1800" dirty="0"/>
              <a:t>Závěry a návrhy opatření</a:t>
            </a:r>
          </a:p>
          <a:p>
            <a:pPr marL="109728" indent="0">
              <a:buFont typeface="Arial" panose="020B0604020202020204" pitchFamily="34" charset="0"/>
              <a:buNone/>
            </a:pPr>
            <a:endParaRPr lang="cs-CZ" sz="1800" dirty="0"/>
          </a:p>
          <a:p>
            <a:r>
              <a:rPr lang="cs-CZ" sz="1800" dirty="0"/>
              <a:t>Zpětná kontrola </a:t>
            </a:r>
          </a:p>
        </p:txBody>
      </p:sp>
    </p:spTree>
    <p:extLst>
      <p:ext uri="{BB962C8B-B14F-4D97-AF65-F5344CB8AC3E}">
        <p14:creationId xmlns:p14="http://schemas.microsoft.com/office/powerpoint/2010/main" val="1925586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additive="base">
                                        <p:cTn id="1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 calcmode="lin" valueType="num">
                                      <p:cBhvr additive="base">
                                        <p:cTn id="25"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 calcmode="lin" valueType="num">
                                      <p:cBhvr additive="base">
                                        <p:cTn id="31"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anim calcmode="lin" valueType="num">
                                      <p:cBhvr additive="base">
                                        <p:cTn id="37"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10" end="1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Co do rozsahu a významu nejpočetnější skupinu umělých organizací tvoří organizace, do nichž lidé vstupují prostřednictvím pracovně-právního vztahu a stávají se tak jejími zaměstnanci. </a:t>
            </a:r>
          </a:p>
          <a:p>
            <a:pPr lvl="0" algn="just"/>
            <a:r>
              <a:rPr lang="cs-CZ" sz="1800" dirty="0"/>
              <a:t>Takové organizace se nazývají organizacemi zaměstnaneckými a můžeme ji chápat jako množinu lidí/zaměstnanců, kteří disponují svojí pracovní silou, vybavení technikou, informacemi a finančními prostředky, které jsou majetkem vlastníků.</a:t>
            </a:r>
          </a:p>
          <a:p>
            <a:pPr lvl="0" algn="just"/>
            <a:r>
              <a:rPr lang="cs-CZ" sz="1800" b="1" dirty="0"/>
              <a:t>Zaměstnanecké organizace </a:t>
            </a:r>
            <a:r>
              <a:rPr lang="cs-CZ" sz="1800" dirty="0"/>
              <a:t>mohou mít charakter podnikatelský (podniky, ziskové organizace) nebo nepodnikatelský (neziskové organizace). Organizace můžeme také členit podle typu vlastnictví na státní (rozpočtové, příspěvkové, obecně prospěšné), družstevní, soukromé (podniky jednotlivců, obchodní společnosti) a společenské (politické strany, občanské iniciativy, odborové organizace, církve, zájmové organizace).</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Management a organizace II</a:t>
            </a:r>
          </a:p>
        </p:txBody>
      </p:sp>
    </p:spTree>
    <p:extLst>
      <p:ext uri="{BB962C8B-B14F-4D97-AF65-F5344CB8AC3E}">
        <p14:creationId xmlns:p14="http://schemas.microsoft.com/office/powerpoint/2010/main" val="2210084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Hodnotící kritéria</a:t>
            </a:r>
          </a:p>
        </p:txBody>
      </p:sp>
      <p:sp>
        <p:nvSpPr>
          <p:cNvPr id="6" name="Zástupný symbol pro obsah 1"/>
          <p:cNvSpPr txBox="1">
            <a:spLocks/>
          </p:cNvSpPr>
          <p:nvPr/>
        </p:nvSpPr>
        <p:spPr>
          <a:xfrm>
            <a:off x="457200" y="843559"/>
            <a:ext cx="8229600" cy="352839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Standardy</a:t>
            </a:r>
          </a:p>
          <a:p>
            <a:pPr lvl="1"/>
            <a:r>
              <a:rPr lang="cs-CZ" sz="1800" dirty="0"/>
              <a:t>Obecné normy a pravidla chování</a:t>
            </a:r>
          </a:p>
          <a:p>
            <a:pPr lvl="1"/>
            <a:r>
              <a:rPr lang="cs-CZ" sz="1800" dirty="0"/>
              <a:t>Specifické požadavky</a:t>
            </a:r>
          </a:p>
          <a:p>
            <a:pPr marL="393192" lvl="1" indent="0">
              <a:buFont typeface="Arial" panose="020B0604020202020204" pitchFamily="34" charset="0"/>
              <a:buNone/>
            </a:pPr>
            <a:endParaRPr lang="cs-CZ" sz="1800" dirty="0"/>
          </a:p>
          <a:p>
            <a:r>
              <a:rPr lang="cs-CZ" sz="1800" dirty="0"/>
              <a:t>Časové srovnání</a:t>
            </a:r>
          </a:p>
          <a:p>
            <a:pPr marL="109728" indent="0">
              <a:buFont typeface="Arial" panose="020B0604020202020204" pitchFamily="34" charset="0"/>
              <a:buNone/>
            </a:pPr>
            <a:endParaRPr lang="cs-CZ" sz="1800" dirty="0"/>
          </a:p>
          <a:p>
            <a:r>
              <a:rPr lang="cs-CZ" sz="1800" dirty="0"/>
              <a:t>Konkurenční srovnání</a:t>
            </a:r>
          </a:p>
          <a:p>
            <a:pPr marL="109728" indent="0">
              <a:buFont typeface="Arial" panose="020B0604020202020204" pitchFamily="34" charset="0"/>
              <a:buNone/>
            </a:pPr>
            <a:endParaRPr lang="cs-CZ" sz="1800" dirty="0"/>
          </a:p>
          <a:p>
            <a:r>
              <a:rPr lang="cs-CZ" sz="1800" dirty="0"/>
              <a:t>Správné řídící a provozní praktiky</a:t>
            </a:r>
          </a:p>
        </p:txBody>
      </p:sp>
    </p:spTree>
    <p:extLst>
      <p:ext uri="{BB962C8B-B14F-4D97-AF65-F5344CB8AC3E}">
        <p14:creationId xmlns:p14="http://schemas.microsoft.com/office/powerpoint/2010/main" val="3547432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 calcmode="lin" valueType="num">
                                      <p:cBhvr additive="base">
                                        <p:cTn id="2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6">
                                            <p:txEl>
                                              <p:pRg st="8" end="8"/>
                                            </p:txEl>
                                          </p:spTgt>
                                        </p:tgtEl>
                                        <p:attrNameLst>
                                          <p:attrName>style.visibility</p:attrName>
                                        </p:attrNameLst>
                                      </p:cBhvr>
                                      <p:to>
                                        <p:strVal val="visible"/>
                                      </p:to>
                                    </p:set>
                                    <p:anim calcmode="lin" valueType="num">
                                      <p:cBhvr additive="base">
                                        <p:cTn id="37"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8" end="8"/>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Tvorba kontrolního systému</a:t>
            </a:r>
          </a:p>
        </p:txBody>
      </p:sp>
      <p:sp>
        <p:nvSpPr>
          <p:cNvPr id="6" name="Zástupný symbol pro obsah 1"/>
          <p:cNvSpPr txBox="1">
            <a:spLocks/>
          </p:cNvSpPr>
          <p:nvPr/>
        </p:nvSpPr>
        <p:spPr>
          <a:xfrm>
            <a:off x="457200" y="843559"/>
            <a:ext cx="8229600" cy="352839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Proč-co-kdo-kdy-jak-jak často kontrolovat</a:t>
            </a:r>
          </a:p>
          <a:p>
            <a:pPr marL="109728" indent="0">
              <a:buNone/>
            </a:pPr>
            <a:endParaRPr lang="cs-CZ" sz="1800" dirty="0"/>
          </a:p>
          <a:p>
            <a:r>
              <a:rPr lang="cs-CZ" sz="1800" dirty="0"/>
              <a:t>Účel kontroly</a:t>
            </a:r>
          </a:p>
          <a:p>
            <a:r>
              <a:rPr lang="cs-CZ" sz="1800" dirty="0"/>
              <a:t>Předmět kontroly</a:t>
            </a:r>
          </a:p>
          <a:p>
            <a:r>
              <a:rPr lang="cs-CZ" sz="1800" dirty="0"/>
              <a:t>Subjekt kontroly</a:t>
            </a:r>
          </a:p>
          <a:p>
            <a:r>
              <a:rPr lang="cs-CZ" sz="1800" dirty="0"/>
              <a:t>Časová dimenze kontroly</a:t>
            </a:r>
          </a:p>
          <a:p>
            <a:r>
              <a:rPr lang="cs-CZ" sz="1800" dirty="0"/>
              <a:t>Postupy, metody kontroly</a:t>
            </a:r>
          </a:p>
        </p:txBody>
      </p:sp>
    </p:spTree>
    <p:extLst>
      <p:ext uri="{BB962C8B-B14F-4D97-AF65-F5344CB8AC3E}">
        <p14:creationId xmlns:p14="http://schemas.microsoft.com/office/powerpoint/2010/main" val="2623878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 calcmode="lin" valueType="num">
                                      <p:cBhvr additive="base">
                                        <p:cTn id="2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anim calcmode="lin" valueType="num">
                                      <p:cBhvr additive="base">
                                        <p:cTn id="31"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 calcmode="lin" valueType="num">
                                      <p:cBhvr additive="base">
                                        <p:cTn id="37"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Manažerské funkce paralelní</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a:solidFill>
                  <a:srgbClr val="307871"/>
                </a:solidFill>
                <a:latin typeface="Times New Roman" panose="02020603050405020304" pitchFamily="18" charset="0"/>
                <a:cs typeface="Times New Roman" panose="02020603050405020304" pitchFamily="18" charset="0"/>
              </a:rPr>
              <a:t>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80352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Průběžné manažerské funkce jsou funkce, které jsou realizovány paralelně s ostatními manažerskými funkcemi. </a:t>
            </a:r>
          </a:p>
          <a:p>
            <a:pPr lvl="0" algn="just"/>
            <a:r>
              <a:rPr lang="cs-CZ" sz="1800" dirty="0"/>
              <a:t>Jedná se v podstatě o aktivity, které probíhají neustále v různých fázích manažerských činností. </a:t>
            </a:r>
          </a:p>
          <a:p>
            <a:pPr lvl="0" algn="just"/>
            <a:endParaRPr lang="cs-CZ" sz="1800" dirty="0"/>
          </a:p>
          <a:p>
            <a:pPr lvl="0" algn="just"/>
            <a:r>
              <a:rPr lang="cs-CZ" sz="1800" dirty="0"/>
              <a:t>K průběžným manažerským funkcím patří:</a:t>
            </a:r>
          </a:p>
          <a:p>
            <a:pPr lvl="0" algn="just"/>
            <a:r>
              <a:rPr lang="cs-CZ" sz="1800" dirty="0"/>
              <a:t>analýza, </a:t>
            </a:r>
          </a:p>
          <a:p>
            <a:pPr lvl="0" algn="just"/>
            <a:r>
              <a:rPr lang="cs-CZ" sz="1800" dirty="0"/>
              <a:t>rozhodování, </a:t>
            </a:r>
          </a:p>
          <a:p>
            <a:pPr lvl="0" algn="just"/>
            <a:r>
              <a:rPr lang="cs-CZ" sz="1800" dirty="0"/>
              <a:t>implementace,</a:t>
            </a:r>
          </a:p>
          <a:p>
            <a:pPr lvl="0" algn="just"/>
            <a:r>
              <a:rPr lang="cs-CZ" sz="1800" dirty="0"/>
              <a:t>komunikace.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Podstata manažerských funkcí průběžných</a:t>
            </a:r>
          </a:p>
        </p:txBody>
      </p:sp>
    </p:spTree>
    <p:extLst>
      <p:ext uri="{BB962C8B-B14F-4D97-AF65-F5344CB8AC3E}">
        <p14:creationId xmlns:p14="http://schemas.microsoft.com/office/powerpoint/2010/main" val="3577541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Analýza, v rámci manažerských funkcí, představuje rozbor, jehož cílem je poznání a správné pochopení podmínek pro realizaci sekvenčních manažerských funkcí.</a:t>
            </a:r>
          </a:p>
          <a:p>
            <a:pPr lvl="0" algn="just"/>
            <a:r>
              <a:rPr lang="cs-CZ" sz="1800" dirty="0"/>
              <a:t>Jedná se o proces zjištění a hodnocení realizovatelnosti, účelnosti a účinnosti provedení jednotlivých manažerských funkcí. A zároveň vytváří podklad pro další paralelní manažerské funkce, jako je rozhodování a implementace.</a:t>
            </a:r>
          </a:p>
          <a:p>
            <a:pPr lvl="0" algn="just"/>
            <a:r>
              <a:rPr lang="cs-CZ" sz="1800" dirty="0"/>
              <a:t>Správě provedená analýza vyžaduje zachování pravidla přiměřenosti zkoumání, což znamená, že je nutné si předem vyjasnit hloubku a konkrétní zaměření analýzy. K tomu je potřeba zajištění vhodně rozsáhlých, přesných a spolehlivých údajů, které budou shromážděny a použity. Problémy v rámci analýzy musí být posuzovány účelově a celistvě (systémově).</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Analýza I</a:t>
            </a:r>
          </a:p>
        </p:txBody>
      </p:sp>
    </p:spTree>
    <p:extLst>
      <p:ext uri="{BB962C8B-B14F-4D97-AF65-F5344CB8AC3E}">
        <p14:creationId xmlns:p14="http://schemas.microsoft.com/office/powerpoint/2010/main" val="18903301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Klíčovým předpokladem pro správné uplatnění analýzy, jako manažerské funkce, je pochopení věcné a obsahové stránky požadavků kladených na analyzovanou manažerskou funkci. </a:t>
            </a:r>
          </a:p>
          <a:p>
            <a:endParaRPr lang="cs-CZ" sz="1800" dirty="0"/>
          </a:p>
          <a:p>
            <a:pPr marL="0" indent="0">
              <a:buNone/>
            </a:pPr>
            <a:r>
              <a:rPr lang="cs-CZ" sz="1800" dirty="0"/>
              <a:t>K tomu je potřeba zachovat základní postup, algoritmus provádění analýzy :</a:t>
            </a:r>
          </a:p>
          <a:p>
            <a:pPr lvl="0"/>
            <a:r>
              <a:rPr lang="cs-CZ" sz="1800" dirty="0"/>
              <a:t>obsahové vymezení analyzovaného úkolu;</a:t>
            </a:r>
          </a:p>
          <a:p>
            <a:pPr lvl="0"/>
            <a:r>
              <a:rPr lang="cs-CZ" sz="1800" dirty="0"/>
              <a:t>formulace vlastního problému;</a:t>
            </a:r>
          </a:p>
          <a:p>
            <a:pPr lvl="0"/>
            <a:r>
              <a:rPr lang="cs-CZ" sz="1800" dirty="0"/>
              <a:t>stanovení požadavků na rozlišovací úroveň analýzy;</a:t>
            </a:r>
          </a:p>
          <a:p>
            <a:pPr lvl="0"/>
            <a:r>
              <a:rPr lang="cs-CZ" sz="1800" dirty="0"/>
              <a:t>vytvoření vhodného modelu pro řešení úkolu analýzy a stanovení způsobu jeho řešení;</a:t>
            </a:r>
          </a:p>
          <a:p>
            <a:pPr lvl="0"/>
            <a:r>
              <a:rPr lang="cs-CZ" sz="1800" dirty="0"/>
              <a:t>provedení požadovaného rozboru a vyhodnocení výsledků;</a:t>
            </a:r>
          </a:p>
          <a:p>
            <a:pPr lvl="0"/>
            <a:r>
              <a:rPr lang="cs-CZ" sz="1800" dirty="0"/>
              <a:t>využití výsledků analýzy.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Analýza II</a:t>
            </a:r>
          </a:p>
        </p:txBody>
      </p:sp>
    </p:spTree>
    <p:extLst>
      <p:ext uri="{BB962C8B-B14F-4D97-AF65-F5344CB8AC3E}">
        <p14:creationId xmlns:p14="http://schemas.microsoft.com/office/powerpoint/2010/main" val="155721415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Jejím cílem je poznání a správné pochopení podmínek pro realizaci procesů v podniku.</a:t>
            </a:r>
          </a:p>
          <a:p>
            <a:pPr algn="just"/>
            <a:r>
              <a:rPr lang="cs-CZ" sz="1800" dirty="0"/>
              <a:t>Proces zjištění a hodnocení realizovatelnosti, účelnosti a účinnosti určitého provedení.</a:t>
            </a:r>
          </a:p>
          <a:p>
            <a:pPr algn="just"/>
            <a:r>
              <a:rPr lang="cs-CZ" sz="1800" dirty="0"/>
              <a:t>Zároveň je podkladem pro rozhodování a implementaci.</a:t>
            </a:r>
          </a:p>
          <a:p>
            <a:pPr algn="just"/>
            <a:r>
              <a:rPr lang="cs-CZ" sz="1800" dirty="0"/>
              <a:t>Je podstatné systémové chápání problémů a využití modelového zobrazení.</a:t>
            </a:r>
          </a:p>
          <a:p>
            <a:pPr algn="just"/>
            <a:r>
              <a:rPr lang="cs-CZ" sz="1800" dirty="0"/>
              <a:t>Je nutné zachovat pravidlo přiměřenosti zkoumání</a:t>
            </a:r>
          </a:p>
          <a:p>
            <a:pPr lvl="1" algn="just"/>
            <a:r>
              <a:rPr lang="cs-CZ" sz="1800" dirty="0"/>
              <a:t>Rozsah údajů</a:t>
            </a:r>
          </a:p>
          <a:p>
            <a:pPr lvl="1" algn="just"/>
            <a:r>
              <a:rPr lang="cs-CZ" sz="1800" dirty="0"/>
              <a:t>Přesnost údajů</a:t>
            </a:r>
          </a:p>
          <a:p>
            <a:pPr lvl="1" algn="just"/>
            <a:r>
              <a:rPr lang="cs-CZ" sz="1800" dirty="0"/>
              <a:t>Spolehlivost údajů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Analýza III</a:t>
            </a:r>
          </a:p>
        </p:txBody>
      </p:sp>
    </p:spTree>
    <p:extLst>
      <p:ext uri="{BB962C8B-B14F-4D97-AF65-F5344CB8AC3E}">
        <p14:creationId xmlns:p14="http://schemas.microsoft.com/office/powerpoint/2010/main" val="108480119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0166" y="703189"/>
            <a:ext cx="77262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Analýzy z hlediska času – předběžné, průběžné, následné</a:t>
            </a:r>
          </a:p>
          <a:p>
            <a:pPr algn="just"/>
            <a:r>
              <a:rPr lang="cs-CZ" sz="1800" dirty="0"/>
              <a:t>Analýzy z hlediska objektu – procesy, funkce, prvky, systémy, vstupy, výstupy, zdroje ...</a:t>
            </a:r>
          </a:p>
          <a:p>
            <a:pPr algn="just"/>
            <a:r>
              <a:rPr lang="cs-CZ" sz="1800" dirty="0"/>
              <a:t>Analýzy z hlediska prostředí – externí prostředí, interní prostředí</a:t>
            </a:r>
          </a:p>
          <a:p>
            <a:pPr algn="just"/>
            <a:r>
              <a:rPr lang="cs-CZ" sz="1800" dirty="0"/>
              <a:t>Analýzy z hlediska stupně komplexnosti – souhrnné, dílčí</a:t>
            </a:r>
          </a:p>
          <a:p>
            <a:pPr algn="just"/>
            <a:r>
              <a:rPr lang="cs-CZ" sz="1800" dirty="0"/>
              <a:t>Analýzy z hlediska subjektu provádějícího analýzu – externí analytik, interní analytik</a:t>
            </a:r>
          </a:p>
          <a:p>
            <a:pPr algn="just"/>
            <a:r>
              <a:rPr lang="cs-CZ" sz="1800" dirty="0"/>
              <a:t>Analýzy z hlediska jejich </a:t>
            </a:r>
            <a:r>
              <a:rPr lang="cs-CZ" sz="1800" dirty="0" err="1"/>
              <a:t>cílu</a:t>
            </a:r>
            <a:r>
              <a:rPr lang="cs-CZ" sz="1800" dirty="0"/>
              <a:t>, účelu – deskriptivní, komparační, rozhodovací, situační, informační...</a:t>
            </a:r>
          </a:p>
          <a:p>
            <a:pPr algn="just"/>
            <a:r>
              <a:rPr lang="cs-CZ" sz="1800" dirty="0"/>
              <a:t>Analýzy z hlediska vědeckého výzkumu - klasifikační, vztahové, kauzální, systémové analýzy (strukturálně genetické)</a:t>
            </a:r>
          </a:p>
          <a:p>
            <a:pPr algn="just"/>
            <a:r>
              <a:rPr lang="cs-CZ" sz="1800" dirty="0"/>
              <a:t>Analýzy z hlediska charakteru řešených problémů - strukturované problémy (tvrdé, tradiční systémy), nestrukturované problémy (měkké systémy)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Typologie analýz</a:t>
            </a:r>
          </a:p>
        </p:txBody>
      </p:sp>
    </p:spTree>
    <p:extLst>
      <p:ext uri="{BB962C8B-B14F-4D97-AF65-F5344CB8AC3E}">
        <p14:creationId xmlns:p14="http://schemas.microsoft.com/office/powerpoint/2010/main" val="157723679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7262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Obsahové vymezení analyzovaného úkolu</a:t>
            </a:r>
          </a:p>
          <a:p>
            <a:pPr algn="just"/>
            <a:r>
              <a:rPr lang="cs-CZ" sz="1800" dirty="0"/>
              <a:t>Formulace vlastního problému</a:t>
            </a:r>
          </a:p>
          <a:p>
            <a:pPr algn="just"/>
            <a:r>
              <a:rPr lang="cs-CZ" sz="1800" dirty="0"/>
              <a:t>Stanovení požadavků na rozlišovací úroveň analýzy (aktuálnost, přesnost, spolehlivost...)</a:t>
            </a:r>
          </a:p>
          <a:p>
            <a:pPr algn="just"/>
            <a:r>
              <a:rPr lang="cs-CZ" sz="1800" dirty="0"/>
              <a:t>Vytvoření vhodného modelu pro řešení úkolu analýzy a stanovení způsobu jeho řešení</a:t>
            </a:r>
          </a:p>
          <a:p>
            <a:pPr algn="just"/>
            <a:r>
              <a:rPr lang="cs-CZ" sz="1800" dirty="0"/>
              <a:t>Realizace požadovaného rozboru, vyhodnocení výsledků a jejich ověření</a:t>
            </a:r>
          </a:p>
          <a:p>
            <a:pPr algn="just"/>
            <a:r>
              <a:rPr lang="cs-CZ" sz="1800" dirty="0"/>
              <a:t>Využití výsledků analýzy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Základní logika provádění analýz</a:t>
            </a:r>
          </a:p>
        </p:txBody>
      </p:sp>
    </p:spTree>
    <p:extLst>
      <p:ext uri="{BB962C8B-B14F-4D97-AF65-F5344CB8AC3E}">
        <p14:creationId xmlns:p14="http://schemas.microsoft.com/office/powerpoint/2010/main" val="299559888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Rozhodování představuje proces výběru z několika přípustných variant řešení uvažovaného problému. </a:t>
            </a:r>
          </a:p>
          <a:p>
            <a:pPr algn="just"/>
            <a:r>
              <a:rPr lang="cs-CZ" sz="1800" dirty="0"/>
              <a:t>Tato paralelní funkce prostupuje každou ze sekvenčních funkcí a zároveň je mostem mezi analýzou a implementací. </a:t>
            </a:r>
          </a:p>
          <a:p>
            <a:pPr algn="just"/>
            <a:r>
              <a:rPr lang="cs-CZ" sz="1800" dirty="0"/>
              <a:t>Rozhodování je proces a je výsledkem myšlenkových procesů manažerů. </a:t>
            </a:r>
          </a:p>
          <a:p>
            <a:pPr algn="just"/>
            <a:r>
              <a:rPr lang="cs-CZ" sz="1800" dirty="0"/>
              <a:t>Z toho vyplývá, že celý proces rozhodování i jeho výsledek závisí vždy do značné míry na profesním profilu a kvalifikační úrovni. Dále závisí na osobních vlastnostech a zájmech účastníků rozhodovacího procesu.</a:t>
            </a:r>
          </a:p>
          <a:p>
            <a:r>
              <a:rPr lang="cs-CZ" sz="1800" dirty="0"/>
              <a:t>Volba mezi více variantami chování.</a:t>
            </a:r>
          </a:p>
          <a:p>
            <a:r>
              <a:rPr lang="cs-CZ" sz="1800" dirty="0"/>
              <a:t>Výběr určité varianty postupu.</a:t>
            </a:r>
          </a:p>
          <a:p>
            <a:r>
              <a:rPr lang="cs-CZ" sz="1800" dirty="0"/>
              <a:t>Manažer – </a:t>
            </a:r>
            <a:r>
              <a:rPr lang="cs-CZ" sz="1800" dirty="0" err="1"/>
              <a:t>rozhodovatel</a:t>
            </a:r>
            <a:r>
              <a:rPr lang="cs-CZ" sz="1800" dirty="0"/>
              <a:t> a řešitel</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Rozhodování I</a:t>
            </a:r>
          </a:p>
        </p:txBody>
      </p:sp>
    </p:spTree>
    <p:extLst>
      <p:ext uri="{BB962C8B-B14F-4D97-AF65-F5344CB8AC3E}">
        <p14:creationId xmlns:p14="http://schemas.microsoft.com/office/powerpoint/2010/main" val="2113536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A. </a:t>
            </a:r>
            <a:r>
              <a:rPr lang="cs-CZ" sz="1800" b="1" dirty="0" err="1"/>
              <a:t>Etzioni</a:t>
            </a:r>
            <a:r>
              <a:rPr lang="cs-CZ" sz="1800" b="1" dirty="0"/>
              <a:t> </a:t>
            </a:r>
            <a:r>
              <a:rPr lang="cs-CZ" sz="1800" dirty="0"/>
              <a:t>(1964) člení organizace na organizace s převažující:</a:t>
            </a:r>
          </a:p>
          <a:p>
            <a:pPr lvl="0" algn="just"/>
            <a:r>
              <a:rPr lang="cs-CZ" sz="1800" i="1" dirty="0"/>
              <a:t>donucovací autoritou </a:t>
            </a:r>
            <a:r>
              <a:rPr lang="cs-CZ" sz="1800" dirty="0"/>
              <a:t>– organizace typické nedobrovolným členstvím (např. věznice, nápravné ústavy);</a:t>
            </a:r>
          </a:p>
          <a:p>
            <a:pPr lvl="0" algn="just"/>
            <a:r>
              <a:rPr lang="cs-CZ" sz="1800" i="1" dirty="0"/>
              <a:t>utilitární (racionálně právní) autoritou </a:t>
            </a:r>
            <a:r>
              <a:rPr lang="cs-CZ" sz="1800" dirty="0"/>
              <a:t>– členství v těchto organizacích je založeno na principu ekonomické odměny (průmyslové, obchodní, zemědělské organizace);</a:t>
            </a:r>
          </a:p>
          <a:p>
            <a:pPr lvl="0" algn="just"/>
            <a:r>
              <a:rPr lang="cs-CZ" sz="1800" i="1" dirty="0"/>
              <a:t>normativní autoritou </a:t>
            </a:r>
            <a:r>
              <a:rPr lang="cs-CZ" sz="1800" dirty="0"/>
              <a:t>– organizace s morálním charakterem členství a vnitřní hodnotou odměn (církve, politické strany atd.);</a:t>
            </a:r>
          </a:p>
          <a:p>
            <a:pPr algn="just"/>
            <a:r>
              <a:rPr lang="cs-CZ" sz="1800" i="1" dirty="0"/>
              <a:t>smíšené organizace</a:t>
            </a:r>
          </a:p>
          <a:p>
            <a:pPr marL="0" indent="0" algn="just">
              <a:buNone/>
            </a:pPr>
            <a:r>
              <a:rPr lang="cs-CZ" sz="1800" b="1" dirty="0" err="1"/>
              <a:t>Tureckiová</a:t>
            </a:r>
            <a:r>
              <a:rPr lang="cs-CZ" sz="1800" dirty="0"/>
              <a:t> (2004) člení organizace podle typu angažování následovně:</a:t>
            </a:r>
          </a:p>
          <a:p>
            <a:pPr lvl="0" algn="just"/>
            <a:r>
              <a:rPr lang="cs-CZ" sz="1800" dirty="0"/>
              <a:t>organizace s odcizeným angažováním (např. věznice);</a:t>
            </a:r>
          </a:p>
          <a:p>
            <a:pPr lvl="0" algn="just"/>
            <a:r>
              <a:rPr lang="cs-CZ" sz="1800" dirty="0"/>
              <a:t>organizace s morálním angažováním (např. církve);</a:t>
            </a:r>
          </a:p>
          <a:p>
            <a:pPr algn="just"/>
            <a:r>
              <a:rPr lang="cs-CZ" sz="1800" dirty="0"/>
              <a:t>organizace s </a:t>
            </a:r>
            <a:r>
              <a:rPr lang="cs-CZ" sz="1800" dirty="0" err="1"/>
              <a:t>kalkulativním</a:t>
            </a:r>
            <a:r>
              <a:rPr lang="cs-CZ" sz="1800" dirty="0"/>
              <a:t> angažováním (např. podniky).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Typy organizací</a:t>
            </a:r>
          </a:p>
        </p:txBody>
      </p:sp>
    </p:spTree>
    <p:extLst>
      <p:ext uri="{BB962C8B-B14F-4D97-AF65-F5344CB8AC3E}">
        <p14:creationId xmlns:p14="http://schemas.microsoft.com/office/powerpoint/2010/main" val="380430723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Rozhodování v podnikové praxi probíhá za jistoty, nejistoty nebo rizika. </a:t>
            </a:r>
          </a:p>
          <a:p>
            <a:pPr marL="0" indent="0" algn="just">
              <a:buNone/>
            </a:pPr>
            <a:endParaRPr lang="cs-CZ" sz="1800" dirty="0"/>
          </a:p>
          <a:p>
            <a:pPr marL="0" indent="0" algn="just">
              <a:buNone/>
            </a:pPr>
            <a:r>
              <a:rPr lang="cs-CZ" sz="1800" dirty="0"/>
              <a:t>Rozhodovací situace můžeme klasifikovat z různých hledisek následovně: </a:t>
            </a:r>
          </a:p>
          <a:p>
            <a:pPr lvl="0" algn="just"/>
            <a:r>
              <a:rPr lang="cs-CZ" sz="1800" dirty="0"/>
              <a:t>nekonfliktní – konfliktní;</a:t>
            </a:r>
          </a:p>
          <a:p>
            <a:pPr lvl="0" algn="just"/>
            <a:r>
              <a:rPr lang="cs-CZ" sz="1800" dirty="0" err="1"/>
              <a:t>jednokriteriální</a:t>
            </a:r>
            <a:r>
              <a:rPr lang="cs-CZ" sz="1800" dirty="0"/>
              <a:t> – vícekriteriální;</a:t>
            </a:r>
          </a:p>
          <a:p>
            <a:pPr lvl="0" algn="just"/>
            <a:r>
              <a:rPr lang="cs-CZ" sz="1800" dirty="0"/>
              <a:t> deterministické – stochastické;</a:t>
            </a:r>
          </a:p>
          <a:p>
            <a:pPr lvl="0" algn="just"/>
            <a:r>
              <a:rPr lang="cs-CZ" sz="1800" dirty="0"/>
              <a:t>statické – dynamické;</a:t>
            </a:r>
          </a:p>
          <a:p>
            <a:pPr lvl="0" algn="just"/>
            <a:r>
              <a:rPr lang="cs-CZ" sz="1800" dirty="0"/>
              <a:t>jednostupňové – vícestupňové;</a:t>
            </a:r>
          </a:p>
          <a:p>
            <a:pPr algn="just"/>
            <a:r>
              <a:rPr lang="cs-CZ" sz="1800" dirty="0"/>
              <a:t>dobře strukturované – špatně strukturované..</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Rozhodování II</a:t>
            </a:r>
          </a:p>
        </p:txBody>
      </p:sp>
    </p:spTree>
    <p:extLst>
      <p:ext uri="{BB962C8B-B14F-4D97-AF65-F5344CB8AC3E}">
        <p14:creationId xmlns:p14="http://schemas.microsoft.com/office/powerpoint/2010/main" val="221667773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2867"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700" b="1" dirty="0"/>
              <a:t>Prvky</a:t>
            </a:r>
          </a:p>
          <a:p>
            <a:pPr lvl="1"/>
            <a:r>
              <a:rPr lang="cs-CZ" sz="1700" dirty="0"/>
              <a:t>Problém a cíl rozhodování</a:t>
            </a:r>
          </a:p>
          <a:p>
            <a:pPr lvl="1"/>
            <a:r>
              <a:rPr lang="cs-CZ" sz="1700" dirty="0"/>
              <a:t>Subjekt rozhodování</a:t>
            </a:r>
          </a:p>
          <a:p>
            <a:pPr lvl="1"/>
            <a:r>
              <a:rPr lang="cs-CZ" sz="1700" dirty="0"/>
              <a:t>Rozhodovací strategie</a:t>
            </a:r>
          </a:p>
          <a:p>
            <a:pPr lvl="1"/>
            <a:r>
              <a:rPr lang="cs-CZ" sz="1700" dirty="0"/>
              <a:t>Podmínky rozhodování</a:t>
            </a:r>
          </a:p>
          <a:p>
            <a:pPr lvl="1"/>
            <a:r>
              <a:rPr lang="cs-CZ" sz="1700" dirty="0"/>
              <a:t>Objekt rozhodování</a:t>
            </a:r>
          </a:p>
          <a:p>
            <a:r>
              <a:rPr lang="cs-CZ" sz="1700" b="1" dirty="0"/>
              <a:t>Fáze rozhodovacího procesu</a:t>
            </a:r>
          </a:p>
          <a:p>
            <a:pPr lvl="1"/>
            <a:r>
              <a:rPr lang="cs-CZ" sz="1700" dirty="0"/>
              <a:t>Identifikace a specifikace problému</a:t>
            </a:r>
          </a:p>
          <a:p>
            <a:pPr lvl="1"/>
            <a:r>
              <a:rPr lang="cs-CZ" sz="1700" dirty="0"/>
              <a:t>Stanovení možností řešení (alternativ)</a:t>
            </a:r>
          </a:p>
          <a:p>
            <a:pPr lvl="1"/>
            <a:r>
              <a:rPr lang="cs-CZ" sz="1700" dirty="0"/>
              <a:t>Zhodnocení možných alternativ</a:t>
            </a:r>
          </a:p>
          <a:p>
            <a:pPr lvl="1"/>
            <a:r>
              <a:rPr lang="cs-CZ" sz="1700" dirty="0"/>
              <a:t>Výběr vhodné alternativy</a:t>
            </a:r>
          </a:p>
          <a:p>
            <a:pPr lvl="1"/>
            <a:r>
              <a:rPr lang="cs-CZ" sz="1700" dirty="0"/>
              <a:t>Realizace rozhodnutí</a:t>
            </a:r>
          </a:p>
          <a:p>
            <a:pPr lvl="1"/>
            <a:r>
              <a:rPr lang="cs-CZ" sz="1700" dirty="0"/>
              <a:t>Kontrola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Rozhodovací proces</a:t>
            </a:r>
          </a:p>
        </p:txBody>
      </p:sp>
    </p:spTree>
    <p:extLst>
      <p:ext uri="{BB962C8B-B14F-4D97-AF65-F5344CB8AC3E}">
        <p14:creationId xmlns:p14="http://schemas.microsoft.com/office/powerpoint/2010/main" val="381646367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2867"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i="1" dirty="0"/>
              <a:t>Podle subjektu rozhodování</a:t>
            </a:r>
            <a:r>
              <a:rPr lang="cs-CZ" sz="1800" dirty="0"/>
              <a:t>: </a:t>
            </a:r>
          </a:p>
          <a:p>
            <a:pPr lvl="1"/>
            <a:r>
              <a:rPr lang="cs-CZ" sz="1800" dirty="0"/>
              <a:t>individuální </a:t>
            </a:r>
          </a:p>
          <a:p>
            <a:pPr lvl="1"/>
            <a:r>
              <a:rPr lang="cs-CZ" sz="1800" dirty="0"/>
              <a:t>Kolektivní</a:t>
            </a:r>
          </a:p>
          <a:p>
            <a:pPr lvl="1"/>
            <a:endParaRPr lang="cs-CZ" sz="1800" dirty="0"/>
          </a:p>
          <a:p>
            <a:r>
              <a:rPr lang="cs-CZ" sz="1800" i="1" dirty="0"/>
              <a:t>Podle informovanosti subjektu rozhodování</a:t>
            </a:r>
            <a:r>
              <a:rPr lang="cs-CZ" sz="1800" dirty="0"/>
              <a:t>: </a:t>
            </a:r>
          </a:p>
          <a:p>
            <a:pPr lvl="1"/>
            <a:r>
              <a:rPr lang="cs-CZ" sz="1800" dirty="0"/>
              <a:t>v podmínkách jistoty </a:t>
            </a:r>
          </a:p>
          <a:p>
            <a:pPr lvl="1"/>
            <a:r>
              <a:rPr lang="cs-CZ" sz="1800" dirty="0"/>
              <a:t>v podmínkách nejistoty </a:t>
            </a:r>
          </a:p>
          <a:p>
            <a:pPr lvl="1"/>
            <a:r>
              <a:rPr lang="cs-CZ" sz="1800" dirty="0"/>
              <a:t>v podmínkách rizika</a:t>
            </a:r>
          </a:p>
          <a:p>
            <a:pPr lvl="1"/>
            <a:endParaRPr lang="cs-CZ" sz="1800" dirty="0"/>
          </a:p>
          <a:p>
            <a:r>
              <a:rPr lang="cs-CZ" sz="1800" i="1" dirty="0"/>
              <a:t>Podle postupu rozhodování</a:t>
            </a:r>
            <a:r>
              <a:rPr lang="cs-CZ" sz="1800" dirty="0"/>
              <a:t>: </a:t>
            </a:r>
          </a:p>
          <a:p>
            <a:pPr lvl="1"/>
            <a:r>
              <a:rPr lang="cs-CZ" sz="1800" dirty="0"/>
              <a:t>programová rozhodnutí </a:t>
            </a:r>
          </a:p>
          <a:p>
            <a:pPr lvl="1"/>
            <a:r>
              <a:rPr lang="cs-CZ" sz="1800" dirty="0"/>
              <a:t>neprogramová rozhodnutí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Klasifikace rozhodování I</a:t>
            </a:r>
          </a:p>
        </p:txBody>
      </p:sp>
    </p:spTree>
    <p:extLst>
      <p:ext uri="{BB962C8B-B14F-4D97-AF65-F5344CB8AC3E}">
        <p14:creationId xmlns:p14="http://schemas.microsoft.com/office/powerpoint/2010/main" val="340465649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5872"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i="1" dirty="0"/>
              <a:t>Podle závažnosti rozhodování</a:t>
            </a:r>
            <a:r>
              <a:rPr lang="cs-CZ" sz="1800" dirty="0"/>
              <a:t>: </a:t>
            </a:r>
          </a:p>
          <a:p>
            <a:pPr lvl="1"/>
            <a:r>
              <a:rPr lang="cs-CZ" sz="1800" dirty="0"/>
              <a:t>strategické </a:t>
            </a:r>
          </a:p>
          <a:p>
            <a:pPr lvl="1"/>
            <a:r>
              <a:rPr lang="cs-CZ" sz="1800" dirty="0"/>
              <a:t>taktické </a:t>
            </a:r>
          </a:p>
          <a:p>
            <a:pPr lvl="1"/>
            <a:r>
              <a:rPr lang="cs-CZ" sz="1800" dirty="0"/>
              <a:t>operativní</a:t>
            </a:r>
          </a:p>
          <a:p>
            <a:pPr marL="109728" indent="0">
              <a:buNone/>
            </a:pPr>
            <a:endParaRPr lang="cs-CZ" sz="1800" dirty="0"/>
          </a:p>
          <a:p>
            <a:r>
              <a:rPr lang="cs-CZ" sz="1800" i="1" dirty="0"/>
              <a:t>Podle počtu rozhodovacích kritérií</a:t>
            </a:r>
            <a:r>
              <a:rPr lang="cs-CZ" sz="1800" dirty="0"/>
              <a:t>: </a:t>
            </a:r>
          </a:p>
          <a:p>
            <a:pPr lvl="1"/>
            <a:r>
              <a:rPr lang="cs-CZ" sz="1800" dirty="0" err="1"/>
              <a:t>jednokriteriální</a:t>
            </a:r>
            <a:r>
              <a:rPr lang="cs-CZ" sz="1800" dirty="0"/>
              <a:t> procesy </a:t>
            </a:r>
          </a:p>
          <a:p>
            <a:pPr lvl="1"/>
            <a:r>
              <a:rPr lang="cs-CZ" sz="1800" dirty="0"/>
              <a:t>vícekriteriální procesy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Klasifikace rozhodování II</a:t>
            </a:r>
          </a:p>
        </p:txBody>
      </p:sp>
    </p:spTree>
    <p:extLst>
      <p:ext uri="{BB962C8B-B14F-4D97-AF65-F5344CB8AC3E}">
        <p14:creationId xmlns:p14="http://schemas.microsoft.com/office/powerpoint/2010/main" val="169733779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247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a:t>Empirické metod</a:t>
            </a:r>
            <a:r>
              <a:rPr lang="cs-CZ" sz="1800" dirty="0"/>
              <a:t>y</a:t>
            </a:r>
          </a:p>
          <a:p>
            <a:pPr lvl="1"/>
            <a:r>
              <a:rPr lang="cs-CZ" sz="1800" dirty="0"/>
              <a:t>Empiricko-intuitivní a empiricko-analytické</a:t>
            </a:r>
          </a:p>
          <a:p>
            <a:pPr lvl="1"/>
            <a:r>
              <a:rPr lang="cs-CZ" sz="1800" dirty="0"/>
              <a:t>Expertní metody – Brainstorming, Delfská metoda, metoda scénářů, metoda her, myšlenkové mapy</a:t>
            </a:r>
          </a:p>
          <a:p>
            <a:pPr marL="393192" lvl="1" indent="0">
              <a:buNone/>
            </a:pPr>
            <a:endParaRPr lang="cs-CZ" sz="1800" dirty="0"/>
          </a:p>
          <a:p>
            <a:r>
              <a:rPr lang="cs-CZ" sz="1800" b="1" dirty="0"/>
              <a:t>Matematicko-statistické metody</a:t>
            </a:r>
          </a:p>
          <a:p>
            <a:pPr marL="109728" indent="0">
              <a:buNone/>
            </a:pPr>
            <a:endParaRPr lang="cs-CZ" sz="1800" dirty="0"/>
          </a:p>
          <a:p>
            <a:r>
              <a:rPr lang="cs-CZ" sz="1800" b="1" dirty="0"/>
              <a:t>Heuristické metody</a:t>
            </a:r>
          </a:p>
          <a:p>
            <a:pPr lvl="1"/>
            <a:r>
              <a:rPr lang="cs-CZ" sz="1800" dirty="0"/>
              <a:t>Rozhodovací analýza</a:t>
            </a:r>
          </a:p>
          <a:p>
            <a:pPr lvl="1"/>
            <a:r>
              <a:rPr lang="cs-CZ" sz="1800" dirty="0"/>
              <a:t>Rozhodovací stromy</a:t>
            </a:r>
          </a:p>
          <a:p>
            <a:pPr lvl="1"/>
            <a:r>
              <a:rPr lang="cs-CZ" sz="1800" dirty="0"/>
              <a:t>Rozhodovací tabulky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 techniky rozhodování</a:t>
            </a:r>
          </a:p>
        </p:txBody>
      </p:sp>
    </p:spTree>
    <p:extLst>
      <p:ext uri="{BB962C8B-B14F-4D97-AF65-F5344CB8AC3E}">
        <p14:creationId xmlns:p14="http://schemas.microsoft.com/office/powerpoint/2010/main" val="337283357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Příklad rozhodovacího stromu</a:t>
            </a:r>
          </a:p>
        </p:txBody>
      </p:sp>
      <p:pic>
        <p:nvPicPr>
          <p:cNvPr id="5" name="Zástupný symbol pro obsah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843558"/>
            <a:ext cx="6893182" cy="3744416"/>
          </a:xfrm>
          <a:prstGeom prst="rect">
            <a:avLst/>
          </a:prstGeom>
        </p:spPr>
      </p:pic>
    </p:spTree>
    <p:extLst>
      <p:ext uri="{BB962C8B-B14F-4D97-AF65-F5344CB8AC3E}">
        <p14:creationId xmlns:p14="http://schemas.microsoft.com/office/powerpoint/2010/main" val="17429675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Příklad rozhodovací tabulky</a:t>
            </a:r>
          </a:p>
        </p:txBody>
      </p:sp>
      <p:pic>
        <p:nvPicPr>
          <p:cNvPr id="5" name="Zástupný symbol pro obsah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472" y="917389"/>
            <a:ext cx="7240366" cy="3600400"/>
          </a:xfrm>
          <a:prstGeom prst="rect">
            <a:avLst/>
          </a:prstGeom>
        </p:spPr>
      </p:pic>
    </p:spTree>
    <p:extLst>
      <p:ext uri="{BB962C8B-B14F-4D97-AF65-F5344CB8AC3E}">
        <p14:creationId xmlns:p14="http://schemas.microsoft.com/office/powerpoint/2010/main" val="204484886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Jedná se fakticky o časové, prostorové a věcné sladění jednotlivých činností a jejich zdrojové zajištění. </a:t>
            </a:r>
          </a:p>
          <a:p>
            <a:pPr algn="just"/>
            <a:r>
              <a:rPr lang="cs-CZ" sz="1800" dirty="0"/>
              <a:t>Implementace vlastně představuje konečnou fázi sekvenční manažerské funkce. </a:t>
            </a:r>
          </a:p>
          <a:p>
            <a:pPr algn="just"/>
            <a:r>
              <a:rPr lang="cs-CZ" sz="1800" dirty="0"/>
              <a:t>Implementací se rozumí převedení přijatého rozhodnutí do reality. </a:t>
            </a:r>
          </a:p>
          <a:p>
            <a:pPr algn="just"/>
            <a:r>
              <a:rPr lang="cs-CZ" sz="1800" dirty="0"/>
              <a:t>Podstatnou součástí implementace je koordinační a komunikační činnost.</a:t>
            </a:r>
          </a:p>
          <a:p>
            <a:pPr algn="just"/>
            <a:endParaRPr lang="cs-CZ" sz="1800" b="1" dirty="0"/>
          </a:p>
          <a:p>
            <a:pPr algn="just"/>
            <a:r>
              <a:rPr lang="cs-CZ" sz="1800" b="1" dirty="0"/>
              <a:t>Ekonomické předpoklady pro implementaci</a:t>
            </a:r>
          </a:p>
          <a:p>
            <a:pPr lvl="1" algn="just"/>
            <a:r>
              <a:rPr lang="cs-CZ" sz="1800" dirty="0"/>
              <a:t>Hodnocení ekonomických aspektů implementace</a:t>
            </a:r>
          </a:p>
          <a:p>
            <a:pPr lvl="1" algn="just"/>
            <a:r>
              <a:rPr lang="cs-CZ" sz="1800" dirty="0"/>
              <a:t>Ekonomická analýza implementačního procesu – náklady x užitky</a:t>
            </a:r>
          </a:p>
          <a:p>
            <a:pPr lvl="1" algn="just"/>
            <a:r>
              <a:rPr lang="cs-CZ" sz="1800" dirty="0"/>
              <a:t>Sledování kritérií racionality – hospodárnost, účelnost, účelovost, efektivnost</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Implementace</a:t>
            </a:r>
          </a:p>
        </p:txBody>
      </p:sp>
    </p:spTree>
    <p:extLst>
      <p:ext uri="{BB962C8B-B14F-4D97-AF65-F5344CB8AC3E}">
        <p14:creationId xmlns:p14="http://schemas.microsoft.com/office/powerpoint/2010/main" val="346035969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Implementace představuje skutečnou realizaci plánů, uvedení plánů do života. </a:t>
            </a:r>
          </a:p>
          <a:p>
            <a:pPr algn="just"/>
            <a:r>
              <a:rPr lang="cs-CZ" sz="1800" dirty="0"/>
              <a:t>Proces implementace probíhá v několika krocích a vyžaduje také řízení strategických změn. </a:t>
            </a:r>
          </a:p>
          <a:p>
            <a:pPr algn="just"/>
            <a:r>
              <a:rPr lang="cs-CZ" sz="1800" dirty="0"/>
              <a:t>Celkový proces implementace musí být v souladu s celkovou situací podniku, strukturou podniku, cílem plánů, rozsahem strategických změn, manažerskými znalostmi, styly a metodami.</a:t>
            </a:r>
          </a:p>
          <a:p>
            <a:pPr algn="just"/>
            <a:r>
              <a:rPr lang="cs-CZ" sz="1800" dirty="0"/>
              <a:t>Implementace a prosazování plánů vyžaduje více energie a času než její samotná formulace. </a:t>
            </a:r>
          </a:p>
          <a:p>
            <a:pPr algn="just"/>
            <a:r>
              <a:rPr lang="cs-CZ" sz="1800" dirty="0"/>
              <a:t>Při jejím prosazování je velmi důležitá disciplína, schopnost plánovat, schopnost stimulovat a kontrola. To je rozdíl oproti formulování strategie, která spíše vyžaduje a je pro ni rozhodující tzv. kreativní chaos.</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Podstata implementace</a:t>
            </a:r>
          </a:p>
        </p:txBody>
      </p:sp>
    </p:spTree>
    <p:extLst>
      <p:ext uri="{BB962C8B-B14F-4D97-AF65-F5344CB8AC3E}">
        <p14:creationId xmlns:p14="http://schemas.microsoft.com/office/powerpoint/2010/main" val="21141536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Implementaci strategie chápeme jako proces, který tvoří logický soubor vzájemně propojených aktivit umožňujících uvést strategii podniku do života. </a:t>
            </a:r>
          </a:p>
          <a:p>
            <a:pPr algn="just"/>
            <a:endParaRPr lang="cs-CZ" sz="1800" dirty="0"/>
          </a:p>
          <a:p>
            <a:pPr marL="0" indent="0" algn="just">
              <a:buNone/>
            </a:pPr>
            <a:r>
              <a:rPr lang="cs-CZ" sz="1800" dirty="0" err="1"/>
              <a:t>Mallya</a:t>
            </a:r>
            <a:r>
              <a:rPr lang="cs-CZ" sz="1800" dirty="0"/>
              <a:t> specifikuje tyto aktivity: </a:t>
            </a:r>
          </a:p>
          <a:p>
            <a:pPr algn="just"/>
            <a:r>
              <a:rPr lang="cs-CZ" sz="1800" dirty="0"/>
              <a:t>Používání strategického vůdcovství</a:t>
            </a:r>
          </a:p>
          <a:p>
            <a:pPr algn="just"/>
            <a:r>
              <a:rPr lang="cs-CZ" sz="1800" dirty="0"/>
              <a:t>Tvorba správné organizační struktury</a:t>
            </a:r>
          </a:p>
          <a:p>
            <a:pPr algn="just"/>
            <a:r>
              <a:rPr lang="cs-CZ" sz="1800" dirty="0"/>
              <a:t>Tvorba plánů podporující strategii</a:t>
            </a:r>
          </a:p>
          <a:p>
            <a:pPr algn="just"/>
            <a:r>
              <a:rPr lang="cs-CZ" sz="1800" dirty="0"/>
              <a:t>Instalace podpůrných systémů</a:t>
            </a:r>
          </a:p>
          <a:p>
            <a:pPr algn="just"/>
            <a:r>
              <a:rPr lang="cs-CZ" sz="1800" dirty="0"/>
              <a:t>Návrh odměňovacích systémů</a:t>
            </a:r>
          </a:p>
          <a:p>
            <a:pPr algn="just"/>
            <a:r>
              <a:rPr lang="cs-CZ" sz="1800" dirty="0"/>
              <a:t>Tvorba podnikové kultury souznějící s navrženou strategií</a:t>
            </a:r>
          </a:p>
          <a:p>
            <a:pPr algn="just"/>
            <a:r>
              <a:rPr lang="cs-CZ" sz="1800" dirty="0"/>
              <a:t>Alokace zdrojů</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a:t>Proces implementace strategie podle </a:t>
            </a:r>
            <a:r>
              <a:rPr lang="cs-CZ" dirty="0" err="1"/>
              <a:t>Mallya</a:t>
            </a:r>
            <a:r>
              <a:rPr lang="cs-CZ" dirty="0"/>
              <a:t> </a:t>
            </a:r>
          </a:p>
        </p:txBody>
      </p:sp>
    </p:spTree>
    <p:extLst>
      <p:ext uri="{BB962C8B-B14F-4D97-AF65-F5344CB8AC3E}">
        <p14:creationId xmlns:p14="http://schemas.microsoft.com/office/powerpoint/2010/main" val="4274679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Organizaci můžeme ze systémového hlediska chápat jako uspořádaný systém tvořeny prvky, které jsou spojené navzájem určitými vazbami a jako celek vykazuje určité vlastnosti, chování. </a:t>
            </a:r>
          </a:p>
          <a:p>
            <a:pPr algn="just"/>
            <a:endParaRPr lang="cs-CZ" sz="1800" dirty="0"/>
          </a:p>
          <a:p>
            <a:pPr marL="0" indent="0" algn="just">
              <a:buNone/>
            </a:pPr>
            <a:r>
              <a:rPr lang="cs-CZ" sz="1800" dirty="0"/>
              <a:t>V organizaci jako v systému probíhají dva základní typy transformačních procesů:</a:t>
            </a:r>
          </a:p>
          <a:p>
            <a:pPr algn="just"/>
            <a:r>
              <a:rPr lang="cs-CZ" sz="1800" b="1" dirty="0"/>
              <a:t>hmotně energetická transformace </a:t>
            </a:r>
            <a:r>
              <a:rPr lang="cs-CZ" sz="1800" dirty="0"/>
              <a:t>(přeměna surovin ve výstupy) – hmotně energetický proces je vztahován k obsahové stránce řízení „Co se řídí?“ Hmotně energetický proces, to je proces přeměny vstupů na výstupy, se navenek projevuje jako chování organizace.</a:t>
            </a:r>
          </a:p>
          <a:p>
            <a:pPr algn="just"/>
            <a:r>
              <a:rPr lang="cs-CZ" sz="1800" b="1" dirty="0"/>
              <a:t>informační transformace </a:t>
            </a:r>
            <a:r>
              <a:rPr lang="cs-CZ" sz="1800" dirty="0"/>
              <a:t>(získávání, zpracování informací a informační působení na rozhodování) – proces informační transformace se vztahuje k formě procesu řízení „Jak se řídí?“.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Organizace jako systém I</a:t>
            </a:r>
          </a:p>
        </p:txBody>
      </p:sp>
    </p:spTree>
    <p:extLst>
      <p:ext uri="{BB962C8B-B14F-4D97-AF65-F5344CB8AC3E}">
        <p14:creationId xmlns:p14="http://schemas.microsoft.com/office/powerpoint/2010/main" val="1988714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Určení intervenčních oblastí – stanovení konkrétních aktivit a procesů v podniku dotčených implementací vybrané strategie.</a:t>
            </a:r>
          </a:p>
          <a:p>
            <a:pPr>
              <a:buNone/>
            </a:pPr>
            <a:endParaRPr lang="cs-CZ" sz="1800" dirty="0"/>
          </a:p>
          <a:p>
            <a:r>
              <a:rPr lang="cs-CZ" sz="1800" dirty="0"/>
              <a:t>Personální zajištění – výběr konkrétních osob zajišťujících implementaci strategii a stanovení osobní odpovědnosti jednotlivých osob.</a:t>
            </a:r>
          </a:p>
          <a:p>
            <a:pPr>
              <a:buNone/>
            </a:pPr>
            <a:endParaRPr lang="cs-CZ" sz="1800" dirty="0"/>
          </a:p>
          <a:p>
            <a:r>
              <a:rPr lang="cs-CZ" sz="1800" dirty="0"/>
              <a:t>Etapy procesu implementace – stanovení jednotlivých fází procesu implementace, včetně stanovení časového rámce jednotlivých etap.</a:t>
            </a:r>
          </a:p>
          <a:p>
            <a:pPr>
              <a:buNone/>
            </a:pPr>
            <a:endParaRPr lang="cs-CZ" sz="1800" dirty="0"/>
          </a:p>
          <a:p>
            <a:r>
              <a:rPr lang="cs-CZ" sz="1800" dirty="0"/>
              <a:t>Průběžná kontrola procesu implementace – stanovení kontrolních mechanismů sledujících průběh procesu implementace.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Plán implementace strategie</a:t>
            </a:r>
          </a:p>
        </p:txBody>
      </p:sp>
    </p:spTree>
    <p:extLst>
      <p:ext uri="{BB962C8B-B14F-4D97-AF65-F5344CB8AC3E}">
        <p14:creationId xmlns:p14="http://schemas.microsoft.com/office/powerpoint/2010/main" val="302386450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1716"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Vyšší nároky na čas </a:t>
            </a:r>
            <a:r>
              <a:rPr lang="cs-CZ" sz="1800" dirty="0"/>
              <a:t>– implementace samotné strategie, oproti její formulace, může trvat i několik let. Dlouhodobost procesu implementace vytváří obtížnější podmínky pro manažery z hlediska této implementace. Čím trvá implementace déle, tím častěji může dojít ke změně podmínek externího, ale i interního podnikatelského prostředí. Na změnu podmínek musí implementace včas reagovat, a to případnými korekcemi strategie.</a:t>
            </a:r>
          </a:p>
          <a:p>
            <a:pPr algn="just"/>
            <a:r>
              <a:rPr lang="cs-CZ" sz="1800" b="1" dirty="0"/>
              <a:t>Zapojení většího počtu lidí </a:t>
            </a:r>
            <a:r>
              <a:rPr lang="cs-CZ" sz="1800" dirty="0"/>
              <a:t>– implementace strategie vyžaduje obvykle větší počet lidí z více řídících úrovní organizace, a to především z střední a operativní úrovně řízení. To vyvolává větší nároky na vertikální i horizontální komunikaci a celkovou koordinaci všech podnikových aktivit. Navíc komplikuje implementaci strategie i potřeba zajištění běžných aktivit a fungování podniku. Dlouhodobý charakter implementace a zapojení většího počtu lidí pak může vést ke vzniku významných problémů ohrožujících úspěšnost implementace.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Důvody náročnosti implementace strategie I</a:t>
            </a:r>
          </a:p>
        </p:txBody>
      </p:sp>
    </p:spTree>
    <p:extLst>
      <p:ext uri="{BB962C8B-B14F-4D97-AF65-F5344CB8AC3E}">
        <p14:creationId xmlns:p14="http://schemas.microsoft.com/office/powerpoint/2010/main" val="151866000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7519" y="7155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b="1" dirty="0"/>
              <a:t>Nedostatečné dovednosti a znalosti manažerů potřebné pro implementaci strategie </a:t>
            </a:r>
            <a:r>
              <a:rPr lang="cs-CZ" sz="1700" dirty="0"/>
              <a:t>– nedostatečné dovednosti a znalosti manažerů jsou odrazem školících  a přípravných systémů manažerů, které jsou prioritně zaměřeny na tvorbu strategií, především pak funkčních strategií, a na problematiku plánování jako takovou. Také pozornost odborné literatury je upřena především na tvorbu strategie a plánování, podstatně méně pak na samotnou implementaci strategie.</a:t>
            </a:r>
          </a:p>
          <a:p>
            <a:pPr algn="just"/>
            <a:r>
              <a:rPr lang="cs-CZ" sz="1700" b="1" dirty="0"/>
              <a:t>Neexistence modelů poskytujících manažerům jasný návod nebo vodítko pro implementaci strategie </a:t>
            </a:r>
            <a:r>
              <a:rPr lang="cs-CZ" sz="1700" dirty="0"/>
              <a:t>– neexistence takových modelů může vést k nekoordinovaným, divergentním a někdy až ke konfliktním rozhodnutím a akcím. Manažeři potřebují vědět, jaký krok je potřeba udělat, co je náplní tohoto kroku a kdy je potřeba jej udělat. Odborná literatura v tomto případě poskytuje pouze rámcový model implementace obecného charakteru. Ve většině případů tyto rámcové modely nesplňují požadavky na to, aby mohly být praktickým vodítkem manažerů při realizaci strategie. </a:t>
            </a:r>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Důvody náročnosti implementace strategie II</a:t>
            </a:r>
          </a:p>
        </p:txBody>
      </p:sp>
    </p:spTree>
    <p:extLst>
      <p:ext uri="{BB962C8B-B14F-4D97-AF65-F5344CB8AC3E}">
        <p14:creationId xmlns:p14="http://schemas.microsoft.com/office/powerpoint/2010/main" val="382017600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Implementace strategie vychází z</a:t>
            </a:r>
          </a:p>
          <a:p>
            <a:pPr lvl="1"/>
            <a:r>
              <a:rPr lang="cs-CZ" sz="1800" dirty="0"/>
              <a:t>Teorie změny</a:t>
            </a:r>
          </a:p>
          <a:p>
            <a:pPr lvl="1"/>
            <a:r>
              <a:rPr lang="cs-CZ" sz="1800" dirty="0"/>
              <a:t>Principů řízení změny</a:t>
            </a:r>
          </a:p>
          <a:p>
            <a:pPr lvl="1">
              <a:buNone/>
            </a:pPr>
            <a:endParaRPr lang="cs-CZ" sz="1800" dirty="0"/>
          </a:p>
          <a:p>
            <a:r>
              <a:rPr lang="cs-CZ" sz="1800" dirty="0"/>
              <a:t>Faktory ovlivňující způsob implementace strategie</a:t>
            </a:r>
          </a:p>
          <a:p>
            <a:pPr lvl="1"/>
            <a:r>
              <a:rPr lang="cs-CZ" sz="1800" dirty="0"/>
              <a:t>Typ  a velikost podniku</a:t>
            </a:r>
          </a:p>
          <a:p>
            <a:pPr lvl="1"/>
            <a:r>
              <a:rPr lang="cs-CZ" sz="1800" dirty="0"/>
              <a:t>Věk podniku</a:t>
            </a:r>
          </a:p>
          <a:p>
            <a:pPr lvl="1"/>
            <a:r>
              <a:rPr lang="cs-CZ" sz="1800" dirty="0"/>
              <a:t>Dostupné zdroje</a:t>
            </a:r>
          </a:p>
          <a:p>
            <a:pPr lvl="1"/>
            <a:r>
              <a:rPr lang="cs-CZ" sz="1800" dirty="0"/>
              <a:t>Věk a fáze vývoje trhu a další faktory.</a:t>
            </a:r>
          </a:p>
          <a:p>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Východiska a faktory ovlivňující implementaci strategii</a:t>
            </a:r>
          </a:p>
        </p:txBody>
      </p:sp>
    </p:spTree>
    <p:extLst>
      <p:ext uri="{BB962C8B-B14F-4D97-AF65-F5344CB8AC3E}">
        <p14:creationId xmlns:p14="http://schemas.microsoft.com/office/powerpoint/2010/main" val="227258652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8268" y="73780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Obecný model řízení změny</a:t>
            </a:r>
          </a:p>
          <a:p>
            <a:pPr lvl="1" algn="just"/>
            <a:r>
              <a:rPr lang="cs-CZ" sz="1800" dirty="0"/>
              <a:t>Analytická fáze – situační analýza a stanovení problému</a:t>
            </a:r>
          </a:p>
          <a:p>
            <a:pPr lvl="1" algn="just"/>
            <a:r>
              <a:rPr lang="cs-CZ" sz="1800" dirty="0"/>
              <a:t>Návrhová fáze – vytvoření modelu, stanovení agenta změny, intervenční oblasti podniku</a:t>
            </a:r>
          </a:p>
          <a:p>
            <a:pPr lvl="1" algn="just"/>
            <a:r>
              <a:rPr lang="cs-CZ" sz="1800" dirty="0"/>
              <a:t>Realizační fáze – realizace samotné změny a její implementace</a:t>
            </a:r>
          </a:p>
          <a:p>
            <a:pPr lvl="1" algn="just"/>
            <a:r>
              <a:rPr lang="cs-CZ" sz="1800" dirty="0"/>
              <a:t>Hodnotová fáze – kontrola realizace změny a přínos podniku</a:t>
            </a:r>
          </a:p>
          <a:p>
            <a:pPr algn="just"/>
            <a:r>
              <a:rPr lang="cs-CZ" sz="1800" b="1" dirty="0" err="1"/>
              <a:t>Lewinův</a:t>
            </a:r>
            <a:r>
              <a:rPr lang="cs-CZ" sz="1800" b="1" dirty="0"/>
              <a:t> model řízení změny</a:t>
            </a:r>
          </a:p>
          <a:p>
            <a:pPr lvl="1" algn="just"/>
            <a:r>
              <a:rPr lang="cs-CZ" sz="1800" dirty="0"/>
              <a:t>Rozmrazení – vytržení lidí ze současného stavu, komunikace a přesvědčování o potřebnosti změn.</a:t>
            </a:r>
          </a:p>
          <a:p>
            <a:pPr lvl="1" algn="just"/>
            <a:r>
              <a:rPr lang="cs-CZ" sz="1800" dirty="0"/>
              <a:t>Provedení změny (přechod na novou úroveň) – změny jsou realizovány.</a:t>
            </a:r>
          </a:p>
          <a:p>
            <a:pPr lvl="1" algn="just"/>
            <a:r>
              <a:rPr lang="cs-CZ" sz="1800" dirty="0"/>
              <a:t>Zamrazení (stabilizace) – stabilizace systému umožňující realizaci požadovaných výkonů a výsledků.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Model řízení změny – implementace </a:t>
            </a:r>
          </a:p>
        </p:txBody>
      </p:sp>
    </p:spTree>
    <p:extLst>
      <p:ext uri="{BB962C8B-B14F-4D97-AF65-F5344CB8AC3E}">
        <p14:creationId xmlns:p14="http://schemas.microsoft.com/office/powerpoint/2010/main" val="262124122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3685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Maximálně pozitivní vztah</a:t>
            </a:r>
          </a:p>
          <a:p>
            <a:r>
              <a:rPr lang="cs-CZ" sz="1800" dirty="0"/>
              <a:t>Příležitost (aktivní přístup)</a:t>
            </a:r>
          </a:p>
          <a:p>
            <a:r>
              <a:rPr lang="cs-CZ" sz="1800" dirty="0"/>
              <a:t>Hrozba (pasivní přístup)</a:t>
            </a:r>
          </a:p>
          <a:p>
            <a:r>
              <a:rPr lang="cs-CZ" sz="1800" dirty="0"/>
              <a:t>Maximálně negativní vztah</a:t>
            </a:r>
          </a:p>
          <a:p>
            <a:pPr>
              <a:buNone/>
            </a:pPr>
            <a:endParaRPr lang="cs-CZ" sz="1800" dirty="0"/>
          </a:p>
          <a:p>
            <a:r>
              <a:rPr lang="cs-CZ" sz="1800" b="1" i="1" dirty="0"/>
              <a:t>Odpor ke změnám</a:t>
            </a:r>
            <a:r>
              <a:rPr lang="cs-CZ" sz="1800" dirty="0"/>
              <a:t>	</a:t>
            </a:r>
          </a:p>
          <a:p>
            <a:pPr lvl="1"/>
            <a:r>
              <a:rPr lang="cs-CZ" sz="1800" dirty="0"/>
              <a:t>Jednotlivec – kolektiv</a:t>
            </a:r>
          </a:p>
          <a:p>
            <a:pPr lvl="1"/>
            <a:r>
              <a:rPr lang="cs-CZ" sz="1800" dirty="0"/>
              <a:t>Oprávněný – neoprávněný</a:t>
            </a:r>
          </a:p>
          <a:p>
            <a:pPr lvl="1"/>
            <a:r>
              <a:rPr lang="cs-CZ" sz="1800" dirty="0"/>
              <a:t>Zjevný – skrytý</a:t>
            </a:r>
          </a:p>
          <a:p>
            <a:pPr lvl="1"/>
            <a:r>
              <a:rPr lang="cs-CZ" sz="1800" dirty="0"/>
              <a:t>Jasně cílený – nejasně vyjádřený</a:t>
            </a:r>
          </a:p>
          <a:p>
            <a:pPr lvl="1"/>
            <a:r>
              <a:rPr lang="cs-CZ" sz="1800" dirty="0"/>
              <a:t>Mocensky založený – pozičně slabý</a:t>
            </a:r>
          </a:p>
          <a:p>
            <a:pPr lvl="1"/>
            <a:r>
              <a:rPr lang="cs-CZ" sz="1800" dirty="0"/>
              <a:t>Aktivní – pasivní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a:t>Postoj zaměstnanců ke změnám při implementaci</a:t>
            </a:r>
          </a:p>
        </p:txBody>
      </p:sp>
    </p:spTree>
    <p:extLst>
      <p:ext uri="{BB962C8B-B14F-4D97-AF65-F5344CB8AC3E}">
        <p14:creationId xmlns:p14="http://schemas.microsoft.com/office/powerpoint/2010/main" val="90960181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Vyvolat vědomí naléhavosti uskutečnit změnu</a:t>
            </a:r>
          </a:p>
          <a:p>
            <a:r>
              <a:rPr lang="cs-CZ" sz="1800" dirty="0"/>
              <a:t>Sestavení koalice spolupracovníků prosazující změny</a:t>
            </a:r>
          </a:p>
          <a:p>
            <a:r>
              <a:rPr lang="cs-CZ" sz="1800" dirty="0"/>
              <a:t>Vytvoření vize a strategie</a:t>
            </a:r>
          </a:p>
          <a:p>
            <a:r>
              <a:rPr lang="cs-CZ" sz="1800" dirty="0"/>
              <a:t>Komunikace</a:t>
            </a:r>
          </a:p>
          <a:p>
            <a:r>
              <a:rPr lang="cs-CZ" sz="1800" dirty="0"/>
              <a:t>Posílení pravomoci zaměstnanců v širokém měřítku</a:t>
            </a:r>
          </a:p>
          <a:p>
            <a:r>
              <a:rPr lang="cs-CZ" sz="1800" dirty="0"/>
              <a:t>Vytváření krátkodobých vítězství</a:t>
            </a:r>
          </a:p>
          <a:p>
            <a:r>
              <a:rPr lang="cs-CZ" sz="1800" dirty="0"/>
              <a:t>Využití výsledků k podpoře dalších změn</a:t>
            </a:r>
          </a:p>
          <a:p>
            <a:r>
              <a:rPr lang="cs-CZ" sz="1800" dirty="0"/>
              <a:t>Zakotvení nových přístupů do podnikové kultury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a:t>Překonání odporu ke změnám dle </a:t>
            </a:r>
            <a:r>
              <a:rPr lang="cs-CZ" dirty="0" err="1"/>
              <a:t>Kottera</a:t>
            </a:r>
            <a:endParaRPr lang="cs-CZ" dirty="0"/>
          </a:p>
        </p:txBody>
      </p:sp>
    </p:spTree>
    <p:extLst>
      <p:ext uri="{BB962C8B-B14F-4D97-AF65-F5344CB8AC3E}">
        <p14:creationId xmlns:p14="http://schemas.microsoft.com/office/powerpoint/2010/main" val="235751230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Velitelský přístup </a:t>
            </a:r>
            <a:r>
              <a:rPr lang="cs-CZ" sz="1800" dirty="0"/>
              <a:t>– je typickým scénářem nejtradičnějšího přístupu k formulaci a implementaci strategie. Top manažer připraví strategický plán, pozve manažery do zasedací místnosti, prezentuje jim strategii a řekne jim, aby ji implementovali. Top manažer je v tomto případě zapojen pouze do formulování strategie.</a:t>
            </a:r>
          </a:p>
          <a:p>
            <a:pPr algn="just"/>
            <a:r>
              <a:rPr lang="cs-CZ" sz="1800" b="1" dirty="0"/>
              <a:t>Organizační změna </a:t>
            </a:r>
            <a:r>
              <a:rPr lang="cs-CZ" sz="1800" dirty="0"/>
              <a:t>– v případě organizační změny top manažer provede strategická rozhodnutí a pak razí cestu implementaci tím, že přeuspořádá organizační strukturu, personál (= organizační změna) nebo zavede informační systém, schéma pro odměňování apod. (= přizpůsobení administrativních systémů).</a:t>
            </a:r>
          </a:p>
          <a:p>
            <a:pPr algn="just"/>
            <a:r>
              <a:rPr lang="cs-CZ" sz="1800" b="1" dirty="0"/>
              <a:t>Spolupráce</a:t>
            </a:r>
            <a:r>
              <a:rPr lang="cs-CZ" sz="1800" dirty="0"/>
              <a:t> – rozšiřuje přístup spolupráce strategická rozhodnutí na tým top manažerů v organizaci</a:t>
            </a:r>
          </a:p>
          <a:p>
            <a:pPr algn="just"/>
            <a:r>
              <a:rPr lang="cs-CZ" sz="1800" b="1" dirty="0"/>
              <a:t>Kulturní přístup </a:t>
            </a:r>
            <a:r>
              <a:rPr lang="cs-CZ" sz="1800" dirty="0"/>
              <a:t>– zapojuje i nižší články řízení v organizaci a další prvky externího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Přístupy k implementaci </a:t>
            </a:r>
          </a:p>
        </p:txBody>
      </p:sp>
    </p:spTree>
    <p:extLst>
      <p:ext uri="{BB962C8B-B14F-4D97-AF65-F5344CB8AC3E}">
        <p14:creationId xmlns:p14="http://schemas.microsoft.com/office/powerpoint/2010/main" val="65208306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Centrálním problémem v implementaci strategie bývá převést strategické záměry a cíle do určení těch faktorů, které jsou kritické pro dosažení těchto cílů a těch klíčových úkolů, které zajistí úspěch. Zásady pro KFÚ a klíčové úkoly:</a:t>
            </a:r>
          </a:p>
          <a:p>
            <a:pPr algn="just"/>
            <a:endParaRPr lang="cs-CZ" sz="1800" dirty="0"/>
          </a:p>
          <a:p>
            <a:pPr lvl="0" algn="just"/>
            <a:r>
              <a:rPr lang="cs-CZ" sz="1800" dirty="0"/>
              <a:t>Vytvořit seznam 6-8 KFÚ pro vybranou strategii.</a:t>
            </a:r>
          </a:p>
          <a:p>
            <a:pPr lvl="0" algn="just"/>
            <a:r>
              <a:rPr lang="cs-CZ" sz="1800" dirty="0"/>
              <a:t>Zkontrolovat seznam a ujistit se, že všechny KFÚ jsou skutečně nezbytné a seznam KFÚ je dostatečný pro úspěch.</a:t>
            </a:r>
          </a:p>
          <a:p>
            <a:pPr lvl="0" algn="just"/>
            <a:r>
              <a:rPr lang="cs-CZ" sz="1800" dirty="0"/>
              <a:t>Identifikovat klíčové úkoly, které jsou důležité pro zajištění každého KFÚ .</a:t>
            </a:r>
          </a:p>
          <a:p>
            <a:pPr lvl="0" algn="just"/>
            <a:r>
              <a:rPr lang="cs-CZ" sz="1800" dirty="0"/>
              <a:t>Určit zodpovědnost za každý klíčový úkol.</a:t>
            </a:r>
          </a:p>
          <a:p>
            <a:pPr lvl="0" algn="just"/>
            <a:r>
              <a:rPr lang="cs-CZ" sz="1800" dirty="0"/>
              <a:t>Nebát se ani symbolických úkolů (např. hodnocení dodavatelů).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a:t>Klíčové faktory úspěchu implementace</a:t>
            </a:r>
          </a:p>
        </p:txBody>
      </p:sp>
    </p:spTree>
    <p:extLst>
      <p:ext uri="{BB962C8B-B14F-4D97-AF65-F5344CB8AC3E}">
        <p14:creationId xmlns:p14="http://schemas.microsoft.com/office/powerpoint/2010/main" val="178296178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945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Přesně určit ty hodnototvorné činnosti, kompetence a konkurenční schopnosti, které jsou důležité (kritické) pro úspěšnou realizaci strategie</a:t>
            </a:r>
          </a:p>
          <a:p>
            <a:pPr lvl="0" algn="just"/>
            <a:r>
              <a:rPr lang="cs-CZ" sz="1600" dirty="0"/>
              <a:t>Rozhodnout, zda je možné a efektivnější některé podpůrné (nekritické) aktivity vyčlenit (provést outsourcing)</a:t>
            </a:r>
          </a:p>
          <a:p>
            <a:pPr lvl="0" algn="just"/>
            <a:r>
              <a:rPr lang="cs-CZ" sz="1600" dirty="0"/>
              <a:t>Rozhodnout, které důležité činnosti a schopnosti vyžadují úzkou spolupráci s ostatními (dodavateli, distribučními kanály, event. konkurenty</a:t>
            </a:r>
          </a:p>
          <a:p>
            <a:pPr lvl="0" algn="just"/>
            <a:r>
              <a:rPr lang="cs-CZ" sz="1600" dirty="0"/>
              <a:t>Z primárních (kritických) hodnototvorných činností, které je třeba provádět interně vytvořit základní stavební kameny organizační struktury</a:t>
            </a:r>
          </a:p>
          <a:p>
            <a:pPr lvl="0" algn="just"/>
            <a:r>
              <a:rPr lang="cs-CZ" sz="1600" dirty="0"/>
              <a:t>Určit míru autority, která je potřebná k řízení každé organizační jednotky a udržet rovnováhu mezi centrálním rozhodováním a rozhodováním na co nejnižší úrovni, aby bylo možné zajistit včasná a kompetentní rozhodnutí a dostatečnou informovanost</a:t>
            </a:r>
          </a:p>
          <a:p>
            <a:pPr lvl="0" algn="just"/>
            <a:r>
              <a:rPr lang="cs-CZ" sz="1600" dirty="0"/>
              <a:t>Vytvořit vztahy mezi jednotlivými odděleními k dosažení nezbytné koordinace</a:t>
            </a:r>
          </a:p>
          <a:p>
            <a:pPr algn="just"/>
            <a:r>
              <a:rPr lang="cs-CZ" sz="1600" dirty="0"/>
              <a:t>Určit, jak budou řízeny vztahy s vnějšími partnery, a přiřadit odpovědnost za vytvoření nezbytných organizačních „mostů“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Změny v organizační struktuře při implementaci strategie</a:t>
            </a:r>
          </a:p>
        </p:txBody>
      </p:sp>
    </p:spTree>
    <p:extLst>
      <p:ext uri="{BB962C8B-B14F-4D97-AF65-F5344CB8AC3E}">
        <p14:creationId xmlns:p14="http://schemas.microsoft.com/office/powerpoint/2010/main" val="274489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Organizace má určitou strukturu, která je tvořena prvky, vztahy a vazbami uspořádané z pohledu účelu a naplnění požadovaných cílů. </a:t>
            </a:r>
          </a:p>
          <a:p>
            <a:pPr algn="just"/>
            <a:r>
              <a:rPr lang="cs-CZ" sz="1800" dirty="0"/>
              <a:t>Veškeré vazby mezi jednotlivými prvky v organizaci mají charakter toků informací, který je v současné době řešen v rámci informačních systémů organizací. </a:t>
            </a:r>
          </a:p>
          <a:p>
            <a:pPr algn="just"/>
            <a:r>
              <a:rPr lang="cs-CZ" sz="1800" dirty="0"/>
              <a:t>Jako každý systém, tak také v organizaci existují prvky vstupní a výstupní. </a:t>
            </a:r>
          </a:p>
          <a:p>
            <a:pPr algn="just"/>
            <a:r>
              <a:rPr lang="cs-CZ" sz="1800" dirty="0"/>
              <a:t>Vstupy představují zdroje potřebné k naplňování cílů organizaci. Na základě transformace vstupů ve vnitřním prostředí organizace jsou potom produkovány výstupy hmotné nebo nehmotné povahy. </a:t>
            </a:r>
          </a:p>
          <a:p>
            <a:pPr algn="just"/>
            <a:r>
              <a:rPr lang="cs-CZ" sz="1800" dirty="0"/>
              <a:t>Výstupy mohou být hmotné výrobky, poskytování služeb nebo práce, ale i třeba vnitropodnikové výkony.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Organizace jako systém II</a:t>
            </a:r>
          </a:p>
        </p:txBody>
      </p:sp>
    </p:spTree>
    <p:extLst>
      <p:ext uri="{BB962C8B-B14F-4D97-AF65-F5344CB8AC3E}">
        <p14:creationId xmlns:p14="http://schemas.microsoft.com/office/powerpoint/2010/main" val="2702964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9073"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Pro implementaci strategie jsou kromě vytvoření organizačních schopností a struktury pro pracovní úsilí (tak, aby bylo možné kompetentně a koordinovaně vykonávat strategicky důležité činnosti) důležité i další implementační úkoly:</a:t>
            </a:r>
          </a:p>
          <a:p>
            <a:pPr lvl="0" algn="just"/>
            <a:r>
              <a:rPr lang="cs-CZ" sz="1800" dirty="0"/>
              <a:t>Přerozdělit zdroje tak, aby vyhovovaly rozpočtovým požadavkům nové strategie.</a:t>
            </a:r>
          </a:p>
          <a:p>
            <a:pPr lvl="0" algn="just"/>
            <a:r>
              <a:rPr lang="cs-CZ" sz="1800" dirty="0"/>
              <a:t>Vybudovat takové politiky a procedury, které podporují strategii.</a:t>
            </a:r>
          </a:p>
          <a:p>
            <a:pPr lvl="0" algn="just"/>
            <a:r>
              <a:rPr lang="cs-CZ" sz="1800" dirty="0"/>
              <a:t>Zavést mechanismy pro neustálé zlepšování a adoptovat systém nejlepších praktik.</a:t>
            </a:r>
          </a:p>
          <a:p>
            <a:pPr lvl="0" algn="just"/>
            <a:r>
              <a:rPr lang="cs-CZ" sz="1800" dirty="0"/>
              <a:t>Instalovat podpůrné systémy, které umožní personálu udržovat jejich strategické role.</a:t>
            </a:r>
          </a:p>
          <a:p>
            <a:pPr lvl="0" algn="just"/>
            <a:r>
              <a:rPr lang="cs-CZ" sz="1800" dirty="0"/>
              <a:t>Implementovat motivační praktiky a iniciativy, které podporují úsilí o dobrou realizaci strategie a podporují angažovanost pracovníků.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Další úkoly významné při implementaci</a:t>
            </a:r>
          </a:p>
        </p:txBody>
      </p:sp>
    </p:spTree>
    <p:extLst>
      <p:ext uri="{BB962C8B-B14F-4D97-AF65-F5344CB8AC3E}">
        <p14:creationId xmlns:p14="http://schemas.microsoft.com/office/powerpoint/2010/main" val="51496168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7968"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Komunikace</a:t>
            </a:r>
            <a:r>
              <a:rPr lang="cs-CZ" sz="1800" dirty="0"/>
              <a:t> je proces oboustranné výměny informací. Komunikace je proces dorozumívání mezi lidmi pomocí výměny informací, zpráv, hlášení, konverzací apod. Je součástí všech ostatních funkcí řízení.</a:t>
            </a:r>
          </a:p>
          <a:p>
            <a:pPr algn="just"/>
            <a:endParaRPr lang="cs-CZ" sz="1800" dirty="0"/>
          </a:p>
          <a:p>
            <a:pPr algn="just"/>
            <a:r>
              <a:rPr lang="cs-CZ" sz="1800" dirty="0"/>
              <a:t>Komunikační proces:</a:t>
            </a:r>
          </a:p>
          <a:p>
            <a:pPr lvl="1" algn="just"/>
            <a:r>
              <a:rPr lang="cs-CZ" sz="1800" dirty="0"/>
              <a:t>Odesílatel </a:t>
            </a:r>
          </a:p>
          <a:p>
            <a:pPr lvl="1" algn="just"/>
            <a:r>
              <a:rPr lang="cs-CZ" sz="1800" dirty="0"/>
              <a:t>Zakódování</a:t>
            </a:r>
          </a:p>
          <a:p>
            <a:pPr lvl="1" algn="just"/>
            <a:r>
              <a:rPr lang="cs-CZ" sz="1800" dirty="0"/>
              <a:t>Médium</a:t>
            </a:r>
          </a:p>
          <a:p>
            <a:pPr lvl="1" algn="just"/>
            <a:r>
              <a:rPr lang="cs-CZ" sz="1800" dirty="0"/>
              <a:t>Dekódování</a:t>
            </a:r>
          </a:p>
          <a:p>
            <a:pPr lvl="1" algn="just"/>
            <a:r>
              <a:rPr lang="cs-CZ" sz="1800" dirty="0"/>
              <a:t>Příjemce informace </a:t>
            </a:r>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Komunikace</a:t>
            </a:r>
          </a:p>
        </p:txBody>
      </p:sp>
    </p:spTree>
    <p:extLst>
      <p:ext uri="{BB962C8B-B14F-4D97-AF65-F5344CB8AC3E}">
        <p14:creationId xmlns:p14="http://schemas.microsoft.com/office/powerpoint/2010/main" val="209197454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Verbální komunikace </a:t>
            </a:r>
            <a:r>
              <a:rPr lang="cs-CZ" sz="1800" dirty="0"/>
              <a:t>– osobní rozhovor, telefonický rozhovor, porady, konference, prezentace, konzultace.</a:t>
            </a:r>
          </a:p>
          <a:p>
            <a:pPr algn="just"/>
            <a:r>
              <a:rPr lang="cs-CZ" sz="1800" b="1" dirty="0"/>
              <a:t>Neverbální komunikace </a:t>
            </a:r>
            <a:r>
              <a:rPr lang="cs-CZ" sz="1800" dirty="0"/>
              <a:t>– posiluje verbální komunikaci, může posílit nebo zeslabit význam řečeného slova.</a:t>
            </a:r>
          </a:p>
          <a:p>
            <a:pPr algn="just"/>
            <a:r>
              <a:rPr lang="cs-CZ" sz="1800" b="1" dirty="0"/>
              <a:t>Formální (oficiální) komunikace </a:t>
            </a:r>
            <a:r>
              <a:rPr lang="cs-CZ" sz="1800" dirty="0"/>
              <a:t>– vychází z formální, oficiální organizační struktury podniku. Těmito kanály proudí informace vertikálním, horizontálním a diagonálním směrem.</a:t>
            </a:r>
          </a:p>
          <a:p>
            <a:pPr algn="just"/>
            <a:r>
              <a:rPr lang="cs-CZ" sz="1800" b="1" dirty="0"/>
              <a:t>Neformální (neoficiální) komunikace </a:t>
            </a:r>
            <a:r>
              <a:rPr lang="cs-CZ" sz="1800" dirty="0"/>
              <a:t>– je důsledkem neformální organizační struktury, nemá žádnou předem určenou strukturu. Jedná se o způsob rozšiřování informací, které nelze přenášet oficiálními kanály.</a:t>
            </a:r>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Formy komunikace</a:t>
            </a:r>
          </a:p>
        </p:txBody>
      </p:sp>
    </p:spTree>
    <p:extLst>
      <p:ext uri="{BB962C8B-B14F-4D97-AF65-F5344CB8AC3E}">
        <p14:creationId xmlns:p14="http://schemas.microsoft.com/office/powerpoint/2010/main" val="12132975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Manažerské funkce zabezpečovací</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a:solidFill>
                  <a:srgbClr val="307871"/>
                </a:solidFill>
                <a:latin typeface="Times New Roman" panose="02020603050405020304" pitchFamily="18" charset="0"/>
                <a:cs typeface="Times New Roman" panose="02020603050405020304" pitchFamily="18" charset="0"/>
              </a:rPr>
              <a:t>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171867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Manažerské funkce zabezpečovací představují manažerské funkce, jejichž cílem je zabezpečení adekvátními zdroji plánované aktivity. </a:t>
            </a:r>
          </a:p>
          <a:p>
            <a:pPr algn="just"/>
            <a:endParaRPr lang="cs-CZ" sz="1800" dirty="0"/>
          </a:p>
          <a:p>
            <a:pPr marL="0" indent="0" algn="just">
              <a:buNone/>
            </a:pPr>
            <a:r>
              <a:rPr lang="cs-CZ" sz="1800" dirty="0"/>
              <a:t>Jedná se především o:</a:t>
            </a:r>
          </a:p>
          <a:p>
            <a:pPr algn="just"/>
            <a:r>
              <a:rPr lang="cs-CZ" sz="1800" dirty="0"/>
              <a:t>zabezpečení materiálními zdroji (suroviny, polotovary apod.);</a:t>
            </a:r>
          </a:p>
          <a:p>
            <a:pPr algn="just"/>
            <a:r>
              <a:rPr lang="cs-CZ" sz="1800" dirty="0"/>
              <a:t>zabezpečení lidskými zdroji (manažery a pracovníky);</a:t>
            </a:r>
          </a:p>
          <a:p>
            <a:pPr algn="just"/>
            <a:r>
              <a:rPr lang="cs-CZ" sz="1800" dirty="0"/>
              <a:t>zabezpečení informacemi.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Podstata manažerských </a:t>
            </a:r>
            <a:r>
              <a:rPr lang="cs-CZ"/>
              <a:t>funkcí zabezpečovacích</a:t>
            </a:r>
            <a:endParaRPr lang="cs-CZ" dirty="0"/>
          </a:p>
        </p:txBody>
      </p:sp>
    </p:spTree>
    <p:extLst>
      <p:ext uri="{BB962C8B-B14F-4D97-AF65-F5344CB8AC3E}">
        <p14:creationId xmlns:p14="http://schemas.microsoft.com/office/powerpoint/2010/main" val="158583442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Informace</a:t>
            </a:r>
            <a:r>
              <a:rPr lang="cs-CZ" sz="1800" dirty="0"/>
              <a:t> jsou strukturovaná, organizovaná, shrnutá a interpretovaná data, závislá na jejich uživateli. </a:t>
            </a:r>
          </a:p>
          <a:p>
            <a:pPr algn="just"/>
            <a:r>
              <a:rPr lang="cs-CZ" sz="1800" dirty="0"/>
              <a:t>Informaci můžeme chápat jako sdělení, komunikovatelný poznatek, který má význam pro příjemce nebo údaj usnadňující volbu mezi alternativními rozhodovacími možnostmi. </a:t>
            </a:r>
          </a:p>
          <a:p>
            <a:pPr algn="just"/>
            <a:r>
              <a:rPr lang="cs-CZ" sz="1800" dirty="0"/>
              <a:t>Je to cokoliv nehmotného, co je pro člověka smysluplné a užitečné. Jedná se o znalost sdílenou tím, že se komunikuje. </a:t>
            </a:r>
          </a:p>
          <a:p>
            <a:pPr algn="just"/>
            <a:r>
              <a:rPr lang="cs-CZ" sz="1800" dirty="0"/>
              <a:t>Informace snižuje nebo odstraňuje neurčitost systému. </a:t>
            </a:r>
          </a:p>
          <a:p>
            <a:pPr algn="just"/>
            <a:r>
              <a:rPr lang="cs-CZ" sz="1800" dirty="0"/>
              <a:t>Výchozí bod v procesu získávání informací představují data. Jsou – </a:t>
            </a:r>
            <a:r>
              <a:rPr lang="cs-CZ" sz="1800" dirty="0" err="1"/>
              <a:t>li</a:t>
            </a:r>
            <a:r>
              <a:rPr lang="cs-CZ" sz="1800" dirty="0"/>
              <a:t> prvotní data zpracována účelně, stanou se z nich informace</a:t>
            </a:r>
          </a:p>
          <a:p>
            <a:pPr algn="just"/>
            <a:r>
              <a:rPr lang="cs-CZ" sz="1800" b="1" dirty="0"/>
              <a:t>Data</a:t>
            </a:r>
            <a:r>
              <a:rPr lang="cs-CZ" sz="1800" dirty="0"/>
              <a:t>, která jsou základem pro vytváření informací, představují prvotní údaje získané z různých zdrojů.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Zabezpečení informační</a:t>
            </a:r>
          </a:p>
        </p:txBody>
      </p:sp>
    </p:spTree>
    <p:extLst>
      <p:ext uri="{BB962C8B-B14F-4D97-AF65-F5344CB8AC3E}">
        <p14:creationId xmlns:p14="http://schemas.microsoft.com/office/powerpoint/2010/main" val="142409703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Potřeba informací závisí na tom, jakou funkci v podniku pracovník zastává. </a:t>
            </a:r>
          </a:p>
          <a:p>
            <a:pPr algn="just"/>
            <a:r>
              <a:rPr lang="cs-CZ" sz="1800" dirty="0"/>
              <a:t>Manažer potřebuje informace pro to, aby mohl plnit ostatní manažerské funkce. </a:t>
            </a:r>
          </a:p>
          <a:p>
            <a:pPr algn="just"/>
            <a:r>
              <a:rPr lang="cs-CZ" sz="1800" dirty="0"/>
              <a:t>Informace je třeba řídit. Jejich získávání, uchovávání a ochrana je drahá a často i časově náročná záležitost.</a:t>
            </a:r>
          </a:p>
          <a:p>
            <a:pPr algn="just"/>
            <a:endParaRPr lang="cs-CZ" sz="1800" dirty="0"/>
          </a:p>
          <a:p>
            <a:pPr marL="0" indent="0" algn="just">
              <a:buNone/>
            </a:pPr>
            <a:r>
              <a:rPr lang="cs-CZ" sz="1800" dirty="0"/>
              <a:t>Kdo používá informace </a:t>
            </a:r>
          </a:p>
          <a:p>
            <a:pPr algn="just"/>
            <a:r>
              <a:rPr lang="cs-CZ" sz="1800" b="1" dirty="0"/>
              <a:t>interní uživatelé </a:t>
            </a:r>
            <a:r>
              <a:rPr lang="cs-CZ" sz="1800" dirty="0"/>
              <a:t>– pracovníci podniku na všech stupních podnikové hierarchie;</a:t>
            </a:r>
          </a:p>
          <a:p>
            <a:pPr algn="just"/>
            <a:r>
              <a:rPr lang="cs-CZ" sz="1800" b="1" dirty="0"/>
              <a:t>externí uživatelé </a:t>
            </a:r>
            <a:r>
              <a:rPr lang="cs-CZ" sz="1800" dirty="0"/>
              <a:t>– zákazníci, dodavatelé, společnost, atd. </a:t>
            </a:r>
          </a:p>
          <a:p>
            <a:pPr algn="just"/>
            <a:endParaRPr lang="cs-CZ" sz="18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Využití informací</a:t>
            </a:r>
          </a:p>
        </p:txBody>
      </p:sp>
    </p:spTree>
    <p:extLst>
      <p:ext uri="{BB962C8B-B14F-4D97-AF65-F5344CB8AC3E}">
        <p14:creationId xmlns:p14="http://schemas.microsoft.com/office/powerpoint/2010/main" val="331479410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K tomu, abychom mohli informace využívat v procesu rozhodování a řízení, musí splňovat tato kritéria: </a:t>
            </a:r>
          </a:p>
          <a:p>
            <a:pPr algn="just"/>
            <a:r>
              <a:rPr lang="cs-CZ" sz="1800" dirty="0"/>
              <a:t>relevantnost, </a:t>
            </a:r>
          </a:p>
          <a:p>
            <a:pPr algn="just"/>
            <a:r>
              <a:rPr lang="cs-CZ" sz="1800" dirty="0"/>
              <a:t>reliabilita, </a:t>
            </a:r>
          </a:p>
          <a:p>
            <a:pPr algn="just"/>
            <a:r>
              <a:rPr lang="cs-CZ" sz="1800" dirty="0"/>
              <a:t>validita, </a:t>
            </a:r>
          </a:p>
          <a:p>
            <a:pPr algn="just"/>
            <a:r>
              <a:rPr lang="cs-CZ" sz="1800" dirty="0"/>
              <a:t>efektivita, </a:t>
            </a:r>
          </a:p>
          <a:p>
            <a:pPr algn="just"/>
            <a:r>
              <a:rPr lang="cs-CZ" sz="1800" dirty="0"/>
              <a:t>odpovídající míra podrobnosti, </a:t>
            </a:r>
          </a:p>
          <a:p>
            <a:pPr algn="just"/>
            <a:r>
              <a:rPr lang="cs-CZ" sz="1800" dirty="0"/>
              <a:t>srozumitelnost, </a:t>
            </a:r>
          </a:p>
          <a:p>
            <a:pPr algn="just"/>
            <a:r>
              <a:rPr lang="cs-CZ" sz="1800" dirty="0"/>
              <a:t>aktuálnost, </a:t>
            </a:r>
          </a:p>
          <a:p>
            <a:pPr algn="just"/>
            <a:r>
              <a:rPr lang="cs-CZ" sz="1800" dirty="0"/>
              <a:t>úplnost a kontinuita atd.</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Požadavky na informace</a:t>
            </a:r>
          </a:p>
        </p:txBody>
      </p:sp>
    </p:spTree>
    <p:extLst>
      <p:ext uri="{BB962C8B-B14F-4D97-AF65-F5344CB8AC3E}">
        <p14:creationId xmlns:p14="http://schemas.microsoft.com/office/powerpoint/2010/main" val="333214638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800" b="1" dirty="0"/>
              <a:t>Z hlediska rozhodovací úrovně</a:t>
            </a:r>
          </a:p>
          <a:p>
            <a:pPr lvl="0" algn="just"/>
            <a:r>
              <a:rPr lang="cs-CZ" sz="1800" dirty="0"/>
              <a:t>Informace strategické</a:t>
            </a:r>
          </a:p>
          <a:p>
            <a:pPr lvl="0" algn="just"/>
            <a:r>
              <a:rPr lang="cs-CZ" sz="1800" dirty="0"/>
              <a:t>Informace taktické </a:t>
            </a:r>
          </a:p>
          <a:p>
            <a:pPr lvl="0" algn="just"/>
            <a:r>
              <a:rPr lang="cs-CZ" sz="1800" dirty="0"/>
              <a:t>Informace operativní</a:t>
            </a:r>
          </a:p>
          <a:p>
            <a:pPr marL="0" lvl="0" indent="0" algn="just">
              <a:buNone/>
            </a:pPr>
            <a:r>
              <a:rPr lang="cs-CZ" sz="1800" b="1" dirty="0"/>
              <a:t>Z hlediska potřeb pro realizaci řídících činností</a:t>
            </a:r>
          </a:p>
          <a:p>
            <a:pPr algn="just"/>
            <a:r>
              <a:rPr lang="it-IT" sz="1800" dirty="0"/>
              <a:t>potřebné pro stanovení cílů</a:t>
            </a:r>
            <a:r>
              <a:rPr lang="cs-CZ" sz="1800" dirty="0"/>
              <a:t> </a:t>
            </a:r>
            <a:r>
              <a:rPr lang="it-IT" sz="1800" dirty="0"/>
              <a:t>podniku</a:t>
            </a:r>
            <a:endParaRPr lang="cs-CZ" sz="1800" dirty="0"/>
          </a:p>
          <a:p>
            <a:pPr algn="just"/>
            <a:r>
              <a:rPr lang="cs-CZ" sz="1800" dirty="0"/>
              <a:t>zabezpečující realizaci cílů a úkolů</a:t>
            </a:r>
          </a:p>
          <a:p>
            <a:pPr algn="just"/>
            <a:r>
              <a:rPr lang="cs-CZ" sz="1800" dirty="0"/>
              <a:t>informace o postupech účelného působení, za účelem dosažení stanovených cílů a úkolů jejich zabezpečení (kontrola plnění cílů)</a:t>
            </a:r>
          </a:p>
          <a:p>
            <a:pPr marL="0" indent="0" algn="just">
              <a:buNone/>
            </a:pPr>
            <a:r>
              <a:rPr lang="cs-CZ" sz="1800" b="1" dirty="0"/>
              <a:t>Z hlediska významnosti informací: </a:t>
            </a:r>
          </a:p>
          <a:p>
            <a:pPr algn="just"/>
            <a:r>
              <a:rPr lang="cs-CZ" sz="1800" dirty="0"/>
              <a:t>základní, rozhodující informace, </a:t>
            </a:r>
          </a:p>
          <a:p>
            <a:pPr algn="just"/>
            <a:r>
              <a:rPr lang="cs-CZ" sz="1800" dirty="0"/>
              <a:t>doplňkové. </a:t>
            </a:r>
          </a:p>
          <a:p>
            <a:pPr algn="just"/>
            <a:endParaRPr lang="cs-CZ" sz="1800" dirty="0"/>
          </a:p>
          <a:p>
            <a:pPr algn="just"/>
            <a:endParaRPr lang="it-IT"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Klasifikace informací I</a:t>
            </a:r>
          </a:p>
        </p:txBody>
      </p:sp>
    </p:spTree>
    <p:extLst>
      <p:ext uri="{BB962C8B-B14F-4D97-AF65-F5344CB8AC3E}">
        <p14:creationId xmlns:p14="http://schemas.microsoft.com/office/powerpoint/2010/main" val="171789489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3264"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Z hlediska stálosti informací: </a:t>
            </a:r>
          </a:p>
          <a:p>
            <a:pPr algn="just"/>
            <a:r>
              <a:rPr lang="cs-CZ" sz="1800" dirty="0"/>
              <a:t>stálé – jedná se o vžitá pravidla jednání, teoretické vědomosti a praktické zkušenosti, předem známá rozhodnutí ze soustavy stálých informací, organizační a řídící normy, směrnice a nařízení atd., podle kterých musí vedoucí pracovník postupovat, </a:t>
            </a:r>
          </a:p>
          <a:p>
            <a:pPr algn="just"/>
            <a:r>
              <a:rPr lang="cs-CZ" sz="1800" dirty="0"/>
              <a:t>proměnné – informace s dočasnou platností (krátkodobé příkazy, operativní informace o výrobě apod.) </a:t>
            </a:r>
          </a:p>
          <a:p>
            <a:pPr algn="just"/>
            <a:endParaRPr lang="cs-CZ" sz="1800" dirty="0"/>
          </a:p>
          <a:p>
            <a:pPr marL="0" indent="0" algn="just">
              <a:buNone/>
            </a:pPr>
            <a:r>
              <a:rPr lang="cs-CZ" sz="1800" b="1" dirty="0"/>
              <a:t>Z hlediska rozsahu zabezpečení jednotlivých stupňů řízení:</a:t>
            </a:r>
          </a:p>
          <a:p>
            <a:pPr algn="just"/>
            <a:r>
              <a:rPr lang="cs-CZ" sz="1800" dirty="0"/>
              <a:t>souborné, komplexní – statistické přehledy, komplexní rozbory,... </a:t>
            </a:r>
          </a:p>
          <a:p>
            <a:pPr algn="just"/>
            <a:r>
              <a:rPr lang="cs-CZ" sz="1800" dirty="0"/>
              <a:t>výběrové – týkající se určitého úseku činnosti podniku (podrobnější), </a:t>
            </a:r>
          </a:p>
          <a:p>
            <a:pPr algn="just"/>
            <a:r>
              <a:rPr lang="cs-CZ" sz="1800" dirty="0"/>
              <a:t>veřejné – dostupné všem pracovníkům podniku, příp. dalším osobám, </a:t>
            </a:r>
          </a:p>
          <a:p>
            <a:pPr algn="just"/>
            <a:r>
              <a:rPr lang="cs-CZ" sz="1800" dirty="0"/>
              <a:t>neveřejné. </a:t>
            </a:r>
          </a:p>
          <a:p>
            <a:pPr algn="just"/>
            <a:endParaRPr lang="it-IT"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Klasifikace informací II</a:t>
            </a:r>
          </a:p>
        </p:txBody>
      </p:sp>
    </p:spTree>
    <p:extLst>
      <p:ext uri="{BB962C8B-B14F-4D97-AF65-F5344CB8AC3E}">
        <p14:creationId xmlns:p14="http://schemas.microsoft.com/office/powerpoint/2010/main" val="2228369532"/>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3498</TotalTime>
  <Words>10339</Words>
  <Application>Microsoft Office PowerPoint</Application>
  <PresentationFormat>Předvádění na obrazovce (16:9)</PresentationFormat>
  <Paragraphs>958</Paragraphs>
  <Slides>123</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123</vt:i4>
      </vt:variant>
    </vt:vector>
  </HeadingPairs>
  <TitlesOfParts>
    <vt:vector size="128" baseType="lpstr">
      <vt:lpstr>Arial</vt:lpstr>
      <vt:lpstr>Calibri</vt:lpstr>
      <vt:lpstr>Enriqueta</vt:lpstr>
      <vt:lpstr>Times New Roman</vt:lpstr>
      <vt:lpstr>SLU</vt:lpstr>
      <vt:lpstr>Koncepce manažerských funkcí</vt:lpstr>
      <vt:lpstr>Podstata manažerských funkcí</vt:lpstr>
      <vt:lpstr>Sekvenční manažerské funkce</vt:lpstr>
      <vt:lpstr>Organizování</vt:lpstr>
      <vt:lpstr>Management a organizace I</vt:lpstr>
      <vt:lpstr>Management a organizace II</vt:lpstr>
      <vt:lpstr>Typy organizací</vt:lpstr>
      <vt:lpstr>Organizace jako systém I</vt:lpstr>
      <vt:lpstr>Organizace jako systém II</vt:lpstr>
      <vt:lpstr>Prvky organizace</vt:lpstr>
      <vt:lpstr>Organizační subsystémy</vt:lpstr>
      <vt:lpstr>Vztahy v organizaci</vt:lpstr>
      <vt:lpstr>Vazby v organizaci</vt:lpstr>
      <vt:lpstr>Organizační struktura I</vt:lpstr>
      <vt:lpstr>Organizační struktura II</vt:lpstr>
      <vt:lpstr>Organizační struktura III</vt:lpstr>
      <vt:lpstr>Struktura procesní</vt:lpstr>
      <vt:lpstr>Struktura útvarová</vt:lpstr>
      <vt:lpstr>Členění organizačních struktur</vt:lpstr>
      <vt:lpstr>Organizační struktury z hlediska seskupování činností</vt:lpstr>
      <vt:lpstr>Funkční organizační struktura</vt:lpstr>
      <vt:lpstr>Výrobková organizační struktura</vt:lpstr>
      <vt:lpstr>Divizionální organizační struktura</vt:lpstr>
      <vt:lpstr>Organizační struktury z hlediska rozpětí řízení</vt:lpstr>
      <vt:lpstr>Strmá organizační struktura</vt:lpstr>
      <vt:lpstr>Plochá organizační struktura</vt:lpstr>
      <vt:lpstr>Organizační struktury z hlediska dělby pravomoci</vt:lpstr>
      <vt:lpstr>Liniová organizační struktura</vt:lpstr>
      <vt:lpstr>Funkcionální organizační struktura</vt:lpstr>
      <vt:lpstr>Liniově-štábní organizační struktura</vt:lpstr>
      <vt:lpstr>Struktura projektové koordinace</vt:lpstr>
      <vt:lpstr>Projektová struktura</vt:lpstr>
      <vt:lpstr>Maticová struktura</vt:lpstr>
      <vt:lpstr>Proces tvorby organizační struktury</vt:lpstr>
      <vt:lpstr>Plánování</vt:lpstr>
      <vt:lpstr>Podstata plánování</vt:lpstr>
      <vt:lpstr>Analýza výchozí situace</vt:lpstr>
      <vt:lpstr>Struktura strategické analýzy</vt:lpstr>
      <vt:lpstr>Cíle podniku</vt:lpstr>
      <vt:lpstr>Pravidla pro stanovení cílů podniku I</vt:lpstr>
      <vt:lpstr>Pravidla pro stanovení cílů podniku II</vt:lpstr>
      <vt:lpstr>Skupiny oblasti cílů</vt:lpstr>
      <vt:lpstr>Hierarchizace a skupiny cílů</vt:lpstr>
      <vt:lpstr>Vize</vt:lpstr>
      <vt:lpstr>Požadavky na vizi </vt:lpstr>
      <vt:lpstr>Mise - poslání</vt:lpstr>
      <vt:lpstr>Co by měla obsahovat mise</vt:lpstr>
      <vt:lpstr>Cyklus podnikového plánování</vt:lpstr>
      <vt:lpstr>Plánování podle úrovně managementu</vt:lpstr>
      <vt:lpstr>Plán</vt:lpstr>
      <vt:lpstr>Struktura plánu</vt:lpstr>
      <vt:lpstr>Klasifikace plánů</vt:lpstr>
      <vt:lpstr>Požadavky na plán</vt:lpstr>
      <vt:lpstr>Řízení lidí (výběr a rozmísťování pracovníků)</vt:lpstr>
      <vt:lpstr>Řízení lidí (výběr a rozmísťování pracovníků)</vt:lpstr>
      <vt:lpstr>Vedení lidí</vt:lpstr>
      <vt:lpstr>Kontrola</vt:lpstr>
      <vt:lpstr>Typy kontrolních procesů</vt:lpstr>
      <vt:lpstr>Fáze kontrolního procesu</vt:lpstr>
      <vt:lpstr>Hodnotící kritéria</vt:lpstr>
      <vt:lpstr>Tvorba kontrolního systému</vt:lpstr>
      <vt:lpstr>Manažerské funkce paralelní</vt:lpstr>
      <vt:lpstr>Podstata manažerských funkcí průběžných</vt:lpstr>
      <vt:lpstr>Analýza I</vt:lpstr>
      <vt:lpstr>Analýza II</vt:lpstr>
      <vt:lpstr>Analýza III</vt:lpstr>
      <vt:lpstr>Typologie analýz</vt:lpstr>
      <vt:lpstr>Základní logika provádění analýz</vt:lpstr>
      <vt:lpstr>Rozhodování I</vt:lpstr>
      <vt:lpstr>Rozhodování II</vt:lpstr>
      <vt:lpstr>Rozhodovací proces</vt:lpstr>
      <vt:lpstr>Klasifikace rozhodování I</vt:lpstr>
      <vt:lpstr>Klasifikace rozhodování II</vt:lpstr>
      <vt:lpstr>Metody a techniky rozhodování</vt:lpstr>
      <vt:lpstr>Příklad rozhodovacího stromu</vt:lpstr>
      <vt:lpstr>Příklad rozhodovací tabulky</vt:lpstr>
      <vt:lpstr>Implementace</vt:lpstr>
      <vt:lpstr>Podstata implementace</vt:lpstr>
      <vt:lpstr>Proces implementace strategie podle Mallya </vt:lpstr>
      <vt:lpstr>Plán implementace strategie</vt:lpstr>
      <vt:lpstr>Důvody náročnosti implementace strategie I</vt:lpstr>
      <vt:lpstr>Důvody náročnosti implementace strategie II</vt:lpstr>
      <vt:lpstr>Východiska a faktory ovlivňující implementaci strategii</vt:lpstr>
      <vt:lpstr>Model řízení změny – implementace </vt:lpstr>
      <vt:lpstr>Postoj zaměstnanců ke změnám při implementaci</vt:lpstr>
      <vt:lpstr>Překonání odporu ke změnám dle Kottera</vt:lpstr>
      <vt:lpstr>Přístupy k implementaci </vt:lpstr>
      <vt:lpstr>Klíčové faktory úspěchu implementace</vt:lpstr>
      <vt:lpstr>Změny v organizační struktuře při implementaci strategie</vt:lpstr>
      <vt:lpstr>Další úkoly významné při implementaci</vt:lpstr>
      <vt:lpstr>Komunikace</vt:lpstr>
      <vt:lpstr>Formy komunikace</vt:lpstr>
      <vt:lpstr>Manažerské funkce zabezpečovací</vt:lpstr>
      <vt:lpstr>Podstata manažerských funkcí zabezpečovacích</vt:lpstr>
      <vt:lpstr>Zabezpečení informační</vt:lpstr>
      <vt:lpstr>Využití informací</vt:lpstr>
      <vt:lpstr>Požadavky na informace</vt:lpstr>
      <vt:lpstr>Klasifikace informací I</vt:lpstr>
      <vt:lpstr>Klasifikace informací II</vt:lpstr>
      <vt:lpstr>Klasifikace informací III</vt:lpstr>
      <vt:lpstr>Klasifikace informací IV</vt:lpstr>
      <vt:lpstr>Zdroje dat podle Kozla a kol. (2006)</vt:lpstr>
      <vt:lpstr>Informační systém podniku</vt:lpstr>
      <vt:lpstr>Struktura informačního systému podniku</vt:lpstr>
      <vt:lpstr>Zabezpečení personální</vt:lpstr>
      <vt:lpstr>Úkoly řízení lidských zdrojů</vt:lpstr>
      <vt:lpstr>Plánování lidských zdrojů</vt:lpstr>
      <vt:lpstr>Intuitivní metody plánování lidských zdrojů</vt:lpstr>
      <vt:lpstr>Typy intuitivních metod</vt:lpstr>
      <vt:lpstr>Kvantitativní metody plánování lidských zdrojů</vt:lpstr>
      <vt:lpstr>Proces získávání lidských zdrojů</vt:lpstr>
      <vt:lpstr>Zdroje lidských sil</vt:lpstr>
      <vt:lpstr>Interní zdroje lidských sil</vt:lpstr>
      <vt:lpstr>Nevýhody a nevýhody využití interních zdrojů lidských sil</vt:lpstr>
      <vt:lpstr>Externí zdroje lidských sil</vt:lpstr>
      <vt:lpstr>Zajišťování externích zdrojů lidských sil</vt:lpstr>
      <vt:lpstr>Přilákání vhodných lidských zdrojů</vt:lpstr>
      <vt:lpstr>Metody k přilákání vhodných lidských zdrojů I</vt:lpstr>
      <vt:lpstr>Metody k přilákání vhodných lidských zdrojů II</vt:lpstr>
      <vt:lpstr>Metody k přilákání vhodných lidských zdrojů III</vt:lpstr>
      <vt:lpstr>Výběr vhodných lidských sil</vt:lpstr>
      <vt:lpstr>Materiální zabezpečení I</vt:lpstr>
      <vt:lpstr>Materiální zabezpečení 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290</cp:revision>
  <dcterms:created xsi:type="dcterms:W3CDTF">2016-07-06T15:42:34Z</dcterms:created>
  <dcterms:modified xsi:type="dcterms:W3CDTF">2023-03-30T12:50:33Z</dcterms:modified>
</cp:coreProperties>
</file>