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1"/>
  </p:notesMasterIdLst>
  <p:sldIdLst>
    <p:sldId id="256" r:id="rId2"/>
    <p:sldId id="382" r:id="rId3"/>
    <p:sldId id="369" r:id="rId4"/>
    <p:sldId id="367" r:id="rId5"/>
    <p:sldId id="354" r:id="rId6"/>
    <p:sldId id="373" r:id="rId7"/>
    <p:sldId id="374" r:id="rId8"/>
    <p:sldId id="375" r:id="rId9"/>
    <p:sldId id="415" r:id="rId10"/>
    <p:sldId id="417" r:id="rId11"/>
    <p:sldId id="416" r:id="rId12"/>
    <p:sldId id="355" r:id="rId13"/>
    <p:sldId id="418" r:id="rId14"/>
    <p:sldId id="421" r:id="rId15"/>
    <p:sldId id="356" r:id="rId16"/>
    <p:sldId id="357" r:id="rId17"/>
    <p:sldId id="358" r:id="rId18"/>
    <p:sldId id="359" r:id="rId19"/>
    <p:sldId id="360" r:id="rId20"/>
    <p:sldId id="386" r:id="rId21"/>
    <p:sldId id="362" r:id="rId22"/>
    <p:sldId id="381" r:id="rId23"/>
    <p:sldId id="384" r:id="rId24"/>
    <p:sldId id="361" r:id="rId25"/>
    <p:sldId id="380" r:id="rId26"/>
    <p:sldId id="363" r:id="rId27"/>
    <p:sldId id="365" r:id="rId28"/>
    <p:sldId id="364" r:id="rId29"/>
    <p:sldId id="387" r:id="rId30"/>
    <p:sldId id="366" r:id="rId31"/>
    <p:sldId id="388" r:id="rId32"/>
    <p:sldId id="376" r:id="rId33"/>
    <p:sldId id="377" r:id="rId34"/>
    <p:sldId id="378" r:id="rId35"/>
    <p:sldId id="389" r:id="rId36"/>
    <p:sldId id="379" r:id="rId37"/>
    <p:sldId id="391" r:id="rId38"/>
    <p:sldId id="390" r:id="rId39"/>
    <p:sldId id="399" r:id="rId40"/>
    <p:sldId id="392" r:id="rId41"/>
    <p:sldId id="423" r:id="rId42"/>
    <p:sldId id="424" r:id="rId43"/>
    <p:sldId id="400" r:id="rId44"/>
    <p:sldId id="393" r:id="rId45"/>
    <p:sldId id="403" r:id="rId46"/>
    <p:sldId id="401" r:id="rId47"/>
    <p:sldId id="394" r:id="rId48"/>
    <p:sldId id="395" r:id="rId49"/>
    <p:sldId id="396" r:id="rId50"/>
    <p:sldId id="397" r:id="rId51"/>
    <p:sldId id="425" r:id="rId52"/>
    <p:sldId id="409" r:id="rId53"/>
    <p:sldId id="405" r:id="rId54"/>
    <p:sldId id="408" r:id="rId55"/>
    <p:sldId id="407" r:id="rId56"/>
    <p:sldId id="426" r:id="rId57"/>
    <p:sldId id="427" r:id="rId58"/>
    <p:sldId id="410" r:id="rId59"/>
    <p:sldId id="411" r:id="rId60"/>
    <p:sldId id="412" r:id="rId61"/>
    <p:sldId id="383"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444" r:id="rId79"/>
    <p:sldId id="445" r:id="rId80"/>
    <p:sldId id="446" r:id="rId81"/>
    <p:sldId id="447" r:id="rId82"/>
    <p:sldId id="448" r:id="rId83"/>
    <p:sldId id="449" r:id="rId84"/>
    <p:sldId id="450" r:id="rId85"/>
    <p:sldId id="451" r:id="rId86"/>
    <p:sldId id="452" r:id="rId87"/>
    <p:sldId id="453" r:id="rId88"/>
    <p:sldId id="454" r:id="rId89"/>
    <p:sldId id="455" r:id="rId90"/>
    <p:sldId id="456" r:id="rId91"/>
    <p:sldId id="457" r:id="rId92"/>
    <p:sldId id="458" r:id="rId93"/>
    <p:sldId id="459" r:id="rId94"/>
    <p:sldId id="460" r:id="rId95"/>
    <p:sldId id="461" r:id="rId96"/>
    <p:sldId id="462" r:id="rId97"/>
    <p:sldId id="463" r:id="rId98"/>
    <p:sldId id="464" r:id="rId99"/>
    <p:sldId id="465" r:id="rId100"/>
    <p:sldId id="466" r:id="rId101"/>
    <p:sldId id="467" r:id="rId102"/>
    <p:sldId id="468" r:id="rId103"/>
    <p:sldId id="469" r:id="rId104"/>
    <p:sldId id="470" r:id="rId105"/>
    <p:sldId id="471" r:id="rId106"/>
    <p:sldId id="472" r:id="rId107"/>
    <p:sldId id="473" r:id="rId108"/>
    <p:sldId id="474" r:id="rId109"/>
    <p:sldId id="475" r:id="rId110"/>
    <p:sldId id="476" r:id="rId111"/>
    <p:sldId id="477" r:id="rId112"/>
    <p:sldId id="478" r:id="rId113"/>
    <p:sldId id="479" r:id="rId114"/>
    <p:sldId id="480" r:id="rId115"/>
    <p:sldId id="481" r:id="rId116"/>
    <p:sldId id="482" r:id="rId117"/>
    <p:sldId id="483" r:id="rId118"/>
    <p:sldId id="484" r:id="rId119"/>
    <p:sldId id="485" r:id="rId120"/>
    <p:sldId id="486" r:id="rId121"/>
    <p:sldId id="487" r:id="rId122"/>
    <p:sldId id="488" r:id="rId123"/>
    <p:sldId id="489" r:id="rId124"/>
    <p:sldId id="490" r:id="rId125"/>
    <p:sldId id="491" r:id="rId126"/>
    <p:sldId id="492" r:id="rId127"/>
    <p:sldId id="493" r:id="rId128"/>
    <p:sldId id="494" r:id="rId129"/>
    <p:sldId id="495" r:id="rId130"/>
    <p:sldId id="496" r:id="rId131"/>
    <p:sldId id="497" r:id="rId132"/>
    <p:sldId id="498" r:id="rId133"/>
    <p:sldId id="499" r:id="rId134"/>
    <p:sldId id="500" r:id="rId135"/>
    <p:sldId id="501" r:id="rId136"/>
    <p:sldId id="502" r:id="rId137"/>
    <p:sldId id="503" r:id="rId138"/>
    <p:sldId id="504" r:id="rId139"/>
    <p:sldId id="505" r:id="rId140"/>
    <p:sldId id="506" r:id="rId141"/>
    <p:sldId id="507" r:id="rId142"/>
    <p:sldId id="508" r:id="rId143"/>
    <p:sldId id="509" r:id="rId144"/>
    <p:sldId id="510" r:id="rId145"/>
    <p:sldId id="511" r:id="rId146"/>
    <p:sldId id="512" r:id="rId147"/>
    <p:sldId id="513" r:id="rId148"/>
    <p:sldId id="514" r:id="rId149"/>
    <p:sldId id="515" r:id="rId150"/>
    <p:sldId id="516" r:id="rId151"/>
    <p:sldId id="517" r:id="rId152"/>
    <p:sldId id="518" r:id="rId153"/>
    <p:sldId id="519" r:id="rId154"/>
    <p:sldId id="520" r:id="rId155"/>
    <p:sldId id="521" r:id="rId156"/>
    <p:sldId id="522" r:id="rId157"/>
    <p:sldId id="523" r:id="rId158"/>
    <p:sldId id="524" r:id="rId159"/>
    <p:sldId id="525" r:id="rId160"/>
    <p:sldId id="526" r:id="rId161"/>
    <p:sldId id="527" r:id="rId162"/>
    <p:sldId id="528" r:id="rId163"/>
    <p:sldId id="529" r:id="rId164"/>
    <p:sldId id="530" r:id="rId165"/>
    <p:sldId id="531" r:id="rId166"/>
    <p:sldId id="532" r:id="rId167"/>
    <p:sldId id="533" r:id="rId168"/>
    <p:sldId id="534" r:id="rId169"/>
    <p:sldId id="535" r:id="rId17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11.05.2023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2800" b="1" dirty="0">
                <a:solidFill>
                  <a:schemeClr val="bg1"/>
                </a:solidFill>
                <a:latin typeface="Times New Roman" panose="02020603050405020304" pitchFamily="18" charset="0"/>
                <a:cs typeface="Times New Roman" panose="02020603050405020304" pitchFamily="18" charset="0"/>
              </a:rPr>
              <a:t>Management a </a:t>
            </a:r>
            <a:r>
              <a:rPr lang="cs-CZ" sz="2800" b="1" dirty="0" err="1" smtClean="0">
                <a:solidFill>
                  <a:schemeClr val="bg1"/>
                </a:solidFill>
                <a:latin typeface="Times New Roman" panose="02020603050405020304" pitchFamily="18" charset="0"/>
                <a:cs typeface="Times New Roman" panose="02020603050405020304" pitchFamily="18" charset="0"/>
              </a:rPr>
              <a:t>leadership</a:t>
            </a:r>
            <a:r>
              <a:rPr lang="cs-CZ" sz="2800" b="1" dirty="0" smtClean="0">
                <a:solidFill>
                  <a:schemeClr val="bg1"/>
                </a:solidFill>
                <a:latin typeface="Times New Roman" panose="02020603050405020304" pitchFamily="18" charset="0"/>
                <a:cs typeface="Times New Roman" panose="02020603050405020304" pitchFamily="18" charset="0"/>
              </a:rPr>
              <a:t/>
            </a:r>
            <a:br>
              <a:rPr lang="cs-CZ" sz="2800" b="1" dirty="0" smtClean="0">
                <a:solidFill>
                  <a:schemeClr val="bg1"/>
                </a:solidFill>
                <a:latin typeface="Times New Roman" panose="02020603050405020304" pitchFamily="18" charset="0"/>
                <a:cs typeface="Times New Roman" panose="02020603050405020304" pitchFamily="18" charset="0"/>
              </a:rPr>
            </a:br>
            <a:r>
              <a:rPr lang="cs-CZ" sz="2800" b="1" dirty="0" smtClean="0">
                <a:solidFill>
                  <a:schemeClr val="bg1"/>
                </a:solidFill>
                <a:latin typeface="Times New Roman" panose="02020603050405020304" pitchFamily="18" charset="0"/>
                <a:cs typeface="Times New Roman" panose="02020603050405020304" pitchFamily="18" charset="0"/>
              </a:rPr>
              <a:t>Moderní styly vedení a motivace</a:t>
            </a:r>
            <a:r>
              <a:rPr lang="cs-CZ" sz="2800" b="1" dirty="0" smtClean="0">
                <a:solidFill>
                  <a:schemeClr val="bg1"/>
                </a:solidFill>
                <a:latin typeface="Times New Roman" panose="02020603050405020304" pitchFamily="18" charset="0"/>
                <a:cs typeface="Times New Roman" panose="02020603050405020304" pitchFamily="18" charset="0"/>
              </a:rPr>
              <a:t/>
            </a:r>
            <a:br>
              <a:rPr lang="cs-CZ" sz="2800" b="1" dirty="0" smtClean="0">
                <a:solidFill>
                  <a:schemeClr val="bg1"/>
                </a:solidFill>
                <a:latin typeface="Times New Roman" panose="02020603050405020304" pitchFamily="18" charset="0"/>
                <a:cs typeface="Times New Roman" panose="02020603050405020304" pitchFamily="18" charset="0"/>
              </a:rPr>
            </a:br>
            <a:r>
              <a:rPr lang="cs-CZ" sz="2800" b="1" dirty="0" smtClean="0">
                <a:solidFill>
                  <a:schemeClr val="bg1"/>
                </a:solidFill>
                <a:latin typeface="Times New Roman" panose="02020603050405020304" pitchFamily="18" charset="0"/>
                <a:cs typeface="Times New Roman" panose="02020603050405020304" pitchFamily="18" charset="0"/>
              </a:rPr>
              <a:t>Manažerské kompetence</a:t>
            </a:r>
            <a:br>
              <a:rPr lang="cs-CZ" sz="2800" b="1" dirty="0" smtClean="0">
                <a:solidFill>
                  <a:schemeClr val="bg1"/>
                </a:solidFill>
                <a:latin typeface="Times New Roman" panose="02020603050405020304" pitchFamily="18" charset="0"/>
                <a:cs typeface="Times New Roman" panose="02020603050405020304" pitchFamily="18" charset="0"/>
              </a:rPr>
            </a:br>
            <a:r>
              <a:rPr lang="cs-CZ" sz="2800" b="1" dirty="0" smtClean="0">
                <a:solidFill>
                  <a:schemeClr val="bg1"/>
                </a:solidFill>
                <a:latin typeface="Times New Roman" panose="02020603050405020304" pitchFamily="18" charset="0"/>
                <a:cs typeface="Times New Roman" panose="02020603050405020304" pitchFamily="18" charset="0"/>
              </a:rPr>
              <a:t>Vybrané manažerské přístupy</a:t>
            </a:r>
            <a:endParaRPr lang="cs-CZ" sz="28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4083918"/>
            <a:ext cx="3888432" cy="504056"/>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3.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Klasickým východiskem pro různé přístupy k vedení lidí je </a:t>
            </a:r>
            <a:r>
              <a:rPr lang="cs-CZ" sz="1800" b="1" dirty="0" err="1"/>
              <a:t>McGregorova</a:t>
            </a:r>
            <a:r>
              <a:rPr lang="cs-CZ" sz="1800" dirty="0"/>
              <a:t> </a:t>
            </a:r>
            <a:r>
              <a:rPr lang="cs-CZ" sz="1800" b="1" dirty="0"/>
              <a:t>Teorie XY</a:t>
            </a:r>
            <a:r>
              <a:rPr lang="cs-CZ" sz="1800" dirty="0"/>
              <a:t> z roku 1960.</a:t>
            </a:r>
          </a:p>
          <a:p>
            <a:pPr algn="just"/>
            <a:r>
              <a:rPr lang="cs-CZ" sz="1800" dirty="0"/>
              <a:t> Jedná se o účelovou abstrakci dvou krajních podob lidí, lidi typu X a lidi typu Y, kterých může nabývat vztah člověk k práci a z toho vyplývající chování. </a:t>
            </a:r>
          </a:p>
          <a:p>
            <a:pPr algn="just"/>
            <a:r>
              <a:rPr lang="cs-CZ" sz="1800" dirty="0"/>
              <a:t>Lidé typu X jsou typičtí tím, že v podstatě práci nenávidí, jsou líní, pracují jen pro obživu a v souvislosti s prací mají pocit odcizení. </a:t>
            </a:r>
          </a:p>
          <a:p>
            <a:pPr algn="just"/>
            <a:r>
              <a:rPr lang="cs-CZ" sz="1800" dirty="0"/>
              <a:t>Lidé typu Y pracují rádi, jsou práci oddáni, žijí pro práci a jsou silně zaangažováni do dění v organizaci. </a:t>
            </a:r>
          </a:p>
          <a:p>
            <a:pPr algn="just"/>
            <a:r>
              <a:rPr lang="cs-CZ" sz="1800" dirty="0"/>
              <a:t>Při práci s lidmi typu X je potřeba se zaměřit na soustavnou kontrolu a sledování a vytvořit jasný a srozumitelný systém odměňování a trestání za úspěch nebo nezdar. U lidí typu Y musí být řízení a vedení realizováno jiným způsobem.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McGregorova</a:t>
            </a:r>
            <a:r>
              <a:rPr lang="cs-CZ" dirty="0"/>
              <a:t> Teorie XY</a:t>
            </a:r>
          </a:p>
        </p:txBody>
      </p:sp>
    </p:spTree>
    <p:extLst>
      <p:ext uri="{BB962C8B-B14F-4D97-AF65-F5344CB8AC3E}">
        <p14:creationId xmlns:p14="http://schemas.microsoft.com/office/powerpoint/2010/main" val="23538754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Kompetence je poměrně stabilní charakteristika osobnosti a napovídá, jakým způsobem se bude její nositel chovat, myslet a projevovat v určitém typu situace. Manažerské kompetence, jak již bylo uvedeno, představuje chování spojené s výkonem určitého pracovního zadání. </a:t>
            </a:r>
          </a:p>
          <a:p>
            <a:pPr algn="just"/>
            <a:r>
              <a:rPr lang="cs-CZ" sz="1800" dirty="0"/>
              <a:t>Proto mezi složky manažerských kompetencí bývají zařazovány znalosti, dovednosti a schopnosti jedinců, kteří zastávají konkrétní manažerskou pozici</a:t>
            </a:r>
          </a:p>
          <a:p>
            <a:pPr marL="0" indent="0" algn="just">
              <a:buNone/>
            </a:pPr>
            <a:r>
              <a:rPr lang="cs-CZ" sz="1800" dirty="0"/>
              <a:t>Jednotlivé složky osobnosti vstupující do kompetence lze rozdělit do pěti kategorií: </a:t>
            </a:r>
          </a:p>
          <a:p>
            <a:pPr algn="just"/>
            <a:r>
              <a:rPr lang="cs-CZ" sz="1800" dirty="0"/>
              <a:t>motivy; </a:t>
            </a:r>
          </a:p>
          <a:p>
            <a:pPr algn="just"/>
            <a:r>
              <a:rPr lang="cs-CZ" sz="1800" dirty="0"/>
              <a:t>rysy; </a:t>
            </a:r>
          </a:p>
          <a:p>
            <a:pPr algn="just"/>
            <a:r>
              <a:rPr lang="cs-CZ" sz="1800" dirty="0"/>
              <a:t>vnímání sebe samotného; </a:t>
            </a:r>
          </a:p>
          <a:p>
            <a:pPr algn="just"/>
            <a:r>
              <a:rPr lang="cs-CZ" sz="1800" dirty="0"/>
              <a:t>vědomosti; </a:t>
            </a:r>
          </a:p>
          <a:p>
            <a:pPr algn="just"/>
            <a:r>
              <a:rPr lang="cs-CZ" sz="1800" dirty="0"/>
              <a:t>dovednosti. </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Složky manažerských kompetencí III</a:t>
            </a:r>
          </a:p>
        </p:txBody>
      </p:sp>
    </p:spTree>
    <p:extLst>
      <p:ext uri="{BB962C8B-B14F-4D97-AF65-F5344CB8AC3E}">
        <p14:creationId xmlns:p14="http://schemas.microsoft.com/office/powerpoint/2010/main" val="12928237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4721"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Znalosti</a:t>
            </a:r>
            <a:r>
              <a:rPr lang="cs-CZ" sz="1800" dirty="0"/>
              <a:t> představují poznatky získané díky učení, vzdělávání se. Umožní manažerovi správné rozhodování při volbě nejoptimálnější varianty. Mezi požadované znalosti patří všeobecné vzdělání, politické a ekonomické znalosti, odborné znalosti, orientace v určité technologii a znalost prostředí pro konkrétní realizaci.</a:t>
            </a:r>
          </a:p>
          <a:p>
            <a:pPr lvl="0" algn="just"/>
            <a:endParaRPr lang="cs-CZ" sz="1800" dirty="0"/>
          </a:p>
          <a:p>
            <a:pPr lvl="0" algn="just"/>
            <a:r>
              <a:rPr lang="cs-CZ" sz="1800" b="1" dirty="0"/>
              <a:t>Dovednosti</a:t>
            </a:r>
            <a:r>
              <a:rPr lang="cs-CZ" sz="1800" dirty="0"/>
              <a:t> získané schopnosti vykonávat určité činnosti související s konkrétním fyzickým nebo duševním úkonem. Dovednosti manažera se projeví se schopnosti aplikovat nové poznatky do výkonu své pracovní role. Jsou výsledkem účelného uplatnění intelektových schopností manažera. Dovednost je způsob, jakým manažer aplikuje své znalosti. Efektivní řízení organizace vyžaduje tři základní manažerské dovednosti, a to koncepční, lidské a technické.</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Složky manažerských kompetencí IV</a:t>
            </a:r>
          </a:p>
        </p:txBody>
      </p:sp>
    </p:spTree>
    <p:extLst>
      <p:ext uri="{BB962C8B-B14F-4D97-AF65-F5344CB8AC3E}">
        <p14:creationId xmlns:p14="http://schemas.microsoft.com/office/powerpoint/2010/main" val="28166851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Schopnosti </a:t>
            </a:r>
            <a:r>
              <a:rPr lang="cs-CZ" sz="1800" dirty="0"/>
              <a:t>- jedná se o vrozené způsobilosti, které může člověk cíleným tréninkem rozvíjet, přičemž nikdy nemůže touto cestou získat schopnosti nové. Mezi nejvýznamnější manažerské způsobilosti patří intelektové schopnosti jedince (schopnost paměti a soustředěné pozornosti a vnímání), racionální inteligence a emoční inteligence. </a:t>
            </a:r>
          </a:p>
          <a:p>
            <a:pPr algn="just"/>
            <a:r>
              <a:rPr lang="cs-CZ" sz="1800" dirty="0"/>
              <a:t>Strukturovanost kompetencí je značně složitá záležitost, a to nejen v případě manažerských kompetencí. K lepšímu pochopení struktury kompetence byl vytvořen hierarchický model struktury kompetence od autorů Lucia a </a:t>
            </a:r>
            <a:r>
              <a:rPr lang="cs-CZ" sz="1800" dirty="0" err="1"/>
              <a:t>Lepsingera</a:t>
            </a:r>
            <a:r>
              <a:rPr lang="cs-CZ" sz="1800" dirty="0"/>
              <a:t>. Spodní vrstva představuje stabilní a základní složky osobnosti jedince. Tyto složky jsou obtížně ovlivnitelné a měnitelné. Prostřední vrstva naopak zahrnuje složky poměrně lehce ovlivnitelné. Jedná se o předvídatelné charakteristiky získané během života a profesní praxí. Vrchol pyramidy tvoří chování jakožto přímo pozorovatelný projev jedince.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Složky manažerských kompetencí V</a:t>
            </a:r>
          </a:p>
        </p:txBody>
      </p:sp>
    </p:spTree>
    <p:extLst>
      <p:ext uri="{BB962C8B-B14F-4D97-AF65-F5344CB8AC3E}">
        <p14:creationId xmlns:p14="http://schemas.microsoft.com/office/powerpoint/2010/main" val="19529192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Hierarchický model struktury kompetencí</a:t>
            </a:r>
          </a:p>
        </p:txBody>
      </p:sp>
      <p:sp>
        <p:nvSpPr>
          <p:cNvPr id="5" name="Rovnoramenný trojúhelník 4"/>
          <p:cNvSpPr/>
          <p:nvPr/>
        </p:nvSpPr>
        <p:spPr>
          <a:xfrm>
            <a:off x="1835696" y="966788"/>
            <a:ext cx="5112568" cy="3549178"/>
          </a:xfrm>
          <a:prstGeom prst="triangl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6" name="Textové pole 17"/>
          <p:cNvSpPr txBox="1"/>
          <p:nvPr/>
        </p:nvSpPr>
        <p:spPr>
          <a:xfrm>
            <a:off x="3924840" y="1668401"/>
            <a:ext cx="934280" cy="4476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chování</a:t>
            </a:r>
          </a:p>
        </p:txBody>
      </p:sp>
      <p:sp>
        <p:nvSpPr>
          <p:cNvPr id="7" name="Textové pole 132"/>
          <p:cNvSpPr txBox="1"/>
          <p:nvPr/>
        </p:nvSpPr>
        <p:spPr>
          <a:xfrm>
            <a:off x="3035164" y="2879508"/>
            <a:ext cx="1098686" cy="3810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15000"/>
              </a:lnSpc>
              <a:spcBef>
                <a:spcPts val="425"/>
              </a:spcBef>
              <a:spcAft>
                <a:spcPts val="10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dovednosti</a:t>
            </a:r>
          </a:p>
        </p:txBody>
      </p:sp>
      <p:sp>
        <p:nvSpPr>
          <p:cNvPr id="8" name="Textové pole 154"/>
          <p:cNvSpPr txBox="1"/>
          <p:nvPr/>
        </p:nvSpPr>
        <p:spPr>
          <a:xfrm>
            <a:off x="5027703" y="3563469"/>
            <a:ext cx="1055038" cy="6096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hodnoty</a:t>
            </a:r>
          </a:p>
          <a:p>
            <a:pPr indent="180340" algn="ctr">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postoje</a:t>
            </a:r>
          </a:p>
          <a:p>
            <a:pPr indent="180340" algn="ctr">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motivy</a:t>
            </a:r>
          </a:p>
        </p:txBody>
      </p:sp>
      <p:sp>
        <p:nvSpPr>
          <p:cNvPr id="9" name="Textové pole 133"/>
          <p:cNvSpPr txBox="1"/>
          <p:nvPr/>
        </p:nvSpPr>
        <p:spPr>
          <a:xfrm>
            <a:off x="4207997" y="2540131"/>
            <a:ext cx="1302246" cy="6953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vědomosti</a:t>
            </a:r>
          </a:p>
          <a:p>
            <a:pPr indent="180340" algn="ctr">
              <a:lnSpc>
                <a:spcPct val="115000"/>
              </a:lnSpc>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zkušenosti</a:t>
            </a:r>
          </a:p>
          <a:p>
            <a:pPr indent="180340" algn="ctr">
              <a:lnSpc>
                <a:spcPct val="115000"/>
              </a:lnSpc>
              <a:spcBef>
                <a:spcPts val="425"/>
              </a:spcBef>
              <a:spcAft>
                <a:spcPts val="10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know-how</a:t>
            </a:r>
          </a:p>
        </p:txBody>
      </p:sp>
      <p:sp>
        <p:nvSpPr>
          <p:cNvPr id="11" name="Textové pole 134"/>
          <p:cNvSpPr txBox="1"/>
          <p:nvPr/>
        </p:nvSpPr>
        <p:spPr>
          <a:xfrm>
            <a:off x="2567154" y="3595652"/>
            <a:ext cx="1212758" cy="6191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inteligence</a:t>
            </a:r>
          </a:p>
          <a:p>
            <a:pPr indent="180340" algn="ctr">
              <a:spcBef>
                <a:spcPts val="425"/>
              </a:spcBef>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talent</a:t>
            </a:r>
          </a:p>
          <a:p>
            <a:pPr indent="180340" algn="ctr">
              <a:spcBef>
                <a:spcPts val="425"/>
              </a:spcBef>
              <a:spcAft>
                <a:spcPts val="10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schopnost</a:t>
            </a:r>
          </a:p>
        </p:txBody>
      </p:sp>
      <p:cxnSp>
        <p:nvCxnSpPr>
          <p:cNvPr id="4" name="Přímá spojnice 3"/>
          <p:cNvCxnSpPr/>
          <p:nvPr/>
        </p:nvCxnSpPr>
        <p:spPr>
          <a:xfrm flipV="1">
            <a:off x="2567154" y="3595652"/>
            <a:ext cx="373303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3491880" y="2283648"/>
            <a:ext cx="1800200" cy="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a:endCxn id="5" idx="3"/>
          </p:cNvCxnSpPr>
          <p:nvPr/>
        </p:nvCxnSpPr>
        <p:spPr>
          <a:xfrm>
            <a:off x="4391980" y="2283648"/>
            <a:ext cx="0" cy="22323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2271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368" y="843558"/>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Stejně jako člověk roste a rozvíjí se, tak se i mění a rozvíjí kompetence. Je to podobné jako s životním cyklem výrobku nebo organizace. Kompetence, které byly včera postačující pro výkon manažerských funkcí, dnes a v budoucnu již nemusí stačit. </a:t>
            </a:r>
          </a:p>
          <a:p>
            <a:pPr marL="0" indent="0" algn="just">
              <a:buNone/>
            </a:pPr>
            <a:r>
              <a:rPr lang="cs-CZ" sz="1700" dirty="0"/>
              <a:t>V souvislosti s vývojem kompetencí můžeme specifikovat čtyři fáze, které mohou v průběhu života kompetencí nastat:</a:t>
            </a:r>
          </a:p>
          <a:p>
            <a:pPr lvl="0" algn="just"/>
            <a:r>
              <a:rPr lang="cs-CZ" sz="1700" b="1" dirty="0"/>
              <a:t>zánik kompetence </a:t>
            </a:r>
            <a:r>
              <a:rPr lang="cs-CZ" sz="1700" dirty="0"/>
              <a:t>– kompetence odpovídají nastaveným standardům výkonu nebo cílům;</a:t>
            </a:r>
          </a:p>
          <a:p>
            <a:pPr lvl="0" algn="just"/>
            <a:r>
              <a:rPr lang="cs-CZ" sz="1700" b="1" dirty="0"/>
              <a:t>udržování osvědčených kompetencí </a:t>
            </a:r>
            <a:r>
              <a:rPr lang="cs-CZ" sz="1700" dirty="0"/>
              <a:t>– udržování a posilování kompetencí aktuálních v současné době i v budoucnu;</a:t>
            </a:r>
          </a:p>
          <a:p>
            <a:pPr lvl="0" algn="just"/>
            <a:r>
              <a:rPr lang="cs-CZ" sz="1700" b="1" dirty="0"/>
              <a:t>rozvoj kompetencí </a:t>
            </a:r>
            <a:r>
              <a:rPr lang="cs-CZ" sz="1700" dirty="0"/>
              <a:t>– probíhá na základě dalšího vzdělávání a rozvoje manažerů;</a:t>
            </a:r>
          </a:p>
          <a:p>
            <a:pPr algn="just"/>
            <a:r>
              <a:rPr lang="cs-CZ" sz="1700" b="1" dirty="0"/>
              <a:t>zavádění nových kompetencí </a:t>
            </a:r>
            <a:r>
              <a:rPr lang="cs-CZ" sz="1700" dirty="0"/>
              <a:t>– z důvodu nastavení nových standardů nebo změnách v organizaci, např. při zavádění nové strategie apod.</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Životní cyklus manažerských kompetencí</a:t>
            </a:r>
          </a:p>
        </p:txBody>
      </p:sp>
    </p:spTree>
    <p:extLst>
      <p:ext uri="{BB962C8B-B14F-4D97-AF65-F5344CB8AC3E}">
        <p14:creationId xmlns:p14="http://schemas.microsoft.com/office/powerpoint/2010/main" val="41933172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Měření úrovně manažerských kompetencí by mělo zjistit, na jaké úrovni jsou u manažerů požadované kompetence rozvinuty, což znamená rozdíl mezi skutečným a potřebným stavem (nastaveným standardem). </a:t>
            </a:r>
          </a:p>
          <a:p>
            <a:pPr marL="0" indent="0" algn="just">
              <a:buNone/>
            </a:pPr>
            <a:r>
              <a:rPr lang="cs-CZ" sz="1800" dirty="0"/>
              <a:t>Předmětem měření by měly být znalosti a dovednosti, ale i postoje manažerů v organizaci. V souvislosti s měřením manažerských se rozlišují čtyři hlavní přístupy, metody využitelné v této oblasti: </a:t>
            </a:r>
          </a:p>
          <a:p>
            <a:pPr lvl="0" algn="just"/>
            <a:r>
              <a:rPr lang="cs-CZ" sz="1800" b="1" dirty="0"/>
              <a:t>behaviorální přístup </a:t>
            </a:r>
            <a:r>
              <a:rPr lang="cs-CZ" sz="1800" dirty="0"/>
              <a:t>– vychází z toho, že kompetence se týkají pracovníků, takže těžiště spočívá v pozorování chování manažerů v různých situacích;</a:t>
            </a:r>
          </a:p>
          <a:p>
            <a:pPr lvl="0" algn="just"/>
            <a:r>
              <a:rPr lang="cs-CZ" sz="1800" b="1" dirty="0"/>
              <a:t>analogové metody </a:t>
            </a:r>
            <a:r>
              <a:rPr lang="cs-CZ" sz="1800" dirty="0"/>
              <a:t>– při tomto přístupu se zkoumá bezprostřední chování po vyprovokované podnětné situace (např. hraní rolí, případové studie, skupinové cvičení atd.);</a:t>
            </a:r>
          </a:p>
          <a:p>
            <a:pPr lvl="0" algn="just"/>
            <a:r>
              <a:rPr lang="cs-CZ" sz="1800" b="1" dirty="0"/>
              <a:t>analytické metody </a:t>
            </a:r>
            <a:r>
              <a:rPr lang="cs-CZ" sz="1800" dirty="0"/>
              <a:t>– zaměřují se na charakteristiky osobnosti univerzálně potřebné a použitelné, patří zde třeba testy osobnosti, motivační testy atd. </a:t>
            </a:r>
          </a:p>
          <a:p>
            <a:pPr algn="just"/>
            <a:r>
              <a:rPr lang="cs-CZ" sz="1800" b="1" dirty="0"/>
              <a:t>další metody </a:t>
            </a:r>
            <a:r>
              <a:rPr lang="cs-CZ" sz="1800" dirty="0"/>
              <a:t>– například dotazování.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Měření úrovně manažerských kompetencí</a:t>
            </a:r>
          </a:p>
        </p:txBody>
      </p:sp>
    </p:spTree>
    <p:extLst>
      <p:ext uri="{BB962C8B-B14F-4D97-AF65-F5344CB8AC3E}">
        <p14:creationId xmlns:p14="http://schemas.microsoft.com/office/powerpoint/2010/main" val="34273052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Kompetenční model představuje určitou kombinaci znalostí, dovedností a schopností, které jsou potřebné k výkonu určité funkce, k plnění konkrétních úkolů. </a:t>
            </a:r>
          </a:p>
          <a:p>
            <a:pPr algn="just"/>
            <a:r>
              <a:rPr lang="cs-CZ" sz="1800" dirty="0"/>
              <a:t>Kompetenční model není cestou tvorby standardu, ale cestou k řízení diverzity a výkonu, a zajišťující vysokou míru měřitelnosti výkonů.</a:t>
            </a:r>
          </a:p>
          <a:p>
            <a:pPr algn="just"/>
            <a:r>
              <a:rPr lang="cs-CZ" sz="1800" dirty="0"/>
              <a:t>Kompetenční model je soubor kompetencí, neboli způsobilostí, nezbytných pro výkon konkrétní pracovní pozice.</a:t>
            </a:r>
          </a:p>
          <a:p>
            <a:pPr algn="just"/>
            <a:r>
              <a:rPr lang="cs-CZ" sz="1800" dirty="0"/>
              <a:t>Kompetenční model propojuje kompetence organizace a jejich pracovníků a reflektuje, že stejnou věc lze realizovat různými způsoby. </a:t>
            </a:r>
          </a:p>
          <a:p>
            <a:pPr algn="just"/>
            <a:r>
              <a:rPr lang="cs-CZ" sz="1800" dirty="0"/>
              <a:t>Kompetenční model tak může být chápán jako most, po němž kráčí lidé z pravé strany (personální strategie), aby naplnili strategii organizace na levé straně mostu.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Kompetenční model</a:t>
            </a:r>
          </a:p>
        </p:txBody>
      </p:sp>
    </p:spTree>
    <p:extLst>
      <p:ext uri="{BB962C8B-B14F-4D97-AF65-F5344CB8AC3E}">
        <p14:creationId xmlns:p14="http://schemas.microsoft.com/office/powerpoint/2010/main" val="41223942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4117" y="987574"/>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Sociálně-psychologické východisko </a:t>
            </a:r>
            <a:r>
              <a:rPr lang="cs-CZ" sz="1800" dirty="0"/>
              <a:t>znamená, že při sestavování kompetenčního modelu je potřeba směřovat od kompetentního jedince ke kompetentní organizaci, tj. kompetence organizace jsou součtem kompetencí jednotlivců.</a:t>
            </a:r>
          </a:p>
          <a:p>
            <a:pPr lvl="0" algn="just"/>
            <a:endParaRPr lang="cs-CZ" sz="1800" dirty="0"/>
          </a:p>
          <a:p>
            <a:pPr lvl="0" algn="just"/>
            <a:r>
              <a:rPr lang="cs-CZ" sz="1800" b="1" dirty="0"/>
              <a:t>Strategické východisko </a:t>
            </a:r>
            <a:r>
              <a:rPr lang="cs-CZ" sz="1800" dirty="0"/>
              <a:t>znamená, že při sestavování kompetenčního modelu je potřeba směřovat od kompetence organizace ke kompetencím jednotlivců, tj. je potřeba vytvořit podobu kompetentní organizace a z nich odvodit představu o kompetencích jednotlivců.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Východiska kompetenčních modelů</a:t>
            </a:r>
          </a:p>
        </p:txBody>
      </p:sp>
    </p:spTree>
    <p:extLst>
      <p:ext uri="{BB962C8B-B14F-4D97-AF65-F5344CB8AC3E}">
        <p14:creationId xmlns:p14="http://schemas.microsoft.com/office/powerpoint/2010/main" val="27250165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4117" y="987574"/>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Funkční kompetenční model je charakterizován těmito body:</a:t>
            </a:r>
          </a:p>
          <a:p>
            <a:pPr lvl="0" algn="just"/>
            <a:r>
              <a:rPr lang="cs-CZ" sz="1800" dirty="0"/>
              <a:t>propojující – vytváří propojení na danou strategii organizace;</a:t>
            </a:r>
          </a:p>
          <a:p>
            <a:pPr lvl="0" algn="just"/>
            <a:r>
              <a:rPr lang="cs-CZ" sz="1800" dirty="0"/>
              <a:t>uživatelsky-přátelský – jednoduchost vystihující podstatu věci;</a:t>
            </a:r>
          </a:p>
          <a:p>
            <a:pPr lvl="0" algn="just"/>
            <a:r>
              <a:rPr lang="cs-CZ" sz="1800" dirty="0"/>
              <a:t>jednotný – fungující napříč celou společností;</a:t>
            </a:r>
          </a:p>
          <a:p>
            <a:pPr lvl="0" algn="just"/>
            <a:r>
              <a:rPr lang="cs-CZ" sz="1800" dirty="0"/>
              <a:t>široce využitelný – poskytující schéma pro výběr, hodnocení, rozvoj a vzdělávání v organizaci;</a:t>
            </a:r>
          </a:p>
          <a:p>
            <a:pPr lvl="0" algn="just"/>
            <a:r>
              <a:rPr lang="cs-CZ" sz="1800" dirty="0"/>
              <a:t>sdílený – sdílení s uživateli. </a:t>
            </a:r>
          </a:p>
          <a:p>
            <a:pPr lvl="0" algn="just"/>
            <a:endParaRPr lang="cs-CZ" sz="1800" dirty="0"/>
          </a:p>
          <a:p>
            <a:pPr marL="0" lvl="0" indent="0" algn="just">
              <a:buNone/>
            </a:pPr>
            <a:r>
              <a:rPr lang="cs-CZ" sz="1800" dirty="0"/>
              <a:t>Samotná tvorba a volba konkrétního kompetenčního modelu závisí na charakteristikách organizace a jejich cílech.</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Funkční kompetenční model</a:t>
            </a:r>
          </a:p>
        </p:txBody>
      </p:sp>
    </p:spTree>
    <p:extLst>
      <p:ext uri="{BB962C8B-B14F-4D97-AF65-F5344CB8AC3E}">
        <p14:creationId xmlns:p14="http://schemas.microsoft.com/office/powerpoint/2010/main" val="15855197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4117" y="987574"/>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Model ústředních kompetencí</a:t>
            </a:r>
            <a:r>
              <a:rPr lang="cs-CZ" sz="1800" dirty="0"/>
              <a:t> – zahrnuje kompetence společné a nevyhnutelné pro všechny zaměstnance organizace bez ohledu na jejich pozici v hierarchii nebo jejich roli.</a:t>
            </a:r>
          </a:p>
          <a:p>
            <a:pPr lvl="0" algn="just"/>
            <a:endParaRPr lang="cs-CZ" sz="1800" dirty="0"/>
          </a:p>
          <a:p>
            <a:pPr lvl="0" algn="just"/>
            <a:r>
              <a:rPr lang="cs-CZ" sz="1800" b="1" dirty="0"/>
              <a:t>Specifický kompetenční model</a:t>
            </a:r>
            <a:r>
              <a:rPr lang="cs-CZ" sz="1800" dirty="0"/>
              <a:t> – bývá vytvořený za účelem identifikace specifických kompetencí manažerů, které je činí tak úspěšnými v konkrétních pozicích dané organizace.</a:t>
            </a:r>
          </a:p>
          <a:p>
            <a:pPr lvl="0" algn="just"/>
            <a:endParaRPr lang="cs-CZ" sz="1800" dirty="0"/>
          </a:p>
          <a:p>
            <a:pPr lvl="0" algn="just"/>
            <a:r>
              <a:rPr lang="cs-CZ" sz="1800" b="1" dirty="0"/>
              <a:t>Generický kompetenční model</a:t>
            </a:r>
            <a:r>
              <a:rPr lang="cs-CZ" sz="1800" dirty="0"/>
              <a:t> – zahrnuje seznam kompetencí, které jsou obvykle shodné pro všechny nebo většinu konkrétních manažerských pozic v organizaci.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Typy kompetenčních modelů</a:t>
            </a:r>
          </a:p>
        </p:txBody>
      </p:sp>
    </p:spTree>
    <p:extLst>
      <p:ext uri="{BB962C8B-B14F-4D97-AF65-F5344CB8AC3E}">
        <p14:creationId xmlns:p14="http://schemas.microsoft.com/office/powerpoint/2010/main" val="193626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velkého člověka a teorie rysů </a:t>
            </a:r>
            <a:r>
              <a:rPr lang="cs-CZ" sz="1800" dirty="0"/>
              <a:t>– vůdcem se člověk stává narozením</a:t>
            </a:r>
          </a:p>
          <a:p>
            <a:pPr algn="just"/>
            <a:r>
              <a:rPr lang="cs-CZ" sz="1800" b="1" dirty="0"/>
              <a:t>Behaviorální teorie </a:t>
            </a:r>
            <a:r>
              <a:rPr lang="cs-CZ" sz="1800" dirty="0"/>
              <a:t>– vůdcem se stáváme učením a pozorováním</a:t>
            </a:r>
          </a:p>
          <a:p>
            <a:pPr algn="just"/>
            <a:r>
              <a:rPr lang="cs-CZ" sz="1800" b="1" dirty="0"/>
              <a:t>Teorie situačního/</a:t>
            </a:r>
            <a:r>
              <a:rPr lang="cs-CZ" sz="1800" b="1" dirty="0" err="1"/>
              <a:t>kontigenčního</a:t>
            </a:r>
            <a:r>
              <a:rPr lang="cs-CZ" sz="1800" b="1" dirty="0"/>
              <a:t> vedení </a:t>
            </a:r>
            <a:r>
              <a:rPr lang="cs-CZ" sz="1800" dirty="0"/>
              <a:t>– vedení je ovlivněno, mimo jiné, faktory prostředí a situace</a:t>
            </a:r>
          </a:p>
          <a:p>
            <a:pPr algn="just"/>
            <a:r>
              <a:rPr lang="cs-CZ" sz="1800" b="1" dirty="0"/>
              <a:t>Transakční a transformační vedení </a:t>
            </a:r>
            <a:r>
              <a:rPr lang="cs-CZ" sz="1800" dirty="0"/>
              <a:t>– teorie se zaměřují na odměnu a trest za dosažení cílů</a:t>
            </a:r>
          </a:p>
          <a:p>
            <a:pPr marL="0" indent="0" algn="just">
              <a:buNone/>
            </a:pPr>
            <a:endParaRPr lang="cs-CZ" sz="1800" dirty="0"/>
          </a:p>
          <a:p>
            <a:pPr algn="just"/>
            <a:r>
              <a:rPr lang="cs-CZ" sz="1800" dirty="0"/>
              <a:t>Model komplexního vedení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Kategorie teorií vůdcovství</a:t>
            </a:r>
          </a:p>
        </p:txBody>
      </p:sp>
    </p:spTree>
    <p:extLst>
      <p:ext uri="{BB962C8B-B14F-4D97-AF65-F5344CB8AC3E}">
        <p14:creationId xmlns:p14="http://schemas.microsoft.com/office/powerpoint/2010/main" val="30139592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96961" y="843558"/>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Při sestavování kompetenčního modelu je potřeba v první řadě specifikovat kompetence, které jsou rozhodující a přispívají k úspěšnému zvládnutí úkolů jednotlivých pracovníků. </a:t>
            </a:r>
          </a:p>
          <a:p>
            <a:pPr lvl="0" algn="just"/>
            <a:r>
              <a:rPr lang="cs-CZ" sz="1800" dirty="0"/>
              <a:t>Až na základě tohoto poznání je možné nastavit standardy výkonu pro jednotlivé pracovníky a vytvořit vhodný kompetenční model. </a:t>
            </a:r>
          </a:p>
          <a:p>
            <a:pPr lvl="0" algn="just"/>
            <a:r>
              <a:rPr lang="cs-CZ" sz="1800" dirty="0"/>
              <a:t>Pro analýzu a identifikaci vhodných a potřebných kompetencí je možné využít celou řadu metod a přístupů. </a:t>
            </a:r>
          </a:p>
          <a:p>
            <a:pPr lvl="0" algn="just"/>
            <a:r>
              <a:rPr lang="cs-CZ" sz="1800" dirty="0"/>
              <a:t>Celý proces sestavení kompetenčního modelu lze sestavit do pěti postupných kroků.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Proces sestavení kompetenčního modelu I</a:t>
            </a:r>
          </a:p>
        </p:txBody>
      </p:sp>
    </p:spTree>
    <p:extLst>
      <p:ext uri="{BB962C8B-B14F-4D97-AF65-F5344CB8AC3E}">
        <p14:creationId xmlns:p14="http://schemas.microsoft.com/office/powerpoint/2010/main" val="36855998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85358"/>
            <a:ext cx="756534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750" b="1" dirty="0"/>
              <a:t>Přípravná fáze </a:t>
            </a:r>
          </a:p>
          <a:p>
            <a:pPr lvl="0" algn="just"/>
            <a:r>
              <a:rPr lang="cs-CZ" sz="1750" dirty="0"/>
              <a:t>klíčová je identifikace pracovní pozice, které se má kompetenční model týkat; </a:t>
            </a:r>
          </a:p>
          <a:p>
            <a:pPr lvl="0" algn="just"/>
            <a:r>
              <a:rPr lang="cs-CZ" sz="1750" dirty="0"/>
              <a:t>dále je důležité získávání informací o cílech a strategických záměrech organizace, pochopení podnikové kultury, organizační struktury a rozhodovacích procesů, vztahy mezi pracovními místy a další informace týkajíc se dané pracovní pozice;</a:t>
            </a:r>
          </a:p>
          <a:p>
            <a:pPr marL="0" lvl="0" indent="0" algn="just">
              <a:buNone/>
            </a:pPr>
            <a:r>
              <a:rPr lang="cs-CZ" sz="1750" b="1" dirty="0"/>
              <a:t>Fáze sběru dat</a:t>
            </a:r>
          </a:p>
          <a:p>
            <a:pPr lvl="0" algn="just"/>
            <a:r>
              <a:rPr lang="cs-CZ" sz="1750" dirty="0"/>
              <a:t>volba metody vhodné pro identifikaci kompetencí (analýza pracovního místa) – analýza interních dokumentů, rozhovory, panely expertů, dotazování, analýza pracovních úkolů;</a:t>
            </a:r>
          </a:p>
          <a:p>
            <a:pPr lvl="0" algn="just"/>
            <a:r>
              <a:rPr lang="cs-CZ" sz="1750" dirty="0"/>
              <a:t>ověření relevantnosti získaných informací;</a:t>
            </a:r>
          </a:p>
          <a:p>
            <a:pPr algn="just"/>
            <a:r>
              <a:rPr lang="cs-CZ" sz="1750" dirty="0"/>
              <a:t>zohlednění časových a finančních možností organizace a zkušenosti pracovníků v oblasti řízení lidských vztahů;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Proces sestavení kompetenčního modelu II</a:t>
            </a:r>
          </a:p>
        </p:txBody>
      </p:sp>
    </p:spTree>
    <p:extLst>
      <p:ext uri="{BB962C8B-B14F-4D97-AF65-F5344CB8AC3E}">
        <p14:creationId xmlns:p14="http://schemas.microsoft.com/office/powerpoint/2010/main" val="15432293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853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700" b="1" dirty="0"/>
              <a:t>Fáze analýzy a klasifikace informací</a:t>
            </a:r>
          </a:p>
          <a:p>
            <a:pPr lvl="0" algn="just"/>
            <a:r>
              <a:rPr lang="cs-CZ" sz="1700" dirty="0"/>
              <a:t>zpracování získaných informací a vytvoření seznamu kompetencí potřebných pro manažery k řízení konkrétních aktivit a projektů;</a:t>
            </a:r>
          </a:p>
          <a:p>
            <a:pPr marL="0" lvl="0" indent="0" algn="just">
              <a:buNone/>
            </a:pPr>
            <a:r>
              <a:rPr lang="cs-CZ" sz="1700" b="1" dirty="0"/>
              <a:t>Popis a tvorba kompetencí a kompetenčního modelu</a:t>
            </a:r>
          </a:p>
          <a:p>
            <a:pPr lvl="0" algn="just"/>
            <a:r>
              <a:rPr lang="cs-CZ" sz="1700" dirty="0"/>
              <a:t>zpracování charakteristiky kompetencí v pojmech znalostí a dovedností potřebných pro manažery;</a:t>
            </a:r>
          </a:p>
          <a:p>
            <a:pPr lvl="0" algn="just"/>
            <a:r>
              <a:rPr lang="cs-CZ" sz="1700" dirty="0"/>
              <a:t>definitivní pojmenování kompetencí a vytvoření stupnice k měření výstupů;</a:t>
            </a:r>
          </a:p>
          <a:p>
            <a:pPr lvl="0" algn="just"/>
            <a:r>
              <a:rPr lang="cs-CZ" sz="1700" dirty="0"/>
              <a:t>vytvoření vlastního kompetenčního modelu nebo jeho převzetí z jiné organizace, případně převzetí z jiné organizace s následným přizpůsobením podmínkám konkrétní organizace;</a:t>
            </a:r>
          </a:p>
          <a:p>
            <a:pPr marL="0" lvl="0" indent="0" algn="just">
              <a:buNone/>
            </a:pPr>
            <a:r>
              <a:rPr lang="cs-CZ" sz="1700" b="1" dirty="0"/>
              <a:t>Ověření a </a:t>
            </a:r>
            <a:r>
              <a:rPr lang="cs-CZ" sz="1700" b="1" dirty="0" err="1"/>
              <a:t>validizace</a:t>
            </a:r>
            <a:r>
              <a:rPr lang="cs-CZ" sz="1700" b="1" dirty="0"/>
              <a:t> vzniklého modelu </a:t>
            </a:r>
          </a:p>
          <a:p>
            <a:pPr lvl="0" algn="just"/>
            <a:r>
              <a:rPr lang="cs-CZ" sz="1700" dirty="0"/>
              <a:t>posouzení jednotlivých kompetencí v modelu a provedení případné revize, úpravy nastaveného kompetenčního modelu;</a:t>
            </a:r>
          </a:p>
          <a:p>
            <a:pPr lvl="0" algn="just"/>
            <a:r>
              <a:rPr lang="cs-CZ" sz="1700" dirty="0"/>
              <a:t>ověření nastaveného kompetenčního modelu zaměstnancům a expertům.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Proces sestavení kompetenčního modelu III</a:t>
            </a:r>
          </a:p>
        </p:txBody>
      </p:sp>
    </p:spTree>
    <p:extLst>
      <p:ext uri="{BB962C8B-B14F-4D97-AF65-F5344CB8AC3E}">
        <p14:creationId xmlns:p14="http://schemas.microsoft.com/office/powerpoint/2010/main" val="5243835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ujasnění si cílů – k čemu a proč chceme model využívat;</a:t>
            </a:r>
          </a:p>
          <a:p>
            <a:pPr lvl="0" algn="just"/>
            <a:r>
              <a:rPr lang="cs-CZ" sz="1800" dirty="0"/>
              <a:t>identifikace cílové skupiny – motiv uplatnění modelu, komu bude sloužit;</a:t>
            </a:r>
          </a:p>
          <a:p>
            <a:pPr lvl="0" algn="just"/>
            <a:r>
              <a:rPr lang="cs-CZ" sz="1800" dirty="0"/>
              <a:t>volba vhodného přístupu – zvážit podmínky a možnosti organizace, její specifika a požadavky;</a:t>
            </a:r>
          </a:p>
          <a:p>
            <a:pPr lvl="0" algn="just"/>
            <a:r>
              <a:rPr lang="cs-CZ" sz="1800" dirty="0"/>
              <a:t>sestavení projektového týmu – zapojení co nejvíce pracovníků odpovědných za implementaci a používání modelu;</a:t>
            </a:r>
          </a:p>
          <a:p>
            <a:pPr lvl="0" algn="just"/>
            <a:r>
              <a:rPr lang="cs-CZ" sz="1800" dirty="0"/>
              <a:t>identifikace různých úrovní výkonu – je to potřebné pro definování kritérií efektivního výkonu;</a:t>
            </a:r>
          </a:p>
          <a:p>
            <a:pPr lvl="0" algn="just"/>
            <a:r>
              <a:rPr lang="cs-CZ" sz="1800" dirty="0"/>
              <a:t>sběr dat a jejich analýza;</a:t>
            </a:r>
          </a:p>
          <a:p>
            <a:pPr lvl="0" algn="just"/>
            <a:r>
              <a:rPr lang="cs-CZ" sz="1800" dirty="0" err="1"/>
              <a:t>validizace</a:t>
            </a:r>
            <a:r>
              <a:rPr lang="cs-CZ" sz="1800" dirty="0"/>
              <a:t> – praktické ověření zvoleného kompetenčního modelu;</a:t>
            </a:r>
          </a:p>
          <a:p>
            <a:pPr algn="just"/>
            <a:r>
              <a:rPr lang="cs-CZ" sz="1800" dirty="0"/>
              <a:t>připravení modelu k užívání – začlenění uživatele modelu do jeho implementace.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Zásady pro sestavení úspěšného kompetenčního modelu</a:t>
            </a:r>
          </a:p>
        </p:txBody>
      </p:sp>
    </p:spTree>
    <p:extLst>
      <p:ext uri="{BB962C8B-B14F-4D97-AF65-F5344CB8AC3E}">
        <p14:creationId xmlns:p14="http://schemas.microsoft.com/office/powerpoint/2010/main" val="33544137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Příklad kompetenčního modelu MŠMT I</a:t>
            </a:r>
          </a:p>
        </p:txBody>
      </p:sp>
      <p:graphicFrame>
        <p:nvGraphicFramePr>
          <p:cNvPr id="2" name="Tabulka 1"/>
          <p:cNvGraphicFramePr>
            <a:graphicFrameLocks noGrp="1"/>
          </p:cNvGraphicFramePr>
          <p:nvPr>
            <p:extLst/>
          </p:nvPr>
        </p:nvGraphicFramePr>
        <p:xfrm>
          <a:off x="683565" y="915566"/>
          <a:ext cx="7272810" cy="3619350"/>
        </p:xfrm>
        <a:graphic>
          <a:graphicData uri="http://schemas.openxmlformats.org/drawingml/2006/table">
            <a:tbl>
              <a:tblPr firstRow="1" firstCol="1" bandRow="1">
                <a:tableStyleId>{5C22544A-7EE6-4342-B048-85BDC9FD1C3A}</a:tableStyleId>
              </a:tblPr>
              <a:tblGrid>
                <a:gridCol w="1368155">
                  <a:extLst>
                    <a:ext uri="{9D8B030D-6E8A-4147-A177-3AD203B41FA5}">
                      <a16:colId xmlns:a16="http://schemas.microsoft.com/office/drawing/2014/main" val="1421315882"/>
                    </a:ext>
                  </a:extLst>
                </a:gridCol>
                <a:gridCol w="1296144">
                  <a:extLst>
                    <a:ext uri="{9D8B030D-6E8A-4147-A177-3AD203B41FA5}">
                      <a16:colId xmlns:a16="http://schemas.microsoft.com/office/drawing/2014/main" val="3616794799"/>
                    </a:ext>
                  </a:extLst>
                </a:gridCol>
                <a:gridCol w="1234692">
                  <a:extLst>
                    <a:ext uri="{9D8B030D-6E8A-4147-A177-3AD203B41FA5}">
                      <a16:colId xmlns:a16="http://schemas.microsoft.com/office/drawing/2014/main" val="386359169"/>
                    </a:ext>
                  </a:extLst>
                </a:gridCol>
                <a:gridCol w="496051">
                  <a:extLst>
                    <a:ext uri="{9D8B030D-6E8A-4147-A177-3AD203B41FA5}">
                      <a16:colId xmlns:a16="http://schemas.microsoft.com/office/drawing/2014/main" val="1911568359"/>
                    </a:ext>
                  </a:extLst>
                </a:gridCol>
                <a:gridCol w="2877768">
                  <a:extLst>
                    <a:ext uri="{9D8B030D-6E8A-4147-A177-3AD203B41FA5}">
                      <a16:colId xmlns:a16="http://schemas.microsoft.com/office/drawing/2014/main" val="3869466281"/>
                    </a:ext>
                  </a:extLst>
                </a:gridCol>
              </a:tblGrid>
              <a:tr h="472403">
                <a:tc rowSpan="4">
                  <a:txBody>
                    <a:bodyPr/>
                    <a:lstStyle/>
                    <a:p>
                      <a:pPr indent="13970" algn="ctr">
                        <a:lnSpc>
                          <a:spcPct val="115000"/>
                        </a:lnSpc>
                        <a:spcBef>
                          <a:spcPts val="1200"/>
                        </a:spcBef>
                        <a:spcAft>
                          <a:spcPts val="1200"/>
                        </a:spcAft>
                      </a:pPr>
                      <a:r>
                        <a:rPr lang="cs-CZ" sz="1800" dirty="0">
                          <a:solidFill>
                            <a:srgbClr val="000000"/>
                          </a:solidFill>
                          <a:effectLst/>
                        </a:rPr>
                        <a:t>Kompetence</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nchor="ctr"/>
                </a:tc>
                <a:tc gridSpan="3">
                  <a:txBody>
                    <a:bodyPr/>
                    <a:lstStyle/>
                    <a:p>
                      <a:pPr indent="180340" algn="just">
                        <a:lnSpc>
                          <a:spcPct val="115000"/>
                        </a:lnSpc>
                        <a:spcBef>
                          <a:spcPts val="1200"/>
                        </a:spcBef>
                        <a:spcAft>
                          <a:spcPts val="1200"/>
                        </a:spcAft>
                      </a:pPr>
                      <a:r>
                        <a:rPr lang="cs-CZ" sz="1800">
                          <a:solidFill>
                            <a:srgbClr val="000000"/>
                          </a:solidFill>
                          <a:effectLst/>
                        </a:rPr>
                        <a:t>Měkké (soft) kompetence </a:t>
                      </a:r>
                      <a:endParaRPr lang="cs-CZ"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tc>
                <a:tc hMerge="1">
                  <a:txBody>
                    <a:bodyPr/>
                    <a:lstStyle/>
                    <a:p>
                      <a:endParaRPr lang="cs-CZ"/>
                    </a:p>
                  </a:txBody>
                  <a:tcPr/>
                </a:tc>
                <a:tc hMerge="1">
                  <a:txBody>
                    <a:bodyPr/>
                    <a:lstStyle/>
                    <a:p>
                      <a:endParaRPr lang="cs-CZ"/>
                    </a:p>
                  </a:txBody>
                  <a:tcPr/>
                </a:tc>
                <a:tc rowSpan="2">
                  <a:txBody>
                    <a:bodyPr/>
                    <a:lstStyle/>
                    <a:p>
                      <a:pPr indent="180340" algn="ctr">
                        <a:lnSpc>
                          <a:spcPct val="115000"/>
                        </a:lnSpc>
                        <a:spcBef>
                          <a:spcPts val="1200"/>
                        </a:spcBef>
                        <a:spcAft>
                          <a:spcPts val="1200"/>
                        </a:spcAft>
                      </a:pPr>
                      <a:r>
                        <a:rPr lang="cs-CZ" sz="1800">
                          <a:solidFill>
                            <a:srgbClr val="000000"/>
                          </a:solidFill>
                          <a:effectLst/>
                        </a:rPr>
                        <a:t>Obecné kompetence</a:t>
                      </a:r>
                      <a:endParaRPr lang="cs-CZ"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nchor="ctr"/>
                </a:tc>
                <a:extLst>
                  <a:ext uri="{0D108BD9-81ED-4DB2-BD59-A6C34878D82A}">
                    <a16:rowId xmlns:a16="http://schemas.microsoft.com/office/drawing/2014/main" val="2537654454"/>
                  </a:ext>
                </a:extLst>
              </a:tr>
              <a:tr h="1638783">
                <a:tc vMerge="1">
                  <a:txBody>
                    <a:bodyPr/>
                    <a:lstStyle/>
                    <a:p>
                      <a:endParaRPr lang="cs-CZ"/>
                    </a:p>
                  </a:txBody>
                  <a:tcPr/>
                </a:tc>
                <a:tc rowSpan="3">
                  <a:txBody>
                    <a:bodyPr/>
                    <a:lstStyle/>
                    <a:p>
                      <a:pPr marL="0" indent="0" algn="just">
                        <a:lnSpc>
                          <a:spcPct val="115000"/>
                        </a:lnSpc>
                        <a:spcBef>
                          <a:spcPts val="1200"/>
                        </a:spcBef>
                        <a:spcAft>
                          <a:spcPts val="1200"/>
                        </a:spcAft>
                      </a:pPr>
                      <a:r>
                        <a:rPr lang="cs-CZ" sz="1800" dirty="0">
                          <a:solidFill>
                            <a:srgbClr val="000000"/>
                          </a:solidFill>
                          <a:effectLst/>
                        </a:rPr>
                        <a:t>Odborné (hard) kompetence</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tc>
                <a:tc gridSpan="2">
                  <a:txBody>
                    <a:bodyPr/>
                    <a:lstStyle/>
                    <a:p>
                      <a:pPr marL="0" indent="0" algn="l">
                        <a:lnSpc>
                          <a:spcPct val="115000"/>
                        </a:lnSpc>
                        <a:spcBef>
                          <a:spcPts val="1200"/>
                        </a:spcBef>
                        <a:spcAft>
                          <a:spcPts val="0"/>
                        </a:spcAft>
                      </a:pPr>
                      <a:r>
                        <a:rPr lang="cs-CZ" sz="1800" dirty="0">
                          <a:solidFill>
                            <a:srgbClr val="000000"/>
                          </a:solidFill>
                          <a:effectLst/>
                        </a:rPr>
                        <a:t>Odborné kompetence</a:t>
                      </a:r>
                    </a:p>
                    <a:p>
                      <a:pPr marL="0" indent="0" algn="l">
                        <a:lnSpc>
                          <a:spcPct val="115000"/>
                        </a:lnSpc>
                        <a:spcBef>
                          <a:spcPts val="1200"/>
                        </a:spcBef>
                        <a:spcAft>
                          <a:spcPts val="0"/>
                        </a:spcAft>
                      </a:pPr>
                      <a:r>
                        <a:rPr lang="cs-CZ" sz="1800" dirty="0">
                          <a:solidFill>
                            <a:srgbClr val="000000"/>
                          </a:solidFill>
                          <a:effectLst/>
                        </a:rPr>
                        <a:t>obecné (přenositelné, průřezové</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nchor="ctr"/>
                </a:tc>
                <a:tc hMerge="1">
                  <a:txBody>
                    <a:bodyPr/>
                    <a:lstStyle/>
                    <a:p>
                      <a:endParaRPr lang="cs-CZ"/>
                    </a:p>
                  </a:txBody>
                  <a:tcPr/>
                </a:tc>
                <a:tc vMerge="1">
                  <a:txBody>
                    <a:bodyPr/>
                    <a:lstStyle/>
                    <a:p>
                      <a:endParaRPr lang="cs-CZ"/>
                    </a:p>
                  </a:txBody>
                  <a:tcPr/>
                </a:tc>
                <a:extLst>
                  <a:ext uri="{0D108BD9-81ED-4DB2-BD59-A6C34878D82A}">
                    <a16:rowId xmlns:a16="http://schemas.microsoft.com/office/drawing/2014/main" val="1677130577"/>
                  </a:ext>
                </a:extLst>
              </a:tr>
              <a:tr h="472403">
                <a:tc vMerge="1">
                  <a:txBody>
                    <a:bodyPr/>
                    <a:lstStyle/>
                    <a:p>
                      <a:endParaRPr lang="cs-CZ"/>
                    </a:p>
                  </a:txBody>
                  <a:tcPr/>
                </a:tc>
                <a:tc vMerge="1">
                  <a:txBody>
                    <a:bodyPr/>
                    <a:lstStyle/>
                    <a:p>
                      <a:endParaRPr lang="cs-CZ"/>
                    </a:p>
                  </a:txBody>
                  <a:tcPr/>
                </a:tc>
                <a:tc rowSpan="2">
                  <a:txBody>
                    <a:bodyPr/>
                    <a:lstStyle/>
                    <a:p>
                      <a:pPr marL="0" indent="0" algn="just">
                        <a:lnSpc>
                          <a:spcPct val="115000"/>
                        </a:lnSpc>
                        <a:spcBef>
                          <a:spcPts val="1200"/>
                        </a:spcBef>
                        <a:spcAft>
                          <a:spcPts val="1200"/>
                        </a:spcAft>
                      </a:pPr>
                      <a:r>
                        <a:rPr lang="cs-CZ" sz="1800" dirty="0">
                          <a:solidFill>
                            <a:srgbClr val="000000"/>
                          </a:solidFill>
                          <a:effectLst/>
                        </a:rPr>
                        <a:t>Odborné kompetence specifické</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tc>
                <a:tc gridSpan="2">
                  <a:txBody>
                    <a:bodyPr/>
                    <a:lstStyle/>
                    <a:p>
                      <a:pPr marL="0" indent="0" algn="just">
                        <a:lnSpc>
                          <a:spcPct val="115000"/>
                        </a:lnSpc>
                        <a:spcBef>
                          <a:spcPts val="1200"/>
                        </a:spcBef>
                        <a:spcAft>
                          <a:spcPts val="1200"/>
                        </a:spcAft>
                      </a:pPr>
                      <a:r>
                        <a:rPr lang="cs-CZ" sz="1800" dirty="0">
                          <a:solidFill>
                            <a:srgbClr val="000000"/>
                          </a:solidFill>
                          <a:effectLst/>
                        </a:rPr>
                        <a:t>Kompetence – činnostní charakter</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tc>
                <a:tc hMerge="1">
                  <a:txBody>
                    <a:bodyPr/>
                    <a:lstStyle/>
                    <a:p>
                      <a:endParaRPr lang="cs-CZ"/>
                    </a:p>
                  </a:txBody>
                  <a:tcPr/>
                </a:tc>
                <a:extLst>
                  <a:ext uri="{0D108BD9-81ED-4DB2-BD59-A6C34878D82A}">
                    <a16:rowId xmlns:a16="http://schemas.microsoft.com/office/drawing/2014/main" val="1337028443"/>
                  </a:ext>
                </a:extLst>
              </a:tr>
              <a:tr h="944804">
                <a:tc vMerge="1">
                  <a:txBody>
                    <a:bodyPr/>
                    <a:lstStyle/>
                    <a:p>
                      <a:endParaRPr lang="cs-CZ"/>
                    </a:p>
                  </a:txBody>
                  <a:tcPr/>
                </a:tc>
                <a:tc vMerge="1">
                  <a:txBody>
                    <a:bodyPr/>
                    <a:lstStyle/>
                    <a:p>
                      <a:endParaRPr lang="cs-CZ"/>
                    </a:p>
                  </a:txBody>
                  <a:tcPr/>
                </a:tc>
                <a:tc vMerge="1">
                  <a:txBody>
                    <a:bodyPr/>
                    <a:lstStyle/>
                    <a:p>
                      <a:endParaRPr lang="cs-CZ"/>
                    </a:p>
                  </a:txBody>
                  <a:tcPr/>
                </a:tc>
                <a:tc gridSpan="2">
                  <a:txBody>
                    <a:bodyPr/>
                    <a:lstStyle/>
                    <a:p>
                      <a:pPr indent="180340" algn="just">
                        <a:lnSpc>
                          <a:spcPct val="115000"/>
                        </a:lnSpc>
                        <a:spcBef>
                          <a:spcPts val="1200"/>
                        </a:spcBef>
                        <a:spcAft>
                          <a:spcPts val="1200"/>
                        </a:spcAft>
                      </a:pPr>
                      <a:r>
                        <a:rPr lang="cs-CZ" sz="1800" dirty="0">
                          <a:solidFill>
                            <a:srgbClr val="000000"/>
                          </a:solidFill>
                          <a:effectLst/>
                        </a:rPr>
                        <a:t>Znalosti - výjimky</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13" marR="46813" marT="0" marB="0"/>
                </a:tc>
                <a:tc hMerge="1">
                  <a:txBody>
                    <a:bodyPr/>
                    <a:lstStyle/>
                    <a:p>
                      <a:endParaRPr lang="cs-CZ"/>
                    </a:p>
                  </a:txBody>
                  <a:tcPr/>
                </a:tc>
                <a:extLst>
                  <a:ext uri="{0D108BD9-81ED-4DB2-BD59-A6C34878D82A}">
                    <a16:rowId xmlns:a16="http://schemas.microsoft.com/office/drawing/2014/main" val="4071149404"/>
                  </a:ext>
                </a:extLst>
              </a:tr>
            </a:tbl>
          </a:graphicData>
        </a:graphic>
      </p:graphicFrame>
    </p:spTree>
    <p:extLst>
      <p:ext uri="{BB962C8B-B14F-4D97-AF65-F5344CB8AC3E}">
        <p14:creationId xmlns:p14="http://schemas.microsoft.com/office/powerpoint/2010/main" val="6055973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Kompetence jsou rozdělené do tří základních typů:</a:t>
            </a:r>
          </a:p>
          <a:p>
            <a:pPr lvl="0" algn="just"/>
            <a:r>
              <a:rPr lang="cs-CZ" sz="1800" dirty="0"/>
              <a:t>měkké kompetence – efektivní komunikace, plánování a organizování práce, orientace v informacích aj. </a:t>
            </a:r>
          </a:p>
          <a:p>
            <a:pPr lvl="0" algn="just"/>
            <a:r>
              <a:rPr lang="cs-CZ" sz="1800" dirty="0"/>
              <a:t>odborné kompetence obecné – obecné znalosti představují obecné způsobilosti jako je znalost anglického jazyka, využívání PC při práci, řidičský průkaz B, základní právní a ekonomické povědomí aj. </a:t>
            </a:r>
          </a:p>
          <a:p>
            <a:pPr algn="just"/>
            <a:r>
              <a:rPr lang="cs-CZ" sz="1800" dirty="0"/>
              <a:t>odborné kompetence specifické – kompetence specifické tvoří kvalifikační standard dílčí kvalifikace a je tvořenou složkou činnostní (např. kladení elektrických vedení, sestavování jídelního lístku aj.) a složkou znalostní (např. legislativa mysliveckého a lesního hospodářství, základní pojmy a vztahy v elektrotechnice aj.)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Příklad kompetenčního modelu MŠMT II</a:t>
            </a:r>
          </a:p>
        </p:txBody>
      </p:sp>
    </p:spTree>
    <p:extLst>
      <p:ext uri="{BB962C8B-B14F-4D97-AF65-F5344CB8AC3E}">
        <p14:creationId xmlns:p14="http://schemas.microsoft.com/office/powerpoint/2010/main" val="2790291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odborné kompetence obecné – ekonomické povědomí; právní povědomí; jazyková způsobilost v češtině; jazyková způsobilost v anglickém jazyce;</a:t>
            </a:r>
          </a:p>
          <a:p>
            <a:pPr lvl="0" algn="just"/>
            <a:endParaRPr lang="cs-CZ" sz="1800" dirty="0"/>
          </a:p>
          <a:p>
            <a:pPr lvl="0" algn="just"/>
            <a:r>
              <a:rPr lang="cs-CZ" sz="1800" dirty="0"/>
              <a:t>odborné kompetence specifické – strategické řízení regionálního rozvoje; projektové a programové řízení; risk management;</a:t>
            </a:r>
          </a:p>
          <a:p>
            <a:pPr lvl="0" algn="just"/>
            <a:endParaRPr lang="cs-CZ" sz="1800" dirty="0"/>
          </a:p>
          <a:p>
            <a:pPr lvl="0" algn="just"/>
            <a:r>
              <a:rPr lang="cs-CZ" sz="1800" dirty="0"/>
              <a:t>měkké kompetence – kompetence k ovlivňování a přesvědčování ostatních; kompetence k vedení lidí; kompetence k výkonnosti; kompetence ke koncepčnímu myšlení; kompetence k samostatnosti; kompetence k řešení problémů; kompetence k budování vztahů;</a:t>
            </a:r>
          </a:p>
          <a:p>
            <a:pPr lvl="0" algn="just"/>
            <a:endParaRPr lang="cs-CZ" sz="1800" dirty="0"/>
          </a:p>
          <a:p>
            <a:pPr algn="just"/>
            <a:r>
              <a:rPr lang="cs-CZ" sz="1800" dirty="0"/>
              <a:t>kompetence k orientaci v mocenské a organizační struktuře.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Příklad:  Kompetenční model pro nově přijatého manažera</a:t>
            </a:r>
          </a:p>
        </p:txBody>
      </p:sp>
    </p:spTree>
    <p:extLst>
      <p:ext uri="{BB962C8B-B14F-4D97-AF65-F5344CB8AC3E}">
        <p14:creationId xmlns:p14="http://schemas.microsoft.com/office/powerpoint/2010/main" val="32074813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a:solidFill>
                  <a:schemeClr val="bg1"/>
                </a:solidFill>
                <a:latin typeface="Times New Roman" panose="02020603050405020304" pitchFamily="18" charset="0"/>
                <a:cs typeface="Times New Roman" panose="02020603050405020304" pitchFamily="18" charset="0"/>
              </a:rPr>
              <a:t>Vybrané </a:t>
            </a:r>
            <a:r>
              <a:rPr lang="cs-CZ" sz="4000" b="1" dirty="0">
                <a:solidFill>
                  <a:schemeClr val="bg1"/>
                </a:solidFill>
                <a:latin typeface="Times New Roman" panose="02020603050405020304" pitchFamily="18" charset="0"/>
                <a:cs typeface="Times New Roman" panose="02020603050405020304" pitchFamily="18" charset="0"/>
              </a:rPr>
              <a:t>manažerské přístupy </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4498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Management se vždycky bude lišit podle oblasti světa. Je to dáno vývojem společnosti, v té které lokalitě a chápáním světa v těchto lokalitách. V této souvislosti mluvíme o interkulturním managementu, nebo také managementu napříč kulturami.</a:t>
            </a:r>
          </a:p>
          <a:p>
            <a:pPr algn="just"/>
            <a:r>
              <a:rPr lang="cs-CZ" sz="1800" dirty="0"/>
              <a:t>Rozdíly v kulturních standardech různých národů se stávají zdrojem mnoha významných lidských nedorozumění a často i bariérou vzájemné spolupráce. </a:t>
            </a:r>
          </a:p>
          <a:p>
            <a:pPr marL="0" indent="0" algn="just">
              <a:buNone/>
            </a:pPr>
            <a:r>
              <a:rPr lang="cs-CZ" sz="1800" dirty="0"/>
              <a:t>Interkulturní přístup by měl respektovat různé kultury a skutečně realizovat tato opatření:</a:t>
            </a:r>
          </a:p>
          <a:p>
            <a:pPr lvl="0" algn="just"/>
            <a:r>
              <a:rPr lang="cs-CZ" sz="1800" dirty="0"/>
              <a:t>dobře poznat a pochopit cizí kulturu;</a:t>
            </a:r>
          </a:p>
          <a:p>
            <a:pPr lvl="0" algn="just"/>
            <a:r>
              <a:rPr lang="cs-CZ" sz="1800" dirty="0"/>
              <a:t>cizí kulturu respektovat v její odlišnosti a specifičnosti;</a:t>
            </a:r>
          </a:p>
          <a:p>
            <a:pPr algn="just"/>
            <a:r>
              <a:rPr lang="cs-CZ" sz="1800" dirty="0"/>
              <a:t>vytvářet ve vztahu k cizím kulturám vstřícné kroky.</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Manažerské přístupy v mezinárodním prostředí</a:t>
            </a:r>
          </a:p>
        </p:txBody>
      </p:sp>
    </p:spTree>
    <p:extLst>
      <p:ext uri="{BB962C8B-B14F-4D97-AF65-F5344CB8AC3E}">
        <p14:creationId xmlns:p14="http://schemas.microsoft.com/office/powerpoint/2010/main" val="35764015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 realizaci těchto opatření a překonávání interkulturních rozdílů se v současné době nastavují interkulturní kompetence. </a:t>
            </a:r>
            <a:r>
              <a:rPr lang="cs-CZ" sz="1700" b="1" dirty="0"/>
              <a:t>Interkulturní kompetence</a:t>
            </a:r>
            <a:r>
              <a:rPr lang="cs-CZ" sz="1700" dirty="0"/>
              <a:t> představuje schopnost vstupovat do interkulturních nebo přímo multikulturních sociálních situací, schopnost pochopit je v existujících kulturních dimenzích, schopnost přiměřeně je zvládat a v jejich kontextu úspěšně řešit věcné úkoly. </a:t>
            </a:r>
          </a:p>
          <a:p>
            <a:pPr marL="0" indent="0" algn="just">
              <a:buNone/>
            </a:pPr>
            <a:r>
              <a:rPr lang="cs-CZ" sz="1700" dirty="0"/>
              <a:t>Do oblasti interkulturních kompetencí lze zahrnout:</a:t>
            </a:r>
          </a:p>
          <a:p>
            <a:pPr lvl="0" algn="just"/>
            <a:r>
              <a:rPr lang="cs-CZ" sz="1700" dirty="0"/>
              <a:t>poznání a pochopení cizí kultury v jejím fyzickém a systémovém rozměru;</a:t>
            </a:r>
          </a:p>
          <a:p>
            <a:pPr lvl="0" algn="just"/>
            <a:r>
              <a:rPr lang="cs-CZ" sz="1700" dirty="0"/>
              <a:t>poznání a pochopení kulturních standardů cizí kultury (sociálních hodnot, norem a vzorců jednání);</a:t>
            </a:r>
          </a:p>
          <a:p>
            <a:pPr lvl="0" algn="just"/>
            <a:r>
              <a:rPr lang="cs-CZ" sz="1700" dirty="0"/>
              <a:t>zvládnutí existence dvou různých kulturních vlivů v jedné osobě a ve vazbě na reprezentanta druhé kultury;</a:t>
            </a:r>
          </a:p>
          <a:p>
            <a:pPr algn="just"/>
            <a:r>
              <a:rPr lang="cs-CZ" sz="1700" dirty="0"/>
              <a:t>zobecnění a vytvoření účinného souboru taktik a strategií pro poznání, pochopení a komunikaci s dalšími cizími kulturami. </a:t>
            </a:r>
          </a:p>
          <a:p>
            <a:pPr marL="463550" lvl="1" algn="just">
              <a:buFont typeface="Arial" panose="020B0604020202020204" pitchFamily="34" charset="0"/>
              <a:buChar char="•"/>
            </a:pPr>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Interkulturní kompetence I</a:t>
            </a:r>
          </a:p>
        </p:txBody>
      </p:sp>
    </p:spTree>
    <p:extLst>
      <p:ext uri="{BB962C8B-B14F-4D97-AF65-F5344CB8AC3E}">
        <p14:creationId xmlns:p14="http://schemas.microsoft.com/office/powerpoint/2010/main" val="163812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velkého člověka/vůdce a teorie rysů</a:t>
            </a:r>
          </a:p>
        </p:txBody>
      </p:sp>
      <p:pic>
        <p:nvPicPr>
          <p:cNvPr id="5" name="Obrázek 4"/>
          <p:cNvPicPr/>
          <p:nvPr/>
        </p:nvPicPr>
        <p:blipFill rotWithShape="1">
          <a:blip r:embed="rId2"/>
          <a:srcRect l="35347" t="32627" r="52585" b="32588"/>
          <a:stretch/>
        </p:blipFill>
        <p:spPr bwMode="auto">
          <a:xfrm>
            <a:off x="1115616" y="915566"/>
            <a:ext cx="2664296" cy="3719686"/>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1408" t="41894" r="21451" b="46172"/>
          <a:stretch/>
        </p:blipFill>
        <p:spPr bwMode="auto">
          <a:xfrm>
            <a:off x="4211960" y="1203598"/>
            <a:ext cx="3096344"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86104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3550" lvl="1" algn="just">
              <a:buFont typeface="Arial" panose="020B0604020202020204" pitchFamily="34" charset="0"/>
              <a:buChar char="•"/>
            </a:pPr>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Interkulturní kompetence</a:t>
            </a:r>
          </a:p>
        </p:txBody>
      </p:sp>
      <p:pic>
        <p:nvPicPr>
          <p:cNvPr id="4" name="Obrázek 3"/>
          <p:cNvPicPr>
            <a:picLocks noChangeAspect="1"/>
          </p:cNvPicPr>
          <p:nvPr/>
        </p:nvPicPr>
        <p:blipFill rotWithShape="1">
          <a:blip r:embed="rId2"/>
          <a:srcRect b="24398"/>
          <a:stretch/>
        </p:blipFill>
        <p:spPr>
          <a:xfrm>
            <a:off x="1137320" y="1137414"/>
            <a:ext cx="5976664" cy="3306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75156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50" dirty="0"/>
              <a:t>Interkulturní manažerská kompetence je vzájemně závislá s dalšími manažerskými kompetencemi, strategickou, individuální, sociální a odbornou kompetencí, které významně podporují úspěšné působení manažera v mezinárodním prostředí. </a:t>
            </a:r>
          </a:p>
          <a:p>
            <a:pPr algn="just"/>
            <a:r>
              <a:rPr lang="cs-CZ" sz="1650" dirty="0"/>
              <a:t>Pod pojmem </a:t>
            </a:r>
            <a:r>
              <a:rPr lang="cs-CZ" sz="1650" b="1" dirty="0"/>
              <a:t>strategická kompetence </a:t>
            </a:r>
            <a:r>
              <a:rPr lang="cs-CZ" sz="1650" dirty="0"/>
              <a:t>je chápáno finanční řízení, řízení rizik, znalostí, organizační schopnosti, schopnost řešit problémy, rozhodování a synergie. </a:t>
            </a:r>
          </a:p>
          <a:p>
            <a:pPr algn="just"/>
            <a:r>
              <a:rPr lang="cs-CZ" sz="1650" b="1" dirty="0"/>
              <a:t>Individuální kompetence </a:t>
            </a:r>
            <a:r>
              <a:rPr lang="cs-CZ" sz="1650" dirty="0"/>
              <a:t>představuje schopnost vlastní motivace, sebeorganizování, kontroly situace, odolnost vůči stresu, optimistický přístup a schopnost sebekritiky. </a:t>
            </a:r>
          </a:p>
          <a:p>
            <a:pPr algn="just"/>
            <a:r>
              <a:rPr lang="cs-CZ" sz="1650" b="1" dirty="0"/>
              <a:t>Sociální kompetencí </a:t>
            </a:r>
            <a:r>
              <a:rPr lang="cs-CZ" sz="1650" dirty="0"/>
              <a:t>je chápána schopnost týmové spolupráce, přizpůsobení se, komunikace, empatie, tolerance a řídicí schopnosti. </a:t>
            </a:r>
          </a:p>
          <a:p>
            <a:pPr algn="just"/>
            <a:r>
              <a:rPr lang="cs-CZ" sz="1650" b="1" dirty="0"/>
              <a:t>Odborná kompetence </a:t>
            </a:r>
            <a:r>
              <a:rPr lang="cs-CZ" sz="1650" dirty="0"/>
              <a:t>předpokládá schopnost aplikace získaných znalostí z oboru, o řízení podniku, moderních komunikačních technologiích a mezinárodní pracovní zkušenost.</a:t>
            </a:r>
          </a:p>
          <a:p>
            <a:pPr algn="just"/>
            <a:endParaRPr lang="cs-CZ" sz="1650" dirty="0"/>
          </a:p>
          <a:p>
            <a:pPr marL="463550" lvl="1" algn="just">
              <a:buFont typeface="Arial" panose="020B0604020202020204" pitchFamily="34" charset="0"/>
              <a:buChar char="•"/>
            </a:pPr>
            <a:endParaRPr lang="cs-CZ" sz="1650" dirty="0"/>
          </a:p>
          <a:p>
            <a:pPr algn="just"/>
            <a:endParaRPr lang="cs-CZ" sz="1650" dirty="0"/>
          </a:p>
          <a:p>
            <a:pPr algn="just"/>
            <a:endParaRPr lang="cs-CZ" sz="16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Interkulturní kompetence II</a:t>
            </a:r>
          </a:p>
        </p:txBody>
      </p:sp>
    </p:spTree>
    <p:extLst>
      <p:ext uri="{BB962C8B-B14F-4D97-AF65-F5344CB8AC3E}">
        <p14:creationId xmlns:p14="http://schemas.microsoft.com/office/powerpoint/2010/main" val="12501005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 centru všech uvedených předpokladů se nachází interkulturní kompetence, kterou je možné chápat jako schopnost rozumět specifikům vlastní i cizích národních kultur a zohledňovat je ve svém chování. </a:t>
            </a:r>
          </a:p>
          <a:p>
            <a:pPr algn="just"/>
            <a:r>
              <a:rPr lang="cs-CZ" sz="1800" dirty="0"/>
              <a:t>K této kompetenci patří také jazykové znalosti, schopnost </a:t>
            </a:r>
            <a:r>
              <a:rPr lang="cs-CZ" sz="1800" dirty="0" err="1"/>
              <a:t>metakomunikace</a:t>
            </a:r>
            <a:r>
              <a:rPr lang="cs-CZ" sz="1800" dirty="0"/>
              <a:t>, připravenost učit se a schopnost tolerance. </a:t>
            </a:r>
          </a:p>
          <a:p>
            <a:pPr algn="just"/>
            <a:r>
              <a:rPr lang="cs-CZ" sz="1800" dirty="0"/>
              <a:t>Vzájemná závislost uvedených manažerských kompetencí je zcela evidentní. Manažer musí být např. schopen, odborně vysvětlit a komunikovat své rozhodnutí ostatním pracovníkům svého týmu tak, aby dosáhl maximální míry akceptace zadávaného úkolu. </a:t>
            </a:r>
          </a:p>
          <a:p>
            <a:pPr algn="just"/>
            <a:r>
              <a:rPr lang="cs-CZ" sz="1800" dirty="0"/>
              <a:t>K úspěšnému zvládnutí nutně potřebuje symbiózu jazykových znalostí, řídících schopností, empatie a znalost obsahu národní kultury všech jeho členů.</a:t>
            </a:r>
          </a:p>
          <a:p>
            <a:pPr algn="just"/>
            <a:endParaRPr lang="cs-CZ" sz="1800" dirty="0"/>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Interkulturní kompetence III</a:t>
            </a:r>
          </a:p>
        </p:txBody>
      </p:sp>
    </p:spTree>
    <p:extLst>
      <p:ext uri="{BB962C8B-B14F-4D97-AF65-F5344CB8AC3E}">
        <p14:creationId xmlns:p14="http://schemas.microsoft.com/office/powerpoint/2010/main" val="24092911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 kontextu mezinárodního managementu se setkáváme pojmy expatriot, </a:t>
            </a:r>
            <a:r>
              <a:rPr lang="cs-CZ" sz="1800" dirty="0" err="1"/>
              <a:t>inpatriot</a:t>
            </a:r>
            <a:r>
              <a:rPr lang="cs-CZ" sz="1800" dirty="0"/>
              <a:t> a </a:t>
            </a:r>
            <a:r>
              <a:rPr lang="cs-CZ" sz="1800" dirty="0" err="1"/>
              <a:t>euromanažer</a:t>
            </a:r>
            <a:r>
              <a:rPr lang="cs-CZ" sz="1800" dirty="0"/>
              <a:t>.</a:t>
            </a:r>
          </a:p>
          <a:p>
            <a:pPr algn="just"/>
            <a:r>
              <a:rPr lang="cs-CZ" sz="1800" b="1" dirty="0"/>
              <a:t>Expatriotem </a:t>
            </a:r>
            <a:r>
              <a:rPr lang="cs-CZ" sz="1800" dirty="0"/>
              <a:t>rozumíme manažera, který je vyslán mateřskou společností do zahraničí za účelem splnění určitého úkolu nebo specialistu pracujícího v zahraničí v mezinárodním týmu. </a:t>
            </a:r>
          </a:p>
          <a:p>
            <a:pPr algn="just"/>
            <a:r>
              <a:rPr lang="cs-CZ" sz="1800" dirty="0"/>
              <a:t>Za </a:t>
            </a:r>
            <a:r>
              <a:rPr lang="cs-CZ" sz="1800" b="1" dirty="0" err="1"/>
              <a:t>inpatrioty</a:t>
            </a:r>
            <a:r>
              <a:rPr lang="cs-CZ" sz="1800" dirty="0"/>
              <a:t> jsou považováni manažeři relokovaní na omezenou dobu z dceřiné společnosti do centrály mezinárodního podniku, a to většinou za účelem získání a rozvinutí interkulturní kompetence. </a:t>
            </a:r>
          </a:p>
          <a:p>
            <a:pPr algn="just"/>
            <a:r>
              <a:rPr lang="cs-CZ" sz="1800" b="1" dirty="0" err="1"/>
              <a:t>Euromanažerem</a:t>
            </a:r>
            <a:r>
              <a:rPr lang="cs-CZ" sz="1800" dirty="0"/>
              <a:t> je označován takový vedoucí pracovník, který vykonává řídicí funkce ze své mateřské země, tzv. „na dálku“ nebo-</a:t>
            </a:r>
            <a:r>
              <a:rPr lang="cs-CZ" sz="1800" dirty="0" err="1"/>
              <a:t>li</a:t>
            </a:r>
            <a:r>
              <a:rPr lang="cs-CZ" sz="1800" dirty="0"/>
              <a:t> virtuálně. V případě potřeby navštěvuje osobně jednotlivé pobočky v zahraničí. Tento typ manažera bývá v odborné literatuře vymezován také jako „virtuální expatriot“. </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Typy mezinárodních manažerů</a:t>
            </a:r>
          </a:p>
        </p:txBody>
      </p:sp>
    </p:spTree>
    <p:extLst>
      <p:ext uri="{BB962C8B-B14F-4D97-AF65-F5344CB8AC3E}">
        <p14:creationId xmlns:p14="http://schemas.microsoft.com/office/powerpoint/2010/main" val="34383422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Pro </a:t>
            </a:r>
            <a:r>
              <a:rPr lang="cs-CZ" sz="1800" b="1" dirty="0"/>
              <a:t>dominantní chování </a:t>
            </a:r>
            <a:r>
              <a:rPr lang="cs-CZ" sz="1800" dirty="0"/>
              <a:t>je typické, že uznávané hodnoty a normy chování jsou považovány za zcela výjimečné, jediné správné a jsou tedy vnímány jako nadřazené ostatním. </a:t>
            </a:r>
          </a:p>
          <a:p>
            <a:pPr algn="just"/>
            <a:r>
              <a:rPr lang="cs-CZ" sz="1800" dirty="0"/>
              <a:t>U </a:t>
            </a:r>
            <a:r>
              <a:rPr lang="cs-CZ" sz="1800" b="1" dirty="0"/>
              <a:t>asimilačního přístupu </a:t>
            </a:r>
            <a:r>
              <a:rPr lang="cs-CZ" sz="1800" dirty="0"/>
              <a:t>jsou hodnoty a normy cizí kultury přijímány za vlastní. </a:t>
            </a:r>
          </a:p>
          <a:p>
            <a:pPr algn="just"/>
            <a:r>
              <a:rPr lang="cs-CZ" sz="1800" dirty="0"/>
              <a:t>O </a:t>
            </a:r>
            <a:r>
              <a:rPr lang="cs-CZ" sz="1800" b="1" dirty="0"/>
              <a:t>divergenci</a:t>
            </a:r>
            <a:r>
              <a:rPr lang="cs-CZ" sz="1800" dirty="0"/>
              <a:t> můžeme hovořit, pokud jsou obsahové prvky střetávajících se kultur, a to zejména hodnotové systémy a normy chování, vnímány jako stejně významné a efektivní, protože jsou mnohé z hodnot a norem chování vzájemně nekompatibilní, mohou vést zejména v prvotních fázích mezinárodní spolupráce ke vzájemným rozkolům. </a:t>
            </a:r>
          </a:p>
          <a:p>
            <a:pPr algn="just"/>
            <a:r>
              <a:rPr lang="cs-CZ" sz="1800" dirty="0"/>
              <a:t>Pouze při vzájemné </a:t>
            </a:r>
            <a:r>
              <a:rPr lang="cs-CZ" sz="1800" b="1" dirty="0"/>
              <a:t>syntéze</a:t>
            </a:r>
            <a:r>
              <a:rPr lang="cs-CZ" sz="1800" dirty="0"/>
              <a:t> vlastní a cizí kultury se daří zúčastněným partnerům postupně rozmělňovat stávající uznávané kulturní systémy a formovat tak nový kvalitní interkulturní prostor.</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Typy chování mezinárodních manažerů</a:t>
            </a:r>
          </a:p>
        </p:txBody>
      </p:sp>
    </p:spTree>
    <p:extLst>
      <p:ext uri="{BB962C8B-B14F-4D97-AF65-F5344CB8AC3E}">
        <p14:creationId xmlns:p14="http://schemas.microsoft.com/office/powerpoint/2010/main" val="26045175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Americký management má od svého zrodu značnou autoritu, která stoupla zejména po druhé světové válce. </a:t>
            </a:r>
          </a:p>
          <a:p>
            <a:pPr algn="just"/>
            <a:r>
              <a:rPr lang="cs-CZ" sz="1800" dirty="0"/>
              <a:t>Přes své problémy, které americký management ve svém vývoji překonává, se v poválečném období rychle šířil zejména do zemí západní Evropy, Japonska a </a:t>
            </a:r>
            <a:r>
              <a:rPr lang="cs-CZ" sz="1800" dirty="0" err="1"/>
              <a:t>n_kterých</a:t>
            </a:r>
            <a:r>
              <a:rPr lang="cs-CZ" sz="1800" dirty="0"/>
              <a:t> tzv. nově industrializovaných zemí. </a:t>
            </a:r>
          </a:p>
          <a:p>
            <a:pPr algn="just"/>
            <a:r>
              <a:rPr lang="cs-CZ" sz="1800" dirty="0"/>
              <a:t>S uplatňováním principů amerického managementu se současně přebírala i jeho terminologie. </a:t>
            </a:r>
          </a:p>
          <a:p>
            <a:pPr algn="just"/>
            <a:r>
              <a:rPr lang="cs-CZ" sz="1800" dirty="0"/>
              <a:t>Avšak určité specifické prvky, vyplývající z národních tradic a zvyklostí, se přes uplatňování amerického managementu zachovaly (např. v managementech Francie, Německa, Itálie, Holandska apod.). </a:t>
            </a:r>
          </a:p>
          <a:p>
            <a:pPr algn="just"/>
            <a:r>
              <a:rPr lang="cs-CZ" sz="1800" dirty="0"/>
              <a:t>Protože management zemí západní Evropy, přes své národnostní zvláštnosti, uplatňuje v podstatě stejné principy a metody jako americký management, vznikl tzv. euro-americký management. </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Americký management</a:t>
            </a:r>
          </a:p>
        </p:txBody>
      </p:sp>
    </p:spTree>
    <p:extLst>
      <p:ext uri="{BB962C8B-B14F-4D97-AF65-F5344CB8AC3E}">
        <p14:creationId xmlns:p14="http://schemas.microsoft.com/office/powerpoint/2010/main" val="20023234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9492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 USA se uplatňují minimální zásahy vlády do činnosti podniků.</a:t>
            </a:r>
          </a:p>
          <a:p>
            <a:pPr algn="just"/>
            <a:r>
              <a:rPr lang="cs-CZ" sz="1800" dirty="0"/>
              <a:t>Management amerických podniků vychází z vědeckých a pragmatických poznatků.</a:t>
            </a:r>
          </a:p>
          <a:p>
            <a:pPr algn="just"/>
            <a:endParaRPr lang="cs-CZ" sz="1800" dirty="0"/>
          </a:p>
          <a:p>
            <a:pPr marL="0" indent="0" algn="just">
              <a:buNone/>
            </a:pPr>
            <a:r>
              <a:rPr lang="cs-CZ" sz="1800" dirty="0"/>
              <a:t>Vliv amerického managementu na management podniků se projevuje nejvýrazněji v těchto oblastech řízení:</a:t>
            </a:r>
          </a:p>
          <a:p>
            <a:pPr lvl="0" algn="just"/>
            <a:r>
              <a:rPr lang="cs-CZ" sz="1800" dirty="0"/>
              <a:t>klasifikace pracovní činnosti a odměňování;</a:t>
            </a:r>
          </a:p>
          <a:p>
            <a:pPr lvl="0" algn="just"/>
            <a:r>
              <a:rPr lang="cs-CZ" sz="1800" dirty="0"/>
              <a:t>přístup k řízení z aspektu lidských vztahů;</a:t>
            </a:r>
          </a:p>
          <a:p>
            <a:pPr lvl="0" algn="just"/>
            <a:r>
              <a:rPr lang="cs-CZ" sz="1800" dirty="0"/>
              <a:t>americký systém průmyslových vztahů;</a:t>
            </a:r>
          </a:p>
          <a:p>
            <a:pPr algn="just"/>
            <a:r>
              <a:rPr lang="cs-CZ" sz="1800" dirty="0"/>
              <a:t>zvyšování produktivity práce.  </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Charakteristiky amerického managementu</a:t>
            </a:r>
          </a:p>
        </p:txBody>
      </p:sp>
    </p:spTree>
    <p:extLst>
      <p:ext uri="{BB962C8B-B14F-4D97-AF65-F5344CB8AC3E}">
        <p14:creationId xmlns:p14="http://schemas.microsoft.com/office/powerpoint/2010/main" val="42182488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Uplatňováním amerického managementu v Japonsku (po druhé světové válce), došlo postupně ke vzniku japonského managementu se všemi specifickými rysy a důsledky konkrétního vývoje Japonska. Vznikla tzv. </a:t>
            </a:r>
            <a:r>
              <a:rPr lang="cs-CZ" sz="1800" b="1" dirty="0"/>
              <a:t>japonská škola</a:t>
            </a:r>
            <a:r>
              <a:rPr lang="cs-CZ" sz="1800" dirty="0"/>
              <a:t>, jako protiváha amerického, resp. západního managementu. </a:t>
            </a:r>
          </a:p>
          <a:p>
            <a:pPr algn="just"/>
            <a:r>
              <a:rPr lang="cs-CZ" sz="1800" dirty="0"/>
              <a:t>Zatím co v USA se uplatňují minimální zásahy vlády do činnosti podniků, v Japonsku existuje účinná spolupráce vlády a podniků, vysoko kvalifikovaná centrální regulace ekonomiky, formulování hospodářských programů (cílů) země apod. </a:t>
            </a:r>
          </a:p>
          <a:p>
            <a:pPr algn="just"/>
            <a:r>
              <a:rPr lang="cs-CZ" sz="1800" dirty="0"/>
              <a:t>Pokud jde o řízení japonských podniků, tak je zde výraznou charakteristikou kolektivismus, dominance kolektivních cílů a pocitů závaznosti, uplatňuje se zde princip „každému své místo“, člověk se v japonském podniku uplatní svým umem, zkušenostmi, ale má i pocit sociální jistoty, má uspokojiví pocity morální, estetické i citové.</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Japonský management I</a:t>
            </a:r>
          </a:p>
        </p:txBody>
      </p:sp>
    </p:spTree>
    <p:extLst>
      <p:ext uri="{BB962C8B-B14F-4D97-AF65-F5344CB8AC3E}">
        <p14:creationId xmlns:p14="http://schemas.microsoft.com/office/powerpoint/2010/main" val="438445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Zatímco management amerických podniků vychází z vědeckých a pragmatických poznatků, tak management v Japonsku je chápán spíše jako umění než věda. </a:t>
            </a:r>
          </a:p>
          <a:p>
            <a:pPr algn="just"/>
            <a:r>
              <a:rPr lang="cs-CZ" sz="1800" dirty="0"/>
              <a:t>Často se hovoří o tzv. japonském stylu řízení, jako jednotným systému řízení uplatňovaném v japonských podnicích. Toto chápání je však příliš zjednodušené, protože japonské podniky uplatňují takový systém řízení, který jim nejvíce vyhovuje. </a:t>
            </a:r>
          </a:p>
          <a:p>
            <a:pPr algn="just"/>
            <a:r>
              <a:rPr lang="cs-CZ" sz="1800" dirty="0"/>
              <a:t>Je však realitou, že systémy řízení japonských podniků mají některé společné znaky, jako například kolektivní rozhodování (</a:t>
            </a:r>
            <a:r>
              <a:rPr lang="cs-CZ" sz="1800" dirty="0" err="1"/>
              <a:t>ringi</a:t>
            </a:r>
            <a:r>
              <a:rPr lang="cs-CZ" sz="1800" dirty="0"/>
              <a:t> systém), celoživotní pracovní poměr, systém odměňování a další. </a:t>
            </a:r>
          </a:p>
          <a:p>
            <a:pPr algn="just"/>
            <a:r>
              <a:rPr lang="cs-CZ" sz="1800" dirty="0"/>
              <a:t>Většina charakteristických znaků japonského managementu je bezprostředně spojená s řízením v tradičních podnicích.</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Japonský management II</a:t>
            </a:r>
          </a:p>
        </p:txBody>
      </p:sp>
    </p:spTree>
    <p:extLst>
      <p:ext uri="{BB962C8B-B14F-4D97-AF65-F5344CB8AC3E}">
        <p14:creationId xmlns:p14="http://schemas.microsoft.com/office/powerpoint/2010/main" val="10233216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Statusový systém diferenciace pracovníků </a:t>
            </a:r>
            <a:r>
              <a:rPr lang="cs-CZ" sz="1800" dirty="0"/>
              <a:t>představuje rozdělení pracovníků v podniku na pracovníky řádné (v podniku pracují po dobu celého produktivního věku) a dočasné pracovníky (sloužící na vyrovnávání zaměstnanecké fluktuace). Řádní pracovníci jsou uspořádáni do určitých kategorií, které tvoří podmínky pro kariéru. </a:t>
            </a:r>
          </a:p>
          <a:p>
            <a:pPr algn="just"/>
            <a:r>
              <a:rPr lang="cs-CZ" sz="1800" dirty="0"/>
              <a:t>Status tedy podmiňuje funkční zařazení pracovníka. Japonské průmyslové podniky dodnes nemají vypracovaný systém detailního popisu práce. </a:t>
            </a:r>
          </a:p>
          <a:p>
            <a:pPr algn="just"/>
            <a:r>
              <a:rPr lang="cs-CZ" sz="1800" dirty="0"/>
              <a:t>Individuální úlohy a zodpovědnost pracovníků za jejich plnění nejsou jednoznačně určené. </a:t>
            </a:r>
          </a:p>
          <a:p>
            <a:pPr algn="just"/>
            <a:r>
              <a:rPr lang="cs-CZ" sz="1800" dirty="0"/>
              <a:t>Tradice japonského řízení od počátku zprůmyslňování, tzv. </a:t>
            </a:r>
            <a:r>
              <a:rPr lang="cs-CZ" sz="1800" dirty="0" err="1"/>
              <a:t>ringi</a:t>
            </a:r>
            <a:r>
              <a:rPr lang="cs-CZ" sz="1800" dirty="0"/>
              <a:t> systém rozhodování, zformoval pracovní kolektiv nesoucí plnou zodpovědnost za plnění úloh. Tento kolektivismus je výrazným prvkem i současného řízení v japonských podnicích.</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Charakteristické znaky japonského managementu I</a:t>
            </a:r>
          </a:p>
        </p:txBody>
      </p:sp>
    </p:spTree>
    <p:extLst>
      <p:ext uri="{BB962C8B-B14F-4D97-AF65-F5344CB8AC3E}">
        <p14:creationId xmlns:p14="http://schemas.microsoft.com/office/powerpoint/2010/main" val="141576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Tyto teorie předpokládá, že velcí vůdci se rodí, nikoliv vytvářejí. Jsou hrdinové, mýtičtí a předurčení k tomu, aby se dostali do čela.... </a:t>
            </a:r>
          </a:p>
          <a:p>
            <a:pPr algn="just"/>
            <a:r>
              <a:rPr lang="cs-CZ" sz="1800" dirty="0"/>
              <a:t>Teorie také předpokládají, že určité vlastnosti dělají velké vůdce. Pokouší se identifikovat vlastnosti, které by předpovídaly úspěch ve vůdčích rolích.</a:t>
            </a:r>
          </a:p>
          <a:p>
            <a:pPr algn="just"/>
            <a:r>
              <a:rPr lang="cs-CZ" sz="1800" dirty="0"/>
              <a:t>Třeba John </a:t>
            </a:r>
            <a:r>
              <a:rPr lang="cs-CZ" sz="1800" dirty="0" err="1"/>
              <a:t>Gardner</a:t>
            </a:r>
            <a:r>
              <a:rPr lang="cs-CZ" sz="1800" dirty="0"/>
              <a:t> identifikoval tyto kvality/atributy: </a:t>
            </a:r>
          </a:p>
          <a:p>
            <a:pPr lvl="1" algn="just"/>
            <a:r>
              <a:rPr lang="cs-CZ" sz="1000" dirty="0"/>
              <a:t>fyzická vitalita a vytrvalost    </a:t>
            </a:r>
          </a:p>
          <a:p>
            <a:pPr lvl="1" algn="just"/>
            <a:r>
              <a:rPr lang="cs-CZ" sz="1000" dirty="0"/>
              <a:t>inteligence a akční úsudek    </a:t>
            </a:r>
          </a:p>
          <a:p>
            <a:pPr lvl="1" algn="just"/>
            <a:r>
              <a:rPr lang="cs-CZ" sz="1000" dirty="0"/>
              <a:t>ochota přijmout odpovědnost    </a:t>
            </a:r>
          </a:p>
          <a:p>
            <a:pPr lvl="1" algn="just"/>
            <a:r>
              <a:rPr lang="cs-CZ" sz="1000" dirty="0"/>
              <a:t>schopnost plnit úkoly    </a:t>
            </a:r>
          </a:p>
          <a:p>
            <a:pPr lvl="1" algn="just"/>
            <a:r>
              <a:rPr lang="cs-CZ" sz="1000" dirty="0"/>
              <a:t>porozumění následovníkům a jejich potřebám    </a:t>
            </a:r>
          </a:p>
          <a:p>
            <a:pPr lvl="1" algn="just"/>
            <a:r>
              <a:rPr lang="cs-CZ" sz="1000" dirty="0"/>
              <a:t>schopnost jednat s lidmi   </a:t>
            </a:r>
          </a:p>
          <a:p>
            <a:pPr lvl="1" algn="just"/>
            <a:r>
              <a:rPr lang="cs-CZ" sz="1000" dirty="0"/>
              <a:t>potřeba dosahovat úspěchů    </a:t>
            </a:r>
          </a:p>
          <a:p>
            <a:pPr lvl="1" algn="just"/>
            <a:r>
              <a:rPr lang="cs-CZ" sz="1000" dirty="0"/>
              <a:t>schopnost motivovat lidi   </a:t>
            </a:r>
          </a:p>
          <a:p>
            <a:pPr lvl="1" algn="just"/>
            <a:r>
              <a:rPr lang="cs-CZ" sz="1000" dirty="0"/>
              <a:t>odvaha a rozhodnost    </a:t>
            </a:r>
          </a:p>
          <a:p>
            <a:pPr lvl="1" algn="just"/>
            <a:r>
              <a:rPr lang="cs-CZ" sz="1000" dirty="0"/>
              <a:t>důvěryhodnost    </a:t>
            </a:r>
          </a:p>
          <a:p>
            <a:pPr lvl="1" algn="just"/>
            <a:r>
              <a:rPr lang="cs-CZ" sz="1000" dirty="0"/>
              <a:t>rozhodnost    </a:t>
            </a:r>
          </a:p>
          <a:p>
            <a:pPr lvl="1" algn="just"/>
            <a:r>
              <a:rPr lang="cs-CZ" sz="1000" dirty="0"/>
              <a:t>sebevědomí    </a:t>
            </a:r>
          </a:p>
          <a:p>
            <a:pPr lvl="1" algn="just"/>
            <a:r>
              <a:rPr lang="cs-CZ" sz="1000" dirty="0"/>
              <a:t>asertivita    </a:t>
            </a:r>
          </a:p>
          <a:p>
            <a:pPr lvl="1" algn="just"/>
            <a:r>
              <a:rPr lang="cs-CZ" sz="1000" dirty="0"/>
              <a:t>přizpůsobivost/pružnost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velkého člověka/vůdce (1840…) a teorie rysů (1940…)</a:t>
            </a:r>
          </a:p>
        </p:txBody>
      </p:sp>
    </p:spTree>
    <p:extLst>
      <p:ext uri="{BB962C8B-B14F-4D97-AF65-F5344CB8AC3E}">
        <p14:creationId xmlns:p14="http://schemas.microsoft.com/office/powerpoint/2010/main" val="29327302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Trénink vedoucích prostřednictvím </a:t>
            </a:r>
            <a:r>
              <a:rPr lang="cs-CZ" sz="1800" b="1" dirty="0" err="1"/>
              <a:t>ringi</a:t>
            </a:r>
            <a:r>
              <a:rPr lang="cs-CZ" sz="1800" b="1" dirty="0"/>
              <a:t> systému </a:t>
            </a:r>
            <a:r>
              <a:rPr lang="cs-CZ" sz="1800" dirty="0"/>
              <a:t>(„</a:t>
            </a:r>
            <a:r>
              <a:rPr lang="cs-CZ" sz="1800" dirty="0" err="1"/>
              <a:t>rin</a:t>
            </a:r>
            <a:r>
              <a:rPr lang="cs-CZ" sz="1800" dirty="0"/>
              <a:t>“ znamená předložit návrh nadřízenému a získat si jeho souhlas a „</a:t>
            </a:r>
            <a:r>
              <a:rPr lang="cs-CZ" sz="1800" dirty="0" err="1"/>
              <a:t>gi</a:t>
            </a:r>
            <a:r>
              <a:rPr lang="cs-CZ" sz="1800" dirty="0"/>
              <a:t>“ znamená uvažovat, rozhodovat) jehož průběh je následující: nižší vedoucí pracovník na formuláři </a:t>
            </a:r>
            <a:r>
              <a:rPr lang="cs-CZ" sz="1800" dirty="0" err="1"/>
              <a:t>ringisho</a:t>
            </a:r>
            <a:r>
              <a:rPr lang="cs-CZ" sz="1800" dirty="0"/>
              <a:t> definuje návrh řešení daného systému – následuje cirkulace tohoto dokumentu mezi příslušnými sekcemi - </a:t>
            </a:r>
            <a:r>
              <a:rPr lang="cs-CZ" sz="1800" dirty="0" err="1"/>
              <a:t>ringisho</a:t>
            </a:r>
            <a:r>
              <a:rPr lang="cs-CZ" sz="1800" dirty="0"/>
              <a:t> se postupně dostane k vrcholovému vedení (k prezidentovi apod.) – když prezident vyjádří svůj souhlas, pak rozhodování je ukončeno a </a:t>
            </a:r>
            <a:r>
              <a:rPr lang="cs-CZ" sz="1800" dirty="0" err="1"/>
              <a:t>ringi</a:t>
            </a:r>
            <a:r>
              <a:rPr lang="cs-CZ" sz="1800" dirty="0"/>
              <a:t> dokument se vrátí na implementaci k iniciátorovi.</a:t>
            </a:r>
          </a:p>
          <a:p>
            <a:pPr lvl="0" algn="just"/>
            <a:endParaRPr lang="cs-CZ" sz="1800" dirty="0"/>
          </a:p>
          <a:p>
            <a:pPr lvl="0" algn="just"/>
            <a:r>
              <a:rPr lang="cs-CZ" sz="1800" b="1" dirty="0"/>
              <a:t>Systém odměňování je založen na délce pracovního poměru a vzdělání pracovníka</a:t>
            </a:r>
            <a:r>
              <a:rPr lang="cs-CZ" sz="1800" dirty="0"/>
              <a:t>. Mzda pracovníka v konečném důsledku závisí na tom, ve které kategorii je zařazen. Tento způsob odměňování vyplývá z neexistence popisu práce a kritérií vyjadřujících individuálních výkon pracovníka.</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Charakteristické znaky japonského managementu II</a:t>
            </a:r>
          </a:p>
        </p:txBody>
      </p:sp>
    </p:spTree>
    <p:extLst>
      <p:ext uri="{BB962C8B-B14F-4D97-AF65-F5344CB8AC3E}">
        <p14:creationId xmlns:p14="http://schemas.microsoft.com/office/powerpoint/2010/main" val="28185327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Metody zdokonalování systému řízení </a:t>
            </a:r>
            <a:r>
              <a:rPr lang="cs-CZ" sz="1800" dirty="0"/>
              <a:t>jsou v tradičním japonském podniku chápány jako výchova a zdokonalování práce vedoucích pracovníků. Mezi základní metody zdokonalování řízení v Japonsku patří: </a:t>
            </a:r>
          </a:p>
          <a:p>
            <a:pPr lvl="1" algn="just"/>
            <a:r>
              <a:rPr lang="cs-CZ" sz="1800" dirty="0"/>
              <a:t>výběr kádrů – do vyšších funkcí jsou jmenováni pracovníci s vyšším vzděláním, zejména pak absolventi známých univerzit a s rychlejším postupem studia;</a:t>
            </a:r>
          </a:p>
          <a:p>
            <a:pPr lvl="1" algn="just"/>
            <a:r>
              <a:rPr lang="cs-CZ" sz="1800" dirty="0"/>
              <a:t>rotace – patřila svého času mezi nejvíce používanou metodu zdokonalování řízení, jedná se o změnu pracovního zařazení vedoucích pracovníků v pravidelných časových intervalech.</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Charakteristické znaky japonského managementu III</a:t>
            </a:r>
          </a:p>
        </p:txBody>
      </p:sp>
    </p:spTree>
    <p:extLst>
      <p:ext uri="{BB962C8B-B14F-4D97-AF65-F5344CB8AC3E}">
        <p14:creationId xmlns:p14="http://schemas.microsoft.com/office/powerpoint/2010/main" val="2781376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9672" y="710406"/>
            <a:ext cx="761469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err="1"/>
              <a:t>Perlmutter</a:t>
            </a:r>
            <a:r>
              <a:rPr lang="cs-CZ" sz="1700" dirty="0"/>
              <a:t> vyvinul tzv. EPRG model, jehož prostřednictvím popsal čtyři základní způsoby manažerských přístupů na mezinárodních trzích: etnocentrický, polycentrický, geocentrický a </a:t>
            </a:r>
            <a:r>
              <a:rPr lang="cs-CZ" sz="1700" dirty="0" err="1"/>
              <a:t>regiocentrický</a:t>
            </a:r>
            <a:r>
              <a:rPr lang="cs-CZ" sz="1700" dirty="0"/>
              <a:t>. </a:t>
            </a:r>
          </a:p>
          <a:p>
            <a:pPr algn="just"/>
            <a:r>
              <a:rPr lang="cs-CZ" sz="1700" b="1" dirty="0"/>
              <a:t>Etnocentrický přístup </a:t>
            </a:r>
            <a:r>
              <a:rPr lang="cs-CZ" sz="1700" dirty="0"/>
              <a:t>je typický rozhodujícím vlivem mateřské firmy a kultury země, v níž je umístěna centrála, přičemž míra autonomie jednotlivých dceřiných společností je nízká a klíčové manažerské pozice jsou obsazeny lidmi z centrály. </a:t>
            </a:r>
          </a:p>
          <a:p>
            <a:pPr algn="just"/>
            <a:r>
              <a:rPr lang="cs-CZ" sz="1700" b="1" dirty="0"/>
              <a:t>Polycentricky přístup </a:t>
            </a:r>
            <a:r>
              <a:rPr lang="cs-CZ" sz="1700" dirty="0"/>
              <a:t>je založen na přizpůsobení se místním podmínkám a kultuře a do klíčových pozic jsou dosazování místní manažeři, kteří nejlépe chápou požadavky trhu, sociální a kulturní zvyklosti a odlišnosti. </a:t>
            </a:r>
          </a:p>
          <a:p>
            <a:pPr algn="just"/>
            <a:r>
              <a:rPr lang="cs-CZ" sz="1700" b="1" dirty="0"/>
              <a:t>Geocentrický přístup </a:t>
            </a:r>
            <a:r>
              <a:rPr lang="cs-CZ" sz="1700" dirty="0"/>
              <a:t>vytváří jednotnou koncepci řízení a organizační kulturu zcela nezávislou na kultuře, v níž se nachází mateřská společnost i zahraniční dceřiné společnosti. </a:t>
            </a:r>
          </a:p>
          <a:p>
            <a:pPr algn="just"/>
            <a:r>
              <a:rPr lang="cs-CZ" sz="1700" b="1" dirty="0" err="1"/>
              <a:t>Regiocentrický</a:t>
            </a:r>
            <a:r>
              <a:rPr lang="cs-CZ" sz="1700" b="1" dirty="0"/>
              <a:t> přístup </a:t>
            </a:r>
            <a:r>
              <a:rPr lang="cs-CZ" sz="1700" dirty="0"/>
              <a:t>spojuje podstatné kulturní prvky mateřské společnosti a lokálních kultur v zahraničí. </a:t>
            </a:r>
          </a:p>
          <a:p>
            <a:pPr lvl="1" algn="just"/>
            <a:endParaRPr lang="cs-CZ" sz="1700" dirty="0"/>
          </a:p>
          <a:p>
            <a:pPr marL="463550" lvl="1" algn="just">
              <a:buFont typeface="Arial" panose="020B0604020202020204" pitchFamily="34" charset="0"/>
              <a:buChar char="•"/>
            </a:pPr>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EPRG model</a:t>
            </a:r>
          </a:p>
        </p:txBody>
      </p:sp>
    </p:spTree>
    <p:extLst>
      <p:ext uri="{BB962C8B-B14F-4D97-AF65-F5344CB8AC3E}">
        <p14:creationId xmlns:p14="http://schemas.microsoft.com/office/powerpoint/2010/main" val="2821737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EPRG model</a:t>
            </a:r>
          </a:p>
        </p:txBody>
      </p:sp>
      <p:pic>
        <p:nvPicPr>
          <p:cNvPr id="4" name="Obrázek 3"/>
          <p:cNvPicPr>
            <a:picLocks noChangeAspect="1"/>
          </p:cNvPicPr>
          <p:nvPr/>
        </p:nvPicPr>
        <p:blipFill rotWithShape="1">
          <a:blip r:embed="rId2"/>
          <a:srcRect t="23121" b="7501"/>
          <a:stretch/>
        </p:blipFill>
        <p:spPr>
          <a:xfrm>
            <a:off x="467544" y="843558"/>
            <a:ext cx="7092280" cy="3528392"/>
          </a:xfrm>
          <a:prstGeom prst="rect">
            <a:avLst/>
          </a:prstGeom>
        </p:spPr>
      </p:pic>
    </p:spTree>
    <p:extLst>
      <p:ext uri="{BB962C8B-B14F-4D97-AF65-F5344CB8AC3E}">
        <p14:creationId xmlns:p14="http://schemas.microsoft.com/office/powerpoint/2010/main" val="13530697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71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Metoda </a:t>
            </a:r>
            <a:r>
              <a:rPr lang="cs-CZ" sz="1800" dirty="0" err="1"/>
              <a:t>balanced</a:t>
            </a:r>
            <a:r>
              <a:rPr lang="cs-CZ" sz="1800" dirty="0"/>
              <a:t> </a:t>
            </a:r>
            <a:r>
              <a:rPr lang="cs-CZ" sz="1800" dirty="0" err="1"/>
              <a:t>scorecard</a:t>
            </a:r>
            <a:r>
              <a:rPr lang="cs-CZ" sz="1800" dirty="0"/>
              <a:t> (známá pod zkratkou BSC) představuje systém strategického řízení a měření výkonnosti organizace, jehož základem je stanovení vyváženého systému vzájemně propojených ukazatelů výkonnosti organizaci.</a:t>
            </a:r>
          </a:p>
          <a:p>
            <a:pPr lvl="0" algn="just"/>
            <a:r>
              <a:rPr lang="cs-CZ" sz="1800" dirty="0"/>
              <a:t>Jejími tvůrci byli R. S. Kaplan a David P. </a:t>
            </a:r>
            <a:r>
              <a:rPr lang="cs-CZ" sz="1800" dirty="0" err="1"/>
              <a:t>Norton</a:t>
            </a:r>
            <a:r>
              <a:rPr lang="cs-CZ" sz="1800" dirty="0"/>
              <a:t>, kteří ji zformulovali v devadesátých létech dvacátého století. </a:t>
            </a:r>
          </a:p>
          <a:p>
            <a:pPr lvl="0" algn="just"/>
            <a:r>
              <a:rPr lang="cs-CZ" sz="1800" dirty="0"/>
              <a:t>Jedná se o metodu, která je univerzálně použitelná ve všech odvětvích a typech organizací. Její hlavní výhodou je právě univerzálnost.</a:t>
            </a:r>
          </a:p>
          <a:p>
            <a:pPr lvl="0" algn="just"/>
            <a:r>
              <a:rPr lang="cs-CZ" sz="1800" dirty="0"/>
              <a:t>Metoda BSC vytváří vazbu mezi strategií a operativní činností s důrazem na měření výkonu. Metoda BSC vznikla jako reakce na praktická zjištění, že řada strategických záměrů nebyla dotažena do konce. </a:t>
            </a:r>
          </a:p>
          <a:p>
            <a:pPr lvl="0" algn="just"/>
            <a:r>
              <a:rPr lang="cs-CZ" sz="1800" dirty="0"/>
              <a:t>Přednosti metody BSC lze spatřit v tom, že tato metoda napomáhá systémové integraci různých organizačních procesů a programů, jako je kvalita, </a:t>
            </a:r>
            <a:r>
              <a:rPr lang="cs-CZ" sz="1800" dirty="0" err="1"/>
              <a:t>reengineering</a:t>
            </a:r>
            <a:r>
              <a:rPr lang="cs-CZ" sz="1800" dirty="0"/>
              <a:t>, aktivity ve vztahu k zákazníkům a další.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Metoda </a:t>
            </a:r>
            <a:r>
              <a:rPr lang="cs-CZ" dirty="0" err="1"/>
              <a:t>Balanced</a:t>
            </a:r>
            <a:r>
              <a:rPr lang="cs-CZ" dirty="0"/>
              <a:t> </a:t>
            </a:r>
            <a:r>
              <a:rPr lang="cs-CZ" dirty="0" err="1"/>
              <a:t>Scorecard</a:t>
            </a:r>
            <a:endParaRPr lang="cs-CZ" dirty="0"/>
          </a:p>
        </p:txBody>
      </p:sp>
    </p:spTree>
    <p:extLst>
      <p:ext uri="{BB962C8B-B14F-4D97-AF65-F5344CB8AC3E}">
        <p14:creationId xmlns:p14="http://schemas.microsoft.com/office/powerpoint/2010/main" val="38678485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Základní charakteristiky konceptu BSC </a:t>
            </a:r>
            <a:r>
              <a:rPr lang="cs-CZ" sz="1800" dirty="0" err="1"/>
              <a:t>Marinič</a:t>
            </a:r>
            <a:r>
              <a:rPr lang="cs-CZ" sz="1800" dirty="0"/>
              <a:t> shrnuje takto:</a:t>
            </a:r>
          </a:p>
          <a:p>
            <a:pPr lvl="0" algn="just"/>
            <a:r>
              <a:rPr lang="cs-CZ" sz="1800" dirty="0"/>
              <a:t>systém umožňující transformaci vizi a strategii organizace v nástroj realizace a řízení;</a:t>
            </a:r>
          </a:p>
          <a:p>
            <a:pPr lvl="0" algn="just"/>
            <a:r>
              <a:rPr lang="cs-CZ" sz="1800" dirty="0"/>
              <a:t>systém transformující strategické cíle na měřitelné, kontrolovatelné kroky;</a:t>
            </a:r>
          </a:p>
          <a:p>
            <a:pPr lvl="0" algn="just"/>
            <a:r>
              <a:rPr lang="cs-CZ" sz="1800" dirty="0"/>
              <a:t>systém sjednocující ukazatele výkonnosti do spojitého systému;</a:t>
            </a:r>
          </a:p>
          <a:p>
            <a:pPr lvl="0" algn="just"/>
            <a:r>
              <a:rPr lang="cs-CZ" sz="1800" dirty="0"/>
              <a:t>systém umožňující komplexní pohled na aktivity organizace pomoci finančních a nefinančních ukazatelů;</a:t>
            </a:r>
          </a:p>
          <a:p>
            <a:pPr lvl="0" algn="just"/>
            <a:r>
              <a:rPr lang="cs-CZ" sz="1800" dirty="0"/>
              <a:t>systém monitorující historickou výkonnost a proaktivně ovlivňující budoucnost;</a:t>
            </a:r>
          </a:p>
          <a:p>
            <a:pPr lvl="0" algn="just"/>
            <a:r>
              <a:rPr lang="cs-CZ" sz="1800" dirty="0"/>
              <a:t>systém vyvážený směrem nahoru i dolu napříč organizací.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Základní charakteristiky metody BSC</a:t>
            </a:r>
          </a:p>
        </p:txBody>
      </p:sp>
    </p:spTree>
    <p:extLst>
      <p:ext uri="{BB962C8B-B14F-4D97-AF65-F5344CB8AC3E}">
        <p14:creationId xmlns:p14="http://schemas.microsoft.com/office/powerpoint/2010/main" val="18582877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5768" y="987574"/>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Finanční perspektiva</a:t>
            </a:r>
            <a:r>
              <a:rPr lang="cs-CZ" sz="1800" dirty="0"/>
              <a:t> – perspektiva soustředěná na identifikaci postavení organizace na kapitálovém trhu pomocí ukazatele tržního hodnoty organizace MVA, případně pomocí ukazatele tvorby hodnoty pro akcionáře. </a:t>
            </a:r>
          </a:p>
          <a:p>
            <a:pPr lvl="0" algn="just"/>
            <a:r>
              <a:rPr lang="cs-CZ" sz="1800" b="1" dirty="0"/>
              <a:t>Zákaznická perspektiva</a:t>
            </a:r>
            <a:r>
              <a:rPr lang="cs-CZ" sz="1800" dirty="0"/>
              <a:t> – perspektiva zaměřená na hledání kompromisu mezi přáním a potřebami zákazníků a možnostmi organizace, při respektování limitů a omezení organizace.</a:t>
            </a:r>
          </a:p>
          <a:p>
            <a:pPr lvl="0" algn="just"/>
            <a:r>
              <a:rPr lang="cs-CZ" sz="1800" b="1" dirty="0"/>
              <a:t>Procesní perspektiva</a:t>
            </a:r>
            <a:r>
              <a:rPr lang="cs-CZ" sz="1800" dirty="0"/>
              <a:t> – perspektiva soustředěná na procesy a postupy nezbytné pro fungování organizace.</a:t>
            </a:r>
          </a:p>
          <a:p>
            <a:pPr algn="just"/>
            <a:r>
              <a:rPr lang="cs-CZ" sz="1800" b="1" dirty="0"/>
              <a:t>Perspektiva učení se a růstu</a:t>
            </a:r>
            <a:r>
              <a:rPr lang="cs-CZ" sz="1800" dirty="0"/>
              <a:t> – perspektiva zaměřená na faktory spojené s potenciálem růstu a rozvoje, který je spojen s lidským potenciálem, tedy se zaměstnanci.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Perspektivy metody BSC</a:t>
            </a:r>
          </a:p>
        </p:txBody>
      </p:sp>
    </p:spTree>
    <p:extLst>
      <p:ext uri="{BB962C8B-B14F-4D97-AF65-F5344CB8AC3E}">
        <p14:creationId xmlns:p14="http://schemas.microsoft.com/office/powerpoint/2010/main" val="1518125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Perspektivy metody BSC</a:t>
            </a:r>
          </a:p>
        </p:txBody>
      </p:sp>
      <p:pic>
        <p:nvPicPr>
          <p:cNvPr id="6" name="Obrázek 5"/>
          <p:cNvPicPr>
            <a:picLocks noChangeAspect="1"/>
          </p:cNvPicPr>
          <p:nvPr/>
        </p:nvPicPr>
        <p:blipFill>
          <a:blip r:embed="rId2"/>
          <a:stretch>
            <a:fillRect/>
          </a:stretch>
        </p:blipFill>
        <p:spPr>
          <a:xfrm>
            <a:off x="1362075" y="823912"/>
            <a:ext cx="6419850" cy="3692054"/>
          </a:xfrm>
          <a:prstGeom prst="rect">
            <a:avLst/>
          </a:prstGeom>
        </p:spPr>
      </p:pic>
    </p:spTree>
    <p:extLst>
      <p:ext uri="{BB962C8B-B14F-4D97-AF65-F5344CB8AC3E}">
        <p14:creationId xmlns:p14="http://schemas.microsoft.com/office/powerpoint/2010/main" val="9055001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Perspektivy a měřítka BSC</a:t>
            </a:r>
          </a:p>
        </p:txBody>
      </p:sp>
      <p:pic>
        <p:nvPicPr>
          <p:cNvPr id="2" name="Obrázek 1"/>
          <p:cNvPicPr>
            <a:picLocks noChangeAspect="1"/>
          </p:cNvPicPr>
          <p:nvPr/>
        </p:nvPicPr>
        <p:blipFill>
          <a:blip r:embed="rId2"/>
          <a:stretch>
            <a:fillRect/>
          </a:stretch>
        </p:blipFill>
        <p:spPr>
          <a:xfrm>
            <a:off x="395536" y="915566"/>
            <a:ext cx="6984776" cy="3672408"/>
          </a:xfrm>
          <a:prstGeom prst="rect">
            <a:avLst/>
          </a:prstGeom>
        </p:spPr>
      </p:pic>
    </p:spTree>
    <p:extLst>
      <p:ext uri="{BB962C8B-B14F-4D97-AF65-F5344CB8AC3E}">
        <p14:creationId xmlns:p14="http://schemas.microsoft.com/office/powerpoint/2010/main" val="13200214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Proces aplikace metody BSC je realizován v těchto krocích:</a:t>
            </a:r>
          </a:p>
          <a:p>
            <a:pPr lvl="0" algn="just"/>
            <a:r>
              <a:rPr lang="cs-CZ" sz="1800" dirty="0"/>
              <a:t>stanovení cílů – vychází se ze schválené strategie organizace a ze strategických cílů, přičemž se cíle stanovují pro celou organizaci i její jednotlivé útvary v oblasti financí, zákazníků, interních procesů a zaměstnanců (učení se a růst);</a:t>
            </a:r>
          </a:p>
          <a:p>
            <a:pPr lvl="0" algn="just"/>
            <a:r>
              <a:rPr lang="cs-CZ" sz="1800" dirty="0"/>
              <a:t>propojení souvislostí – dochází k propojení cílů výše uvedených oblastí a stanovují se váhy pro jednotlivé ukazatele;</a:t>
            </a:r>
          </a:p>
          <a:p>
            <a:pPr lvl="0" algn="just"/>
            <a:r>
              <a:rPr lang="cs-CZ" sz="1800" dirty="0"/>
              <a:t>stanovení měřítek a cílových hodnot – stanovení cíle je potřeba kvantifikovat, stanovit měřítka a cílové hodnoty;</a:t>
            </a:r>
          </a:p>
          <a:p>
            <a:pPr lvl="0" algn="just"/>
            <a:r>
              <a:rPr lang="cs-CZ" sz="1800" dirty="0"/>
              <a:t>určení akčních programů – k dosažení stanovených cílů je nutné přijmout a realizovat akční programy a projekty;</a:t>
            </a:r>
          </a:p>
          <a:p>
            <a:pPr algn="just"/>
            <a:r>
              <a:rPr lang="cs-CZ" sz="1800" dirty="0"/>
              <a:t>zapojení do běžných systémů – metoda BSC se stává nástrojem řízení organizace prostřednictvím strategických cílů a ukazatelů.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Proces aplikace metody BSC</a:t>
            </a:r>
          </a:p>
        </p:txBody>
      </p:sp>
    </p:spTree>
    <p:extLst>
      <p:ext uri="{BB962C8B-B14F-4D97-AF65-F5344CB8AC3E}">
        <p14:creationId xmlns:p14="http://schemas.microsoft.com/office/powerpoint/2010/main" val="161269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a:t>Teorie velkého člověka/vůdce (1840…) a teorie rysů</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3601"/>
          <a:stretch/>
        </p:blipFill>
        <p:spPr>
          <a:xfrm>
            <a:off x="251520" y="792826"/>
            <a:ext cx="7920880" cy="3849526"/>
          </a:xfrm>
          <a:prstGeom prst="rect">
            <a:avLst/>
          </a:prstGeom>
        </p:spPr>
      </p:pic>
    </p:spTree>
    <p:extLst>
      <p:ext uri="{BB962C8B-B14F-4D97-AF65-F5344CB8AC3E}">
        <p14:creationId xmlns:p14="http://schemas.microsoft.com/office/powerpoint/2010/main" val="29089494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Příklad využití strategické mapy v BSC</a:t>
            </a:r>
          </a:p>
        </p:txBody>
      </p:sp>
      <p:pic>
        <p:nvPicPr>
          <p:cNvPr id="5" name="Zástupný symbol pro obsah 3" descr="mapa BSC.jpg"/>
          <p:cNvPicPr>
            <a:picLocks noChangeAspect="1"/>
          </p:cNvPicPr>
          <p:nvPr/>
        </p:nvPicPr>
        <p:blipFill rotWithShape="1">
          <a:blip r:embed="rId2" cstate="print"/>
          <a:srcRect t="13112"/>
          <a:stretch/>
        </p:blipFill>
        <p:spPr>
          <a:xfrm>
            <a:off x="395536" y="836712"/>
            <a:ext cx="7560840" cy="3751262"/>
          </a:xfrm>
          <a:prstGeom prst="rect">
            <a:avLst/>
          </a:prstGeom>
        </p:spPr>
      </p:pic>
    </p:spTree>
    <p:extLst>
      <p:ext uri="{BB962C8B-B14F-4D97-AF65-F5344CB8AC3E}">
        <p14:creationId xmlns:p14="http://schemas.microsoft.com/office/powerpoint/2010/main" val="33373343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Změna přestavuje odchylku, posun od předpokládaného, cílového stavu nebo průběhu procesu. Tato odchylka může být negativní nebo pozitivní, kvalitativního nebo kvantitativního charakteru. </a:t>
            </a:r>
          </a:p>
          <a:p>
            <a:pPr marL="0" indent="0" algn="just">
              <a:buNone/>
            </a:pPr>
            <a:r>
              <a:rPr lang="cs-CZ" sz="1800" dirty="0"/>
              <a:t>Změny lze klasifikovat na základě různých kritérií:</a:t>
            </a:r>
          </a:p>
          <a:p>
            <a:pPr lvl="0" algn="just"/>
            <a:r>
              <a:rPr lang="cs-CZ" sz="1800" dirty="0"/>
              <a:t>podle typu změny: pozitivní x negativní změny;</a:t>
            </a:r>
          </a:p>
          <a:p>
            <a:pPr lvl="0" algn="just"/>
            <a:r>
              <a:rPr lang="cs-CZ" sz="1800" dirty="0"/>
              <a:t>podle příčiny vyvolávající změnu: vnější příčiny x vnitřní příčiny;</a:t>
            </a:r>
          </a:p>
          <a:p>
            <a:pPr lvl="0" algn="just"/>
            <a:r>
              <a:rPr lang="cs-CZ" sz="1800" dirty="0"/>
              <a:t>podle závažnosti změny: kvantitativní změny x kvalitativní změny; </a:t>
            </a:r>
          </a:p>
          <a:p>
            <a:pPr lvl="0" algn="just"/>
            <a:r>
              <a:rPr lang="cs-CZ" sz="1800" dirty="0"/>
              <a:t>podle plánovanosti změn: změny nezáměrné (samovolné) x změny záměrné (řízené);</a:t>
            </a:r>
          </a:p>
          <a:p>
            <a:pPr lvl="0" algn="just"/>
            <a:r>
              <a:rPr lang="cs-CZ" sz="1800" dirty="0"/>
              <a:t>podle rozsahu změny: změny malé (elementární) x změny velké (komplexní);</a:t>
            </a:r>
          </a:p>
          <a:p>
            <a:pPr lvl="0" algn="just"/>
            <a:r>
              <a:rPr lang="cs-CZ" sz="1800" dirty="0"/>
              <a:t>podle časového průběhu změny: změny přírůstkové (postupné) x změny skokové (zlomové).</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změny I</a:t>
            </a:r>
          </a:p>
        </p:txBody>
      </p:sp>
    </p:spTree>
    <p:extLst>
      <p:ext uri="{BB962C8B-B14F-4D97-AF65-F5344CB8AC3E}">
        <p14:creationId xmlns:p14="http://schemas.microsoft.com/office/powerpoint/2010/main" val="19547830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Management změny (</a:t>
            </a:r>
            <a:r>
              <a:rPr lang="cs-CZ" sz="1800" dirty="0" err="1"/>
              <a:t>change</a:t>
            </a:r>
            <a:r>
              <a:rPr lang="cs-CZ" sz="1800" dirty="0"/>
              <a:t> management) je směr managementu, který spočívá jednak v připravenosti reakcí na podněty okolí (pasivní aspekt), a také na iniciaci samotné změny (aktivní aspekt). </a:t>
            </a:r>
          </a:p>
          <a:p>
            <a:pPr algn="just"/>
            <a:r>
              <a:rPr lang="cs-CZ" sz="1800" dirty="0"/>
              <a:t>Management změny zahrnuje aktivity spojené s monitorováním, přípravou a hlavně implementací změn. V praxi existuje značná rozmanitost změn a různým změnám odpovídají rozdílné přístupy a reakce managementu na změny. Mezi nejznámější a nejčastější přístupy patří přístupy trvalého zlepšování a </a:t>
            </a:r>
            <a:r>
              <a:rPr lang="cs-CZ" sz="1800" dirty="0" err="1"/>
              <a:t>reeingeneering</a:t>
            </a:r>
            <a:r>
              <a:rPr lang="cs-CZ" sz="1800" dirty="0"/>
              <a:t>.</a:t>
            </a:r>
          </a:p>
          <a:p>
            <a:pPr algn="just"/>
            <a:r>
              <a:rPr lang="cs-CZ" sz="1800" i="1" dirty="0"/>
              <a:t>Přístupy trvalého zlepšování </a:t>
            </a:r>
            <a:r>
              <a:rPr lang="cs-CZ" sz="1800" dirty="0"/>
              <a:t>představují zlepšovací aktivity, jejichž cílem je zjištění, řešení a napravení určitého problému. </a:t>
            </a:r>
          </a:p>
          <a:p>
            <a:pPr algn="just"/>
            <a:r>
              <a:rPr lang="cs-CZ" sz="1800" i="1" dirty="0" err="1"/>
              <a:t>Reengineering</a:t>
            </a:r>
            <a:r>
              <a:rPr lang="cs-CZ" sz="1800" dirty="0"/>
              <a:t> je směr managementu změny, který hledá příležitosti k úspěchu v radikálních změnách orientovaných především do oblasti řízení. </a:t>
            </a:r>
            <a:r>
              <a:rPr lang="cs-CZ" sz="1800" dirty="0" err="1"/>
              <a:t>Reengineeringové</a:t>
            </a:r>
            <a:r>
              <a:rPr lang="cs-CZ" sz="1800" dirty="0"/>
              <a:t> změny jsou zásadní, radikální, dramatické a zaměřené na řídící procesy.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změny II</a:t>
            </a:r>
          </a:p>
        </p:txBody>
      </p:sp>
    </p:spTree>
    <p:extLst>
      <p:ext uri="{BB962C8B-B14F-4D97-AF65-F5344CB8AC3E}">
        <p14:creationId xmlns:p14="http://schemas.microsoft.com/office/powerpoint/2010/main" val="11155900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Znalost představuje strukturovaný souhrn vzájemně souvisejících poznatků a zkušeností z určité oblasti nebo k nějakému účelu. Poznatek je jednotlivý výsledek lidského poznávání. Soustava poznatků tvoří znalost. Znalosti mohou být všeobecné a specifické.</a:t>
            </a:r>
          </a:p>
          <a:p>
            <a:pPr marL="0" indent="0" algn="just">
              <a:buNone/>
            </a:pPr>
            <a:r>
              <a:rPr lang="cs-CZ" sz="1800" dirty="0"/>
              <a:t>Typy znalostí (Bureš 2007):</a:t>
            </a:r>
          </a:p>
          <a:p>
            <a:pPr lvl="0" algn="just"/>
            <a:r>
              <a:rPr lang="cs-CZ" sz="1800" dirty="0"/>
              <a:t>explicitní znalost – je formalizovaná nebo dokumentovaná znalost, která je většinou dobře strukturovaná a snadno přenositelná, např. dokumenty, manuály apod.;</a:t>
            </a:r>
          </a:p>
          <a:p>
            <a:pPr lvl="0" algn="just"/>
            <a:r>
              <a:rPr lang="cs-CZ" sz="1800" dirty="0"/>
              <a:t>implicitní znalost – je znalost uložená v hlavách pracovníků kdykoliv převoditelná do explicitní formy, např. znalost procesu vlastníkem procesu apod.;</a:t>
            </a:r>
          </a:p>
          <a:p>
            <a:pPr algn="just"/>
            <a:r>
              <a:rPr lang="cs-CZ" sz="1800" dirty="0" err="1"/>
              <a:t>tacitní</a:t>
            </a:r>
            <a:r>
              <a:rPr lang="cs-CZ" sz="1800" dirty="0"/>
              <a:t> (neformulovaná) znalost – je znalost uložená v hlavách pracovníků, kterou je obtížně nebo zcela nemožné převést do explicitní formy, zformalizovat nebo zdokumentovat.</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znalostí I</a:t>
            </a:r>
          </a:p>
        </p:txBody>
      </p:sp>
    </p:spTree>
    <p:extLst>
      <p:ext uri="{BB962C8B-B14F-4D97-AF65-F5344CB8AC3E}">
        <p14:creationId xmlns:p14="http://schemas.microsoft.com/office/powerpoint/2010/main" val="12316824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08112" y="721557"/>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Proces je soubor činností, který vyžaduje jeden nebo více vstupů a tvoří výstup, který má pro zákazníka hodnotu. </a:t>
            </a:r>
          </a:p>
          <a:p>
            <a:pPr algn="just"/>
            <a:r>
              <a:rPr lang="cs-CZ" sz="1800" dirty="0"/>
              <a:t>Každý proces má vstup, výstup, vlastníka, zdroje a náklady s ním spojené, a vnitřní organizační strukturu. Pro realizaci procesu je potřeba mít vhodné informační zabezpečení a čas potřebný k realizaci konkrétního procesu.</a:t>
            </a:r>
          </a:p>
          <a:p>
            <a:pPr marL="0" indent="0" algn="just">
              <a:buNone/>
            </a:pPr>
            <a:r>
              <a:rPr lang="cs-CZ" sz="1800" dirty="0"/>
              <a:t>V podniku rozeznáváme tyto typy procesů:</a:t>
            </a:r>
          </a:p>
          <a:p>
            <a:pPr lvl="0" algn="just"/>
            <a:r>
              <a:rPr lang="cs-CZ" sz="1800" dirty="0"/>
              <a:t>klíčové procesy – souvisí s realizací produktů a přidávají hodnotu pro zákazníky;</a:t>
            </a:r>
          </a:p>
          <a:p>
            <a:pPr lvl="0" algn="just"/>
            <a:r>
              <a:rPr lang="cs-CZ" sz="1800" dirty="0"/>
              <a:t>pomocné procesy – slouží k podpoře klíčových procesů;</a:t>
            </a:r>
          </a:p>
          <a:p>
            <a:pPr algn="just"/>
            <a:r>
              <a:rPr lang="cs-CZ" sz="1800" dirty="0"/>
              <a:t>řídící procesy – jedná se o procesy průřezového charakteru, který spíše patří mezi pomocné procesy, jejichž výstupem je stanovení ukazatelů a způsobu měření ostatních procesů.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Procesní management I</a:t>
            </a:r>
          </a:p>
        </p:txBody>
      </p:sp>
    </p:spTree>
    <p:extLst>
      <p:ext uri="{BB962C8B-B14F-4D97-AF65-F5344CB8AC3E}">
        <p14:creationId xmlns:p14="http://schemas.microsoft.com/office/powerpoint/2010/main" val="37495536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Procesní management </a:t>
            </a:r>
            <a:r>
              <a:rPr lang="cs-CZ" sz="1800" dirty="0"/>
              <a:t>je přístup managementu zaměřený na monitoring existujících procesů, jejich analýzu, případné změny, stabilizaci a další zlepšování.</a:t>
            </a:r>
          </a:p>
          <a:p>
            <a:pPr algn="just"/>
            <a:r>
              <a:rPr lang="cs-CZ" sz="1800" b="1" dirty="0"/>
              <a:t>Procesní přístup </a:t>
            </a:r>
            <a:r>
              <a:rPr lang="cs-CZ" sz="1800" dirty="0"/>
              <a:t>představuje systematickou identifikaci a řízení procesů používaných v organizaci a jejich vzájemné působení. </a:t>
            </a:r>
          </a:p>
          <a:p>
            <a:pPr marL="0" indent="0" algn="just">
              <a:buNone/>
            </a:pPr>
            <a:endParaRPr lang="cs-CZ" sz="1800" dirty="0"/>
          </a:p>
          <a:p>
            <a:pPr marL="0" indent="0" algn="just">
              <a:buNone/>
            </a:pPr>
            <a:r>
              <a:rPr lang="cs-CZ" sz="1800" dirty="0"/>
              <a:t>Mezi hlavní úkoly procesního řízení patří:</a:t>
            </a:r>
          </a:p>
          <a:p>
            <a:pPr lvl="0" algn="just"/>
            <a:r>
              <a:rPr lang="cs-CZ" sz="1800" dirty="0"/>
              <a:t>identifikace procesů a tvorbu procesní mapy;</a:t>
            </a:r>
          </a:p>
          <a:p>
            <a:pPr lvl="0" algn="just"/>
            <a:r>
              <a:rPr lang="cs-CZ" sz="1800" dirty="0"/>
              <a:t>nové definování procesů – </a:t>
            </a:r>
            <a:r>
              <a:rPr lang="cs-CZ" sz="1800" dirty="0" err="1"/>
              <a:t>redesign</a:t>
            </a:r>
            <a:r>
              <a:rPr lang="cs-CZ" sz="1800" dirty="0"/>
              <a:t> procesů a napřímení procesů;</a:t>
            </a:r>
          </a:p>
          <a:p>
            <a:pPr lvl="0" algn="just"/>
            <a:r>
              <a:rPr lang="cs-CZ" sz="1800" dirty="0"/>
              <a:t>zajištění stability procesů;</a:t>
            </a:r>
          </a:p>
          <a:p>
            <a:pPr algn="just"/>
            <a:r>
              <a:rPr lang="cs-CZ" sz="1800" dirty="0"/>
              <a:t>navození atmosféry zlepšování procesů.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Procesní management II</a:t>
            </a:r>
          </a:p>
        </p:txBody>
      </p:sp>
    </p:spTree>
    <p:extLst>
      <p:ext uri="{BB962C8B-B14F-4D97-AF65-F5344CB8AC3E}">
        <p14:creationId xmlns:p14="http://schemas.microsoft.com/office/powerpoint/2010/main" val="25280787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Inovace</a:t>
            </a:r>
            <a:r>
              <a:rPr lang="cs-CZ" sz="1800" dirty="0"/>
              <a:t> v obecném pojetí je chápána jako hluboká, kvalitativní změna v různých oblastech organizace. Inovace může znamenat zdokonalení a představuje vlastně jakoukoliv novinku, změnu, která přináší něco nového do života společnosti. </a:t>
            </a:r>
          </a:p>
          <a:p>
            <a:pPr algn="just"/>
            <a:r>
              <a:rPr lang="cs-CZ" sz="1800" dirty="0"/>
              <a:t>Podle Vebra a kolektivu (2017) inovace představuje komplexní proces od nápadu přes vývoj až po realizaci a komercionalizaci. </a:t>
            </a:r>
          </a:p>
          <a:p>
            <a:pPr algn="just"/>
            <a:r>
              <a:rPr lang="cs-CZ" sz="1800" dirty="0"/>
              <a:t>Inovace je hybným faktorem každé organizace, jelikož jejím prostřednictvím dochází k italizaci produktového portfolia a tím k posílení pozice organizace na trhu, ke zvyšování efektivnosti provozních činností, zvyšování kvality a snižování nákladů atd. </a:t>
            </a:r>
          </a:p>
          <a:p>
            <a:pPr algn="just"/>
            <a:r>
              <a:rPr lang="cs-CZ" sz="1800" dirty="0"/>
              <a:t>J. A. </a:t>
            </a:r>
            <a:r>
              <a:rPr lang="cs-CZ" sz="1800" dirty="0" err="1"/>
              <a:t>Schumpeter</a:t>
            </a:r>
            <a:r>
              <a:rPr lang="cs-CZ" sz="1800" dirty="0"/>
              <a:t> považoval inovace za podstatu ekonomického vývoje tržních ekonomik, které narušují stávající rovnováhu a opět ji navozují, ale na kvalitativně vyšší úrovni. </a:t>
            </a:r>
          </a:p>
          <a:p>
            <a:pPr lvl="0"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inovací I</a:t>
            </a:r>
          </a:p>
        </p:txBody>
      </p:sp>
    </p:spTree>
    <p:extLst>
      <p:ext uri="{BB962C8B-B14F-4D97-AF65-F5344CB8AC3E}">
        <p14:creationId xmlns:p14="http://schemas.microsoft.com/office/powerpoint/2010/main" val="5464886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6419" y="710406"/>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a:t>Nejčastěji rozeznáváme tyto druhy inovací:</a:t>
            </a:r>
          </a:p>
          <a:p>
            <a:pPr lvl="0"/>
            <a:r>
              <a:rPr lang="cs-CZ" sz="1800" dirty="0"/>
              <a:t>produktové inovace – mohou mít podobu technicky nových produktů nebo technicky vylepšených produktů;</a:t>
            </a:r>
          </a:p>
          <a:p>
            <a:pPr lvl="0"/>
            <a:r>
              <a:rPr lang="cs-CZ" sz="1800" dirty="0"/>
              <a:t>procesní inovace;</a:t>
            </a:r>
          </a:p>
          <a:p>
            <a:pPr lvl="0"/>
            <a:r>
              <a:rPr lang="cs-CZ" sz="1800" dirty="0"/>
              <a:t>marketingové inovace;</a:t>
            </a:r>
          </a:p>
          <a:p>
            <a:pPr lvl="0"/>
            <a:r>
              <a:rPr lang="cs-CZ" sz="1800" dirty="0"/>
              <a:t>organizační inovace.</a:t>
            </a:r>
          </a:p>
          <a:p>
            <a:pPr marL="0" indent="0">
              <a:buNone/>
            </a:pPr>
            <a:r>
              <a:rPr lang="cs-CZ" sz="1800" dirty="0"/>
              <a:t>Jiné členění používá například </a:t>
            </a:r>
            <a:r>
              <a:rPr lang="cs-CZ" sz="1800" dirty="0" err="1"/>
              <a:t>Gary</a:t>
            </a:r>
            <a:r>
              <a:rPr lang="cs-CZ" sz="1800" dirty="0"/>
              <a:t> </a:t>
            </a:r>
            <a:r>
              <a:rPr lang="cs-CZ" sz="1800" dirty="0" err="1"/>
              <a:t>Hamel</a:t>
            </a:r>
            <a:r>
              <a:rPr lang="cs-CZ" sz="1800" dirty="0"/>
              <a:t>, který vytvořil pyramidu inovací, ve které uvádí tyto typy inovací:</a:t>
            </a:r>
          </a:p>
          <a:p>
            <a:pPr lvl="0"/>
            <a:r>
              <a:rPr lang="cs-CZ" sz="1800" dirty="0"/>
              <a:t>inovace managementu;</a:t>
            </a:r>
          </a:p>
          <a:p>
            <a:pPr lvl="0"/>
            <a:r>
              <a:rPr lang="cs-CZ" sz="1800" dirty="0"/>
              <a:t>inovace strategie;</a:t>
            </a:r>
          </a:p>
          <a:p>
            <a:pPr lvl="0"/>
            <a:r>
              <a:rPr lang="cs-CZ" sz="1800" dirty="0"/>
              <a:t>inovace výrobku/služby;</a:t>
            </a:r>
          </a:p>
          <a:p>
            <a:pPr lvl="0"/>
            <a:r>
              <a:rPr lang="cs-CZ" sz="1800" dirty="0"/>
              <a:t>inovace provozních činností.</a:t>
            </a:r>
          </a:p>
          <a:p>
            <a:pPr algn="just"/>
            <a:endParaRPr lang="cs-CZ" sz="1800" dirty="0"/>
          </a:p>
          <a:p>
            <a:pPr lvl="0"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inovací II</a:t>
            </a:r>
          </a:p>
        </p:txBody>
      </p:sp>
    </p:spTree>
    <p:extLst>
      <p:ext uri="{BB962C8B-B14F-4D97-AF65-F5344CB8AC3E}">
        <p14:creationId xmlns:p14="http://schemas.microsoft.com/office/powerpoint/2010/main" val="2418273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Z kvalitativního hlediska, vytvořil František Valenta klasifikaci, která se nazývá řády inovací:</a:t>
            </a:r>
          </a:p>
          <a:p>
            <a:pPr lvl="0" algn="just"/>
            <a:r>
              <a:rPr lang="cs-CZ" sz="1600" i="1" dirty="0"/>
              <a:t>racionalizační inovace</a:t>
            </a:r>
          </a:p>
          <a:p>
            <a:pPr marL="0" lvl="0" indent="268288" algn="just">
              <a:buNone/>
            </a:pPr>
            <a:r>
              <a:rPr lang="cs-CZ" sz="1600" dirty="0"/>
              <a:t>1. řád – kvantitativní inovace, změna kvanta;</a:t>
            </a:r>
          </a:p>
          <a:p>
            <a:pPr marL="0" lvl="0" indent="268288" algn="just">
              <a:buNone/>
            </a:pPr>
            <a:r>
              <a:rPr lang="cs-CZ" sz="1600" dirty="0"/>
              <a:t>2. řád – intenzita, zvýšení intenzity;</a:t>
            </a:r>
          </a:p>
          <a:p>
            <a:pPr marL="0" lvl="0" indent="268288" algn="just">
              <a:buNone/>
            </a:pPr>
            <a:r>
              <a:rPr lang="cs-CZ" sz="1600" dirty="0"/>
              <a:t>3. řád – reorganizace;</a:t>
            </a:r>
          </a:p>
          <a:p>
            <a:pPr marL="0" lvl="0" indent="268288" algn="just">
              <a:buNone/>
            </a:pPr>
            <a:r>
              <a:rPr lang="cs-CZ" sz="1600" dirty="0"/>
              <a:t>4. řád – kvalitativní adaptace;</a:t>
            </a:r>
          </a:p>
          <a:p>
            <a:pPr lvl="0" algn="just"/>
            <a:r>
              <a:rPr lang="cs-CZ" sz="1600" i="1" dirty="0"/>
              <a:t>kvalitativní inovace</a:t>
            </a:r>
          </a:p>
          <a:p>
            <a:pPr marL="0" lvl="0" indent="268288" algn="just">
              <a:buNone/>
            </a:pPr>
            <a:r>
              <a:rPr lang="cs-CZ" sz="1600" dirty="0"/>
              <a:t>5. řád – nová varianta;</a:t>
            </a:r>
          </a:p>
          <a:p>
            <a:pPr marL="0" lvl="0" indent="268288" algn="just">
              <a:buNone/>
            </a:pPr>
            <a:r>
              <a:rPr lang="cs-CZ" sz="1600" dirty="0"/>
              <a:t>6. řád – nová generace;</a:t>
            </a:r>
          </a:p>
          <a:p>
            <a:pPr marL="0" lvl="0" indent="268288" algn="just">
              <a:buNone/>
            </a:pPr>
            <a:r>
              <a:rPr lang="cs-CZ" sz="1600" dirty="0"/>
              <a:t>7. řád – nový druh;</a:t>
            </a:r>
          </a:p>
          <a:p>
            <a:pPr marL="0" lvl="0" indent="268288" algn="just">
              <a:buNone/>
            </a:pPr>
            <a:r>
              <a:rPr lang="cs-CZ" sz="1600" dirty="0"/>
              <a:t>8. řád – nový rod;</a:t>
            </a:r>
          </a:p>
          <a:p>
            <a:pPr lvl="0" algn="just"/>
            <a:r>
              <a:rPr lang="cs-CZ" sz="1600" i="1" dirty="0"/>
              <a:t>radikální inovace </a:t>
            </a:r>
          </a:p>
          <a:p>
            <a:pPr marL="0" lvl="0" indent="268288" algn="just">
              <a:buNone/>
            </a:pPr>
            <a:r>
              <a:rPr lang="cs-CZ" sz="1600" dirty="0"/>
              <a:t>9. řád – nový kmen, nový přístup</a:t>
            </a:r>
          </a:p>
          <a:p>
            <a:pPr algn="just"/>
            <a:endParaRPr lang="cs-CZ" sz="1600" dirty="0"/>
          </a:p>
          <a:p>
            <a:pPr lvl="0"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inovací III</a:t>
            </a:r>
          </a:p>
        </p:txBody>
      </p:sp>
    </p:spTree>
    <p:extLst>
      <p:ext uri="{BB962C8B-B14F-4D97-AF65-F5344CB8AC3E}">
        <p14:creationId xmlns:p14="http://schemas.microsoft.com/office/powerpoint/2010/main" val="214131833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Management inovací </a:t>
            </a:r>
            <a:r>
              <a:rPr lang="cs-CZ" sz="1800" dirty="0"/>
              <a:t>se zabývá problematikou řízení inovací a inovačních aktivit v organizaci. </a:t>
            </a:r>
          </a:p>
          <a:p>
            <a:pPr lvl="0" algn="just"/>
            <a:r>
              <a:rPr lang="cs-CZ" sz="1800" b="1" dirty="0"/>
              <a:t>Management inovací </a:t>
            </a:r>
            <a:r>
              <a:rPr lang="cs-CZ" sz="1800" dirty="0"/>
              <a:t>je manažerskou disciplínou, která představuje komplex aktivit spojených s procesem, který začíná iniciací inovací a končí komerčním uplatněním inovací. </a:t>
            </a:r>
          </a:p>
          <a:p>
            <a:pPr lvl="0" algn="just"/>
            <a:r>
              <a:rPr lang="cs-CZ" sz="1800" dirty="0"/>
              <a:t>Předmětem tohoto managementu jsou inovace, které jsou chápány jako hluboké, kvalitativní změny v různých oblastech organizace a společnosti. </a:t>
            </a:r>
          </a:p>
          <a:p>
            <a:pPr lvl="0" algn="just"/>
            <a:r>
              <a:rPr lang="cs-CZ" sz="1800" dirty="0"/>
              <a:t>Ne každá změna může být chápána jako inovace. Aby změna byla změnou inovační, tak musí splňovat určitá kritéria z hlediska kvality a hloubky změny. Z tohoto důvodu jsou inovace různě klasifikovány a členěny do tříd.</a:t>
            </a:r>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inovací IV</a:t>
            </a:r>
          </a:p>
        </p:txBody>
      </p:sp>
    </p:spTree>
    <p:extLst>
      <p:ext uri="{BB962C8B-B14F-4D97-AF65-F5344CB8AC3E}">
        <p14:creationId xmlns:p14="http://schemas.microsoft.com/office/powerpoint/2010/main" val="395028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Jednou z prvních komplexnějších teorií </a:t>
            </a:r>
            <a:r>
              <a:rPr lang="cs-CZ" sz="1800" dirty="0" err="1"/>
              <a:t>leadershipu</a:t>
            </a:r>
            <a:r>
              <a:rPr lang="cs-CZ" sz="1800" dirty="0"/>
              <a:t>, která se dostala do popředí zájmu ve druhé polovině dvacátého století, je </a:t>
            </a:r>
            <a:r>
              <a:rPr lang="cs-CZ" sz="1800" b="1" dirty="0"/>
              <a:t>teorie stylů</a:t>
            </a:r>
            <a:r>
              <a:rPr lang="cs-CZ" sz="1800" dirty="0"/>
              <a:t>. </a:t>
            </a:r>
          </a:p>
          <a:p>
            <a:pPr algn="just"/>
            <a:r>
              <a:rPr lang="cs-CZ" sz="1800" dirty="0"/>
              <a:t>Rozdílnost stylů vedení vychází ze dvou základních dimenzí, a to z míry direktivnosti a z míry participace. </a:t>
            </a:r>
          </a:p>
          <a:p>
            <a:pPr algn="just"/>
            <a:r>
              <a:rPr lang="cs-CZ" sz="1800" dirty="0"/>
              <a:t>Míra direktivnosti zobrazuje míru podpory samostatného chování a jednání spolupracovníka manažera. Zjednodušeně řečeno, do jaké míry manažer umožňuje a podporuje samostatné aktivity spolupracovníků a do jaké míry striktně řídí veškeré aktivity svých spolupracovníků. </a:t>
            </a:r>
          </a:p>
          <a:p>
            <a:pPr algn="just"/>
            <a:r>
              <a:rPr lang="cs-CZ" sz="1800" dirty="0"/>
              <a:t>Míra participace představuje míru možností členů skupiny participovat na rozhodování a zároveň připravenost spolupracovníků podílet se na odpovědnosti spjatou s rozhodovací pravomocí.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stylů – Kurt </a:t>
            </a:r>
            <a:r>
              <a:rPr lang="cs-CZ" dirty="0" err="1"/>
              <a:t>Lewinovy</a:t>
            </a:r>
            <a:r>
              <a:rPr lang="cs-CZ" dirty="0"/>
              <a:t> styly vedení (30. léta 20. století)</a:t>
            </a:r>
          </a:p>
        </p:txBody>
      </p:sp>
    </p:spTree>
    <p:extLst>
      <p:ext uri="{BB962C8B-B14F-4D97-AF65-F5344CB8AC3E}">
        <p14:creationId xmlns:p14="http://schemas.microsoft.com/office/powerpoint/2010/main" val="8346042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Informace</a:t>
            </a:r>
            <a:r>
              <a:rPr lang="cs-CZ" sz="1800" dirty="0"/>
              <a:t> jsou strukturovaná, organizovaná, shrnutá a interpretovaná data, závislá na jejich uživateli. K tomu, abychom mohli informace využívat v procesu rozhodování a řízení, musí splňovat tato kritéria: relevantnost, reliabilita, validita, efektivita, odpovídající míra podrobnosti, srozumitelnost, aktuálnost, úplnost a kontinuita atd.</a:t>
            </a:r>
          </a:p>
          <a:p>
            <a:pPr marL="0" indent="0" algn="just">
              <a:buNone/>
            </a:pPr>
            <a:r>
              <a:rPr lang="cs-CZ" sz="1800" dirty="0"/>
              <a:t>Data můžeme členit podle následujících kritérií (Kozel a kol., 2006):</a:t>
            </a:r>
          </a:p>
          <a:p>
            <a:pPr lvl="0" algn="just"/>
            <a:r>
              <a:rPr lang="cs-CZ" sz="1800" dirty="0"/>
              <a:t>podle zdroje – sekundární, primární;</a:t>
            </a:r>
          </a:p>
          <a:p>
            <a:pPr lvl="0" algn="just"/>
            <a:r>
              <a:rPr lang="cs-CZ" sz="1800" dirty="0"/>
              <a:t>podle formy vyjádření dat (měřitelnost) – kvantitativní, kvalitativní;</a:t>
            </a:r>
          </a:p>
          <a:p>
            <a:pPr lvl="0" algn="just"/>
            <a:r>
              <a:rPr lang="cs-CZ" sz="1800" dirty="0"/>
              <a:t>podle charakteru – hard data, soft data;</a:t>
            </a:r>
          </a:p>
          <a:p>
            <a:pPr lvl="0" algn="just"/>
            <a:r>
              <a:rPr lang="cs-CZ" sz="1800" dirty="0"/>
              <a:t>podle časového hlediska – stavová, toková;</a:t>
            </a:r>
          </a:p>
          <a:p>
            <a:pPr lvl="0" algn="just"/>
            <a:r>
              <a:rPr lang="cs-CZ" sz="1800" dirty="0"/>
              <a:t>z hlediska závislosti – data na sobě nezávislá, data na sobě závislá;</a:t>
            </a:r>
          </a:p>
          <a:p>
            <a:pPr lvl="0" algn="just"/>
            <a:r>
              <a:rPr lang="cs-CZ" sz="1800" dirty="0"/>
              <a:t>podle formy zpracování dat – data agregovaná, data neagregovaná;</a:t>
            </a:r>
          </a:p>
          <a:p>
            <a:pPr algn="just"/>
            <a:r>
              <a:rPr lang="cs-CZ" sz="1800" dirty="0"/>
              <a:t>data podle obsahu – fakta, znalosti, názory, záměry, motivy.</a:t>
            </a:r>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Informační management I</a:t>
            </a:r>
          </a:p>
        </p:txBody>
      </p:sp>
    </p:spTree>
    <p:extLst>
      <p:ext uri="{BB962C8B-B14F-4D97-AF65-F5344CB8AC3E}">
        <p14:creationId xmlns:p14="http://schemas.microsoft.com/office/powerpoint/2010/main" val="266481189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Informační management </a:t>
            </a:r>
            <a:r>
              <a:rPr lang="cs-CZ" sz="1800" dirty="0"/>
              <a:t>lze definovat jako transdisciplinárně pojatý soubor poznatků, metod a doporučení systémových přístupů informatiky, které pomáhají vhodně realizovat informační procesy manažerského myšlení a jednání k dosažení cílů uvažované organizace.</a:t>
            </a:r>
          </a:p>
          <a:p>
            <a:pPr algn="just"/>
            <a:r>
              <a:rPr lang="cs-CZ" sz="1800" dirty="0"/>
              <a:t>Informační management se zabývá řízením informací v organizaci. Cílem informačního managementu je řízení a správa informačního systému organizace. Informační management v současném pojetí je úzce spojen s rozvojem informačních technologií a s explicitními znalostmi. Informační technologie je souhrn hardwarového, softwarového, databázového a komunikačního vybavení podniku.</a:t>
            </a:r>
          </a:p>
          <a:p>
            <a:pPr algn="just"/>
            <a:r>
              <a:rPr lang="cs-CZ" sz="1800" dirty="0"/>
              <a:t>Význam informačního managementu je strategický, podpůrný, vytváří infrastrukturu systému řízení organizace a působí na všech úrovních řízení organizace.</a:t>
            </a:r>
          </a:p>
          <a:p>
            <a:pPr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Informační management II</a:t>
            </a:r>
          </a:p>
        </p:txBody>
      </p:sp>
    </p:spTree>
    <p:extLst>
      <p:ext uri="{BB962C8B-B14F-4D97-AF65-F5344CB8AC3E}">
        <p14:creationId xmlns:p14="http://schemas.microsoft.com/office/powerpoint/2010/main" val="42310187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Informační manažer</a:t>
            </a:r>
            <a:r>
              <a:rPr lang="cs-CZ" sz="1800" dirty="0"/>
              <a:t> představuje osobu, která je plně zodpovědná za kvalitu a rozvoj informačního systému dané organizace. </a:t>
            </a:r>
          </a:p>
          <a:p>
            <a:pPr marL="0" indent="0" algn="just">
              <a:buNone/>
            </a:pPr>
            <a:r>
              <a:rPr lang="cs-CZ" sz="1800" dirty="0"/>
              <a:t>Úkolem informačního manažera je mimo jiné:</a:t>
            </a:r>
          </a:p>
          <a:p>
            <a:pPr lvl="0" algn="just"/>
            <a:r>
              <a:rPr lang="cs-CZ" sz="1800" dirty="0"/>
              <a:t>registrovat relevantní obsahové a informační změny uvnitř organizace a v jejím okolí; </a:t>
            </a:r>
          </a:p>
          <a:p>
            <a:pPr lvl="0" algn="just"/>
            <a:r>
              <a:rPr lang="cs-CZ" sz="1800" dirty="0"/>
              <a:t>být zodpovědný za technické, programové, organizační, datové a lidské zdroje informačního systému;</a:t>
            </a:r>
          </a:p>
          <a:p>
            <a:pPr lvl="0" algn="just"/>
            <a:r>
              <a:rPr lang="cs-CZ" sz="1800" dirty="0"/>
              <a:t>prakticky realizovat zvolené informační strategie;</a:t>
            </a:r>
          </a:p>
          <a:p>
            <a:pPr lvl="0" algn="just"/>
            <a:r>
              <a:rPr lang="cs-CZ" sz="1800" dirty="0"/>
              <a:t>vychovávat manažery a ostatní zaměstnance ve využívání IS/ICT;</a:t>
            </a:r>
          </a:p>
          <a:p>
            <a:pPr lvl="0" algn="just"/>
            <a:r>
              <a:rPr lang="cs-CZ" sz="1800" dirty="0"/>
              <a:t>vytvářet finanční rezervy na inovaci IS/ICT;</a:t>
            </a:r>
          </a:p>
          <a:p>
            <a:pPr lvl="0" algn="just"/>
            <a:r>
              <a:rPr lang="cs-CZ" sz="1800" dirty="0"/>
              <a:t>chránit informační systém proti narušení dat a úniku informací;</a:t>
            </a:r>
          </a:p>
          <a:p>
            <a:pPr lvl="0" algn="just"/>
            <a:r>
              <a:rPr lang="cs-CZ" sz="1800" dirty="0"/>
              <a:t>vybírat systémového integrátora nebo poskytovatele outsourcingových služeb. </a:t>
            </a:r>
          </a:p>
          <a:p>
            <a:pPr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Informační management III</a:t>
            </a:r>
          </a:p>
        </p:txBody>
      </p:sp>
    </p:spTree>
    <p:extLst>
      <p:ext uri="{BB962C8B-B14F-4D97-AF65-F5344CB8AC3E}">
        <p14:creationId xmlns:p14="http://schemas.microsoft.com/office/powerpoint/2010/main" val="30517906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Mezi hlavní úkoly informačního managementu patří:</a:t>
            </a:r>
          </a:p>
          <a:p>
            <a:pPr lvl="0" algn="just"/>
            <a:r>
              <a:rPr lang="cs-CZ" sz="1800" dirty="0"/>
              <a:t>tvorba strategie informačního systému ve vazbě na podnikovou strategii;</a:t>
            </a:r>
          </a:p>
          <a:p>
            <a:pPr lvl="0" algn="just"/>
            <a:r>
              <a:rPr lang="cs-CZ" sz="1800" dirty="0"/>
              <a:t>dlouhodobé plánování rozvoje informačního systému;</a:t>
            </a:r>
          </a:p>
          <a:p>
            <a:pPr lvl="0" algn="just"/>
            <a:r>
              <a:rPr lang="cs-CZ" sz="1800" dirty="0"/>
              <a:t>zvládnutí informačních technologií a jejich aplikačních možností;</a:t>
            </a:r>
          </a:p>
          <a:p>
            <a:pPr lvl="0" algn="just"/>
            <a:r>
              <a:rPr lang="cs-CZ" sz="1800" dirty="0"/>
              <a:t>řízení projektů zavádění informačních technologií;</a:t>
            </a:r>
          </a:p>
          <a:p>
            <a:pPr lvl="0" algn="just"/>
            <a:r>
              <a:rPr lang="cs-CZ" sz="1800" dirty="0"/>
              <a:t>zapojení uživatelů do zavádění a vývoje projektů informačních technologií;</a:t>
            </a:r>
          </a:p>
          <a:p>
            <a:pPr lvl="0" algn="just"/>
            <a:r>
              <a:rPr lang="cs-CZ" sz="1800" dirty="0"/>
              <a:t>výchova uživatelů informačních technologií.</a:t>
            </a:r>
          </a:p>
          <a:p>
            <a:pPr algn="just"/>
            <a:endParaRPr lang="cs-CZ" sz="1800" dirty="0"/>
          </a:p>
          <a:p>
            <a:pPr algn="just"/>
            <a:r>
              <a:rPr lang="cs-CZ" sz="1800" dirty="0"/>
              <a:t>K zajištění účelné a účinné funkce informačního manažera je potřeba, aby byl členem vrcholového vedení organizace a disponoval adekvátním finančním fondem na údržbu a rozvoj informačního systému a informačních a komunikačních technologií. </a:t>
            </a:r>
          </a:p>
          <a:p>
            <a:pPr algn="just"/>
            <a:endParaRPr lang="cs-CZ" sz="1800" dirty="0"/>
          </a:p>
          <a:p>
            <a:pPr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Informační management IV</a:t>
            </a:r>
          </a:p>
        </p:txBody>
      </p:sp>
    </p:spTree>
    <p:extLst>
      <p:ext uri="{BB962C8B-B14F-4D97-AF65-F5344CB8AC3E}">
        <p14:creationId xmlns:p14="http://schemas.microsoft.com/office/powerpoint/2010/main" val="15792410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Jakost</a:t>
            </a:r>
            <a:r>
              <a:rPr lang="cs-CZ" sz="1800" dirty="0"/>
              <a:t> je chápána jako naplnění požadavků a přání zákazníků, a zároveň naplnění cílů organizace. </a:t>
            </a:r>
          </a:p>
          <a:p>
            <a:pPr lvl="0" algn="just"/>
            <a:r>
              <a:rPr lang="cs-CZ" sz="1800" dirty="0"/>
              <a:t>Definice jakosti z normy ČSN EN ISO 9000:2006 říká, že jakost je stupeň splnění požadavků souborem inherentních charakteristik. Přičemž požadavky jsou obvykle dány kombinací požadavků (potřeb a přání) zákazníků, dalších zainteresovaných stran a také legislativy. A inherentní charakteristika je spojená s takovými znaky výrobku nebo služby, které jsou pro daný produkt typický (např. vůně pro parfém, výkon pro motor apod.).</a:t>
            </a:r>
          </a:p>
          <a:p>
            <a:pPr lvl="0" algn="just"/>
            <a:r>
              <a:rPr lang="cs-CZ" sz="1800" dirty="0"/>
              <a:t>Management jakosti se zabývá problematikou jakosti v celé její šíři a komplexnosti.</a:t>
            </a:r>
          </a:p>
          <a:p>
            <a:pPr lvl="0" algn="just"/>
            <a:r>
              <a:rPr lang="cs-CZ" sz="1800" b="1" dirty="0"/>
              <a:t>Management jakosti</a:t>
            </a:r>
            <a:r>
              <a:rPr lang="cs-CZ" sz="1800" dirty="0"/>
              <a:t>, který představuje komplex aktivit zaměřených na zvyšování a udržování jakosti v podniku, je realizován prostřednictvím tří koncepcí, a to odvětvových standardů, norem ISO a koncepce TQM.</a:t>
            </a:r>
          </a:p>
          <a:p>
            <a:pPr lvl="0" algn="just"/>
            <a:endParaRPr lang="cs-CZ" sz="1800" dirty="0"/>
          </a:p>
          <a:p>
            <a:pPr algn="just"/>
            <a:endParaRPr lang="cs-CZ" sz="1800" dirty="0"/>
          </a:p>
          <a:p>
            <a:pPr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jakosti I</a:t>
            </a:r>
          </a:p>
        </p:txBody>
      </p:sp>
    </p:spTree>
    <p:extLst>
      <p:ext uri="{BB962C8B-B14F-4D97-AF65-F5344CB8AC3E}">
        <p14:creationId xmlns:p14="http://schemas.microsoft.com/office/powerpoint/2010/main" val="15103916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Management jakosti může být definován jako koordinované činnosti pro vedení a řízení organizace, které se týkají jakosti. Management jakosti je soubor vzájemně provázaných prvků, které jsou nedílnou součástí celkového systému řízení organizací, a který má garantovat maximalizaci spokojenosti zainteresovaných stran při minimální spotřebě zdrojů.</a:t>
            </a:r>
          </a:p>
          <a:p>
            <a:pPr lvl="0" algn="just"/>
            <a:r>
              <a:rPr lang="cs-CZ" sz="1800" dirty="0"/>
              <a:t>Činnosti spojené s managementem jakosti norma ČSN EN ISO 9000:2006 člení do čtyř hlavních souborů označovaných jako plánování, řízení, prokazování a zlepšování jakosti. Zatímco plánování jakosti můžeme chápat jako strategický soubor procesů, tak řízení a prokazování jakosti jsou činnosti charakteru operativního. </a:t>
            </a:r>
          </a:p>
          <a:p>
            <a:pPr lvl="0" algn="just"/>
            <a:r>
              <a:rPr lang="cs-CZ" sz="1800" dirty="0"/>
              <a:t>Zlepšování jakosti se chápe jako činnosti, které vedou k dosažení nové, vyšší úrovně uspokojováním požadavků zákazníků a dalších zainteresovaných subjektů (jako jsou zaměstnanci, dodavatelé, vlastníci, společnost).</a:t>
            </a:r>
          </a:p>
          <a:p>
            <a:pPr lvl="0" algn="just"/>
            <a:endParaRPr lang="cs-CZ" sz="1800" dirty="0"/>
          </a:p>
          <a:p>
            <a:pPr algn="just"/>
            <a:endParaRPr lang="cs-CZ" sz="1800" dirty="0"/>
          </a:p>
          <a:p>
            <a:pPr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jakosti II</a:t>
            </a:r>
          </a:p>
        </p:txBody>
      </p:sp>
    </p:spTree>
    <p:extLst>
      <p:ext uri="{BB962C8B-B14F-4D97-AF65-F5344CB8AC3E}">
        <p14:creationId xmlns:p14="http://schemas.microsoft.com/office/powerpoint/2010/main" val="22055026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i="1" dirty="0"/>
              <a:t>Základní principy moderního managementu jakosti</a:t>
            </a:r>
            <a:r>
              <a:rPr lang="cs-CZ" sz="1800" dirty="0"/>
              <a:t> (Nenadál a kol., 2016):</a:t>
            </a:r>
          </a:p>
          <a:p>
            <a:pPr lvl="0"/>
            <a:r>
              <a:rPr lang="cs-CZ" sz="1800" dirty="0"/>
              <a:t>zaměření na zákazníka;</a:t>
            </a:r>
          </a:p>
          <a:p>
            <a:pPr lvl="0"/>
            <a:r>
              <a:rPr lang="cs-CZ" sz="1800" dirty="0"/>
              <a:t>vůdcovství;</a:t>
            </a:r>
          </a:p>
          <a:p>
            <a:pPr lvl="0"/>
            <a:r>
              <a:rPr lang="cs-CZ" sz="1800" dirty="0"/>
              <a:t>zapojení zaměstnanců;</a:t>
            </a:r>
          </a:p>
          <a:p>
            <a:pPr lvl="0"/>
            <a:r>
              <a:rPr lang="cs-CZ" sz="1800" dirty="0"/>
              <a:t>učení se;</a:t>
            </a:r>
          </a:p>
          <a:p>
            <a:pPr lvl="0"/>
            <a:r>
              <a:rPr lang="cs-CZ" sz="1800" dirty="0"/>
              <a:t>flexibilita;</a:t>
            </a:r>
          </a:p>
          <a:p>
            <a:pPr lvl="0"/>
            <a:r>
              <a:rPr lang="cs-CZ" sz="1800" dirty="0"/>
              <a:t>procesní přístup;</a:t>
            </a:r>
          </a:p>
          <a:p>
            <a:pPr lvl="0"/>
            <a:r>
              <a:rPr lang="cs-CZ" sz="1800" dirty="0"/>
              <a:t>systémový přístup k managementu;</a:t>
            </a:r>
          </a:p>
          <a:p>
            <a:pPr lvl="0"/>
            <a:r>
              <a:rPr lang="cs-CZ" sz="1800" dirty="0"/>
              <a:t>neustálé zlepšování;</a:t>
            </a:r>
          </a:p>
          <a:p>
            <a:pPr lvl="0"/>
            <a:r>
              <a:rPr lang="cs-CZ" sz="1800" dirty="0"/>
              <a:t>management na základě faktů;</a:t>
            </a:r>
          </a:p>
          <a:p>
            <a:pPr lvl="0"/>
            <a:r>
              <a:rPr lang="cs-CZ" sz="1800" dirty="0"/>
              <a:t>vzájemně prospěšné vztahy s dodavateli;</a:t>
            </a:r>
          </a:p>
          <a:p>
            <a:r>
              <a:rPr lang="cs-CZ" sz="1800" dirty="0"/>
              <a:t>společenská odpovědnost.</a:t>
            </a:r>
          </a:p>
          <a:p>
            <a:pPr algn="just"/>
            <a:endParaRPr lang="cs-CZ" sz="1800" dirty="0"/>
          </a:p>
          <a:p>
            <a:pPr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jakosti III</a:t>
            </a:r>
          </a:p>
        </p:txBody>
      </p:sp>
    </p:spTree>
    <p:extLst>
      <p:ext uri="{BB962C8B-B14F-4D97-AF65-F5344CB8AC3E}">
        <p14:creationId xmlns:p14="http://schemas.microsoft.com/office/powerpoint/2010/main" val="35288223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174" y="771550"/>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Ve světě se uplatňují tři základní koncepce managementu jakosti, a to jsou odvětvové standardy, normy ISO, koncepce TQM.</a:t>
            </a:r>
          </a:p>
          <a:p>
            <a:pPr lvl="0" algn="just"/>
            <a:r>
              <a:rPr lang="cs-CZ" sz="1800" b="1" dirty="0"/>
              <a:t>Odvětvové standardy</a:t>
            </a:r>
            <a:r>
              <a:rPr lang="cs-CZ" sz="1800" dirty="0"/>
              <a:t> vymezují specifické požadavky na management jakosti v daném odvětví. Tyto standardy se stanovují pro konkrétní odvětví z důvodu existence specifika daného odvětví. Odvětvové standardy obvykle respektují strukturu a požadavky norem ISO 9000, ale jsou mnohem náročnější než tyto normy. </a:t>
            </a:r>
            <a:r>
              <a:rPr lang="cs-CZ" sz="1800" b="1" dirty="0"/>
              <a:t>Koncepce managementu jakosti na bázi norem ISO</a:t>
            </a:r>
            <a:r>
              <a:rPr lang="cs-CZ" sz="1800" dirty="0"/>
              <a:t> si de facto vynutila globalizace tržního prostředí. Mezinárodní organizace pro normy ISO poprvé zveřejnila sadu norem zabývající se požadavky na systém management jakosti. Tyto normy dostaly označení ISO řady 9000. Normy vstoupily do obchodních vztahů na celém světě a Evropská unie je už od svého samého začátku zařadila mezi evropské normy a vyžaduje jejich širokou aplikaci. </a:t>
            </a:r>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jakosti IV</a:t>
            </a:r>
          </a:p>
        </p:txBody>
      </p:sp>
    </p:spTree>
    <p:extLst>
      <p:ext uri="{BB962C8B-B14F-4D97-AF65-F5344CB8AC3E}">
        <p14:creationId xmlns:p14="http://schemas.microsoft.com/office/powerpoint/2010/main" val="27311889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174" y="771550"/>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Ve světě se uplatňují tři základní koncepce managementu jakosti, a to jsou odvětvové standardy, normy ISO, koncepce TQM.</a:t>
            </a:r>
          </a:p>
          <a:p>
            <a:pPr lvl="0" algn="just"/>
            <a:r>
              <a:rPr lang="cs-CZ" sz="1800" b="1" dirty="0"/>
              <a:t>Odvětvové standardy</a:t>
            </a:r>
            <a:r>
              <a:rPr lang="cs-CZ" sz="1800" dirty="0"/>
              <a:t> vymezují specifické požadavky na management jakosti v daném odvětví. Tyto standardy se stanovují pro konkrétní odvětví z důvodu existence specifika daného odvětví. Odvětvové standardy obvykle respektují strukturu a požadavky norem ISO 9000, ale jsou mnohem náročnější než tyto normy. </a:t>
            </a:r>
            <a:r>
              <a:rPr lang="cs-CZ" sz="1800" b="1" dirty="0"/>
              <a:t>Koncepce managementu jakosti na bázi norem ISO</a:t>
            </a:r>
            <a:r>
              <a:rPr lang="cs-CZ" sz="1800" dirty="0"/>
              <a:t> si de facto vynutila globalizace tržního prostředí. Mezinárodní organizace pro normy ISO poprvé zveřejnila sadu norem zabývající se požadavky na systém management jakosti. Tyto normy dostaly označení ISO řady 9000. Normy vstoupily do obchodních vztahů na celém světě a Evropská unie je už od svého samého začátku zařadila mezi evropské normy a vyžaduje jejich širokou aplikaci. </a:t>
            </a:r>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jakosti V</a:t>
            </a:r>
          </a:p>
        </p:txBody>
      </p:sp>
    </p:spTree>
    <p:extLst>
      <p:ext uri="{BB962C8B-B14F-4D97-AF65-F5344CB8AC3E}">
        <p14:creationId xmlns:p14="http://schemas.microsoft.com/office/powerpoint/2010/main" val="24085352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174" y="771550"/>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Mezi základní charakteristiky koncepce ISO norem patří:</a:t>
            </a:r>
          </a:p>
          <a:p>
            <a:pPr lvl="0" algn="just"/>
            <a:r>
              <a:rPr lang="cs-CZ" sz="1700" dirty="0"/>
              <a:t>normy ISO řady 9000 mají univerzální (generický) charakter, což znamená, že jejich aplikace nezávisí ani na charakteru procesů, ani na povaze výrobků;</a:t>
            </a:r>
          </a:p>
          <a:p>
            <a:pPr lvl="0" algn="just"/>
            <a:r>
              <a:rPr lang="cs-CZ" sz="1700" dirty="0"/>
              <a:t>normy ISO řady 9000 nejsou závazné, ale pouze doporučující.</a:t>
            </a:r>
          </a:p>
          <a:p>
            <a:pPr marL="0" indent="0" algn="just">
              <a:buNone/>
            </a:pPr>
            <a:r>
              <a:rPr lang="cs-CZ" sz="1700" dirty="0"/>
              <a:t>Soustava norem ISO 9000:2000, která je v České republice zavedena jako ČSN EN ISO řady 9000 (česká verze byla poprvé vydána v roce 2001) je v současnosti tvořena základním souborem čtyř norem:</a:t>
            </a:r>
          </a:p>
          <a:p>
            <a:pPr lvl="0" algn="just"/>
            <a:r>
              <a:rPr lang="cs-CZ" sz="1700" dirty="0"/>
              <a:t>ISO 9000:2005 Systémy managementu kvality – Základní principy a slovník;</a:t>
            </a:r>
          </a:p>
          <a:p>
            <a:pPr lvl="0" algn="just"/>
            <a:r>
              <a:rPr lang="cs-CZ" sz="1700" dirty="0"/>
              <a:t>ISO 9001:2000 Systémy managementu jakosti – Požadavky;</a:t>
            </a:r>
          </a:p>
          <a:p>
            <a:pPr lvl="0" algn="just"/>
            <a:r>
              <a:rPr lang="cs-CZ" sz="1700" dirty="0"/>
              <a:t>ISO 9004:2000 Systémy managementu jakosti – Směrnice pro zlepšování výkonnosti;</a:t>
            </a:r>
          </a:p>
          <a:p>
            <a:pPr lvl="0" algn="just"/>
            <a:r>
              <a:rPr lang="cs-CZ" sz="1700" dirty="0"/>
              <a:t>ISO 19011:2002 Směrnice pro </a:t>
            </a:r>
            <a:r>
              <a:rPr lang="cs-CZ" sz="1700" dirty="0" err="1"/>
              <a:t>auditování</a:t>
            </a:r>
            <a:r>
              <a:rPr lang="cs-CZ" sz="1700" dirty="0"/>
              <a:t> systémů managementu jakosti a systémů environmentálního managementu.</a:t>
            </a:r>
          </a:p>
          <a:p>
            <a:pPr lvl="0" algn="just"/>
            <a:endParaRPr lang="cs-CZ" sz="1700" dirty="0"/>
          </a:p>
          <a:p>
            <a:pPr algn="just"/>
            <a:endParaRPr lang="cs-CZ" sz="1700" dirty="0"/>
          </a:p>
          <a:p>
            <a:pPr lvl="0"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jakosti VI</a:t>
            </a:r>
          </a:p>
        </p:txBody>
      </p:sp>
    </p:spTree>
    <p:extLst>
      <p:ext uri="{BB962C8B-B14F-4D97-AF65-F5344CB8AC3E}">
        <p14:creationId xmlns:p14="http://schemas.microsoft.com/office/powerpoint/2010/main" val="2986757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Autoritativní</a:t>
            </a:r>
            <a:r>
              <a:rPr lang="cs-CZ" sz="1800" dirty="0"/>
              <a:t> (autokratický, direktivní) styl vedení – lídr přesně stanovuje způsob práce, sám se rozhoduje s velmi omezenou participací spolupracovníků, lídr přikazuje a kontroluje naplnění výsledků. </a:t>
            </a:r>
          </a:p>
          <a:p>
            <a:pPr marL="0" lvl="0" indent="0" algn="just">
              <a:buNone/>
            </a:pPr>
            <a:endParaRPr lang="cs-CZ" sz="1800" dirty="0"/>
          </a:p>
          <a:p>
            <a:pPr marL="0" lvl="0" indent="0" algn="just">
              <a:buNone/>
            </a:pPr>
            <a:r>
              <a:rPr lang="cs-CZ" sz="1800" dirty="0"/>
              <a:t>U tohoto stylu vedení můžeme rozeznat následující </a:t>
            </a:r>
            <a:r>
              <a:rPr lang="cs-CZ" sz="1800" dirty="0" err="1"/>
              <a:t>substyly</a:t>
            </a:r>
            <a:r>
              <a:rPr lang="cs-CZ" sz="1800" dirty="0"/>
              <a:t>:</a:t>
            </a:r>
          </a:p>
          <a:p>
            <a:pPr marL="357188" lvl="1" indent="-357188" algn="just">
              <a:buFont typeface="Arial" panose="020B0604020202020204" pitchFamily="34" charset="0"/>
              <a:buChar char="•"/>
            </a:pPr>
            <a:r>
              <a:rPr lang="cs-CZ" sz="1800" dirty="0"/>
              <a:t>nezávislý autoritativní styl vedení – lídr pro své rozhodování nepotřebuje další informace, rozhoduje se na základě vlastního uvážení;</a:t>
            </a:r>
          </a:p>
          <a:p>
            <a:pPr algn="just"/>
            <a:r>
              <a:rPr lang="cs-CZ" sz="1800" dirty="0"/>
              <a:t>podporovaný autoritativní styl vedení – lídr pro své rozhodování získává informace od svého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Autoritativní styl vedení</a:t>
            </a:r>
          </a:p>
        </p:txBody>
      </p:sp>
    </p:spTree>
    <p:extLst>
      <p:ext uri="{BB962C8B-B14F-4D97-AF65-F5344CB8AC3E}">
        <p14:creationId xmlns:p14="http://schemas.microsoft.com/office/powerpoint/2010/main" val="408584966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174" y="771550"/>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Koncepce managementu jakosti na bázi TQM (</a:t>
            </a:r>
            <a:r>
              <a:rPr lang="cs-CZ" sz="1800" b="1" dirty="0" err="1"/>
              <a:t>Total</a:t>
            </a:r>
            <a:r>
              <a:rPr lang="cs-CZ" sz="1800" b="1" dirty="0"/>
              <a:t> </a:t>
            </a:r>
            <a:r>
              <a:rPr lang="cs-CZ" sz="1800" b="1" dirty="0" err="1"/>
              <a:t>Quality</a:t>
            </a:r>
            <a:r>
              <a:rPr lang="cs-CZ" sz="1800" b="1" dirty="0"/>
              <a:t> Management)</a:t>
            </a:r>
            <a:r>
              <a:rPr lang="cs-CZ" sz="1800" dirty="0"/>
              <a:t> byla zformulována během druhé poloviny dvacátého století v Japonsku, následně v USA a v Evropě. </a:t>
            </a:r>
          </a:p>
          <a:p>
            <a:pPr lvl="0" algn="just"/>
            <a:r>
              <a:rPr lang="cs-CZ" sz="1800" dirty="0"/>
              <a:t>Jedná se otevřenou filozofii managementu organizací, na jejímž základě a pro její podporu byly vyvinuty různé modely, dnes nejčastěji označované jako modely excelence organizací. </a:t>
            </a:r>
          </a:p>
          <a:p>
            <a:pPr lvl="0" algn="just"/>
            <a:r>
              <a:rPr lang="cs-CZ" sz="1800" dirty="0"/>
              <a:t>Z těchto modelů jsou nejznámější model </a:t>
            </a:r>
            <a:r>
              <a:rPr lang="cs-CZ" sz="1800" dirty="0" err="1"/>
              <a:t>Demingovy</a:t>
            </a:r>
            <a:r>
              <a:rPr lang="cs-CZ" sz="1800" dirty="0"/>
              <a:t> ceny za jakost v Japonsku, model americké Národní ceny </a:t>
            </a:r>
            <a:r>
              <a:rPr lang="cs-CZ" sz="1800" dirty="0" err="1"/>
              <a:t>Malcolma</a:t>
            </a:r>
            <a:r>
              <a:rPr lang="cs-CZ" sz="1800" dirty="0"/>
              <a:t> </a:t>
            </a:r>
            <a:r>
              <a:rPr lang="cs-CZ" sz="1800" dirty="0" err="1"/>
              <a:t>Baldridge</a:t>
            </a:r>
            <a:r>
              <a:rPr lang="cs-CZ" sz="1800" dirty="0"/>
              <a:t> a v Evropě nejrozšířenější model EFQM Model Excelence. </a:t>
            </a:r>
          </a:p>
          <a:p>
            <a:pPr lvl="0" algn="just"/>
            <a:r>
              <a:rPr lang="cs-CZ" sz="1800" dirty="0"/>
              <a:t>Model Excelence EFQM, jehož poslední verze je z roku 2003, má devět základních kritérií (dále jsou členěna na 32 dílčích kritérií): vedení, lidé, politika a strategie, partnerství a zdroje, procesy, výsledky vzhledem k zaměstnancům, výsledky vzhledem k zákazníkům, výsledky vzhledem ke společnosti, klíčové výsledky výkonnosti. </a:t>
            </a:r>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jakosti VII</a:t>
            </a:r>
          </a:p>
        </p:txBody>
      </p:sp>
    </p:spTree>
    <p:extLst>
      <p:ext uri="{BB962C8B-B14F-4D97-AF65-F5344CB8AC3E}">
        <p14:creationId xmlns:p14="http://schemas.microsoft.com/office/powerpoint/2010/main" val="22612023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Environmentální management </a:t>
            </a:r>
            <a:r>
              <a:rPr lang="cs-CZ" sz="1800" dirty="0"/>
              <a:t>(EMS – </a:t>
            </a:r>
            <a:r>
              <a:rPr lang="cs-CZ" sz="1800" dirty="0" err="1"/>
              <a:t>Environmental</a:t>
            </a:r>
            <a:r>
              <a:rPr lang="cs-CZ" sz="1800" dirty="0"/>
              <a:t> Management </a:t>
            </a:r>
            <a:r>
              <a:rPr lang="cs-CZ" sz="1800" dirty="0" err="1"/>
              <a:t>System</a:t>
            </a:r>
            <a:r>
              <a:rPr lang="cs-CZ" sz="1800" dirty="0"/>
              <a:t>) je systém managementu, který svými systémovými nástroji upřednostňuje prevenci vzniku znečišťování a odpadů.</a:t>
            </a:r>
          </a:p>
          <a:p>
            <a:pPr algn="just"/>
            <a:r>
              <a:rPr lang="cs-CZ" sz="1800" dirty="0"/>
              <a:t>Environmentální management se zabývá problematikou ochrany životního prostředí při naplňování cílů organizace. </a:t>
            </a:r>
          </a:p>
          <a:p>
            <a:pPr algn="just"/>
            <a:r>
              <a:rPr lang="cs-CZ" sz="1800" dirty="0"/>
              <a:t>Je důležité, aby organizace při realizaci svých aktivit a naplňování svých cílů respektovat a chránila životní prostředí v nejvyšší možné míře.</a:t>
            </a:r>
          </a:p>
          <a:p>
            <a:pPr algn="just"/>
            <a:r>
              <a:rPr lang="cs-CZ" sz="1800" dirty="0"/>
              <a:t>Jedním z požadavků EMS je zavedení postupů k identifikaci a zajištění přístupu k požadavkům právních předpisů, včetně jejich následní aplikace v podnikovém prostředí. Tak EMS zajistí maximální soulad aktivit podniku s environmentální legislativou. </a:t>
            </a:r>
          </a:p>
          <a:p>
            <a:pPr algn="just"/>
            <a:r>
              <a:rPr lang="cs-CZ" sz="1800" dirty="0"/>
              <a:t>Aplikace systému EMS v podniku se dnes stává jistou konkurenční výhodou a často také prestižní záležitostí.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Environmentální management I</a:t>
            </a:r>
          </a:p>
        </p:txBody>
      </p:sp>
    </p:spTree>
    <p:extLst>
      <p:ext uri="{BB962C8B-B14F-4D97-AF65-F5344CB8AC3E}">
        <p14:creationId xmlns:p14="http://schemas.microsoft.com/office/powerpoint/2010/main" val="21383514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3063"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Cílem EMS se vlastně naplňují v deklarované environmentální politice, od které se odvíjejí dalších aktivity. </a:t>
            </a:r>
          </a:p>
          <a:p>
            <a:pPr algn="just"/>
            <a:r>
              <a:rPr lang="cs-CZ" sz="1800" b="1" dirty="0"/>
              <a:t>Environmentální politika</a:t>
            </a:r>
            <a:r>
              <a:rPr lang="cs-CZ" sz="1800" dirty="0"/>
              <a:t> je součástí příručky systému environmentálního managementu a v rámci tohoto systému je dokumentována, implementována a udržována. </a:t>
            </a:r>
          </a:p>
          <a:p>
            <a:pPr algn="just"/>
            <a:r>
              <a:rPr lang="cs-CZ" sz="1800" dirty="0"/>
              <a:t>Přičemž environmentální politika by měla být závazná pro všechny zaměstnance. </a:t>
            </a:r>
          </a:p>
          <a:p>
            <a:pPr algn="just"/>
            <a:r>
              <a:rPr lang="cs-CZ" sz="1800" dirty="0"/>
              <a:t>Je nutné pravidelné přezkoumávání a aktualizace environmentální politiky v rámci procesu přezkoumávání systému environmentálního managementu vrcholovým vedení podniku alespoň jednou ročně. </a:t>
            </a:r>
          </a:p>
          <a:p>
            <a:pPr algn="just"/>
            <a:r>
              <a:rPr lang="cs-CZ" sz="1800" dirty="0"/>
              <a:t>V podstatě existují dva základní způsoby, kterými podnik může přistoupit k zavedení systému EMS, a to aplikací standardů ISO řady 14000 (ISO 14001 a 14002) nebo registrace v programu EMAS (EMAS III).</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Environmentální management II</a:t>
            </a:r>
          </a:p>
        </p:txBody>
      </p:sp>
    </p:spTree>
    <p:extLst>
      <p:ext uri="{BB962C8B-B14F-4D97-AF65-F5344CB8AC3E}">
        <p14:creationId xmlns:p14="http://schemas.microsoft.com/office/powerpoint/2010/main" val="18312932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Norma ČSN EN ISO 14001:2005 Systémy environmentálního managementu - Specifikace s návodem pro použití je řídící dokument, který se skládá z pěti na sebe navazujících oblastí, které tvoří základní strukturu systému. Jedná se o oblast environmentální politiky, plánování, zavádění a provoz, kontrolní a nápravná opatření, přezkoumání vedením. </a:t>
            </a:r>
          </a:p>
          <a:p>
            <a:pPr algn="just"/>
            <a:r>
              <a:rPr lang="cs-CZ" sz="1800" dirty="0"/>
              <a:t>EMAS (</a:t>
            </a:r>
            <a:r>
              <a:rPr lang="cs-CZ" sz="1800" dirty="0" err="1"/>
              <a:t>Environmental</a:t>
            </a:r>
            <a:r>
              <a:rPr lang="cs-CZ" sz="1800" dirty="0"/>
              <a:t> Management and Audit </a:t>
            </a:r>
            <a:r>
              <a:rPr lang="cs-CZ" sz="1800" dirty="0" err="1"/>
              <a:t>Scheme</a:t>
            </a:r>
            <a:r>
              <a:rPr lang="cs-CZ" sz="1800" dirty="0"/>
              <a:t>) je jedním z nástrojů ekonomie životního prostředí uplatňovaných v rámci EU. Systém vstoupil v platnost nařízení Rady ES č. 1836/93 (dnes je již v platnosti její druhá revize označovaná jako EMAS III). V rámci EMAS se nad rámec požadavků ISO 14001 vyžaduje zejména: úvodní přezkoumání stavu životního prostředí; registr vlivu; posuzování i nepřímých environmentálních aspektů; zpracování, nezávislé posouzení a publikaci „prohlášení o stavu životního prostředí“.</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Environmentální management III</a:t>
            </a:r>
          </a:p>
        </p:txBody>
      </p:sp>
    </p:spTree>
    <p:extLst>
      <p:ext uri="{BB962C8B-B14F-4D97-AF65-F5344CB8AC3E}">
        <p14:creationId xmlns:p14="http://schemas.microsoft.com/office/powerpoint/2010/main" val="33202178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a:t>K hlavním přínosům aplikace EMS paří:</a:t>
            </a:r>
          </a:p>
          <a:p>
            <a:pPr lvl="0"/>
            <a:r>
              <a:rPr lang="cs-CZ" sz="1800" dirty="0"/>
              <a:t>zavedení pořádku v podniku;</a:t>
            </a:r>
          </a:p>
          <a:p>
            <a:pPr lvl="0"/>
            <a:r>
              <a:rPr lang="cs-CZ" sz="1800" dirty="0"/>
              <a:t>dodržení úplného souladu s právními požadavky;</a:t>
            </a:r>
          </a:p>
          <a:p>
            <a:pPr lvl="0"/>
            <a:r>
              <a:rPr lang="cs-CZ" sz="1800" dirty="0"/>
              <a:t>snížení provozních nákladů, úspory energie, surovin a dalších zdrojů;</a:t>
            </a:r>
          </a:p>
          <a:p>
            <a:pPr lvl="0"/>
            <a:r>
              <a:rPr lang="cs-CZ" sz="1800" dirty="0"/>
              <a:t>snížení rizika environmentálních havárií, za které nese odpovědnost podnik;</a:t>
            </a:r>
          </a:p>
          <a:p>
            <a:pPr lvl="0"/>
            <a:r>
              <a:rPr lang="cs-CZ" sz="1800" dirty="0"/>
              <a:t>zvýšení podnikatelské důvěryhodnosti pro investory, veřejnou správu, peněžní ústavy apod.;</a:t>
            </a:r>
          </a:p>
          <a:p>
            <a:pPr lvl="0"/>
            <a:r>
              <a:rPr lang="cs-CZ" sz="1800" dirty="0"/>
              <a:t>zavedení EMS může vést k dosažení vyšší konkurenceschopnosti ve výběrových řízeních u veřejných zakázek;</a:t>
            </a:r>
          </a:p>
          <a:p>
            <a:pPr lvl="0"/>
            <a:r>
              <a:rPr lang="cs-CZ" sz="1800" dirty="0"/>
              <a:t>zlepšení vztahu s veřejnosti;</a:t>
            </a:r>
          </a:p>
          <a:p>
            <a:pPr lvl="0"/>
            <a:r>
              <a:rPr lang="cs-CZ" sz="1800" dirty="0"/>
              <a:t>získání obchodně využitelné reklamy.</a:t>
            </a:r>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Environmentální management IV</a:t>
            </a:r>
          </a:p>
        </p:txBody>
      </p:sp>
    </p:spTree>
    <p:extLst>
      <p:ext uri="{BB962C8B-B14F-4D97-AF65-F5344CB8AC3E}">
        <p14:creationId xmlns:p14="http://schemas.microsoft.com/office/powerpoint/2010/main" val="159339076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Strategický management představuje přípravu a realizaci rozvojových záměrů dlouhodobější povahy, které mají pro danou organizaci rozhodující význam a jejichž cílem je dosažení stanovených strategických cílů.</a:t>
            </a:r>
          </a:p>
          <a:p>
            <a:pPr lvl="0" algn="just"/>
            <a:r>
              <a:rPr lang="cs-CZ" sz="1700" dirty="0"/>
              <a:t>Strategický management je realizován na strategické úrovni řízení top manažery, popřípadě vlastníky podniku, a má výrazně komplexní působnost zahrnující veškerou činnost organizace a je východiskem všech plánů a projektů organizace.</a:t>
            </a:r>
          </a:p>
          <a:p>
            <a:pPr lvl="0" algn="just"/>
            <a:r>
              <a:rPr lang="cs-CZ" sz="1700" dirty="0"/>
              <a:t>Hlavním a základním cílem strategického managementu je formulace strategie. </a:t>
            </a:r>
            <a:r>
              <a:rPr lang="cs-CZ" sz="1700" b="1" dirty="0"/>
              <a:t>Strategie</a:t>
            </a:r>
            <a:r>
              <a:rPr lang="cs-CZ" sz="1700" dirty="0"/>
              <a:t> představuje kroky, které vedou k naplnění stanoveného strategického cíle. Jedná se o koncepci dlouhodobé povahy, která má přinést organizaci dlouhodobě udržitelnou konkurenční výhodu a tím upevnit její postavení na trhu. Strategie musí respektovat disponibilní zdroje organizace (finanční, personální, organizační apod.) a zároveň respektovat prostředí (externí prostředí – makroprostředí, trh, odvětví), ve kterém působí.</a:t>
            </a:r>
          </a:p>
          <a:p>
            <a:pPr lvl="0" algn="just"/>
            <a:endParaRPr lang="cs-CZ" sz="1700" dirty="0"/>
          </a:p>
          <a:p>
            <a:pPr algn="just"/>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Strategický management I</a:t>
            </a:r>
          </a:p>
        </p:txBody>
      </p:sp>
    </p:spTree>
    <p:extLst>
      <p:ext uri="{BB962C8B-B14F-4D97-AF65-F5344CB8AC3E}">
        <p14:creationId xmlns:p14="http://schemas.microsoft.com/office/powerpoint/2010/main" val="38588544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Proces strategického managementu tak představuje systémově řízený proces, jehož podstatou je pružná reakce na změny, obrana podniku před nebezpečím hrozeb a využití všech vhodných příležitostí v budoucím, nastupujícím dlouhodobém časovém horizontu.</a:t>
            </a:r>
          </a:p>
          <a:p>
            <a:pPr marL="0" indent="0" algn="just">
              <a:buNone/>
            </a:pPr>
            <a:r>
              <a:rPr lang="cs-CZ" sz="1800" dirty="0"/>
              <a:t>Vzhledem k určitému procesnímu charakteru strategického managementu, tak hovoříme o </a:t>
            </a:r>
            <a:r>
              <a:rPr lang="cs-CZ" sz="1800" b="1" dirty="0"/>
              <a:t>sekvenčním modelu strategického managementu</a:t>
            </a:r>
            <a:r>
              <a:rPr lang="cs-CZ" sz="1800" dirty="0"/>
              <a:t>, který má tři základní fáze, a to:</a:t>
            </a:r>
          </a:p>
          <a:p>
            <a:pPr marL="0" lvl="0" indent="0" algn="just">
              <a:buNone/>
            </a:pPr>
            <a:r>
              <a:rPr lang="cs-CZ" sz="1800" dirty="0"/>
              <a:t>1. </a:t>
            </a:r>
            <a:r>
              <a:rPr lang="cs-CZ" sz="1800" i="1" dirty="0"/>
              <a:t>strategické plánování </a:t>
            </a:r>
            <a:r>
              <a:rPr lang="cs-CZ" sz="1800" dirty="0"/>
              <a:t>– posloupnost jednotlivých kroků, které začínají strategickou situační analýzou a končí formulací strategie a vytvořením strategického plánu, přičemž cílem je připravit a naplánovat strategickou koncepci;</a:t>
            </a:r>
          </a:p>
          <a:p>
            <a:pPr marL="0" lvl="0" indent="0" algn="just">
              <a:buNone/>
            </a:pPr>
            <a:r>
              <a:rPr lang="cs-CZ" sz="1800" dirty="0"/>
              <a:t>2. </a:t>
            </a:r>
            <a:r>
              <a:rPr lang="cs-CZ" sz="1800" i="1" dirty="0"/>
              <a:t>implementace strategie </a:t>
            </a:r>
            <a:r>
              <a:rPr lang="cs-CZ" sz="1800" dirty="0"/>
              <a:t>– znamená praktickou realizace zvolené strategie;</a:t>
            </a:r>
          </a:p>
          <a:p>
            <a:pPr marL="0" indent="0" algn="just">
              <a:buNone/>
            </a:pPr>
            <a:r>
              <a:rPr lang="cs-CZ" sz="1800" dirty="0"/>
              <a:t>3. </a:t>
            </a:r>
            <a:r>
              <a:rPr lang="cs-CZ" sz="1800" i="1" dirty="0"/>
              <a:t>kontrola</a:t>
            </a:r>
            <a:r>
              <a:rPr lang="cs-CZ" sz="1800" dirty="0"/>
              <a:t> - má za úkol zjistit, zda vybraná a implementovaná strategie přináší takové výsledky, které byly od ní vyžadovány a očekávány. </a:t>
            </a:r>
          </a:p>
          <a:p>
            <a:pPr lvl="0"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Strategický management II</a:t>
            </a:r>
          </a:p>
        </p:txBody>
      </p:sp>
    </p:spTree>
    <p:extLst>
      <p:ext uri="{BB962C8B-B14F-4D97-AF65-F5344CB8AC3E}">
        <p14:creationId xmlns:p14="http://schemas.microsoft.com/office/powerpoint/2010/main" val="15547886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Riziko</a:t>
            </a:r>
            <a:r>
              <a:rPr lang="cs-CZ" sz="1800" dirty="0"/>
              <a:t> definujeme jako podmínku reálného světa, v němž existuje vystavení nepříznivým okolnostem. Je to situace, v níž existuje možnost nepříznivé odchylky od žádoucího výsledku, který je očekáván, nebo v něj doufáme.</a:t>
            </a:r>
            <a:endParaRPr lang="cs-CZ" sz="1800" b="1" dirty="0"/>
          </a:p>
          <a:p>
            <a:pPr lvl="0" algn="just"/>
            <a:r>
              <a:rPr lang="cs-CZ" sz="1800" b="1" dirty="0"/>
              <a:t>Management rizika </a:t>
            </a:r>
            <a:r>
              <a:rPr lang="cs-CZ" sz="1800" dirty="0"/>
              <a:t>představuje soustavný proces monitorování rizik, která mohou ovlivnit podnik a současně provádí soustavnou prevenci případných ohrožení. Podstatou této činností je rozhodování v podmínkách nejistoty, tedy rozhodování, kdy máme minimum informací a nedostatek času k ověření jejich správnosti a nutnost vydat potřebné rozhodnutí.</a:t>
            </a:r>
          </a:p>
          <a:p>
            <a:pPr lvl="0" algn="just"/>
            <a:r>
              <a:rPr lang="cs-CZ" sz="1800" dirty="0"/>
              <a:t>Management rizik je charakterizováno jako činnost, která je zaměřena na snižování současných a budoucích rizik, jejich příčin i následků.</a:t>
            </a:r>
          </a:p>
          <a:p>
            <a:pPr lvl="0" algn="just"/>
            <a:endParaRPr lang="cs-CZ" sz="1800" dirty="0"/>
          </a:p>
          <a:p>
            <a:pPr lvl="0"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Management rizika</a:t>
            </a:r>
          </a:p>
        </p:txBody>
      </p:sp>
    </p:spTree>
    <p:extLst>
      <p:ext uri="{BB962C8B-B14F-4D97-AF65-F5344CB8AC3E}">
        <p14:creationId xmlns:p14="http://schemas.microsoft.com/office/powerpoint/2010/main" val="193722144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2065"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Krize</a:t>
            </a:r>
            <a:r>
              <a:rPr lang="cs-CZ" sz="1800" dirty="0"/>
              <a:t> je složitá situace, v níž je významným způsobem narušena rovnováha mezi základními charakteristikami systému (narušeno je poslání, filozofie, hodnoty, cíle, styl fungování systému) na jedné straně a postojem okolního prostředí k danému systému na straně druhé. Za krizi obecně lze považovat cokoli, co v sobě obsahuje potenciál významně ovlivnit či dokonce ohrozit integritu a životaschopnost podniku.</a:t>
            </a:r>
          </a:p>
          <a:p>
            <a:pPr marL="0" indent="0" algn="just">
              <a:buNone/>
            </a:pPr>
            <a:r>
              <a:rPr lang="cs-CZ" sz="1800" dirty="0"/>
              <a:t>Za společné znaky všech krizí mohou být považovány tyto:</a:t>
            </a:r>
          </a:p>
          <a:p>
            <a:pPr lvl="0" algn="just"/>
            <a:r>
              <a:rPr lang="cs-CZ" sz="1800" dirty="0"/>
              <a:t>Krize je téměř vždy rozkladná. </a:t>
            </a:r>
          </a:p>
          <a:p>
            <a:pPr lvl="0" algn="just"/>
            <a:r>
              <a:rPr lang="cs-CZ" sz="1800" dirty="0"/>
              <a:t>Krize je téměř vždy negativní.</a:t>
            </a:r>
          </a:p>
          <a:p>
            <a:pPr lvl="0" algn="just"/>
            <a:r>
              <a:rPr lang="cs-CZ" sz="1800" dirty="0"/>
              <a:t>Krize rozděluje organizaci.</a:t>
            </a:r>
          </a:p>
          <a:p>
            <a:pPr lvl="0" algn="just"/>
            <a:r>
              <a:rPr lang="cs-CZ" sz="1800" dirty="0"/>
              <a:t>Krize může vyvolávat zkreslené nebo nesprávné dojmy..</a:t>
            </a:r>
          </a:p>
          <a:p>
            <a:pPr algn="just"/>
            <a:r>
              <a:rPr lang="cs-CZ" sz="1800" dirty="0"/>
              <a:t>Krize zpravidla překvapí, i když management podniku s určitými riziky počítá.</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Krizový management I</a:t>
            </a:r>
          </a:p>
        </p:txBody>
      </p:sp>
    </p:spTree>
    <p:extLst>
      <p:ext uri="{BB962C8B-B14F-4D97-AF65-F5344CB8AC3E}">
        <p14:creationId xmlns:p14="http://schemas.microsoft.com/office/powerpoint/2010/main" val="222151443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Krizový management </a:t>
            </a:r>
            <a:r>
              <a:rPr lang="cs-CZ" sz="1700" dirty="0"/>
              <a:t>můžeme definovat jako jednu z disciplín managementu podniku. Je určen ke zvládání mimořádné negativní (krizové) situace podnikatelského subjektu.</a:t>
            </a:r>
          </a:p>
          <a:p>
            <a:pPr lvl="0" algn="just"/>
            <a:r>
              <a:rPr lang="cs-CZ" sz="1700" dirty="0"/>
              <a:t>Podstatu krizového managementu lze spatřovat zejména v systému promyšlených, provázaných procesů a postupných kroků, jejichž cílem je jak rozpoznat komplexní podstatu krizové situace podniku, tak také nalézt způsob jejího úspěšného vyřešení.</a:t>
            </a:r>
          </a:p>
          <a:p>
            <a:pPr lvl="0" algn="just"/>
            <a:r>
              <a:rPr lang="cs-CZ" sz="1700" i="1" dirty="0"/>
              <a:t>V užším slova smyslu</a:t>
            </a:r>
            <a:r>
              <a:rPr lang="cs-CZ" sz="1700" dirty="0"/>
              <a:t> lze krizový management považovat za soubor opatření, zaměřený na řešení vzniklé krize podniku a omezování objemu škod, které mohou vzniknout v jejím důsledku.</a:t>
            </a:r>
          </a:p>
          <a:p>
            <a:pPr algn="just"/>
            <a:r>
              <a:rPr lang="cs-CZ" sz="1700" i="1" dirty="0"/>
              <a:t>V širším smyslu slova</a:t>
            </a:r>
            <a:r>
              <a:rPr lang="cs-CZ" sz="1700" dirty="0"/>
              <a:t> je úkolem krizového managementu: včas rozpoznat možnost vzniku nestandardní negativní situace podniku a odhalit její možné příčiny (krizový potenciál podniku); nastavit preventivní procesy předcházející krizi; efektivně vyřešit vzniklou krizi; odstranit následky uplynulé krizové situace podniku.</a:t>
            </a:r>
          </a:p>
          <a:p>
            <a:pPr lvl="0" algn="just"/>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Krizový management II</a:t>
            </a:r>
          </a:p>
        </p:txBody>
      </p:sp>
    </p:spTree>
    <p:extLst>
      <p:ext uri="{BB962C8B-B14F-4D97-AF65-F5344CB8AC3E}">
        <p14:creationId xmlns:p14="http://schemas.microsoft.com/office/powerpoint/2010/main" val="307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Demokratický</a:t>
            </a:r>
            <a:r>
              <a:rPr lang="cs-CZ" sz="1800" dirty="0"/>
              <a:t> (konzultativní) styl vedení – lídr se rozhoduje na základě konzultací s vybranými členy svého pracovního týmu. </a:t>
            </a:r>
          </a:p>
          <a:p>
            <a:pPr marL="0" lvl="0" indent="0">
              <a:buNone/>
            </a:pPr>
            <a:endParaRPr lang="cs-CZ" sz="1800" dirty="0"/>
          </a:p>
          <a:p>
            <a:pPr marL="0" lvl="0" indent="0">
              <a:buNone/>
            </a:pPr>
            <a:r>
              <a:rPr lang="cs-CZ" sz="1800" dirty="0"/>
              <a:t>Také u tohoto stylu vedení rozeznáváme dva </a:t>
            </a:r>
            <a:r>
              <a:rPr lang="cs-CZ" sz="1800" dirty="0" err="1"/>
              <a:t>substyly</a:t>
            </a:r>
            <a:r>
              <a:rPr lang="cs-CZ" sz="1800" dirty="0"/>
              <a:t>:</a:t>
            </a:r>
          </a:p>
          <a:p>
            <a:pPr marL="357188" lvl="1" indent="-357188">
              <a:buFont typeface="Arial" panose="020B0604020202020204" pitchFamily="34" charset="0"/>
              <a:buChar char="•"/>
            </a:pPr>
            <a:r>
              <a:rPr lang="cs-CZ" sz="1800" dirty="0"/>
              <a:t>individuálně demokratický styl vedení – konzultace a diskuse probíhá individuálně s jednotlivými členy týmu;</a:t>
            </a:r>
          </a:p>
          <a:p>
            <a:pPr marL="357188" lvl="1" indent="-357188">
              <a:buFont typeface="Arial" panose="020B0604020202020204" pitchFamily="34" charset="0"/>
              <a:buChar char="•"/>
            </a:pPr>
            <a:r>
              <a:rPr lang="cs-CZ" sz="1800" dirty="0"/>
              <a:t>skupinově demokratický styl vedení – lídr konzultuje s celým týmem najednou.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Demokratický styl vedení</a:t>
            </a:r>
          </a:p>
        </p:txBody>
      </p:sp>
    </p:spTree>
    <p:extLst>
      <p:ext uri="{BB962C8B-B14F-4D97-AF65-F5344CB8AC3E}">
        <p14:creationId xmlns:p14="http://schemas.microsoft.com/office/powerpoint/2010/main" val="1737737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Participativní</a:t>
            </a:r>
            <a:r>
              <a:rPr lang="cs-CZ" sz="1800" dirty="0"/>
              <a:t> (konsenzuální, týmový) styl vedení – lídr rozhodovací proces v týmu pouze moderuje, usměrňuje nebo usnadňuje jeho průběh. </a:t>
            </a:r>
          </a:p>
          <a:p>
            <a:pPr lvl="0"/>
            <a:r>
              <a:rPr lang="cs-CZ" sz="1800" dirty="0"/>
              <a:t>Přijato je takové rozhodnutí, které je považované celým týmem za nejlepší. </a:t>
            </a:r>
          </a:p>
          <a:p>
            <a:pPr lvl="0"/>
            <a:r>
              <a:rPr lang="cs-CZ" sz="1800" dirty="0"/>
              <a:t>Pro přijetí rozhodnutí je významný názor každého zúčastněného pracovníka, čímž dochází k podpoře rozvoje a pocitu sounáležitosti spolupracovníků s organizací. </a:t>
            </a:r>
          </a:p>
          <a:p>
            <a:pPr marL="0" lvl="0" indent="0">
              <a:buNone/>
            </a:pPr>
            <a:endParaRPr lang="cs-CZ" sz="1800" dirty="0"/>
          </a:p>
          <a:p>
            <a:pPr marL="0" lvl="0" indent="0">
              <a:buNone/>
            </a:pPr>
            <a:r>
              <a:rPr lang="cs-CZ" sz="1800" dirty="0"/>
              <a:t>Existují zde dva </a:t>
            </a:r>
            <a:r>
              <a:rPr lang="cs-CZ" sz="1800" dirty="0" err="1"/>
              <a:t>substyly</a:t>
            </a:r>
            <a:r>
              <a:rPr lang="cs-CZ" sz="1800" dirty="0"/>
              <a:t>:</a:t>
            </a:r>
          </a:p>
          <a:p>
            <a:pPr marL="357188" lvl="1" indent="-357188">
              <a:buFont typeface="Arial" panose="020B0604020202020204" pitchFamily="34" charset="0"/>
              <a:buChar char="•"/>
            </a:pPr>
            <a:r>
              <a:rPr lang="cs-CZ" sz="1800" dirty="0"/>
              <a:t>předsednický participativní styl vedení – lídr jako předseda řídí dosažení shody;</a:t>
            </a:r>
          </a:p>
          <a:p>
            <a:pPr marL="357188" lvl="1" indent="-357188">
              <a:buFont typeface="Arial" panose="020B0604020202020204" pitchFamily="34" charset="0"/>
              <a:buChar char="•"/>
            </a:pPr>
            <a:r>
              <a:rPr lang="cs-CZ" sz="1800" dirty="0"/>
              <a:t>týmový participativní styl vedení – konečnou shodu vytváří celý tým.</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Participativní styl vedení</a:t>
            </a:r>
          </a:p>
        </p:txBody>
      </p:sp>
    </p:spTree>
    <p:extLst>
      <p:ext uri="{BB962C8B-B14F-4D97-AF65-F5344CB8AC3E}">
        <p14:creationId xmlns:p14="http://schemas.microsoft.com/office/powerpoint/2010/main" val="1146574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Delegativní</a:t>
            </a:r>
            <a:r>
              <a:rPr lang="cs-CZ" sz="1800" dirty="0"/>
              <a:t> (</a:t>
            </a:r>
            <a:r>
              <a:rPr lang="cs-CZ" sz="1800" dirty="0" err="1"/>
              <a:t>laissez-faire</a:t>
            </a:r>
            <a:r>
              <a:rPr lang="cs-CZ" sz="1800" dirty="0"/>
              <a:t>, liberální) styl vedení – lídr na pracovníky přednáší část svých úkolů, jelikož mezi lídrem a spolupracovníky existuje vysoká míra důvěry. Tím dochází k dalšímu rozvoji schopností a motivace spolupracovníků. </a:t>
            </a:r>
          </a:p>
          <a:p>
            <a:pPr lvl="0" algn="just"/>
            <a:r>
              <a:rPr lang="cs-CZ" sz="1800" dirty="0"/>
              <a:t>Míra direktivního vlivu je téměř nulová, podpora pracovníků je stabilní a mezi lídrem a jeho spolupracovníky panují kolegiální vztahy. </a:t>
            </a:r>
          </a:p>
          <a:p>
            <a:pPr marL="0" lvl="0" indent="0" algn="just">
              <a:buNone/>
            </a:pPr>
            <a:r>
              <a:rPr lang="cs-CZ" sz="1800" dirty="0"/>
              <a:t>Můžeme najít dva </a:t>
            </a:r>
            <a:r>
              <a:rPr lang="cs-CZ" sz="1800" dirty="0" err="1"/>
              <a:t>substyly</a:t>
            </a:r>
            <a:r>
              <a:rPr lang="cs-CZ" sz="1800" dirty="0"/>
              <a:t>:</a:t>
            </a:r>
          </a:p>
          <a:p>
            <a:pPr marL="357188" lvl="1" indent="-357188" algn="just">
              <a:buFont typeface="Arial" panose="020B0604020202020204" pitchFamily="34" charset="0"/>
              <a:buChar char="•"/>
            </a:pPr>
            <a:r>
              <a:rPr lang="cs-CZ" sz="1800" dirty="0"/>
              <a:t>informovaný </a:t>
            </a:r>
            <a:r>
              <a:rPr lang="cs-CZ" sz="1800" dirty="0" err="1"/>
              <a:t>delegativní</a:t>
            </a:r>
            <a:r>
              <a:rPr lang="cs-CZ" sz="1800" dirty="0"/>
              <a:t> styl vedení – lídr předá informace, pravomoc i odpovědnost a pouze očekává informování o průběhu řešení úkolu za účelem jeho sledování;</a:t>
            </a:r>
          </a:p>
          <a:p>
            <a:pPr algn="just"/>
            <a:r>
              <a:rPr lang="cs-CZ" sz="1800" dirty="0"/>
              <a:t>balistický </a:t>
            </a:r>
            <a:r>
              <a:rPr lang="cs-CZ" sz="1800" dirty="0" err="1"/>
              <a:t>delegativní</a:t>
            </a:r>
            <a:r>
              <a:rPr lang="cs-CZ" sz="1800" dirty="0"/>
              <a:t> styl vedení – lídr předá informace, pravomoc i odpovědnost a vše ponechává na týmu a čeká, až jeho pracovní tým vše sám vyřeší a dosáhne požadovaného cíle.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Delegativní</a:t>
            </a:r>
            <a:r>
              <a:rPr lang="cs-CZ" dirty="0"/>
              <a:t> styl vedení</a:t>
            </a:r>
          </a:p>
        </p:txBody>
      </p:sp>
    </p:spTree>
    <p:extLst>
      <p:ext uri="{BB962C8B-B14F-4D97-AF65-F5344CB8AC3E}">
        <p14:creationId xmlns:p14="http://schemas.microsoft.com/office/powerpoint/2010/main" val="180338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Management </a:t>
            </a:r>
            <a:r>
              <a:rPr lang="cs-CZ" sz="1800" dirty="0"/>
              <a:t>se zabývá dosahováním výsledků pomocí efektivního získávání, rozdělování, využívání a kontrolování potřebných zdrojů (tj. lidí, finančních prostředků, zařízení, budov a vybavení, informací a znalostí.</a:t>
            </a:r>
          </a:p>
          <a:p>
            <a:pPr algn="just"/>
            <a:r>
              <a:rPr lang="cs-CZ" sz="1800" dirty="0"/>
              <a:t>Řízení je účelovou činností, která se zaměřuje na dosažení stanovených cílů pomocí lidí, kteří jsou nejdůležitějšími zdroji manažerů. Přičemž prostřednictvím lidských zdrojů jsou řízeny a využívány ostatní zdroje v podniku</a:t>
            </a:r>
          </a:p>
          <a:p>
            <a:pPr algn="just"/>
            <a:r>
              <a:rPr lang="cs-CZ" sz="1800" b="1" dirty="0" err="1"/>
              <a:t>Leadership</a:t>
            </a:r>
            <a:r>
              <a:rPr lang="cs-CZ" sz="1800" dirty="0"/>
              <a:t> se zaměřuje na lidi, jako na nejdůležitější zdroj organizace. Jedná se tedy o proces vytváření a sdělování vize budoucnosti, motivování lidí a získávání jejich oddanosti a angažovanosti. </a:t>
            </a:r>
          </a:p>
          <a:p>
            <a:pPr algn="just"/>
            <a:r>
              <a:rPr lang="cs-CZ" sz="1800" dirty="0" err="1"/>
              <a:t>Leadership</a:t>
            </a:r>
            <a:r>
              <a:rPr lang="cs-CZ" sz="1800" dirty="0"/>
              <a:t>, vedení lidí, znamená poskytovat vedení lidem, získávat lidi pro to, aby následovali své lídry.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 mezi managementem a </a:t>
            </a:r>
            <a:r>
              <a:rPr lang="cs-CZ" dirty="0" err="1"/>
              <a:t>leadershipem</a:t>
            </a:r>
            <a:endParaRPr lang="cs-CZ" dirty="0"/>
          </a:p>
        </p:txBody>
      </p:sp>
    </p:spTree>
    <p:extLst>
      <p:ext uri="{BB962C8B-B14F-4D97-AF65-F5344CB8AC3E}">
        <p14:creationId xmlns:p14="http://schemas.microsoft.com/office/powerpoint/2010/main" val="3497634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stylů – Kurt </a:t>
            </a:r>
            <a:r>
              <a:rPr lang="cs-CZ" dirty="0" err="1"/>
              <a:t>Lewinovy</a:t>
            </a:r>
            <a:r>
              <a:rPr lang="cs-CZ" dirty="0"/>
              <a:t> styly vedení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19174"/>
            <a:ext cx="5811539" cy="3413625"/>
          </a:xfrm>
          <a:prstGeom prst="rect">
            <a:avLst/>
          </a:prstGeom>
        </p:spPr>
      </p:pic>
      <p:sp>
        <p:nvSpPr>
          <p:cNvPr id="4" name="TextovéPole 3"/>
          <p:cNvSpPr txBox="1"/>
          <p:nvPr/>
        </p:nvSpPr>
        <p:spPr>
          <a:xfrm>
            <a:off x="5427381" y="717938"/>
            <a:ext cx="2528995" cy="369332"/>
          </a:xfrm>
          <a:prstGeom prst="rect">
            <a:avLst/>
          </a:prstGeom>
          <a:noFill/>
        </p:spPr>
        <p:txBody>
          <a:bodyPr wrap="square" rtlCol="0">
            <a:spAutoFit/>
          </a:bodyPr>
          <a:lstStyle/>
          <a:p>
            <a:r>
              <a:rPr lang="cs-CZ" b="1" dirty="0"/>
              <a:t>Participativní - týmový</a:t>
            </a:r>
            <a:r>
              <a:rPr lang="cs-CZ" dirty="0"/>
              <a:t> </a:t>
            </a:r>
          </a:p>
        </p:txBody>
      </p:sp>
      <p:sp>
        <p:nvSpPr>
          <p:cNvPr id="5" name="TextovéPole 4"/>
          <p:cNvSpPr txBox="1"/>
          <p:nvPr/>
        </p:nvSpPr>
        <p:spPr>
          <a:xfrm>
            <a:off x="3051117" y="717938"/>
            <a:ext cx="2376264" cy="369332"/>
          </a:xfrm>
          <a:prstGeom prst="rect">
            <a:avLst/>
          </a:prstGeom>
          <a:noFill/>
        </p:spPr>
        <p:txBody>
          <a:bodyPr wrap="square" rtlCol="0">
            <a:spAutoFit/>
          </a:bodyPr>
          <a:lstStyle/>
          <a:p>
            <a:r>
              <a:rPr lang="cs-CZ" b="1" dirty="0" err="1"/>
              <a:t>Delegativní</a:t>
            </a:r>
            <a:r>
              <a:rPr lang="cs-CZ" b="1" dirty="0"/>
              <a:t> - liberální</a:t>
            </a:r>
          </a:p>
        </p:txBody>
      </p:sp>
    </p:spTree>
    <p:extLst>
      <p:ext uri="{BB962C8B-B14F-4D97-AF65-F5344CB8AC3E}">
        <p14:creationId xmlns:p14="http://schemas.microsoft.com/office/powerpoint/2010/main" val="297156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Studie Ohio </a:t>
            </a:r>
            <a:r>
              <a:rPr lang="cs-CZ" sz="1800" b="1" dirty="0" err="1"/>
              <a:t>State</a:t>
            </a:r>
            <a:r>
              <a:rPr lang="cs-CZ" sz="1800" b="1" dirty="0"/>
              <a:t> University</a:t>
            </a:r>
            <a:r>
              <a:rPr lang="cs-CZ" sz="1800" dirty="0"/>
              <a:t> identifikovala dvě významné dimenze chování lídrů: „struktura“ (anglicky </a:t>
            </a:r>
            <a:r>
              <a:rPr lang="cs-CZ" sz="1800" dirty="0" err="1"/>
              <a:t>initiating</a:t>
            </a:r>
            <a:r>
              <a:rPr lang="cs-CZ" sz="1800" dirty="0"/>
              <a:t> </a:t>
            </a:r>
            <a:r>
              <a:rPr lang="cs-CZ" sz="1800" dirty="0" err="1"/>
              <a:t>structure</a:t>
            </a:r>
            <a:r>
              <a:rPr lang="cs-CZ" sz="1800" dirty="0"/>
              <a:t>) a „úcta“ (angl. </a:t>
            </a:r>
            <a:r>
              <a:rPr lang="cs-CZ" sz="1800" dirty="0" err="1"/>
              <a:t>consideration</a:t>
            </a:r>
            <a:r>
              <a:rPr lang="cs-CZ" sz="1800" dirty="0"/>
              <a:t>).</a:t>
            </a:r>
          </a:p>
          <a:p>
            <a:pPr lvl="0" algn="just"/>
            <a:r>
              <a:rPr lang="cs-CZ" sz="1800" dirty="0"/>
              <a:t> </a:t>
            </a:r>
            <a:r>
              <a:rPr lang="cs-CZ" sz="1800" b="1" dirty="0"/>
              <a:t>Dimenze struktura </a:t>
            </a:r>
            <a:r>
              <a:rPr lang="cs-CZ" sz="1800" dirty="0"/>
              <a:t>(zaměření na úkol) se vztahuje k roli lídra při dosahování stanovených výkonnostních cílů. Struktura zahrnuje plánování a organizování práce, iniciace a organizace aktivity takovým způsobem, aby byl stanovený cíl včas a správně dosažen.</a:t>
            </a:r>
          </a:p>
          <a:p>
            <a:pPr lvl="0" algn="just"/>
            <a:r>
              <a:rPr lang="cs-CZ" sz="1800" b="1" dirty="0"/>
              <a:t>Dimenze úcta </a:t>
            </a:r>
            <a:r>
              <a:rPr lang="cs-CZ" sz="1800" dirty="0"/>
              <a:t>(zaměření na pracovníky) se vztahuje k míře, v jaké se lídr zaměřuje na budování a udržování vztahů na pracovišti. </a:t>
            </a:r>
          </a:p>
          <a:p>
            <a:pPr lvl="0" algn="just"/>
            <a:r>
              <a:rPr lang="cs-CZ" sz="1800" dirty="0"/>
              <a:t>Pokud dáme tyto dvě dimenze do vzájemné souvislosti, tak vznikne dvoudimenzionální model vedení, který nabízí čtyři typy vedení: vysoká míra úcty/nízká míra struktury; vysoká míra úcty/vysoká míra struktury; nízká míra úcty/nízká míra struktury; nízká míra úcty/vysoká míra struktury.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96744" cy="507703"/>
          </a:xfrm>
        </p:spPr>
        <p:txBody>
          <a:bodyPr/>
          <a:lstStyle/>
          <a:p>
            <a:r>
              <a:rPr lang="cs-CZ" dirty="0"/>
              <a:t>Studie Ohio </a:t>
            </a:r>
            <a:r>
              <a:rPr lang="cs-CZ" dirty="0" err="1"/>
              <a:t>State</a:t>
            </a:r>
            <a:r>
              <a:rPr lang="cs-CZ" dirty="0"/>
              <a:t> University (40. léta 20. století)</a:t>
            </a:r>
          </a:p>
        </p:txBody>
      </p:sp>
    </p:spTree>
    <p:extLst>
      <p:ext uri="{BB962C8B-B14F-4D97-AF65-F5344CB8AC3E}">
        <p14:creationId xmlns:p14="http://schemas.microsoft.com/office/powerpoint/2010/main" val="338055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601" r="388"/>
          <a:stretch/>
        </p:blipFill>
        <p:spPr>
          <a:xfrm>
            <a:off x="467544" y="1051416"/>
            <a:ext cx="8208912" cy="3680574"/>
          </a:xfrm>
          <a:prstGeom prst="rect">
            <a:avLst/>
          </a:prstGeom>
        </p:spPr>
      </p:pic>
    </p:spTree>
    <p:extLst>
      <p:ext uri="{BB962C8B-B14F-4D97-AF65-F5344CB8AC3E}">
        <p14:creationId xmlns:p14="http://schemas.microsoft.com/office/powerpoint/2010/main" val="12183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106" y="483518"/>
            <a:ext cx="5272274" cy="3936497"/>
          </a:xfrm>
          <a:prstGeom prst="rect">
            <a:avLst/>
          </a:prstGeom>
        </p:spPr>
      </p:pic>
      <p:sp>
        <p:nvSpPr>
          <p:cNvPr id="6" name="TextovéPole 5"/>
          <p:cNvSpPr txBox="1"/>
          <p:nvPr/>
        </p:nvSpPr>
        <p:spPr>
          <a:xfrm>
            <a:off x="1199441" y="1084838"/>
            <a:ext cx="461665" cy="2308324"/>
          </a:xfrm>
          <a:prstGeom prst="rect">
            <a:avLst/>
          </a:prstGeom>
          <a:noFill/>
        </p:spPr>
        <p:txBody>
          <a:bodyPr vert="vert270" wrap="square" rtlCol="0">
            <a:spAutoFit/>
          </a:bodyPr>
          <a:lstStyle/>
          <a:p>
            <a:r>
              <a:rPr lang="cs-CZ" dirty="0"/>
              <a:t>Úcta – pracovníci</a:t>
            </a:r>
          </a:p>
        </p:txBody>
      </p:sp>
      <p:sp>
        <p:nvSpPr>
          <p:cNvPr id="7" name="TextovéPole 6"/>
          <p:cNvSpPr txBox="1"/>
          <p:nvPr/>
        </p:nvSpPr>
        <p:spPr>
          <a:xfrm>
            <a:off x="3419872" y="4338715"/>
            <a:ext cx="2304256" cy="369332"/>
          </a:xfrm>
          <a:prstGeom prst="rect">
            <a:avLst/>
          </a:prstGeom>
          <a:noFill/>
        </p:spPr>
        <p:txBody>
          <a:bodyPr wrap="square" rtlCol="0">
            <a:spAutoFit/>
          </a:bodyPr>
          <a:lstStyle/>
          <a:p>
            <a:r>
              <a:rPr lang="cs-CZ" dirty="0"/>
              <a:t>Struktura – úkol </a:t>
            </a:r>
          </a:p>
        </p:txBody>
      </p:sp>
    </p:spTree>
    <p:extLst>
      <p:ext uri="{BB962C8B-B14F-4D97-AF65-F5344CB8AC3E}">
        <p14:creationId xmlns:p14="http://schemas.microsoft.com/office/powerpoint/2010/main" val="115576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 padesátých letech dvacátého století provedli výzkumníci pracoviště University </a:t>
            </a:r>
            <a:r>
              <a:rPr lang="cs-CZ" sz="1800" dirty="0" err="1"/>
              <a:t>of</a:t>
            </a:r>
            <a:r>
              <a:rPr lang="cs-CZ" sz="1800" dirty="0"/>
              <a:t> Michigan výzkumnou studii: </a:t>
            </a:r>
            <a:r>
              <a:rPr lang="cs-CZ" sz="1800" b="1" dirty="0"/>
              <a:t>Studie University </a:t>
            </a:r>
            <a:r>
              <a:rPr lang="cs-CZ" sz="1800" b="1" dirty="0" err="1"/>
              <a:t>of</a:t>
            </a:r>
            <a:r>
              <a:rPr lang="cs-CZ" sz="1800" b="1" dirty="0"/>
              <a:t> Michigan,</a:t>
            </a:r>
            <a:r>
              <a:rPr lang="cs-CZ" sz="1800" dirty="0"/>
              <a:t> v rámci které identifikovali dvě dimenze chování lídrů, a to orientace na pracovníky a orientaci na práci.</a:t>
            </a:r>
          </a:p>
          <a:p>
            <a:pPr lvl="0" algn="just"/>
            <a:r>
              <a:rPr lang="cs-CZ" sz="1800" b="1" dirty="0"/>
              <a:t>Přístup orientovaný na pracovníky </a:t>
            </a:r>
            <a:r>
              <a:rPr lang="cs-CZ" sz="1800" dirty="0"/>
              <a:t>zdůrazňuje budování vztahů na pracovišti a respektování potřeb pracovníků. Tento přístup je volen tehdy, kdy je úkol nejasně stanoven a jeho vyřešení a výsledky závisí na schopnosti spolupráce jednotlivých členů týmů. </a:t>
            </a:r>
          </a:p>
          <a:p>
            <a:pPr lvl="0" algn="just"/>
            <a:r>
              <a:rPr lang="cs-CZ" sz="1800" b="1" dirty="0"/>
              <a:t>Přístup orientovaný na úkoly </a:t>
            </a:r>
            <a:r>
              <a:rPr lang="cs-CZ" sz="1800" dirty="0"/>
              <a:t>akcentuje především produkci a technické aspekty práce a pracovníci jsou vnímáni pouze jako nástroje k naplnění cílů organizace. Tento přístup je realizován většinou tehdy, kdy je úkol (a potažmo také cíl) jasně daný a dobře strukturovaný.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Studie University </a:t>
            </a:r>
            <a:r>
              <a:rPr lang="cs-CZ" dirty="0" err="1"/>
              <a:t>of</a:t>
            </a:r>
            <a:r>
              <a:rPr lang="cs-CZ" dirty="0"/>
              <a:t> Michigan (50. léta 20. století)</a:t>
            </a:r>
          </a:p>
        </p:txBody>
      </p:sp>
    </p:spTree>
    <p:extLst>
      <p:ext uri="{BB962C8B-B14F-4D97-AF65-F5344CB8AC3E}">
        <p14:creationId xmlns:p14="http://schemas.microsoft.com/office/powerpoint/2010/main" val="228407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University </a:t>
            </a:r>
            <a:r>
              <a:rPr lang="cs-CZ" dirty="0" err="1"/>
              <a:t>of</a:t>
            </a:r>
            <a:r>
              <a:rPr lang="cs-CZ" dirty="0"/>
              <a:t> Michigan</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35709"/>
          <a:stretch/>
        </p:blipFill>
        <p:spPr>
          <a:xfrm>
            <a:off x="539552" y="987574"/>
            <a:ext cx="7153275" cy="3239442"/>
          </a:xfrm>
          <a:prstGeom prst="rect">
            <a:avLst/>
          </a:prstGeom>
        </p:spPr>
      </p:pic>
    </p:spTree>
    <p:extLst>
      <p:ext uri="{BB962C8B-B14F-4D97-AF65-F5344CB8AC3E}">
        <p14:creationId xmlns:p14="http://schemas.microsoft.com/office/powerpoint/2010/main" val="385604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Významnou typologii manažerských stylů vedení lidí prezentuje tzv. </a:t>
            </a:r>
            <a:r>
              <a:rPr lang="cs-CZ" sz="1800" b="1" dirty="0"/>
              <a:t>manažerská mřížka GRID</a:t>
            </a:r>
            <a:r>
              <a:rPr lang="cs-CZ" sz="1800" dirty="0"/>
              <a:t> (v současnosti nazývána také jako vůdcovská mřížka) autorů Roberta J. </a:t>
            </a:r>
            <a:r>
              <a:rPr lang="cs-CZ" sz="1800" dirty="0" err="1"/>
              <a:t>Blakea</a:t>
            </a:r>
            <a:r>
              <a:rPr lang="cs-CZ" sz="1800" dirty="0"/>
              <a:t> a Jane S. </a:t>
            </a:r>
            <a:r>
              <a:rPr lang="cs-CZ" sz="1800" dirty="0" err="1"/>
              <a:t>Mouton</a:t>
            </a:r>
            <a:r>
              <a:rPr lang="cs-CZ" sz="1800" dirty="0"/>
              <a:t> z roku 1964.</a:t>
            </a:r>
          </a:p>
          <a:p>
            <a:pPr lvl="0" algn="just"/>
            <a:r>
              <a:rPr lang="cs-CZ" sz="1800" dirty="0"/>
              <a:t>Podstatou této typologie je členění manažerských stylů podle zaměření manažera na zaměstnance (snaha o uspokojení potřeb pracovníků) a podle zaměření manažera na výkon/produkci (snaha o splnění uložených úkolů a dosažení co nejvyššího pracovního výkonu). </a:t>
            </a:r>
          </a:p>
          <a:p>
            <a:pPr lvl="0" algn="just"/>
            <a:r>
              <a:rPr lang="cs-CZ" sz="1800" dirty="0"/>
              <a:t>Obě veličiny, zaměření na zaměstnance a zaměření na výkon, jsou hodnoceny na škále od 1 do 9.</a:t>
            </a:r>
          </a:p>
          <a:p>
            <a:pPr lvl="0" algn="just"/>
            <a:r>
              <a:rPr lang="cs-CZ" sz="1800" dirty="0"/>
              <a:t>Na základě tohoto hodnocení bylo vymezeno pět manažerských stylů vedení lidí: manažer venkovského klubu, týmový manažer, autoritativní manažer, ochuzený management, střední cesta.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(60. léta 20. století) </a:t>
            </a:r>
          </a:p>
        </p:txBody>
      </p:sp>
    </p:spTree>
    <p:extLst>
      <p:ext uri="{BB962C8B-B14F-4D97-AF65-F5344CB8AC3E}">
        <p14:creationId xmlns:p14="http://schemas.microsoft.com/office/powerpoint/2010/main" val="39222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pic>
        <p:nvPicPr>
          <p:cNvPr id="5" name="Obrázek 4" descr="https://publi.cz/books/114/images/pics/6-0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3558"/>
            <a:ext cx="7560840" cy="3744416"/>
          </a:xfrm>
          <a:prstGeom prst="rect">
            <a:avLst/>
          </a:prstGeom>
          <a:noFill/>
          <a:ln>
            <a:noFill/>
          </a:ln>
        </p:spPr>
      </p:pic>
    </p:spTree>
    <p:extLst>
      <p:ext uri="{BB962C8B-B14F-4D97-AF65-F5344CB8AC3E}">
        <p14:creationId xmlns:p14="http://schemas.microsoft.com/office/powerpoint/2010/main" val="4076736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1,9: </a:t>
            </a:r>
            <a:r>
              <a:rPr lang="cs-CZ" sz="1800" i="1" dirty="0"/>
              <a:t>manažer venkovského klubu (vedoucí spolku zahrádkářů</a:t>
            </a:r>
            <a:r>
              <a:rPr lang="cs-CZ" sz="1800" dirty="0"/>
              <a:t>) – manažer se primárně věnuje potřebám pracovníků, často na úkor pracovních výsledků; </a:t>
            </a:r>
          </a:p>
          <a:p>
            <a:pPr lvl="0" algn="just"/>
            <a:r>
              <a:rPr lang="cs-CZ" sz="1800" dirty="0"/>
              <a:t>9,9: </a:t>
            </a:r>
            <a:r>
              <a:rPr lang="cs-CZ" sz="1800" i="1" dirty="0"/>
              <a:t>týmový manažer</a:t>
            </a:r>
            <a:r>
              <a:rPr lang="cs-CZ" sz="1800" dirty="0"/>
              <a:t> – manažer se snaží dosáhnout optimálních výkonů prostřednictvím participaci a budování důvěry a spolupráce s pracovníky;</a:t>
            </a:r>
          </a:p>
          <a:p>
            <a:pPr lvl="0" algn="just"/>
            <a:r>
              <a:rPr lang="cs-CZ" sz="1800" dirty="0"/>
              <a:t>9,1: </a:t>
            </a:r>
            <a:r>
              <a:rPr lang="cs-CZ" sz="1800" i="1" dirty="0"/>
              <a:t>autoritativní manažer</a:t>
            </a:r>
            <a:r>
              <a:rPr lang="cs-CZ" sz="1800" dirty="0"/>
              <a:t> </a:t>
            </a:r>
            <a:r>
              <a:rPr lang="cs-CZ" sz="1800" i="1" dirty="0"/>
              <a:t>(plantážník</a:t>
            </a:r>
            <a:r>
              <a:rPr lang="cs-CZ" sz="1800" dirty="0"/>
              <a:t>) – manažer je primárně zaměřen na pracovní výkon, přičemž věnuje minimální pozornost problémům svých pracovníků;</a:t>
            </a:r>
          </a:p>
          <a:p>
            <a:pPr lvl="0" algn="just"/>
            <a:r>
              <a:rPr lang="cs-CZ" sz="1800" dirty="0"/>
              <a:t>1,1: </a:t>
            </a:r>
            <a:r>
              <a:rPr lang="cs-CZ" sz="1800" i="1" dirty="0"/>
              <a:t>ochuzený management (volný průběh</a:t>
            </a:r>
            <a:r>
              <a:rPr lang="cs-CZ" sz="1800" dirty="0"/>
              <a:t>) – manažer nejen vydává minimální úsilí k odvedení požadovaného výkonu, ale také si nevšímá potřeb pracovníků;</a:t>
            </a:r>
          </a:p>
          <a:p>
            <a:pPr algn="just"/>
            <a:r>
              <a:rPr lang="cs-CZ" sz="1800" dirty="0"/>
              <a:t>5,5: </a:t>
            </a:r>
            <a:r>
              <a:rPr lang="cs-CZ" sz="1800" i="1" dirty="0"/>
              <a:t>střední cesta (organizační člověk</a:t>
            </a:r>
            <a:r>
              <a:rPr lang="cs-CZ" sz="1800" dirty="0"/>
              <a:t>) – manažer se věnuje částečně dosažení požadovaného pracovního výkonu a částečně i potřebám pracovníků, manažer se spokojí s kompromisy než aby usiloval o maximální naplnění jednoho nebo druhého.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spTree>
    <p:extLst>
      <p:ext uri="{BB962C8B-B14F-4D97-AF65-F5344CB8AC3E}">
        <p14:creationId xmlns:p14="http://schemas.microsoft.com/office/powerpoint/2010/main" val="3677642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III</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03189"/>
            <a:ext cx="7648085" cy="4296811"/>
          </a:xfrm>
          <a:prstGeom prst="rect">
            <a:avLst/>
          </a:prstGeom>
        </p:spPr>
      </p:pic>
    </p:spTree>
    <p:extLst>
      <p:ext uri="{BB962C8B-B14F-4D97-AF65-F5344CB8AC3E}">
        <p14:creationId xmlns:p14="http://schemas.microsoft.com/office/powerpoint/2010/main" val="337491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164"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Manažer</a:t>
            </a:r>
            <a:r>
              <a:rPr lang="cs-CZ" sz="1700" dirty="0"/>
              <a:t> spravuje – </a:t>
            </a:r>
            <a:r>
              <a:rPr lang="cs-CZ" sz="1700" b="1" dirty="0"/>
              <a:t>lídr</a:t>
            </a:r>
            <a:r>
              <a:rPr lang="cs-CZ" sz="1700" dirty="0"/>
              <a:t> inovuje.</a:t>
            </a:r>
          </a:p>
          <a:p>
            <a:pPr lvl="0" algn="just"/>
            <a:r>
              <a:rPr lang="cs-CZ" sz="1700" b="1" dirty="0"/>
              <a:t>Manažer</a:t>
            </a:r>
            <a:r>
              <a:rPr lang="cs-CZ" sz="1700" dirty="0"/>
              <a:t> je kopie – </a:t>
            </a:r>
            <a:r>
              <a:rPr lang="cs-CZ" sz="1700" b="1" dirty="0"/>
              <a:t>lídr</a:t>
            </a:r>
            <a:r>
              <a:rPr lang="cs-CZ" sz="1700" dirty="0"/>
              <a:t> je originální.</a:t>
            </a:r>
          </a:p>
          <a:p>
            <a:pPr lvl="0" algn="just"/>
            <a:r>
              <a:rPr lang="cs-CZ" sz="1700" b="1" dirty="0"/>
              <a:t>Manažer</a:t>
            </a:r>
            <a:r>
              <a:rPr lang="cs-CZ" sz="1700" dirty="0"/>
              <a:t> udržuje – </a:t>
            </a:r>
            <a:r>
              <a:rPr lang="cs-CZ" sz="1700" b="1" dirty="0"/>
              <a:t>lídr</a:t>
            </a:r>
            <a:r>
              <a:rPr lang="cs-CZ" sz="1700" dirty="0"/>
              <a:t> rozvíjí.</a:t>
            </a:r>
          </a:p>
          <a:p>
            <a:pPr lvl="0" algn="just"/>
            <a:r>
              <a:rPr lang="cs-CZ" sz="1700" b="1" dirty="0"/>
              <a:t>Manažer</a:t>
            </a:r>
            <a:r>
              <a:rPr lang="cs-CZ" sz="1700" dirty="0"/>
              <a:t> se zaměřuje na systémy a struktury – </a:t>
            </a:r>
            <a:r>
              <a:rPr lang="cs-CZ" sz="1700" b="1" dirty="0"/>
              <a:t>lídr</a:t>
            </a:r>
            <a:r>
              <a:rPr lang="cs-CZ" sz="1700" dirty="0"/>
              <a:t> se zaměřuje na lidi.</a:t>
            </a:r>
          </a:p>
          <a:p>
            <a:pPr lvl="0" algn="just"/>
            <a:r>
              <a:rPr lang="cs-CZ" sz="1700" b="1" dirty="0"/>
              <a:t>Manažer</a:t>
            </a:r>
            <a:r>
              <a:rPr lang="cs-CZ" sz="1700" dirty="0"/>
              <a:t> se spoléhá na kontrolu – </a:t>
            </a:r>
            <a:r>
              <a:rPr lang="cs-CZ" sz="1700" b="1" dirty="0"/>
              <a:t>lídr</a:t>
            </a:r>
            <a:r>
              <a:rPr lang="cs-CZ" sz="1700" dirty="0"/>
              <a:t> vyvolává důvěru.</a:t>
            </a:r>
          </a:p>
          <a:p>
            <a:pPr lvl="0" algn="just"/>
            <a:r>
              <a:rPr lang="cs-CZ" sz="1700" b="1" dirty="0"/>
              <a:t>Manažer</a:t>
            </a:r>
            <a:r>
              <a:rPr lang="cs-CZ" sz="1700" dirty="0"/>
              <a:t> má výhled krátkodobý – </a:t>
            </a:r>
            <a:r>
              <a:rPr lang="cs-CZ" sz="1700" b="1" dirty="0"/>
              <a:t>lídr </a:t>
            </a:r>
            <a:r>
              <a:rPr lang="cs-CZ" sz="1700" dirty="0"/>
              <a:t>má perspektivu dlouhodobou.</a:t>
            </a:r>
          </a:p>
          <a:p>
            <a:pPr lvl="0" algn="just"/>
            <a:r>
              <a:rPr lang="cs-CZ" sz="1700" b="1" dirty="0"/>
              <a:t>Manažer</a:t>
            </a:r>
            <a:r>
              <a:rPr lang="cs-CZ" sz="1700" dirty="0"/>
              <a:t> se ptá jak a kdy – </a:t>
            </a:r>
            <a:r>
              <a:rPr lang="cs-CZ" sz="1700" b="1" dirty="0"/>
              <a:t>lídr</a:t>
            </a:r>
            <a:r>
              <a:rPr lang="cs-CZ" sz="1700" dirty="0"/>
              <a:t> se ptá co a proč.</a:t>
            </a:r>
          </a:p>
          <a:p>
            <a:pPr lvl="0" algn="just"/>
            <a:r>
              <a:rPr lang="cs-CZ" sz="1700" b="1" dirty="0"/>
              <a:t>Manažer</a:t>
            </a:r>
            <a:r>
              <a:rPr lang="cs-CZ" sz="1700" dirty="0"/>
              <a:t> má svůj pohled vždy upřen na termíny splnění konkrétních úkolů – </a:t>
            </a:r>
            <a:r>
              <a:rPr lang="cs-CZ" sz="1700" b="1" dirty="0"/>
              <a:t>lídr</a:t>
            </a:r>
            <a:r>
              <a:rPr lang="cs-CZ" sz="1700" dirty="0"/>
              <a:t> na obzor cesty.</a:t>
            </a:r>
          </a:p>
          <a:p>
            <a:pPr lvl="0" algn="just"/>
            <a:r>
              <a:rPr lang="cs-CZ" sz="1700" b="1" dirty="0"/>
              <a:t>Manažer</a:t>
            </a:r>
            <a:r>
              <a:rPr lang="cs-CZ" sz="1700" dirty="0"/>
              <a:t> napodobuje – </a:t>
            </a:r>
            <a:r>
              <a:rPr lang="cs-CZ" sz="1700" b="1" dirty="0"/>
              <a:t>lídr</a:t>
            </a:r>
            <a:r>
              <a:rPr lang="cs-CZ" sz="1700" dirty="0"/>
              <a:t> tvoří.</a:t>
            </a:r>
          </a:p>
          <a:p>
            <a:pPr lvl="0" algn="just"/>
            <a:r>
              <a:rPr lang="cs-CZ" sz="1700" b="1" dirty="0"/>
              <a:t>Manažer</a:t>
            </a:r>
            <a:r>
              <a:rPr lang="cs-CZ" sz="1700" dirty="0"/>
              <a:t> akceptuje status quo – </a:t>
            </a:r>
            <a:r>
              <a:rPr lang="cs-CZ" sz="1700" b="1" dirty="0"/>
              <a:t>lídr</a:t>
            </a:r>
            <a:r>
              <a:rPr lang="cs-CZ" sz="1700" dirty="0"/>
              <a:t> jej zpochybňuje.</a:t>
            </a:r>
          </a:p>
          <a:p>
            <a:pPr lvl="0" algn="just"/>
            <a:r>
              <a:rPr lang="cs-CZ" sz="1700" b="1" dirty="0"/>
              <a:t>Manažer</a:t>
            </a:r>
            <a:r>
              <a:rPr lang="cs-CZ" sz="1700" dirty="0"/>
              <a:t> je klasický dobrý voják – </a:t>
            </a:r>
            <a:r>
              <a:rPr lang="cs-CZ" sz="1700" b="1" dirty="0"/>
              <a:t>lídr</a:t>
            </a:r>
            <a:r>
              <a:rPr lang="cs-CZ" sz="1700" dirty="0"/>
              <a:t> je svébytná osobnost.</a:t>
            </a:r>
          </a:p>
          <a:p>
            <a:pPr algn="just"/>
            <a:r>
              <a:rPr lang="cs-CZ" sz="1700" b="1" dirty="0"/>
              <a:t>Manažer</a:t>
            </a:r>
            <a:r>
              <a:rPr lang="cs-CZ" sz="1700" dirty="0"/>
              <a:t> dělá věci správně – </a:t>
            </a:r>
            <a:r>
              <a:rPr lang="cs-CZ" sz="1700" b="1" dirty="0"/>
              <a:t>lídr</a:t>
            </a:r>
            <a:r>
              <a:rPr lang="cs-CZ" sz="1700" dirty="0"/>
              <a:t> dělá správné věci..</a:t>
            </a:r>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Rozdíly mezi manažerem a lídrem</a:t>
            </a:r>
          </a:p>
        </p:txBody>
      </p:sp>
    </p:spTree>
    <p:extLst>
      <p:ext uri="{BB962C8B-B14F-4D97-AF65-F5344CB8AC3E}">
        <p14:creationId xmlns:p14="http://schemas.microsoft.com/office/powerpoint/2010/main" val="143799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Fiedlerův kontingenční model</a:t>
            </a:r>
            <a:r>
              <a:rPr lang="cs-CZ" sz="1800" dirty="0"/>
              <a:t> předpokládal, že efektivní výkonnost skupiny závisí na adekvátním zvoleném stylu vedení, odpovídající míře kontroly a vlivu na danou situaci. </a:t>
            </a:r>
          </a:p>
          <a:p>
            <a:pPr lvl="0" algn="just"/>
            <a:r>
              <a:rPr lang="cs-CZ" sz="1800" dirty="0"/>
              <a:t>Tento model předpokládá, že určitý styl vedení se stává nejefektivnějším v různých typech situací. </a:t>
            </a:r>
          </a:p>
          <a:p>
            <a:pPr lvl="0" algn="just"/>
            <a:r>
              <a:rPr lang="cs-CZ" sz="1800" dirty="0"/>
              <a:t>V tomto modelu byly určeny klíčové definovat styly vedení a různé typy situací. </a:t>
            </a:r>
          </a:p>
          <a:p>
            <a:pPr lvl="0" algn="just"/>
            <a:r>
              <a:rPr lang="cs-CZ" sz="1800" dirty="0"/>
              <a:t>Z pohledu stylu vedení byly určeny tyto styly vedení: orientace na úkol a orientace na budování vztahů. </a:t>
            </a:r>
          </a:p>
          <a:p>
            <a:pPr lvl="0" algn="just"/>
            <a:r>
              <a:rPr lang="cs-CZ" sz="1800" dirty="0"/>
              <a:t>Na základě rozsáhlých výzkumů byly určeny tyto </a:t>
            </a:r>
            <a:r>
              <a:rPr lang="cs-CZ" sz="1800" b="1" dirty="0"/>
              <a:t>klíčové situační faktory </a:t>
            </a:r>
            <a:r>
              <a:rPr lang="cs-CZ" sz="1800" dirty="0"/>
              <a:t>pro efektivní vedení: vztahy mezi vedoucím a podřízenými (míra důvěry, úcty a respektu); struktura úkolu (míra formalizace a strukturování úkolu); pozice síly (míra vlivu lídra na aktivity).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Fiedlerův kontingenční model (70. léta 20. století) </a:t>
            </a:r>
          </a:p>
        </p:txBody>
      </p:sp>
    </p:spTree>
    <p:extLst>
      <p:ext uri="{BB962C8B-B14F-4D97-AF65-F5344CB8AC3E}">
        <p14:creationId xmlns:p14="http://schemas.microsoft.com/office/powerpoint/2010/main" val="1667239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6401"/>
          <a:stretch/>
        </p:blipFill>
        <p:spPr>
          <a:xfrm>
            <a:off x="179512" y="818508"/>
            <a:ext cx="8370283" cy="4120401"/>
          </a:xfrm>
          <a:prstGeom prst="rect">
            <a:avLst/>
          </a:prstGeom>
        </p:spPr>
      </p:pic>
    </p:spTree>
    <p:extLst>
      <p:ext uri="{BB962C8B-B14F-4D97-AF65-F5344CB8AC3E}">
        <p14:creationId xmlns:p14="http://schemas.microsoft.com/office/powerpoint/2010/main" val="1724589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Ve Fidlerově modelu na základě kombinace situačních faktorů a stylu vedení vzniká osm možných kombinací vedení lidí vedoucí k požadované výkonnosti pracovní skupiny. </a:t>
            </a:r>
          </a:p>
          <a:p>
            <a:pPr lvl="0" algn="just"/>
            <a:r>
              <a:rPr lang="cs-CZ" sz="1800" dirty="0"/>
              <a:t>Všechny výše uvedené faktory určují, jak hodně je situace daného manažera příznivá. </a:t>
            </a:r>
          </a:p>
          <a:p>
            <a:pPr lvl="0" algn="just"/>
            <a:r>
              <a:rPr lang="cs-CZ" sz="1800" dirty="0"/>
              <a:t>Fiedler tvrdí, že nejpříznivější situace se vyznačují dobrými vztahy mezi manažerem a pracovníky, jasně definovanými pracovními úkoly a silnou pravomocí. </a:t>
            </a:r>
          </a:p>
          <a:p>
            <a:pPr lvl="0" algn="just"/>
            <a:r>
              <a:rPr lang="cs-CZ" sz="1800" dirty="0"/>
              <a:t>Pokud jsou vztahy špatné, práce není strukturovaná a manažer nemá dostatečně silnou pravomoc, potom se jedná o nepříznivou situaci.</a:t>
            </a:r>
          </a:p>
          <a:p>
            <a:pPr lvl="0" algn="just"/>
            <a:r>
              <a:rPr lang="cs-CZ" sz="1800" dirty="0"/>
              <a:t>Podle Fiedlerova kontingenčního modelu záleží efektivita manažera na tom, nakolik jeho styl vedení lidí odpovídá pozici, kterou zastává.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spTree>
    <p:extLst>
      <p:ext uri="{BB962C8B-B14F-4D97-AF65-F5344CB8AC3E}">
        <p14:creationId xmlns:p14="http://schemas.microsoft.com/office/powerpoint/2010/main" val="1650725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Hersey</a:t>
            </a:r>
            <a:r>
              <a:rPr lang="cs-CZ" sz="1800" b="1" dirty="0"/>
              <a:t> a </a:t>
            </a:r>
            <a:r>
              <a:rPr lang="cs-CZ" sz="1800" b="1" dirty="0" err="1"/>
              <a:t>Blanchardova</a:t>
            </a:r>
            <a:r>
              <a:rPr lang="cs-CZ" sz="1800" b="1" dirty="0"/>
              <a:t> teorie situačního vedení</a:t>
            </a:r>
            <a:r>
              <a:rPr lang="cs-CZ" sz="1800" dirty="0"/>
              <a:t>, která patří svým charakterem mezi kontingenční přístupy, se zaměřuje na připravenost, popř. zralost, následovníků. </a:t>
            </a:r>
          </a:p>
          <a:p>
            <a:pPr lvl="0" algn="just"/>
            <a:r>
              <a:rPr lang="cs-CZ" sz="1800" dirty="0"/>
              <a:t>Tato teorie klade důraz nejen na lídra, ale také na podřízené pracovníky, konkrétně pak následovníky. Následovníci jsou lidé, kteří akceptují lídra a jsou ochotni jej následovat. </a:t>
            </a:r>
          </a:p>
          <a:p>
            <a:pPr lvl="0" algn="just"/>
            <a:r>
              <a:rPr lang="cs-CZ" sz="1800" dirty="0"/>
              <a:t>Připravenost (zralost) vymezují </a:t>
            </a:r>
            <a:r>
              <a:rPr lang="cs-CZ" sz="1800" dirty="0" err="1"/>
              <a:t>Hersey</a:t>
            </a:r>
            <a:r>
              <a:rPr lang="cs-CZ" sz="1800" dirty="0"/>
              <a:t> a </a:t>
            </a:r>
            <a:r>
              <a:rPr lang="cs-CZ" sz="1800" dirty="0" err="1"/>
              <a:t>Blanchard</a:t>
            </a:r>
            <a:r>
              <a:rPr lang="cs-CZ" sz="1800" dirty="0"/>
              <a:t> jako míru do jaké jsou lidé schopni a ochotni plnit konkrétní úkol. </a:t>
            </a:r>
          </a:p>
          <a:p>
            <a:pPr lvl="0" algn="just"/>
            <a:r>
              <a:rPr lang="cs-CZ" sz="1800" dirty="0"/>
              <a:t>Teorie situačního vedení je založena na předpokladu existence nelineárního vztahu mezi těmito faktory – připravenost následovníků, dimenze orientována na úkol (direktivní přístup, úkolové chování), dimenze orientována na budování vztahů (podpůrný přístup, vztahové chování).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92888" cy="507703"/>
          </a:xfrm>
        </p:spPr>
        <p:txBody>
          <a:bodyPr/>
          <a:lstStyle/>
          <a:p>
            <a:r>
              <a:rPr lang="cs-CZ" sz="2000" dirty="0" err="1"/>
              <a:t>Hersey</a:t>
            </a:r>
            <a:r>
              <a:rPr lang="cs-CZ" sz="2000" dirty="0"/>
              <a:t> a </a:t>
            </a:r>
            <a:r>
              <a:rPr lang="cs-CZ" sz="2000" dirty="0" err="1"/>
              <a:t>Blanchardova</a:t>
            </a:r>
            <a:r>
              <a:rPr lang="cs-CZ" sz="2000" dirty="0"/>
              <a:t> teorie situačního vedení (70. léta 20. století) </a:t>
            </a:r>
          </a:p>
        </p:txBody>
      </p:sp>
    </p:spTree>
    <p:extLst>
      <p:ext uri="{BB962C8B-B14F-4D97-AF65-F5344CB8AC3E}">
        <p14:creationId xmlns:p14="http://schemas.microsoft.com/office/powerpoint/2010/main" val="1520971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Chování orientované na úkol a na budování vztahů </a:t>
            </a:r>
            <a:r>
              <a:rPr lang="cs-CZ" sz="1800" dirty="0"/>
              <a:t>představují styly vedení, které si autoři tohoto modelu půjčili od předchozích teorií. </a:t>
            </a:r>
          </a:p>
          <a:p>
            <a:pPr lvl="0" algn="just"/>
            <a:r>
              <a:rPr lang="cs-CZ" sz="1800" b="1" dirty="0"/>
              <a:t>Chování orientované na úkol</a:t>
            </a:r>
            <a:r>
              <a:rPr lang="cs-CZ" sz="1800" dirty="0"/>
              <a:t>, nebo také direktivní přístup, znamená, že pracovníkovi manažera poskytne potřebné instrukce, řekne mu, co přesně a jakým způsobem má dělat. </a:t>
            </a:r>
          </a:p>
          <a:p>
            <a:pPr lvl="0" algn="just"/>
            <a:r>
              <a:rPr lang="cs-CZ" sz="1800" dirty="0"/>
              <a:t>Zatímco chování orientované na budování vztahů, podpůrný přístup, je zaměřené na povzbuzování pracovníka a poskytnutí osobní podpory potřebné ke splnění úkolu. </a:t>
            </a:r>
          </a:p>
          <a:p>
            <a:pPr lvl="0" algn="just"/>
            <a:r>
              <a:rPr lang="cs-CZ" sz="1800" dirty="0"/>
              <a:t>Kombinací těchto tří faktorů vzniká třídimenzionální model efektivního vedení a jsou vymezeny čtyři styly vedení.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1381524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pic>
        <p:nvPicPr>
          <p:cNvPr id="11" name="Obrázek 10" descr="The Gunter Group - SITUATIONAL LEADERSHIP"/>
          <p:cNvPicPr/>
          <p:nvPr/>
        </p:nvPicPr>
        <p:blipFill rotWithShape="1">
          <a:blip r:embed="rId2">
            <a:extLst>
              <a:ext uri="{28A0092B-C50C-407E-A947-70E740481C1C}">
                <a14:useLocalDpi xmlns:a14="http://schemas.microsoft.com/office/drawing/2010/main" val="0"/>
              </a:ext>
            </a:extLst>
          </a:blip>
          <a:srcRect t="13583" b="10524"/>
          <a:stretch/>
        </p:blipFill>
        <p:spPr bwMode="auto">
          <a:xfrm>
            <a:off x="971600" y="737370"/>
            <a:ext cx="6336704" cy="39604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027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jestliže je pracovník je ochotný a schopný plnit konkrétní úkol, potom lídr jej nechává samotného a převádí na něj odpovědnost za splnění úkolu, lídr pracovníka pouze kontroluje a komentuje jeho práci proto, aby pracovník měl pocit docenění;</a:t>
            </a:r>
          </a:p>
          <a:p>
            <a:pPr lvl="0" algn="just"/>
            <a:r>
              <a:rPr lang="cs-CZ" sz="1800" dirty="0"/>
              <a:t>jestliže je pracovník není ochotný ani schopný konkrétní úkol plnit, potom lídr pracovníka vede krok za krokem, definuje jeho roli a přesně určuje co má a jakým způsobem dělat, přičemž se lídr snaží budovat s pracovníkem určité vztahy;</a:t>
            </a:r>
          </a:p>
          <a:p>
            <a:pPr lvl="0" algn="just"/>
            <a:r>
              <a:rPr lang="cs-CZ" sz="1800" dirty="0"/>
              <a:t>jestliže je pracovník neschopen a zároveň ochoten konkrétní úkol splnit, potom je potřeba, aby lídr poskytl přesné instrukce a vedení, ale zároveň pracovníka v maximální míře podporoval;</a:t>
            </a:r>
          </a:p>
          <a:p>
            <a:pPr algn="just"/>
            <a:r>
              <a:rPr lang="cs-CZ" sz="1800" dirty="0"/>
              <a:t>jestliže je pracovníka schopen úkol splnit, ale není to ochotný vykonat z důvodu chybějící motivace, potom lídr musí s pracovníkem pracovat, podporovat jej a komunikovat s ním.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3927331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cesta-cíl, jejímž autorem je Robert House, je založena na předpokladu, že lídr své pracovníky při naplňování jejich cílů řídí nebo podporuje. V podstatě vychází z motivační teorie očekávání. </a:t>
            </a:r>
          </a:p>
          <a:p>
            <a:pPr algn="just"/>
            <a:r>
              <a:rPr lang="cs-CZ" sz="1800" dirty="0"/>
              <a:t>Pojem cesta-cíl je odvozen z přesvědčení, že efektivní vedení odstraňuje překážky a nástrahy tak že, pracovníci mají jasnější cestu k naplňování stanovených cílů.</a:t>
            </a:r>
          </a:p>
          <a:p>
            <a:pPr marL="0" indent="0" algn="just">
              <a:buNone/>
            </a:pPr>
            <a:r>
              <a:rPr lang="cs-CZ" sz="1800" dirty="0"/>
              <a:t>House identifikoval čtyři typy lídrů:</a:t>
            </a:r>
          </a:p>
          <a:p>
            <a:pPr lvl="0" algn="just"/>
            <a:r>
              <a:rPr lang="cs-CZ" sz="1800" b="1" dirty="0"/>
              <a:t>direktivní lídr </a:t>
            </a:r>
            <a:r>
              <a:rPr lang="cs-CZ" sz="1800" dirty="0"/>
              <a:t>– lídr přesně specifikuje úkoly a způsoby jejich dosažení;</a:t>
            </a:r>
          </a:p>
          <a:p>
            <a:pPr lvl="0" algn="just"/>
            <a:r>
              <a:rPr lang="cs-CZ" sz="1800" b="1" dirty="0"/>
              <a:t>podporující lídr </a:t>
            </a:r>
            <a:r>
              <a:rPr lang="cs-CZ" sz="1800" dirty="0"/>
              <a:t>– zaměřuje se na potřeby pracovníků a je přátelský;</a:t>
            </a:r>
          </a:p>
          <a:p>
            <a:pPr lvl="0" algn="just"/>
            <a:r>
              <a:rPr lang="cs-CZ" sz="1800" b="1" dirty="0"/>
              <a:t>participativní lídr </a:t>
            </a:r>
            <a:r>
              <a:rPr lang="cs-CZ" sz="1800" dirty="0"/>
              <a:t>– konzultuje se členy týmu své názory a respektuje jejich názory při rozhodování;</a:t>
            </a:r>
          </a:p>
          <a:p>
            <a:pPr algn="just"/>
            <a:r>
              <a:rPr lang="cs-CZ" sz="1800" b="1" dirty="0"/>
              <a:t>lídr orientovaný na úspěch </a:t>
            </a:r>
            <a:r>
              <a:rPr lang="cs-CZ" sz="1800" dirty="0"/>
              <a:t>– nastavuje cíle a očekává, že zaměstnanci je splní na nejvyšší možné úrovni.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 – cíl (70. léta 20. století)</a:t>
            </a:r>
          </a:p>
        </p:txBody>
      </p:sp>
    </p:spTree>
    <p:extLst>
      <p:ext uri="{BB962C8B-B14F-4D97-AF65-F5344CB8AC3E}">
        <p14:creationId xmlns:p14="http://schemas.microsoft.com/office/powerpoint/2010/main" val="2829745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771550"/>
            <a:ext cx="4238625" cy="3960440"/>
          </a:xfrm>
          <a:prstGeom prst="rect">
            <a:avLst/>
          </a:prstGeom>
        </p:spPr>
      </p:pic>
    </p:spTree>
    <p:extLst>
      <p:ext uri="{BB962C8B-B14F-4D97-AF65-F5344CB8AC3E}">
        <p14:creationId xmlns:p14="http://schemas.microsoft.com/office/powerpoint/2010/main" val="1915336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2200" b="5201"/>
          <a:stretch/>
        </p:blipFill>
        <p:spPr>
          <a:xfrm>
            <a:off x="1115616" y="791050"/>
            <a:ext cx="6309320" cy="3908569"/>
          </a:xfrm>
          <a:prstGeom prst="rect">
            <a:avLst/>
          </a:prstGeom>
        </p:spPr>
      </p:pic>
    </p:spTree>
    <p:extLst>
      <p:ext uri="{BB962C8B-B14F-4D97-AF65-F5344CB8AC3E}">
        <p14:creationId xmlns:p14="http://schemas.microsoft.com/office/powerpoint/2010/main" val="100592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Leadership</a:t>
            </a:r>
            <a:r>
              <a:rPr lang="cs-CZ" sz="1800" dirty="0"/>
              <a:t>, schopnost vést, představuje inspirování lidí k tomu, aby vynaložili své nejlepší síly a schopnosti k dosažení žádoucích výsledků, získávání jejich oddanosti dané věci a jejich motivování  dosažení stanovených cílů.</a:t>
            </a:r>
          </a:p>
          <a:p>
            <a:pPr algn="just"/>
            <a:r>
              <a:rPr lang="cs-CZ" sz="1800" dirty="0" err="1"/>
              <a:t>Leadership</a:t>
            </a:r>
            <a:r>
              <a:rPr lang="cs-CZ" sz="1800" dirty="0"/>
              <a:t> je především spojen s motivováním a inspirováním lidí k tomu, aby vynaložili své dovednosti a schopnosti k dosažení stanovených cílů. </a:t>
            </a:r>
          </a:p>
          <a:p>
            <a:pPr algn="just"/>
            <a:r>
              <a:rPr lang="cs-CZ" sz="1800" dirty="0"/>
              <a:t>Na rozdíl od manažera se lídr snaží získat srdce lidí, aby se práce lidem stala srdeční záležitostí a nejen pracovní povinností. </a:t>
            </a:r>
          </a:p>
          <a:p>
            <a:pPr algn="just"/>
            <a:r>
              <a:rPr lang="cs-CZ" sz="1800" dirty="0" err="1"/>
              <a:t>Hersey</a:t>
            </a:r>
            <a:r>
              <a:rPr lang="cs-CZ" sz="1800" dirty="0"/>
              <a:t> a </a:t>
            </a:r>
            <a:r>
              <a:rPr lang="cs-CZ" sz="1800" dirty="0" err="1"/>
              <a:t>Blanchard</a:t>
            </a:r>
            <a:r>
              <a:rPr lang="cs-CZ" sz="1800" dirty="0"/>
              <a:t> (1993) se domnívají, že obecně nejužívanější definicí vůdcovství je ta, která charakterizuje </a:t>
            </a:r>
            <a:r>
              <a:rPr lang="cs-CZ" sz="1800" dirty="0" err="1"/>
              <a:t>leadership</a:t>
            </a:r>
            <a:r>
              <a:rPr lang="cs-CZ" sz="1800" dirty="0"/>
              <a:t> jako proces ovlivňování činnosti individua či skupiny ve snaze dosáhnout cílů v určitém situačním kontextu.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Leadership</a:t>
            </a:r>
            <a:r>
              <a:rPr lang="cs-CZ" dirty="0"/>
              <a:t> I</a:t>
            </a:r>
          </a:p>
        </p:txBody>
      </p:sp>
    </p:spTree>
    <p:extLst>
      <p:ext uri="{BB962C8B-B14F-4D97-AF65-F5344CB8AC3E}">
        <p14:creationId xmlns:p14="http://schemas.microsoft.com/office/powerpoint/2010/main" val="2830662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House ve své teorii předpokládá, že chování lídrů ovlivňují dvě skupiny situačních faktorů, a to faktory prostředí a faktory podřízených. </a:t>
            </a:r>
          </a:p>
          <a:p>
            <a:pPr algn="just"/>
            <a:r>
              <a:rPr lang="cs-CZ" sz="1800" b="1" dirty="0"/>
              <a:t>Faktory prostředí </a:t>
            </a:r>
            <a:r>
              <a:rPr lang="cs-CZ" sz="1800" dirty="0"/>
              <a:t>se zahrnují faktory mimo kontrolu pracovníků, jako je pracovní skupina, strukturování úkolu, systém formálních autorit, pracovní skupina. Faktory prostředí determinují typ chování lídra, jestliže mají podřízení dosáhnout maximálně možných výsledků. </a:t>
            </a:r>
          </a:p>
          <a:p>
            <a:pPr algn="just"/>
            <a:r>
              <a:rPr lang="cs-CZ" sz="1800" b="1" dirty="0"/>
              <a:t>Faktory podřízených </a:t>
            </a:r>
            <a:r>
              <a:rPr lang="cs-CZ" sz="1800" dirty="0"/>
              <a:t>představují osobní charakteristiky samotných podřízených, jako je těžiště kontroly, zkušenosti, očekávané schopnosti. Osobní charakteristiky podřízených determinují jak je prostředí a chování lídra interpretováno. </a:t>
            </a:r>
          </a:p>
          <a:p>
            <a:pPr algn="just"/>
            <a:r>
              <a:rPr lang="cs-CZ" sz="1800" dirty="0"/>
              <a:t>Teorie předpokládá, že chování lídra, z pohledu dosahování cílů a výkonů, nebude účinné, pokud nebude slučitelné s prostředím nebo charakteristikami podřízených.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cesta-cíl </a:t>
            </a:r>
          </a:p>
        </p:txBody>
      </p:sp>
    </p:spTree>
    <p:extLst>
      <p:ext uri="{BB962C8B-B14F-4D97-AF65-F5344CB8AC3E}">
        <p14:creationId xmlns:p14="http://schemas.microsoft.com/office/powerpoint/2010/main" val="2304987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Definují faktory, které podle nich zásadním způsobem ovlivňují volbu vhodného stylu rozhodování manažera. Těmito faktory jsou </a:t>
            </a:r>
            <a:r>
              <a:rPr lang="cs-CZ" sz="1800" b="1" dirty="0"/>
              <a:t>kvalita vlastního rozhodování </a:t>
            </a:r>
            <a:r>
              <a:rPr lang="cs-CZ" sz="1800" dirty="0"/>
              <a:t>a </a:t>
            </a:r>
            <a:r>
              <a:rPr lang="cs-CZ" sz="1800" b="1" dirty="0"/>
              <a:t>akceptovatelnost rozhodnutí </a:t>
            </a:r>
            <a:r>
              <a:rPr lang="cs-CZ" sz="1800" dirty="0"/>
              <a:t>(tj. ochota podřízených realizovat dané manažerské rozhodnutí).</a:t>
            </a:r>
          </a:p>
          <a:p>
            <a:pPr algn="just"/>
            <a:r>
              <a:rPr lang="cs-CZ" sz="1800" dirty="0"/>
              <a:t>Podstatou modelu pro řešení problémů skupin a jejich vedení je provedení situační analýzy problému, který se vyskytl a má se řešit pro danou skupinu zaměstnanců. Situační analýza daného problému - můžeme popsat pomocí sedmi charakteristik: </a:t>
            </a:r>
          </a:p>
          <a:p>
            <a:pPr algn="just">
              <a:spcBef>
                <a:spcPts val="0"/>
              </a:spcBef>
            </a:pPr>
            <a:r>
              <a:rPr lang="cs-CZ" sz="1600" dirty="0"/>
              <a:t>požadavek kvality řešení, </a:t>
            </a:r>
          </a:p>
          <a:p>
            <a:pPr algn="just">
              <a:spcBef>
                <a:spcPts val="0"/>
              </a:spcBef>
            </a:pPr>
            <a:r>
              <a:rPr lang="cs-CZ" sz="1600" dirty="0"/>
              <a:t>dostatek informací k řešení, </a:t>
            </a:r>
          </a:p>
          <a:p>
            <a:pPr algn="just">
              <a:spcBef>
                <a:spcPts val="0"/>
              </a:spcBef>
            </a:pPr>
            <a:r>
              <a:rPr lang="cs-CZ" sz="1600" dirty="0"/>
              <a:t>strukturovanost problému, </a:t>
            </a:r>
          </a:p>
          <a:p>
            <a:pPr algn="just">
              <a:spcBef>
                <a:spcPts val="0"/>
              </a:spcBef>
            </a:pPr>
            <a:r>
              <a:rPr lang="cs-CZ" sz="1600" dirty="0"/>
              <a:t>význam akceptovatelnosti zaměstnanců pro realizaci rozhodnutí, </a:t>
            </a:r>
          </a:p>
          <a:p>
            <a:pPr algn="just">
              <a:spcBef>
                <a:spcPts val="0"/>
              </a:spcBef>
            </a:pPr>
            <a:r>
              <a:rPr lang="cs-CZ" sz="1600" dirty="0"/>
              <a:t>akceptovatelnost pro spolupracovníky</a:t>
            </a:r>
          </a:p>
          <a:p>
            <a:pPr algn="just">
              <a:spcBef>
                <a:spcPts val="0"/>
              </a:spcBef>
            </a:pPr>
            <a:r>
              <a:rPr lang="cs-CZ" sz="1600" dirty="0"/>
              <a:t>cílová orientace spolupracovníků, </a:t>
            </a:r>
          </a:p>
          <a:p>
            <a:pPr algn="just">
              <a:spcBef>
                <a:spcPts val="0"/>
              </a:spcBef>
            </a:pPr>
            <a:r>
              <a:rPr lang="cs-CZ" sz="1600" dirty="0"/>
              <a:t>pravděpodobnost vzniku konfliktů mezi spolupracovníky.</a:t>
            </a:r>
          </a:p>
          <a:p>
            <a:pPr algn="just">
              <a:spcBef>
                <a:spcPts val="0"/>
              </a:spcBef>
            </a:pPr>
            <a:r>
              <a:rPr lang="cs-CZ" sz="1800" dirty="0"/>
              <a:t> </a:t>
            </a:r>
            <a:br>
              <a:rPr lang="cs-CZ" sz="1800" dirty="0"/>
            </a:br>
            <a:r>
              <a:rPr lang="cs-CZ" sz="1800" dirty="0"/>
              <a:t>Těchto sedm pravidel dává vedoucímu dostatečnou možnost analyzovat daný problém</a:t>
            </a:r>
            <a:br>
              <a:rPr lang="cs-CZ" sz="1800" dirty="0"/>
            </a:br>
            <a:r>
              <a:rPr lang="cs-CZ" sz="1800" dirty="0"/>
              <a:t>tak, aby bylo možné odvodit vhodný vůdčí styl.</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20880" cy="507703"/>
          </a:xfrm>
        </p:spPr>
        <p:txBody>
          <a:bodyPr/>
          <a:lstStyle/>
          <a:p>
            <a:r>
              <a:rPr lang="cs-CZ" dirty="0"/>
              <a:t>Styly vedení podle </a:t>
            </a:r>
            <a:r>
              <a:rPr lang="cs-CZ" dirty="0" err="1"/>
              <a:t>Vroom</a:t>
            </a:r>
            <a:r>
              <a:rPr lang="cs-CZ" dirty="0"/>
              <a:t>, </a:t>
            </a:r>
            <a:r>
              <a:rPr lang="cs-CZ" dirty="0" err="1"/>
              <a:t>Yettona</a:t>
            </a:r>
            <a:r>
              <a:rPr lang="cs-CZ" dirty="0"/>
              <a:t> a Jaga (80. léta 20. století)</a:t>
            </a:r>
          </a:p>
        </p:txBody>
      </p:sp>
    </p:spTree>
    <p:extLst>
      <p:ext uri="{BB962C8B-B14F-4D97-AF65-F5344CB8AC3E}">
        <p14:creationId xmlns:p14="http://schemas.microsoft.com/office/powerpoint/2010/main" val="3448040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Těchto sedm charakteristik dává vedoucímu dostatečnou možnost analyzovat daný problém tak, aby bylo možné odvodit vhodný vůdčí styl.</a:t>
            </a:r>
          </a:p>
          <a:p>
            <a:pPr algn="just"/>
            <a:r>
              <a:rPr lang="cs-CZ" sz="1800" dirty="0"/>
              <a:t>Jako nástroj pro volbu tohoto stylu slouží</a:t>
            </a:r>
            <a:br>
              <a:rPr lang="cs-CZ" sz="1800" dirty="0"/>
            </a:br>
            <a:r>
              <a:rPr lang="cs-CZ" sz="1800" dirty="0"/>
              <a:t>rozhodovací strom, jehož jednotlivé uzly zobrazují výše uvedené charakteristiky.</a:t>
            </a:r>
          </a:p>
          <a:p>
            <a:pPr marL="0" indent="0" algn="just">
              <a:buNone/>
            </a:pPr>
            <a:endParaRPr lang="cs-CZ" sz="1800" dirty="0"/>
          </a:p>
          <a:p>
            <a:pPr algn="just"/>
            <a:r>
              <a:rPr lang="cs-CZ" sz="1800" b="1" dirty="0"/>
              <a:t>AI autokratický styl </a:t>
            </a:r>
            <a:r>
              <a:rPr lang="cs-CZ" sz="1800" dirty="0"/>
              <a:t>– manažer řeší problém sám na základě vlastních informací</a:t>
            </a:r>
          </a:p>
          <a:p>
            <a:pPr algn="just"/>
            <a:r>
              <a:rPr lang="cs-CZ" sz="1800" b="1" dirty="0"/>
              <a:t>AII autokratický styl </a:t>
            </a:r>
            <a:r>
              <a:rPr lang="cs-CZ" sz="1800" dirty="0"/>
              <a:t>– manažer rozhoduje sám na základě informací od zaměstnanců</a:t>
            </a:r>
          </a:p>
          <a:p>
            <a:pPr algn="just"/>
            <a:r>
              <a:rPr lang="cs-CZ" sz="1800" b="1" dirty="0"/>
              <a:t>CI konzultativní styl </a:t>
            </a:r>
            <a:r>
              <a:rPr lang="cs-CZ" sz="1800" dirty="0"/>
              <a:t>– individuální konzultace</a:t>
            </a:r>
          </a:p>
          <a:p>
            <a:pPr algn="just"/>
            <a:r>
              <a:rPr lang="cs-CZ" sz="1800" b="1" dirty="0"/>
              <a:t>CII konzultativní styl </a:t>
            </a:r>
            <a:r>
              <a:rPr lang="cs-CZ" sz="1800" dirty="0"/>
              <a:t>– svolání porady celého kolektivu </a:t>
            </a:r>
          </a:p>
          <a:p>
            <a:pPr algn="just"/>
            <a:r>
              <a:rPr lang="cs-CZ" sz="1800" b="1" dirty="0"/>
              <a:t>GII skupinový styl rozhodování </a:t>
            </a:r>
            <a:r>
              <a:rPr lang="cs-CZ" sz="1800" dirty="0"/>
              <a:t>– společné řešení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Styly vedení podle </a:t>
            </a:r>
            <a:r>
              <a:rPr lang="cs-CZ" dirty="0" err="1"/>
              <a:t>Vrooma</a:t>
            </a:r>
            <a:r>
              <a:rPr lang="cs-CZ" dirty="0"/>
              <a:t>, </a:t>
            </a:r>
            <a:r>
              <a:rPr lang="cs-CZ" dirty="0" err="1"/>
              <a:t>Yettona</a:t>
            </a:r>
            <a:r>
              <a:rPr lang="cs-CZ" dirty="0"/>
              <a:t> a Jaga</a:t>
            </a:r>
          </a:p>
        </p:txBody>
      </p:sp>
    </p:spTree>
    <p:extLst>
      <p:ext uri="{BB962C8B-B14F-4D97-AF65-F5344CB8AC3E}">
        <p14:creationId xmlns:p14="http://schemas.microsoft.com/office/powerpoint/2010/main" val="135171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84776" cy="507703"/>
          </a:xfrm>
        </p:spPr>
        <p:txBody>
          <a:bodyPr/>
          <a:lstStyle/>
          <a:p>
            <a:r>
              <a:rPr lang="cs-CZ" dirty="0"/>
              <a:t>Styly vedení podle </a:t>
            </a:r>
            <a:r>
              <a:rPr lang="cs-CZ" dirty="0" err="1"/>
              <a:t>Vrooma</a:t>
            </a:r>
            <a:r>
              <a:rPr lang="cs-CZ" dirty="0"/>
              <a:t>, </a:t>
            </a:r>
            <a:r>
              <a:rPr lang="cs-CZ" dirty="0" err="1"/>
              <a:t>Yettona</a:t>
            </a:r>
            <a:r>
              <a:rPr lang="cs-CZ" dirty="0"/>
              <a:t> a Jaga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596" y="702153"/>
            <a:ext cx="5934808" cy="4173854"/>
          </a:xfrm>
          <a:prstGeom prst="rect">
            <a:avLst/>
          </a:prstGeom>
        </p:spPr>
      </p:pic>
    </p:spTree>
    <p:extLst>
      <p:ext uri="{BB962C8B-B14F-4D97-AF65-F5344CB8AC3E}">
        <p14:creationId xmlns:p14="http://schemas.microsoft.com/office/powerpoint/2010/main" val="4190639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 (90. léta 20. století)</a:t>
            </a:r>
          </a:p>
        </p:txBody>
      </p:sp>
      <p:pic>
        <p:nvPicPr>
          <p:cNvPr id="6" name="Obrázek 5" descr="Transacting Business and Transforming Communities: The Mission Statements  of Community Foundations Around the Globe - Margaret F. Sloan, 202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43558"/>
            <a:ext cx="6579567" cy="3783048"/>
          </a:xfrm>
          <a:prstGeom prst="rect">
            <a:avLst/>
          </a:prstGeom>
          <a:noFill/>
          <a:ln>
            <a:noFill/>
          </a:ln>
        </p:spPr>
      </p:pic>
    </p:spTree>
    <p:extLst>
      <p:ext uri="{BB962C8B-B14F-4D97-AF65-F5344CB8AC3E}">
        <p14:creationId xmlns:p14="http://schemas.microsoft.com/office/powerpoint/2010/main" val="509604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30494"/>
            <a:ext cx="6734989" cy="4181018"/>
          </a:xfrm>
          <a:prstGeom prst="rect">
            <a:avLst/>
          </a:prstGeom>
        </p:spPr>
      </p:pic>
    </p:spTree>
    <p:extLst>
      <p:ext uri="{BB962C8B-B14F-4D97-AF65-F5344CB8AC3E}">
        <p14:creationId xmlns:p14="http://schemas.microsoft.com/office/powerpoint/2010/main" val="2971083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Transakční vedení</a:t>
            </a:r>
            <a:r>
              <a:rPr lang="cs-CZ" sz="1800" dirty="0"/>
              <a:t> je založeno na poskytování určitých odměn (peníze, práce, jistota) za ochotu vyhovět a práci vykonat. </a:t>
            </a:r>
          </a:p>
          <a:p>
            <a:pPr algn="just"/>
            <a:r>
              <a:rPr lang="cs-CZ" sz="1800" dirty="0"/>
              <a:t>Z tohoto pohledu se transakční lídři podobají spíše manažerům než lídrům. </a:t>
            </a:r>
          </a:p>
          <a:p>
            <a:pPr algn="just"/>
            <a:r>
              <a:rPr lang="cs-CZ" sz="1800" dirty="0"/>
              <a:t>Projevy transakčního vedení lidí jsou podněcovány pouze potřebami a preferencemi lidí, čímž tato podoba vedení lidí nekriticky reaguje na naše potřeby a preference a vychází z nerozvinutého mravního cítění.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Transakční vedení</a:t>
            </a:r>
          </a:p>
        </p:txBody>
      </p:sp>
    </p:spTree>
    <p:extLst>
      <p:ext uri="{BB962C8B-B14F-4D97-AF65-F5344CB8AC3E}">
        <p14:creationId xmlns:p14="http://schemas.microsoft.com/office/powerpoint/2010/main" val="2120646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Transformační vedení</a:t>
            </a:r>
            <a:r>
              <a:rPr lang="cs-CZ" sz="1800" dirty="0"/>
              <a:t> je založeno na schopnosti využít sílu osobnosti vedoucího pracovníka a tím dosáhnout významných změn v chování spolupracovníků tak, aby bylo dosaženo uskutečnění vizí a naplnění cílů lídra. </a:t>
            </a:r>
          </a:p>
          <a:p>
            <a:pPr algn="just"/>
            <a:r>
              <a:rPr lang="cs-CZ" sz="1800" dirty="0"/>
              <a:t>Míra v jaké jsou lídři transformační, se měří jejich vlivem na jejich stoupence, ve smyslu míry důvěry, obdivu, věrnosti a úcty stoupenců k lídrovi, stejně jako míry, v jaké jsou stoupenci ochotni pracovat usilovněji, než se původně očekávalo. </a:t>
            </a:r>
          </a:p>
          <a:p>
            <a:pPr algn="just"/>
            <a:r>
              <a:rPr lang="cs-CZ" sz="1800" dirty="0"/>
              <a:t>K tomu dochází, protože lídr transformuje a stimuluje prostřednictvím inspirující mise a vize, kterým poskytuje identitu.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Transformační vedení</a:t>
            </a:r>
          </a:p>
        </p:txBody>
      </p:sp>
    </p:spTree>
    <p:extLst>
      <p:ext uri="{BB962C8B-B14F-4D97-AF65-F5344CB8AC3E}">
        <p14:creationId xmlns:p14="http://schemas.microsoft.com/office/powerpoint/2010/main" val="345623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Charismatické vedení lidí</a:t>
            </a:r>
            <a:r>
              <a:rPr lang="cs-CZ" sz="1800" dirty="0"/>
              <a:t> je založeno na osobnosti, na vlastnostech a charismatu, lídra umožňující ostatní přesvědčit k následování. </a:t>
            </a:r>
          </a:p>
          <a:p>
            <a:pPr algn="just"/>
            <a:r>
              <a:rPr lang="cs-CZ" sz="1800" dirty="0"/>
              <a:t>Charismatičtí lídři se odlišují od běžných lidí tím, že jsou obdařeni výjimečnými vlastnostmi, které jejich stoupence inspirují. Charismatičtí lídři pracují se zaměstnanci tak, že vytvářejí inspirující představu budoucnosti. Tímto jsou podobni transformačním lídrům. </a:t>
            </a:r>
          </a:p>
          <a:p>
            <a:pPr marL="0" indent="0" algn="just">
              <a:buNone/>
            </a:pPr>
            <a:r>
              <a:rPr lang="cs-CZ" sz="1800" dirty="0"/>
              <a:t>Základní osobnostní charakteristiky charismatického lídra jsou:</a:t>
            </a:r>
          </a:p>
          <a:p>
            <a:pPr lvl="0" algn="just"/>
            <a:r>
              <a:rPr lang="cs-CZ" sz="1800" dirty="0"/>
              <a:t>má vizi;</a:t>
            </a:r>
          </a:p>
          <a:p>
            <a:pPr lvl="0" algn="just"/>
            <a:r>
              <a:rPr lang="cs-CZ" sz="1800" dirty="0"/>
              <a:t>je schopen svoji vizi vysvětlit;</a:t>
            </a:r>
          </a:p>
          <a:p>
            <a:pPr lvl="0" algn="just"/>
            <a:r>
              <a:rPr lang="cs-CZ" sz="1800" dirty="0"/>
              <a:t>je ochoten riskovat pro naplnění své vize;</a:t>
            </a:r>
          </a:p>
          <a:p>
            <a:pPr lvl="0" algn="just"/>
            <a:r>
              <a:rPr lang="cs-CZ" sz="1800" dirty="0"/>
              <a:t>je citlivý jak k životnímu prostředí a potřebám svých spolupracovníků;</a:t>
            </a:r>
          </a:p>
          <a:p>
            <a:pPr lvl="0" algn="just"/>
            <a:r>
              <a:rPr lang="cs-CZ" sz="1800" dirty="0"/>
              <a:t>jeho chování není zcela běžné.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Charismatické vedení</a:t>
            </a:r>
          </a:p>
        </p:txBody>
      </p:sp>
    </p:spTree>
    <p:extLst>
      <p:ext uri="{BB962C8B-B14F-4D97-AF65-F5344CB8AC3E}">
        <p14:creationId xmlns:p14="http://schemas.microsoft.com/office/powerpoint/2010/main" val="401617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Vizionářské vedení lidí</a:t>
            </a:r>
            <a:r>
              <a:rPr lang="cs-CZ" sz="1800" dirty="0"/>
              <a:t> je inspirováno jasnou vizí, jasným cílem, vzrušující budoucnosti, která je pro spolupracovníky lákavá. </a:t>
            </a:r>
          </a:p>
          <a:p>
            <a:pPr algn="just"/>
            <a:r>
              <a:rPr lang="cs-CZ" sz="1800" dirty="0"/>
              <a:t>Vizionářské vedení je založeno na poskytnutí pocitu účelnosti a smysluplnosti práce a života nabídkou vzrušující vize. Přičemž vizi můžeme chápat jako cíl, který je lákavý. </a:t>
            </a:r>
          </a:p>
          <a:p>
            <a:pPr algn="just"/>
            <a:r>
              <a:rPr lang="cs-CZ" sz="1800" dirty="0"/>
              <a:t>Vizionářští lídři jsou schopni vytvořit a vysvětlit realistickou, důvěryhodnou a atraktivní vizi budoucnosti, která zlepší současnou situaci.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Vizionářské vedení</a:t>
            </a:r>
          </a:p>
        </p:txBody>
      </p:sp>
    </p:spTree>
    <p:extLst>
      <p:ext uri="{BB962C8B-B14F-4D97-AF65-F5344CB8AC3E}">
        <p14:creationId xmlns:p14="http://schemas.microsoft.com/office/powerpoint/2010/main" val="130883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Matematicky můžeme vyjádřit teorii vůdcovství (V) jako funkci tří základních proměnných lídr (L), jedinec či skupina (J), situační faktory (S) následovně: V = f (L, J ,S). </a:t>
            </a:r>
          </a:p>
          <a:p>
            <a:pPr algn="just"/>
            <a:r>
              <a:rPr lang="cs-CZ" sz="1800" dirty="0"/>
              <a:t>Vůdcovství je v moderní společnosti chápáno jako konsensuální, ve shodě se zájmy společnosti, nikoliv prosazované formou násilí a hrozeb. </a:t>
            </a:r>
          </a:p>
          <a:p>
            <a:pPr algn="just"/>
            <a:r>
              <a:rPr lang="cs-CZ" sz="1800" dirty="0"/>
              <a:t>Vůdce hraje roli </a:t>
            </a:r>
            <a:r>
              <a:rPr lang="cs-CZ" sz="1800" dirty="0" err="1"/>
              <a:t>motivátora</a:t>
            </a:r>
            <a:r>
              <a:rPr lang="cs-CZ" sz="1800" dirty="0"/>
              <a:t>, inspiruje, získává následovníky a prostřednictvím jejich oddanosti určuje směr působení.</a:t>
            </a:r>
          </a:p>
          <a:p>
            <a:pPr algn="just"/>
            <a:r>
              <a:rPr lang="cs-CZ" sz="1800" dirty="0"/>
              <a:t>Vůdcovství je širším konceptem než management. </a:t>
            </a:r>
          </a:p>
          <a:p>
            <a:pPr algn="just"/>
            <a:r>
              <a:rPr lang="cs-CZ" sz="1800" dirty="0"/>
              <a:t>Management se v tomto ohledu stává druhem vůdcovství, ve kterém dosažení organizačních cílů má nejvyšší prioritu.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Leadership</a:t>
            </a:r>
            <a:r>
              <a:rPr lang="cs-CZ" dirty="0"/>
              <a:t> II</a:t>
            </a:r>
          </a:p>
        </p:txBody>
      </p:sp>
    </p:spTree>
    <p:extLst>
      <p:ext uri="{BB962C8B-B14F-4D97-AF65-F5344CB8AC3E}">
        <p14:creationId xmlns:p14="http://schemas.microsoft.com/office/powerpoint/2010/main" val="1036874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Autentické vedení lidí</a:t>
            </a:r>
            <a:r>
              <a:rPr lang="cs-CZ" sz="1800" dirty="0"/>
              <a:t> je založeno na pozitivní morální perspektivě, která se vyznačuje vysokými etickými standardy usměrňující rozhodování a chování lidí.</a:t>
            </a:r>
          </a:p>
          <a:p>
            <a:pPr algn="just"/>
            <a:r>
              <a:rPr lang="cs-CZ" sz="1800" dirty="0" err="1"/>
              <a:t>Autentiční</a:t>
            </a:r>
            <a:r>
              <a:rPr lang="cs-CZ" sz="1800" dirty="0"/>
              <a:t> lídři se snaží jednat v souladu s osobními hodnotami a přesvědčením takovým způsobem, aby získali respekt a důvěru spolupracovníků. </a:t>
            </a:r>
          </a:p>
          <a:p>
            <a:pPr algn="just"/>
            <a:r>
              <a:rPr lang="cs-CZ" sz="1800" dirty="0"/>
              <a:t>Tento respekt se vytváří také podporováním rozmanitých názorů a vytvářením sítí vztahů založených na spolupráci.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Autentické vedení</a:t>
            </a:r>
          </a:p>
        </p:txBody>
      </p:sp>
    </p:spTree>
    <p:extLst>
      <p:ext uri="{BB962C8B-B14F-4D97-AF65-F5344CB8AC3E}">
        <p14:creationId xmlns:p14="http://schemas.microsoft.com/office/powerpoint/2010/main" val="2494306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Vedení služebníka</a:t>
            </a:r>
          </a:p>
          <a:p>
            <a:pPr algn="just"/>
            <a:r>
              <a:rPr lang="cs-CZ" sz="1800" dirty="0"/>
              <a:t>Filozofie vedení, ve které je cílem vůdce sloužit.</a:t>
            </a:r>
          </a:p>
          <a:p>
            <a:pPr algn="just"/>
            <a:r>
              <a:rPr lang="cs-CZ" sz="1800" dirty="0"/>
              <a:t>Vedoucí služebník sdílí moc, staví potřeby zaměstnanců na první místo a pomáhá lidem rozvíjet se a podávat co nejlepší výkony.</a:t>
            </a:r>
          </a:p>
          <a:p>
            <a:pPr algn="just"/>
            <a:r>
              <a:rPr lang="cs-CZ" sz="1800" dirty="0"/>
              <a:t>Zakladatel Robert K. </a:t>
            </a:r>
            <a:r>
              <a:rPr lang="cs-CZ" sz="1800" dirty="0" err="1"/>
              <a:t>Greenleaf</a:t>
            </a:r>
            <a:r>
              <a:rPr lang="cs-CZ" sz="1800" dirty="0"/>
              <a:t>, říká, že </a:t>
            </a:r>
            <a:r>
              <a:rPr lang="cs-CZ" sz="1800" dirty="0" err="1"/>
              <a:t>Servant</a:t>
            </a:r>
            <a:r>
              <a:rPr lang="cs-CZ" sz="1800" dirty="0"/>
              <a:t> Leader by se měl zaměřit na to, "</a:t>
            </a:r>
            <a:r>
              <a:rPr lang="cs-CZ" sz="1800" b="1" dirty="0"/>
              <a:t>zda ti, kterým slouží, rostou jako osobnosti? Stávají se při službě zdravějšími, moudřejšími, svobodnějšími, samostatnějšími a mají větší šanci stát se sami služebníky?</a:t>
            </a:r>
          </a:p>
          <a:p>
            <a:pPr algn="just"/>
            <a:r>
              <a:rPr lang="cs-CZ" sz="1800" dirty="0"/>
              <a:t>Služebník se zaměřuje především na růst a blaho lidí a společenství, do kterých patří. Zatímco tradiční vedení obvykle zahrnuje hromadění a uplatňování moci člověkem na "vrcholu pyramidy", služebné vedení je jiné. </a:t>
            </a:r>
            <a:r>
              <a:rPr lang="cs-CZ" sz="1800" dirty="0" err="1"/>
              <a:t>Servant</a:t>
            </a:r>
            <a:r>
              <a:rPr lang="cs-CZ" sz="1800" dirty="0"/>
              <a:t> leader se dělí o moc, staví potřeby druhých na první místo a pomáhá lidem rozvíjet se a dosahovat co nejvyšších výkonů.</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2685601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843558"/>
            <a:ext cx="5688632" cy="3785526"/>
          </a:xfrm>
          <a:prstGeom prst="rect">
            <a:avLst/>
          </a:prstGeom>
        </p:spPr>
      </p:pic>
    </p:spTree>
    <p:extLst>
      <p:ext uri="{BB962C8B-B14F-4D97-AF65-F5344CB8AC3E}">
        <p14:creationId xmlns:p14="http://schemas.microsoft.com/office/powerpoint/2010/main" val="2340034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71549"/>
            <a:ext cx="6328770" cy="3960441"/>
          </a:xfrm>
          <a:prstGeom prst="rect">
            <a:avLst/>
          </a:prstGeom>
        </p:spPr>
      </p:pic>
    </p:spTree>
    <p:extLst>
      <p:ext uri="{BB962C8B-B14F-4D97-AF65-F5344CB8AC3E}">
        <p14:creationId xmlns:p14="http://schemas.microsoft.com/office/powerpoint/2010/main" val="2119028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organizační struktura</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9201" b="15000"/>
          <a:stretch/>
        </p:blipFill>
        <p:spPr>
          <a:xfrm>
            <a:off x="755576" y="987574"/>
            <a:ext cx="6858000" cy="3384376"/>
          </a:xfrm>
          <a:prstGeom prst="rect">
            <a:avLst/>
          </a:prstGeom>
        </p:spPr>
      </p:pic>
    </p:spTree>
    <p:extLst>
      <p:ext uri="{BB962C8B-B14F-4D97-AF65-F5344CB8AC3E}">
        <p14:creationId xmlns:p14="http://schemas.microsoft.com/office/powerpoint/2010/main" val="936757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10 charakteristik</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7012" b="20600"/>
          <a:stretch/>
        </p:blipFill>
        <p:spPr>
          <a:xfrm>
            <a:off x="242756" y="1131590"/>
            <a:ext cx="8412795" cy="2952328"/>
          </a:xfrm>
          <a:prstGeom prst="rect">
            <a:avLst/>
          </a:prstGeom>
        </p:spPr>
      </p:pic>
    </p:spTree>
    <p:extLst>
      <p:ext uri="{BB962C8B-B14F-4D97-AF65-F5344CB8AC3E}">
        <p14:creationId xmlns:p14="http://schemas.microsoft.com/office/powerpoint/2010/main" val="4079034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99288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Daniel </a:t>
            </a:r>
            <a:r>
              <a:rPr lang="cs-CZ" sz="1700" dirty="0" err="1"/>
              <a:t>Goleman</a:t>
            </a:r>
            <a:r>
              <a:rPr lang="cs-CZ" sz="1700" dirty="0"/>
              <a:t> tvůrce myšlenky </a:t>
            </a:r>
            <a:r>
              <a:rPr lang="cs-CZ" sz="1700" dirty="0" err="1"/>
              <a:t>resonant</a:t>
            </a:r>
            <a:r>
              <a:rPr lang="cs-CZ" sz="1700" dirty="0"/>
              <a:t> </a:t>
            </a:r>
            <a:r>
              <a:rPr lang="cs-CZ" sz="1700" dirty="0" err="1"/>
              <a:t>leadershipu</a:t>
            </a:r>
            <a:r>
              <a:rPr lang="cs-CZ" sz="1700" dirty="0"/>
              <a:t>.</a:t>
            </a:r>
          </a:p>
          <a:p>
            <a:pPr algn="just"/>
            <a:r>
              <a:rPr lang="cs-CZ" sz="1700" dirty="0"/>
              <a:t>Vedoucí pracovníci mohou vysílat buď pozitivní, nebo negativní vlny, které se odrážejí v celém podniku a ovlivňují ostatní. Rezonanční lídři inspirují ostatní prostřednictvím konzistentních, pozitivních vztahů a emocí. </a:t>
            </a:r>
          </a:p>
          <a:p>
            <a:pPr algn="just"/>
            <a:r>
              <a:rPr lang="cs-CZ" sz="1700" dirty="0"/>
              <a:t>Rezonující lídři si uvědomují, že jejich jednání má schopnost ovlivnit ostatní, a využívají </a:t>
            </a:r>
            <a:r>
              <a:rPr lang="cs-CZ" sz="1700" b="1" dirty="0"/>
              <a:t>emoční inteligenci </a:t>
            </a:r>
            <a:r>
              <a:rPr lang="cs-CZ" sz="1700" dirty="0"/>
              <a:t>k vedení a pomoci ostatním. Emoční inteligenci lze chápat jako schopnost zvládání emocí a umění vcítit se do emocí ostatních jedinců.</a:t>
            </a:r>
          </a:p>
          <a:p>
            <a:pPr algn="just"/>
            <a:r>
              <a:rPr lang="cs-CZ" sz="1700" dirty="0"/>
              <a:t>Vedoucí pracovníci mohou ovlivnit emocionální stav lidí ve svém okolí. Například budou působit pozitivně, když všechny naladí na stejnou optimistickou vlnu. Nebo naopak vytvoří disonanci, kdy jejich negativita začne ovlivňovat ostatní.</a:t>
            </a:r>
          </a:p>
          <a:p>
            <a:pPr algn="just"/>
            <a:r>
              <a:rPr lang="cs-CZ" sz="1700" dirty="0"/>
              <a:t>Rezonanční vedení umožňuje vedoucím pracovníkům toto prostředí vytvářet a podporovat. Tím, že se soustředí na to, jak a proč jednají, vysílají svou vlnovou délku, která rezonuje v celé společnosti, zabrnká na strunu lidí a sjednotí je za společným cílem.</a:t>
            </a:r>
          </a:p>
          <a:p>
            <a:pPr algn="just"/>
            <a:endParaRPr lang="cs-CZ" sz="1700" dirty="0"/>
          </a:p>
          <a:p>
            <a:pPr algn="just"/>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36438858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a:t>
            </a:r>
            <a:r>
              <a:rPr lang="cs-CZ" sz="1800" dirty="0"/>
              <a:t>: Vizionářští lídři vidí celkový obraz toho, kam společnost směřuje, a sdílejí ho se svými lidmi, čímž je inspirují ke společné práci na dosažení skupinových cílů. V tomto modelu každý chápe hodnotu a význam své práce.</a:t>
            </a:r>
          </a:p>
          <a:p>
            <a:pPr algn="just"/>
            <a:r>
              <a:rPr lang="cs-CZ" sz="1800" b="1" dirty="0"/>
              <a:t>Koučování:</a:t>
            </a:r>
            <a:r>
              <a:rPr lang="cs-CZ" sz="1800" dirty="0"/>
              <a:t> Ten se zaměřuje na osobní rozvoj zaměstnanců a vyžaduje, aby vedoucí pracovníci projevovali skutečný zájem o jednotlivce, což buduje vazby, zvyšuje důvěru a vede k vyšší úrovni motivace.</a:t>
            </a:r>
          </a:p>
          <a:p>
            <a:pPr algn="just"/>
            <a:r>
              <a:rPr lang="cs-CZ" sz="1800" b="1" dirty="0"/>
              <a:t>Afiliativní:</a:t>
            </a:r>
            <a:r>
              <a:rPr lang="cs-CZ" sz="1800" dirty="0"/>
              <a:t> Jde o vytváření vazeb mezi zaměstnanci, což posiluje vztahy a zvyšuje spolupráci. Zaměstnanci se budou cítit oceněni, pokud vedoucí pracovníci v těchto situacích projeví skutečnou empatii.</a:t>
            </a:r>
          </a:p>
          <a:p>
            <a:pPr algn="just"/>
            <a:r>
              <a:rPr lang="cs-CZ" sz="1800" b="1" dirty="0"/>
              <a:t>Demokratické:</a:t>
            </a:r>
            <a:r>
              <a:rPr lang="cs-CZ" sz="1800" dirty="0"/>
              <a:t> Vedoucí, kteří používají tento styl vedení, se otevřeně ptají zaměstnanců na jejich názory nebo je zvou do rozhodovacího procesu.</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2045642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33166"/>
            <a:ext cx="7128792" cy="3998824"/>
          </a:xfrm>
          <a:prstGeom prst="rect">
            <a:avLst/>
          </a:prstGeom>
        </p:spPr>
      </p:pic>
    </p:spTree>
    <p:extLst>
      <p:ext uri="{BB962C8B-B14F-4D97-AF65-F5344CB8AC3E}">
        <p14:creationId xmlns:p14="http://schemas.microsoft.com/office/powerpoint/2010/main" val="3277450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Rezonant</a:t>
            </a:r>
            <a:r>
              <a:rPr lang="cs-CZ" dirty="0"/>
              <a:t> </a:t>
            </a:r>
            <a:r>
              <a:rPr lang="cs-CZ" dirty="0" err="1"/>
              <a:t>leadership</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762443"/>
            <a:ext cx="5832648" cy="3867300"/>
          </a:xfrm>
          <a:prstGeom prst="rect">
            <a:avLst/>
          </a:prstGeom>
        </p:spPr>
      </p:pic>
    </p:spTree>
    <p:extLst>
      <p:ext uri="{BB962C8B-B14F-4D97-AF65-F5344CB8AC3E}">
        <p14:creationId xmlns:p14="http://schemas.microsoft.com/office/powerpoint/2010/main" val="422559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Všichni manažeři jsou skutečně lídři svých pracovních skupin, přičemž svoji práci vykonávají právě pomocí členů tohoto svého týmu. Úkolem lídra je tedy podněcovat a inspirovat jednotlivce a týmy, aby dosáhli žádoucích výsledků a vykonávali i ty činnosti, které by dobrovolně nikdy nedělali. </a:t>
            </a:r>
          </a:p>
          <a:p>
            <a:pPr marL="0" indent="0" algn="just">
              <a:buNone/>
            </a:pPr>
            <a:r>
              <a:rPr lang="cs-CZ" sz="1800" dirty="0"/>
              <a:t>Lídři se dostávají v organizaci do tří základních rolí, a to:</a:t>
            </a:r>
          </a:p>
          <a:p>
            <a:pPr lvl="0" algn="just"/>
            <a:r>
              <a:rPr lang="cs-CZ" sz="1800" b="1" dirty="0"/>
              <a:t>definují úkoly</a:t>
            </a:r>
            <a:r>
              <a:rPr lang="cs-CZ" sz="1800" dirty="0"/>
              <a:t> – stanovují lidem, co se od nich očekává – naplňují tak potřeby úkolu, tj. udělat práci;</a:t>
            </a:r>
          </a:p>
          <a:p>
            <a:pPr lvl="0" algn="just"/>
            <a:r>
              <a:rPr lang="cs-CZ" sz="1800" b="1" dirty="0"/>
              <a:t>zajišťují plnění úkolů</a:t>
            </a:r>
            <a:r>
              <a:rPr lang="cs-CZ" sz="1800" dirty="0"/>
              <a:t> – zajišťují tak naplnění účelu, existence skupiny – naplňují individuální potřeby, tj. dochází ke sladění potřeb jedince s potřebami skupiny;</a:t>
            </a:r>
          </a:p>
          <a:p>
            <a:pPr algn="just"/>
            <a:r>
              <a:rPr lang="cs-CZ" sz="1800" b="1" dirty="0"/>
              <a:t>udržují efektivní vztahy</a:t>
            </a:r>
            <a:r>
              <a:rPr lang="cs-CZ" sz="1800" dirty="0"/>
              <a:t> – udržují takové vztahy, které přispívají ke splnění úkolu – naplňují tak potřeby skupiny, tzn. vytvářet a udržovat týmového ducha.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Role lídra</a:t>
            </a:r>
          </a:p>
        </p:txBody>
      </p:sp>
    </p:spTree>
    <p:extLst>
      <p:ext uri="{BB962C8B-B14F-4D97-AF65-F5344CB8AC3E}">
        <p14:creationId xmlns:p14="http://schemas.microsoft.com/office/powerpoint/2010/main" val="4270868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741963"/>
            <a:ext cx="4268141" cy="3982837"/>
          </a:xfrm>
          <a:prstGeom prst="rect">
            <a:avLst/>
          </a:prstGeom>
        </p:spPr>
      </p:pic>
    </p:spTree>
    <p:extLst>
      <p:ext uri="{BB962C8B-B14F-4D97-AF65-F5344CB8AC3E}">
        <p14:creationId xmlns:p14="http://schemas.microsoft.com/office/powerpoint/2010/main" val="2716120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a:t>
            </a:r>
            <a:r>
              <a:rPr lang="cs-CZ" dirty="0" err="1"/>
              <a:t>leadershipu</a:t>
            </a:r>
            <a:endParaRPr lang="cs-CZ" dirty="0"/>
          </a:p>
        </p:txBody>
      </p:sp>
      <p:pic>
        <p:nvPicPr>
          <p:cNvPr id="5" name="Obrázek 4"/>
          <p:cNvPicPr/>
          <p:nvPr/>
        </p:nvPicPr>
        <p:blipFill rotWithShape="1">
          <a:blip r:embed="rId2"/>
          <a:srcRect l="18960" t="30178" r="28571" b="18087"/>
          <a:stretch/>
        </p:blipFill>
        <p:spPr bwMode="auto">
          <a:xfrm>
            <a:off x="467544" y="771550"/>
            <a:ext cx="712879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3190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Moderní styly vedení a motivace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3398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 pohledu stylu řízení je koučování osobní přístup realizovaný při výkonu práce a používaný manažery k rozvoji dovedností a schopností pracovníků.  </a:t>
            </a:r>
            <a:endParaRPr lang="cs-CZ" sz="1800" dirty="0" smtClean="0"/>
          </a:p>
          <a:p>
            <a:pPr algn="just"/>
            <a:r>
              <a:rPr lang="cs-CZ" sz="1800" dirty="0" smtClean="0"/>
              <a:t>Řízení </a:t>
            </a:r>
            <a:r>
              <a:rPr lang="cs-CZ" sz="1800" dirty="0"/>
              <a:t>lidí formou koučování není založeno na přímých příkazech a rozkazech, ale spíše na přístupech podporujících důvěru, posilující spolupráci při řešení problému</a:t>
            </a:r>
            <a:r>
              <a:rPr lang="cs-CZ" sz="1800" dirty="0" smtClean="0"/>
              <a:t>.</a:t>
            </a:r>
          </a:p>
          <a:p>
            <a:pPr algn="just"/>
            <a:r>
              <a:rPr lang="cs-CZ" sz="1800" dirty="0"/>
              <a:t>Koučování, jak už napovídá samotný pojem, je manažerský přístup převzatý z oblasti sportu. </a:t>
            </a:r>
            <a:endParaRPr lang="cs-CZ" sz="1800" dirty="0" smtClean="0"/>
          </a:p>
          <a:p>
            <a:pPr algn="just"/>
            <a:r>
              <a:rPr lang="cs-CZ" sz="1800" dirty="0" smtClean="0"/>
              <a:t>Koučování </a:t>
            </a:r>
            <a:r>
              <a:rPr lang="cs-CZ" sz="1800" dirty="0"/>
              <a:t>může být chápáno buď jako forma poradenství nebo určitý styl </a:t>
            </a:r>
            <a:r>
              <a:rPr lang="cs-CZ" sz="1800" dirty="0" smtClean="0"/>
              <a:t>řízení.</a:t>
            </a:r>
          </a:p>
          <a:p>
            <a:pPr algn="just"/>
            <a:r>
              <a:rPr lang="cs-CZ" sz="1800" dirty="0"/>
              <a:t>Potřeba koučování </a:t>
            </a:r>
            <a:r>
              <a:rPr lang="cs-CZ" sz="1800" dirty="0" smtClean="0"/>
              <a:t>vyplývá </a:t>
            </a:r>
            <a:r>
              <a:rPr lang="cs-CZ" sz="1800" dirty="0"/>
              <a:t>z formálního nebo neformálního zkoumání pracovního výkonu, ale i běžných každodenních </a:t>
            </a:r>
            <a:r>
              <a:rPr lang="cs-CZ" sz="1800" dirty="0" smtClean="0"/>
              <a:t>aktivit.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Koučování</a:t>
            </a:r>
            <a:endParaRPr lang="cs-CZ" dirty="0"/>
          </a:p>
        </p:txBody>
      </p:sp>
    </p:spTree>
    <p:extLst>
      <p:ext uri="{BB962C8B-B14F-4D97-AF65-F5344CB8AC3E}">
        <p14:creationId xmlns:p14="http://schemas.microsoft.com/office/powerpoint/2010/main" val="1762555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pomoci lidem, aby si uvědomili, jak pracují, kde je třeba se zlepšit a co se potřebují naučit</a:t>
            </a:r>
            <a:r>
              <a:rPr lang="cs-CZ" sz="1800" dirty="0" smtClean="0"/>
              <a:t>;</a:t>
            </a:r>
          </a:p>
          <a:p>
            <a:pPr lvl="0" algn="just"/>
            <a:endParaRPr lang="cs-CZ" sz="1800" dirty="0"/>
          </a:p>
          <a:p>
            <a:pPr lvl="0" algn="just"/>
            <a:r>
              <a:rPr lang="cs-CZ" sz="1800" dirty="0"/>
              <a:t>uvést řízené delegování do praxe</a:t>
            </a:r>
            <a:r>
              <a:rPr lang="cs-CZ" sz="1800" dirty="0" smtClean="0"/>
              <a:t>;</a:t>
            </a:r>
          </a:p>
          <a:p>
            <a:pPr lvl="0" algn="just"/>
            <a:endParaRPr lang="cs-CZ" sz="1800" dirty="0"/>
          </a:p>
          <a:p>
            <a:pPr lvl="0" algn="just"/>
            <a:r>
              <a:rPr lang="cs-CZ" sz="1800" dirty="0"/>
              <a:t>umožnit manažerům a pracovníkům využít jakékoliv vzniklé situace jako příležitosti k učení a vzdělávání</a:t>
            </a:r>
            <a:r>
              <a:rPr lang="cs-CZ" sz="1800" dirty="0" smtClean="0"/>
              <a:t>;</a:t>
            </a:r>
          </a:p>
          <a:p>
            <a:pPr lvl="0" algn="just"/>
            <a:endParaRPr lang="cs-CZ" sz="1800" dirty="0"/>
          </a:p>
          <a:p>
            <a:pPr lvl="0" algn="just"/>
            <a:r>
              <a:rPr lang="cs-CZ" sz="1800" dirty="0"/>
              <a:t>umožnit v případě potřeby poskytování vedení v tom, jak vykonávat konkrétní úkoly a tím pomáhat lidem. </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Cíle koučování</a:t>
            </a:r>
            <a:endParaRPr lang="cs-CZ" dirty="0"/>
          </a:p>
        </p:txBody>
      </p:sp>
    </p:spTree>
    <p:extLst>
      <p:ext uri="{BB962C8B-B14F-4D97-AF65-F5344CB8AC3E}">
        <p14:creationId xmlns:p14="http://schemas.microsoft.com/office/powerpoint/2010/main" val="22746547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koučování je forma vedení rozhovoru mezi koučem a koučovaným, přičemž kouč koučovaného vede a pomáhá, jej jeho průvodcem a klade mu otázky;</a:t>
            </a:r>
          </a:p>
          <a:p>
            <a:pPr lvl="0" algn="just"/>
            <a:r>
              <a:rPr lang="cs-CZ" sz="1700" dirty="0"/>
              <a:t>koučování je výraznou motivací spolupracovníků;</a:t>
            </a:r>
          </a:p>
          <a:p>
            <a:pPr lvl="0" algn="just"/>
            <a:r>
              <a:rPr lang="cs-CZ" sz="1700" dirty="0"/>
              <a:t>koučovaný vytváří své vlastní řešení, zvažuje své možnosti, posuzuje reálné zdroje a termíny ze svého pohledu a díky tomu také přebírá odpovědnost za úkoly a cíle;</a:t>
            </a:r>
          </a:p>
          <a:p>
            <a:pPr lvl="0" algn="just"/>
            <a:r>
              <a:rPr lang="cs-CZ" sz="1700" dirty="0"/>
              <a:t>koučování vede k rozvoji kompetencí, k samostatnosti, hledá různé možnosti a zdroje;</a:t>
            </a:r>
          </a:p>
          <a:p>
            <a:pPr lvl="0" algn="just"/>
            <a:r>
              <a:rPr lang="cs-CZ" sz="1700" dirty="0"/>
              <a:t>koučování vytváří otevřený vztah mezi koučem a koučovaným, a to díky časovému prostoru, naslouchání, podpoře a akceptování názorů;</a:t>
            </a:r>
          </a:p>
          <a:p>
            <a:pPr lvl="0" algn="just"/>
            <a:r>
              <a:rPr lang="cs-CZ" sz="1700" dirty="0"/>
              <a:t>koučování podporuje kreativitu, iniciativu a konstruktivní postoj k cílům, změnám a konfliktům;</a:t>
            </a:r>
          </a:p>
          <a:p>
            <a:pPr algn="just"/>
            <a:r>
              <a:rPr lang="cs-CZ" sz="1700" dirty="0"/>
              <a:t>koučování pracuje s jedinečností každého člověka, plně respektuje motivaci, schopnosti a zkušenosti koučovaného</a:t>
            </a:r>
            <a:r>
              <a:rPr lang="cs-CZ" sz="1700" dirty="0" smtClean="0"/>
              <a:t>.</a:t>
            </a:r>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Charakteristiky koučování I</a:t>
            </a:r>
            <a:endParaRPr lang="cs-CZ" dirty="0"/>
          </a:p>
        </p:txBody>
      </p:sp>
    </p:spTree>
    <p:extLst>
      <p:ext uri="{BB962C8B-B14F-4D97-AF65-F5344CB8AC3E}">
        <p14:creationId xmlns:p14="http://schemas.microsoft.com/office/powerpoint/2010/main" val="3137031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Z </a:t>
            </a:r>
            <a:r>
              <a:rPr lang="cs-CZ" sz="1800" dirty="0" smtClean="0"/>
              <a:t>uvedených charakteristik vyplývá</a:t>
            </a:r>
            <a:r>
              <a:rPr lang="cs-CZ" sz="1800" dirty="0"/>
              <a:t>, že podstatou koučování je vztah mezi dvěma rovnocennými partnery, který je založen na vzájemné důvěře, otevřenosti a upřímnosti. </a:t>
            </a:r>
            <a:endParaRPr lang="cs-CZ" sz="1800" dirty="0" smtClean="0"/>
          </a:p>
          <a:p>
            <a:pPr lvl="0" algn="just"/>
            <a:r>
              <a:rPr lang="cs-CZ" sz="1800" dirty="0" smtClean="0"/>
              <a:t>Základní </a:t>
            </a:r>
            <a:r>
              <a:rPr lang="cs-CZ" sz="1800" dirty="0"/>
              <a:t>metodou kouče je kladení otázek s cílem dovést koučovaného, aby si na ně dovedl sám odpovědět a dovedl naplnit stanovený cíl. Pořadí otázek, které kouč klade, se postupně zaměřuje na čtyři odlišné oblasti: </a:t>
            </a:r>
            <a:r>
              <a:rPr lang="cs-CZ" sz="1800" dirty="0" err="1"/>
              <a:t>Goals</a:t>
            </a:r>
            <a:r>
              <a:rPr lang="cs-CZ" sz="1800" dirty="0"/>
              <a:t> – Reality – </a:t>
            </a:r>
            <a:r>
              <a:rPr lang="cs-CZ" sz="1800" dirty="0" err="1"/>
              <a:t>Options</a:t>
            </a:r>
            <a:r>
              <a:rPr lang="cs-CZ" sz="1800" dirty="0"/>
              <a:t> – </a:t>
            </a:r>
            <a:r>
              <a:rPr lang="cs-CZ" sz="1800" dirty="0" err="1" smtClean="0"/>
              <a:t>Will</a:t>
            </a:r>
            <a:r>
              <a:rPr lang="cs-CZ" sz="1800" dirty="0" smtClean="0"/>
              <a:t>. </a:t>
            </a:r>
          </a:p>
          <a:p>
            <a:pPr lvl="0" algn="just"/>
            <a:r>
              <a:rPr lang="cs-CZ" sz="1800" dirty="0" smtClean="0"/>
              <a:t>Klíčovou </a:t>
            </a:r>
            <a:r>
              <a:rPr lang="cs-CZ" sz="1800" dirty="0"/>
              <a:t>osobu je </a:t>
            </a:r>
            <a:r>
              <a:rPr lang="cs-CZ" sz="1800" dirty="0" err="1"/>
              <a:t>kauč</a:t>
            </a:r>
            <a:r>
              <a:rPr lang="cs-CZ" sz="1800" dirty="0"/>
              <a:t>, </a:t>
            </a:r>
            <a:r>
              <a:rPr lang="cs-CZ" sz="1800" dirty="0" smtClean="0"/>
              <a:t>který </a:t>
            </a:r>
            <a:r>
              <a:rPr lang="cs-CZ" sz="1800" dirty="0"/>
              <a:t>by měl osobou se sebedůvěrou a pozitivním postojem k lidem, měl mít silné vnitřní hnutí pomáhat druhým k úspěchu, schopnost sebeovládání, vůli neustále se učit, ochotu zůstávat postupně více v pozadí a přenechávat hlavní roli koučovanému a další.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Charakteristiky koučování II</a:t>
            </a:r>
            <a:endParaRPr lang="cs-CZ" dirty="0"/>
          </a:p>
        </p:txBody>
      </p:sp>
    </p:spTree>
    <p:extLst>
      <p:ext uri="{BB962C8B-B14F-4D97-AF65-F5344CB8AC3E}">
        <p14:creationId xmlns:p14="http://schemas.microsoft.com/office/powerpoint/2010/main" val="20321565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identifikace oblasti znalostí, dovedností a schopností, které je potřeba posílit ke splnění konkrétního úkolu;</a:t>
            </a:r>
          </a:p>
          <a:p>
            <a:pPr lvl="0" algn="just"/>
            <a:r>
              <a:rPr lang="cs-CZ" sz="1800" dirty="0"/>
              <a:t>zabezpečit, aby daná osoba chápala a akceptovala potřebu se učit;</a:t>
            </a:r>
          </a:p>
          <a:p>
            <a:pPr lvl="0" algn="just"/>
            <a:r>
              <a:rPr lang="cs-CZ" sz="1800" dirty="0"/>
              <a:t>diskuse s danou osobou o nejlepším způsobu učení se a spolupráci;</a:t>
            </a:r>
          </a:p>
          <a:p>
            <a:pPr lvl="0" algn="just"/>
            <a:r>
              <a:rPr lang="cs-CZ" sz="1800" dirty="0"/>
              <a:t>požádat danou osobu, aby vypracovala to, jak chce řídit své vzdělávání a zjistila, v čem bude potřebovat pomoc od kouče;</a:t>
            </a:r>
          </a:p>
          <a:p>
            <a:pPr lvl="0" algn="just"/>
            <a:r>
              <a:rPr lang="cs-CZ" sz="1800" dirty="0"/>
              <a:t>zabezpečovat podle potřeby konkrétní vedení;</a:t>
            </a:r>
          </a:p>
          <a:p>
            <a:pPr algn="just"/>
            <a:r>
              <a:rPr lang="cs-CZ" sz="1800" dirty="0"/>
              <a:t>dohoda o sledování a posuzování pokroku v učení dané osoby</a:t>
            </a:r>
            <a:r>
              <a:rPr lang="cs-CZ" sz="1800"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Etapy koučování </a:t>
            </a:r>
            <a:endParaRPr lang="cs-CZ" dirty="0"/>
          </a:p>
        </p:txBody>
      </p:sp>
    </p:spTree>
    <p:extLst>
      <p:ext uri="{BB962C8B-B14F-4D97-AF65-F5344CB8AC3E}">
        <p14:creationId xmlns:p14="http://schemas.microsoft.com/office/powerpoint/2010/main" val="13044905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Mentorování je proces založený na využívání speciálně vybraných a vyškolených jedinců-mentorů, kteří pomáhají přiděleným osobám při jejich vzdělávání a rozvoji tím, že poskytují odborné vedení, praktické rady a trvalou podporu</a:t>
            </a:r>
            <a:r>
              <a:rPr lang="cs-CZ" sz="1800" dirty="0" smtClean="0"/>
              <a:t>.</a:t>
            </a:r>
          </a:p>
          <a:p>
            <a:pPr algn="just"/>
            <a:r>
              <a:rPr lang="cs-CZ" sz="1800" dirty="0" smtClean="0"/>
              <a:t>Mentorování </a:t>
            </a:r>
            <a:r>
              <a:rPr lang="cs-CZ" sz="1800" dirty="0"/>
              <a:t>může hrát důležitou roli v rozvoji lídrů a manažerů. </a:t>
            </a:r>
          </a:p>
          <a:p>
            <a:pPr algn="just"/>
            <a:r>
              <a:rPr lang="cs-CZ" sz="1800" dirty="0" err="1"/>
              <a:t>Mentoring</a:t>
            </a:r>
            <a:r>
              <a:rPr lang="cs-CZ" sz="1800" dirty="0"/>
              <a:t> je vztah mentora (zkušenější a starší), který pomáhá svému svěřenci rozvíjet jeho osobnost, dovednosti, orientovat se v dané </a:t>
            </a:r>
            <a:r>
              <a:rPr lang="cs-CZ" sz="1800" dirty="0" smtClean="0"/>
              <a:t>problematice. </a:t>
            </a:r>
          </a:p>
          <a:p>
            <a:pPr algn="just"/>
            <a:r>
              <a:rPr lang="cs-CZ" sz="1800" dirty="0" smtClean="0"/>
              <a:t>Mentor </a:t>
            </a:r>
            <a:r>
              <a:rPr lang="cs-CZ" sz="1800" dirty="0"/>
              <a:t>předává své poznatky, zkušenosti formou rad, diskuse a poskytování zpětné vazby. </a:t>
            </a:r>
            <a:endParaRPr lang="cs-CZ" sz="1800" dirty="0" smtClean="0"/>
          </a:p>
          <a:p>
            <a:pPr algn="just"/>
            <a:r>
              <a:rPr lang="cs-CZ" sz="1800" dirty="0" smtClean="0"/>
              <a:t>Mentor navozuje </a:t>
            </a:r>
            <a:r>
              <a:rPr lang="cs-CZ" sz="1800" dirty="0"/>
              <a:t>dilemata a příklady řešení. Svěřenec může pozorovat mentora při činnosti a vyvolávat </a:t>
            </a:r>
            <a:r>
              <a:rPr lang="cs-CZ" sz="1800"/>
              <a:t>diskusi</a:t>
            </a:r>
            <a:r>
              <a:rPr lang="cs-CZ" sz="180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Mentorování</a:t>
            </a:r>
            <a:endParaRPr lang="cs-CZ" dirty="0"/>
          </a:p>
        </p:txBody>
      </p:sp>
    </p:spTree>
    <p:extLst>
      <p:ext uri="{BB962C8B-B14F-4D97-AF65-F5344CB8AC3E}">
        <p14:creationId xmlns:p14="http://schemas.microsoft.com/office/powerpoint/2010/main" val="34486091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Při výběru vhodného stylu vedení je potřeba si uvědomit několik základních zásad:</a:t>
            </a:r>
          </a:p>
          <a:p>
            <a:pPr lvl="0" algn="just"/>
            <a:r>
              <a:rPr lang="cs-CZ" sz="1800" dirty="0"/>
              <a:t>žádný styl vedení není univerzálně vhodný pro každou situaci;</a:t>
            </a:r>
          </a:p>
          <a:p>
            <a:pPr lvl="0" algn="just"/>
            <a:r>
              <a:rPr lang="cs-CZ" sz="1800" dirty="0"/>
              <a:t>žádný styl vedení není sám o sobě lepší než ostatní;</a:t>
            </a:r>
          </a:p>
          <a:p>
            <a:pPr lvl="0" algn="just"/>
            <a:r>
              <a:rPr lang="cs-CZ" sz="1800" dirty="0"/>
              <a:t>použití konkrétního stylu vedení závisí na povaze řešeného úkolu, složení pracovního týmu a oboru činnosti organizace;</a:t>
            </a:r>
          </a:p>
          <a:p>
            <a:pPr lvl="0" algn="just"/>
            <a:r>
              <a:rPr lang="cs-CZ" sz="1800" dirty="0"/>
              <a:t>každá situace může být analyzována tak důkladně, aby pro její řešení byl vybrán optimální styl;</a:t>
            </a:r>
          </a:p>
          <a:p>
            <a:pPr algn="just"/>
            <a:r>
              <a:rPr lang="cs-CZ" sz="1800" dirty="0"/>
              <a:t>efektivní </a:t>
            </a:r>
            <a:r>
              <a:rPr lang="cs-CZ" sz="1800" dirty="0" err="1"/>
              <a:t>leadership</a:t>
            </a:r>
            <a:r>
              <a:rPr lang="cs-CZ" sz="1800" dirty="0"/>
              <a:t> znamená být schopen posoudit, jaký styl vedení je pro danou situaci optimální a přijmout jej, i když osobně preferujeme jiný styl vedení</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Zásady volby stylu vedení</a:t>
            </a:r>
            <a:endParaRPr lang="cs-CZ" dirty="0"/>
          </a:p>
        </p:txBody>
      </p:sp>
    </p:spTree>
    <p:extLst>
      <p:ext uri="{BB962C8B-B14F-4D97-AF65-F5344CB8AC3E}">
        <p14:creationId xmlns:p14="http://schemas.microsoft.com/office/powerpoint/2010/main" val="197153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 pohledu vedení lidí totiž můžeme rozpoznat dvě skupiny manažerů, a to „formální lídři“ a „neformální lídři“. </a:t>
            </a:r>
          </a:p>
          <a:p>
            <a:pPr algn="just"/>
            <a:r>
              <a:rPr lang="cs-CZ" sz="1800" dirty="0"/>
              <a:t>Při získání manažerské funkce získává vedoucí pracovník tzv. </a:t>
            </a:r>
            <a:r>
              <a:rPr lang="cs-CZ" sz="1800" b="1" dirty="0"/>
              <a:t>formální (oficiální, poziční) </a:t>
            </a:r>
            <a:r>
              <a:rPr lang="cs-CZ" sz="1800" b="1" dirty="0" err="1"/>
              <a:t>lídrovství</a:t>
            </a:r>
            <a:r>
              <a:rPr lang="cs-CZ" sz="1800" dirty="0"/>
              <a:t>, stává se lídrem na základě svého postavení vycházející z jeho moci, pravomocí a kompetencí. </a:t>
            </a:r>
          </a:p>
          <a:p>
            <a:pPr algn="just"/>
            <a:r>
              <a:rPr lang="cs-CZ" sz="1800" dirty="0"/>
              <a:t>V tomto případě se jedná o formální lídry, kteří využívají své autoritářské pozice a celé jejich vedení se přeměňuje na tvrdé řízení než na tvůrčí vedení lidí. </a:t>
            </a:r>
          </a:p>
          <a:p>
            <a:pPr algn="just"/>
            <a:r>
              <a:rPr lang="cs-CZ" sz="1800" dirty="0"/>
              <a:t>Takovýto formální lídr své spolupracovníky řídí výhradně na základě příkazů, a pokud žádný příkaz nedostanou, tak je jejich vlastní iniciativa nízká. </a:t>
            </a:r>
          </a:p>
          <a:p>
            <a:pPr algn="just"/>
            <a:r>
              <a:rPr lang="cs-CZ" sz="1800" dirty="0"/>
              <a:t>Podřízení plní, co jim bylo nařízeno, ale ke svému nadřízenému necítí přirozený respekt, jedná se spíše o strach než o úctu. V tomto smyslu se nejedná o vůdcovství v tom pravém slova smyslu.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Formální </a:t>
            </a:r>
            <a:r>
              <a:rPr lang="cs-CZ" dirty="0" err="1"/>
              <a:t>lídrovství</a:t>
            </a:r>
            <a:endParaRPr lang="cs-CZ" dirty="0"/>
          </a:p>
        </p:txBody>
      </p:sp>
    </p:spTree>
    <p:extLst>
      <p:ext uri="{BB962C8B-B14F-4D97-AF65-F5344CB8AC3E}">
        <p14:creationId xmlns:p14="http://schemas.microsoft.com/office/powerpoint/2010/main" val="4183528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Motivace představuje určité povzbuzení člověka do aktivity, které dělat odmítá nebo se mu do nich nechce. </a:t>
            </a:r>
            <a:endParaRPr lang="cs-CZ" sz="1800" dirty="0" smtClean="0"/>
          </a:p>
          <a:p>
            <a:pPr lvl="0" algn="just"/>
            <a:r>
              <a:rPr lang="cs-CZ" sz="1800" dirty="0" smtClean="0"/>
              <a:t>Motivace </a:t>
            </a:r>
            <a:r>
              <a:rPr lang="cs-CZ" sz="1800" dirty="0"/>
              <a:t>je nezbytným nástrojem každého vedoucího pracovníka v každé organizaci</a:t>
            </a:r>
            <a:r>
              <a:rPr lang="cs-CZ" sz="1800" dirty="0" smtClean="0"/>
              <a:t>.</a:t>
            </a:r>
          </a:p>
          <a:p>
            <a:pPr lvl="0" algn="just"/>
            <a:r>
              <a:rPr lang="cs-CZ" sz="1800" dirty="0"/>
              <a:t>Motivace se týká faktorů, které ovlivňují lidi, aby se chovali určitým způsobem. </a:t>
            </a:r>
            <a:endParaRPr lang="cs-CZ" sz="1800" dirty="0" smtClean="0"/>
          </a:p>
          <a:p>
            <a:pPr lvl="0" algn="just"/>
            <a:r>
              <a:rPr lang="cs-CZ" sz="1800" dirty="0" smtClean="0"/>
              <a:t>Motivaci </a:t>
            </a:r>
            <a:r>
              <a:rPr lang="cs-CZ" sz="1800" dirty="0"/>
              <a:t>lze charakterizovat jako cílově orientované </a:t>
            </a:r>
            <a:r>
              <a:rPr lang="cs-CZ" sz="1800" dirty="0" smtClean="0"/>
              <a:t>chování.</a:t>
            </a:r>
          </a:p>
          <a:p>
            <a:pPr lvl="0" algn="just"/>
            <a:r>
              <a:rPr lang="cs-CZ" sz="1800" dirty="0"/>
              <a:t>M</a:t>
            </a:r>
            <a:r>
              <a:rPr lang="cs-CZ" sz="1800" dirty="0" smtClean="0"/>
              <a:t>otivování </a:t>
            </a:r>
            <a:r>
              <a:rPr lang="cs-CZ" sz="1800" dirty="0"/>
              <a:t>není inspirování, ale spíše budování trvalého vztahu. </a:t>
            </a:r>
            <a:endParaRPr lang="cs-CZ" sz="1800" dirty="0" smtClean="0"/>
          </a:p>
          <a:p>
            <a:pPr lvl="0" algn="just"/>
            <a:r>
              <a:rPr lang="cs-CZ" sz="1800" dirty="0" smtClean="0"/>
              <a:t>Z tohoto důvodu motivování </a:t>
            </a:r>
            <a:r>
              <a:rPr lang="cs-CZ" sz="1800" dirty="0"/>
              <a:t>vyžaduje více času a investic a dlouhodobě přináší vyšší dividendy.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Motivace I</a:t>
            </a:r>
            <a:endParaRPr lang="cs-CZ" dirty="0"/>
          </a:p>
        </p:txBody>
      </p:sp>
    </p:spTree>
    <p:extLst>
      <p:ext uri="{BB962C8B-B14F-4D97-AF65-F5344CB8AC3E}">
        <p14:creationId xmlns:p14="http://schemas.microsoft.com/office/powerpoint/2010/main" val="1158262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Motivace má tři </a:t>
            </a:r>
            <a:r>
              <a:rPr lang="cs-CZ" sz="1800" dirty="0"/>
              <a:t>složky, a to směr (co se nějaká osoba pokouší udělat) – úsilí (s jakou pílí se o to pokouší) – vytrvalost (jak dlouho se o to pokouší). </a:t>
            </a:r>
            <a:endParaRPr lang="cs-CZ" sz="1800" dirty="0" smtClean="0"/>
          </a:p>
          <a:p>
            <a:pPr algn="just"/>
            <a:r>
              <a:rPr lang="cs-CZ" sz="1800" dirty="0" smtClean="0"/>
              <a:t>Pro </a:t>
            </a:r>
            <a:r>
              <a:rPr lang="cs-CZ" sz="1800" dirty="0"/>
              <a:t>úspěšné řízení a vedení lidí v organizacích je potřeba poznat a pochopit faktory ovlivňující chování lidí při práci. </a:t>
            </a:r>
            <a:endParaRPr lang="cs-CZ" sz="1800" dirty="0" smtClean="0"/>
          </a:p>
          <a:p>
            <a:pPr algn="just"/>
            <a:r>
              <a:rPr lang="cs-CZ" sz="1800" dirty="0" smtClean="0"/>
              <a:t>Mezi </a:t>
            </a:r>
            <a:r>
              <a:rPr lang="cs-CZ" sz="1800" dirty="0"/>
              <a:t>tyto </a:t>
            </a:r>
            <a:r>
              <a:rPr lang="cs-CZ" sz="1800" dirty="0" smtClean="0"/>
              <a:t>faktory patří </a:t>
            </a:r>
            <a:r>
              <a:rPr lang="cs-CZ" sz="1800" dirty="0"/>
              <a:t>jednak osobností charakteristiky jedinců (jako je například inteligence, schopnosti, postoje, emoce apod.), ale také faktory specifické povahy jako je motivace, oddanost nebo angažovanost </a:t>
            </a:r>
            <a:endParaRPr lang="cs-CZ" sz="1800" dirty="0" smtClean="0"/>
          </a:p>
          <a:p>
            <a:pPr algn="just"/>
            <a:r>
              <a:rPr lang="cs-CZ" sz="1800" dirty="0" smtClean="0"/>
              <a:t>Motivace </a:t>
            </a:r>
            <a:r>
              <a:rPr lang="cs-CZ" sz="1800" dirty="0"/>
              <a:t>může být chápána jako síla, která ovlivňuje lidi, aby se chovali určitým způsobem. </a:t>
            </a:r>
          </a:p>
          <a:p>
            <a:pPr lvl="0" algn="just"/>
            <a:r>
              <a:rPr lang="cs-CZ" sz="1800" dirty="0"/>
              <a:t>Oddanost představuje sílu, s jakou se lidé identifikují s organizací a s jakou se zapojují do organizace.  </a:t>
            </a:r>
          </a:p>
          <a:p>
            <a:pPr algn="just"/>
            <a:r>
              <a:rPr lang="cs-CZ" sz="1800" dirty="0"/>
              <a:t>Angažovanost je stav, ve kterém jsou lidé oddáni své práci a organizaci a jsou motivovaní k dosahování vysoké úrovně výkonu.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Motivace II</a:t>
            </a:r>
            <a:endParaRPr lang="cs-CZ" dirty="0"/>
          </a:p>
        </p:txBody>
      </p:sp>
    </p:spTree>
    <p:extLst>
      <p:ext uri="{BB962C8B-B14F-4D97-AF65-F5344CB8AC3E}">
        <p14:creationId xmlns:p14="http://schemas.microsoft.com/office/powerpoint/2010/main" val="35309618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motivace zkoumá proces motivování, proces utváření motivací. </a:t>
            </a:r>
            <a:endParaRPr lang="cs-CZ" sz="1800" dirty="0" smtClean="0"/>
          </a:p>
          <a:p>
            <a:pPr algn="just"/>
            <a:r>
              <a:rPr lang="cs-CZ" sz="1800" dirty="0" smtClean="0"/>
              <a:t>Vysvětluje</a:t>
            </a:r>
            <a:r>
              <a:rPr lang="cs-CZ" sz="1800" dirty="0"/>
              <a:t>, proč se lidé při práci určitým způsobem chovají  a proč vyvíjejí určité úsilí v konkrétním směru</a:t>
            </a:r>
            <a:r>
              <a:rPr lang="cs-CZ" sz="1800" dirty="0" smtClean="0"/>
              <a:t>.</a:t>
            </a:r>
          </a:p>
          <a:p>
            <a:pPr algn="just"/>
            <a:r>
              <a:rPr lang="cs-CZ" sz="1800" dirty="0"/>
              <a:t>Motivační teorie se, mimo jiné zabývají tím, co mohou organizace udělat pro povzbuzování lidí, aby uplatnili své schopnosti a vyvinuli úsilí způsobem, který podpoří naplnění cílů organizace a uspokojí vlastní potřeby </a:t>
            </a:r>
            <a:r>
              <a:rPr lang="cs-CZ" sz="1800" dirty="0" smtClean="0"/>
              <a:t>zaměstnanců. </a:t>
            </a:r>
          </a:p>
          <a:p>
            <a:pPr algn="just"/>
            <a:r>
              <a:rPr lang="cs-CZ" sz="1800" dirty="0"/>
              <a:t>Motivační teorie rozděluje Armstrong </a:t>
            </a:r>
            <a:r>
              <a:rPr lang="cs-CZ" sz="1800" dirty="0" smtClean="0"/>
              <a:t>do </a:t>
            </a:r>
            <a:r>
              <a:rPr lang="cs-CZ" sz="1800" dirty="0"/>
              <a:t>tří základních skupin, a to podle jejich </a:t>
            </a:r>
            <a:r>
              <a:rPr lang="cs-CZ" sz="1800" dirty="0" smtClean="0"/>
              <a:t>zaměření na: teorie </a:t>
            </a:r>
            <a:r>
              <a:rPr lang="cs-CZ" sz="1800" dirty="0" err="1" smtClean="0"/>
              <a:t>instrumentality</a:t>
            </a:r>
            <a:r>
              <a:rPr lang="cs-CZ" sz="1800" dirty="0" smtClean="0"/>
              <a:t>, teorie zaměřené na obsah, teorie zaměřené na proces.</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Motivační teorie</a:t>
            </a:r>
            <a:endParaRPr lang="cs-CZ" dirty="0"/>
          </a:p>
        </p:txBody>
      </p:sp>
    </p:spTree>
    <p:extLst>
      <p:ext uri="{BB962C8B-B14F-4D97-AF65-F5344CB8AC3E}">
        <p14:creationId xmlns:p14="http://schemas.microsoft.com/office/powerpoint/2010/main" val="26393712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Teorie </a:t>
            </a:r>
            <a:r>
              <a:rPr lang="cs-CZ" sz="1800" b="1" dirty="0" err="1"/>
              <a:t>instrumentality</a:t>
            </a:r>
            <a:r>
              <a:rPr lang="cs-CZ" sz="1800" dirty="0"/>
              <a:t> – tvrdí, že odměny nebo tresty slouží jako prostředek (nástroj) k zabezpečení žádoucího chování a jednání lidí. Do této kategorie patří třeba teorie Taylorismu</a:t>
            </a:r>
            <a:r>
              <a:rPr lang="cs-CZ" sz="1800" dirty="0" smtClean="0"/>
              <a:t>.</a:t>
            </a:r>
          </a:p>
          <a:p>
            <a:pPr lvl="0" algn="just"/>
            <a:endParaRPr lang="cs-CZ" sz="1800" dirty="0"/>
          </a:p>
          <a:p>
            <a:pPr lvl="0" algn="just"/>
            <a:r>
              <a:rPr lang="cs-CZ" sz="1800" b="1" dirty="0"/>
              <a:t>Teorie zaměřené na obsah</a:t>
            </a:r>
            <a:r>
              <a:rPr lang="cs-CZ" sz="1800" dirty="0"/>
              <a:t> – tvrdí, že motivace se týká aktivit za účelem uspokojení potřeb a identifikace hlavních potřeb ovlivňujících chování. Do této oblasti patří </a:t>
            </a:r>
            <a:r>
              <a:rPr lang="cs-CZ" sz="1800" dirty="0" err="1"/>
              <a:t>Maslowova</a:t>
            </a:r>
            <a:r>
              <a:rPr lang="cs-CZ" sz="1800" dirty="0"/>
              <a:t> pyramida potřeb, </a:t>
            </a:r>
            <a:r>
              <a:rPr lang="cs-CZ" sz="1800" dirty="0" err="1"/>
              <a:t>Herzbergova</a:t>
            </a:r>
            <a:r>
              <a:rPr lang="cs-CZ" sz="1800" dirty="0"/>
              <a:t> </a:t>
            </a:r>
            <a:r>
              <a:rPr lang="cs-CZ" sz="1800" dirty="0" err="1"/>
              <a:t>dvoufaktorová</a:t>
            </a:r>
            <a:r>
              <a:rPr lang="cs-CZ" sz="1800" dirty="0"/>
              <a:t> teorie motivace, Teorie ERG C. </a:t>
            </a:r>
            <a:r>
              <a:rPr lang="cs-CZ" sz="1800" dirty="0" err="1"/>
              <a:t>Alderfera</a:t>
            </a:r>
            <a:r>
              <a:rPr lang="cs-CZ" sz="1800" dirty="0"/>
              <a:t>, Teorie potřeb </a:t>
            </a:r>
            <a:r>
              <a:rPr lang="cs-CZ" sz="1800" dirty="0" err="1"/>
              <a:t>McClellanda</a:t>
            </a:r>
            <a:r>
              <a:rPr lang="cs-CZ" sz="1800" dirty="0" smtClean="0"/>
              <a:t>.</a:t>
            </a:r>
          </a:p>
          <a:p>
            <a:pPr lvl="0" algn="just"/>
            <a:endParaRPr lang="cs-CZ" sz="1800" dirty="0"/>
          </a:p>
          <a:p>
            <a:pPr algn="just"/>
            <a:r>
              <a:rPr lang="cs-CZ" sz="1800" b="1" dirty="0"/>
              <a:t>Teorie zaměřené na proces</a:t>
            </a:r>
            <a:r>
              <a:rPr lang="cs-CZ" sz="1800" dirty="0"/>
              <a:t> – zaměřují se na psychologického procesy ovlivňující motivaci a související s očekáváními, cíli a vnímáním spravedlnosti. Do této kategorie patří Expektační teorie, Teorie cíle, Teorie spravedlnosti J. S. Adamse</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Rozdělení motivačních teorií</a:t>
            </a:r>
            <a:endParaRPr lang="cs-CZ" dirty="0"/>
          </a:p>
        </p:txBody>
      </p:sp>
    </p:spTree>
    <p:extLst>
      <p:ext uri="{BB962C8B-B14F-4D97-AF65-F5344CB8AC3E}">
        <p14:creationId xmlns:p14="http://schemas.microsoft.com/office/powerpoint/2010/main" val="33329901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Maslowova</a:t>
            </a:r>
            <a:r>
              <a:rPr lang="cs-CZ" sz="1800" b="1" dirty="0"/>
              <a:t> pyramida potřeba</a:t>
            </a:r>
            <a:r>
              <a:rPr lang="cs-CZ" sz="1800" dirty="0"/>
              <a:t>, kterou sestavil v roce 1943 americký psycholog Abraham </a:t>
            </a:r>
            <a:r>
              <a:rPr lang="cs-CZ" sz="1800" dirty="0" err="1"/>
              <a:t>Maslow</a:t>
            </a:r>
            <a:r>
              <a:rPr lang="cs-CZ" sz="1800" dirty="0"/>
              <a:t>, je teorie o hierarchii lidských potřeb využitelná při motivaci lidí v organizaci. </a:t>
            </a:r>
            <a:r>
              <a:rPr lang="cs-CZ" sz="1800" dirty="0" smtClean="0"/>
              <a:t>Teorie </a:t>
            </a:r>
            <a:r>
              <a:rPr lang="cs-CZ" sz="1800" dirty="0"/>
              <a:t>říká, že každý člověk přirozeně nejprve uspokojuje nižší potřeby, potřeby s nižší hodnotou, aby mohl dosáhnout svého potenciálu v oblasti vyšších potřeb, potřeb s vyšší hodnotou.</a:t>
            </a:r>
          </a:p>
          <a:p>
            <a:pPr marL="0" lvl="0" indent="0" algn="just">
              <a:buNone/>
            </a:pPr>
            <a:r>
              <a:rPr lang="cs-CZ" sz="1800" dirty="0" smtClean="0"/>
              <a:t>Podle </a:t>
            </a:r>
            <a:r>
              <a:rPr lang="cs-CZ" sz="1800" dirty="0"/>
              <a:t>této teorie tvoří lidské potřeby hierarchickou strukturu, pyramidu, která má základy postavené na potřebách, které jsou rozděleny do těchto </a:t>
            </a:r>
            <a:r>
              <a:rPr lang="cs-CZ" sz="1800" dirty="0" smtClean="0"/>
              <a:t>stupňů: </a:t>
            </a:r>
          </a:p>
          <a:p>
            <a:pPr lvl="0" algn="just"/>
            <a:r>
              <a:rPr lang="cs-CZ" sz="1800" dirty="0" smtClean="0"/>
              <a:t>fyziologické potřeby</a:t>
            </a:r>
            <a:r>
              <a:rPr lang="cs-CZ" sz="1800" dirty="0"/>
              <a:t>;</a:t>
            </a:r>
            <a:endParaRPr lang="cs-CZ" sz="1800" dirty="0" smtClean="0"/>
          </a:p>
          <a:p>
            <a:pPr lvl="0" algn="just"/>
            <a:r>
              <a:rPr lang="cs-CZ" sz="1800" dirty="0" smtClean="0"/>
              <a:t>potřebí </a:t>
            </a:r>
            <a:r>
              <a:rPr lang="cs-CZ" sz="1800" dirty="0"/>
              <a:t>bezpečí a </a:t>
            </a:r>
            <a:r>
              <a:rPr lang="cs-CZ" sz="1800" dirty="0" smtClean="0"/>
              <a:t>jistoty; </a:t>
            </a:r>
          </a:p>
          <a:p>
            <a:pPr lvl="0" algn="just"/>
            <a:r>
              <a:rPr lang="cs-CZ" sz="1800" dirty="0" smtClean="0"/>
              <a:t>potřeba </a:t>
            </a:r>
            <a:r>
              <a:rPr lang="cs-CZ" sz="1800" dirty="0"/>
              <a:t>lásky a </a:t>
            </a:r>
            <a:r>
              <a:rPr lang="cs-CZ" sz="1800" dirty="0" smtClean="0"/>
              <a:t>sounáležitosti; </a:t>
            </a:r>
          </a:p>
          <a:p>
            <a:pPr lvl="0" algn="just"/>
            <a:r>
              <a:rPr lang="cs-CZ" sz="1800" dirty="0" smtClean="0"/>
              <a:t>potřeba </a:t>
            </a:r>
            <a:r>
              <a:rPr lang="cs-CZ" sz="1800" dirty="0"/>
              <a:t>uznání a </a:t>
            </a:r>
            <a:r>
              <a:rPr lang="cs-CZ" sz="1800" dirty="0" smtClean="0"/>
              <a:t>úcty</a:t>
            </a:r>
            <a:r>
              <a:rPr lang="cs-CZ" sz="1800" dirty="0"/>
              <a:t>;</a:t>
            </a:r>
            <a:endParaRPr lang="cs-CZ" sz="1800" dirty="0" smtClean="0"/>
          </a:p>
          <a:p>
            <a:pPr lvl="0" algn="just"/>
            <a:r>
              <a:rPr lang="cs-CZ" sz="1800" dirty="0" smtClean="0"/>
              <a:t>potřeba </a:t>
            </a:r>
            <a:r>
              <a:rPr lang="cs-CZ" sz="1800" dirty="0"/>
              <a:t>seberealizace.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Maslowova</a:t>
            </a:r>
            <a:r>
              <a:rPr lang="cs-CZ" dirty="0" smtClean="0"/>
              <a:t> pyramida potřeb</a:t>
            </a:r>
            <a:endParaRPr lang="cs-CZ" dirty="0"/>
          </a:p>
        </p:txBody>
      </p:sp>
    </p:spTree>
    <p:extLst>
      <p:ext uri="{BB962C8B-B14F-4D97-AF65-F5344CB8AC3E}">
        <p14:creationId xmlns:p14="http://schemas.microsoft.com/office/powerpoint/2010/main" val="12256387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Maslowova</a:t>
            </a:r>
            <a:r>
              <a:rPr lang="cs-CZ" dirty="0" smtClean="0"/>
              <a:t> pyramida potřeb</a:t>
            </a:r>
            <a:endParaRPr lang="cs-CZ" dirty="0"/>
          </a:p>
        </p:txBody>
      </p:sp>
      <p:pic>
        <p:nvPicPr>
          <p:cNvPr id="4" name="Obrázek 3"/>
          <p:cNvPicPr>
            <a:picLocks noChangeAspect="1"/>
          </p:cNvPicPr>
          <p:nvPr/>
        </p:nvPicPr>
        <p:blipFill>
          <a:blip r:embed="rId2"/>
          <a:stretch>
            <a:fillRect/>
          </a:stretch>
        </p:blipFill>
        <p:spPr>
          <a:xfrm>
            <a:off x="971600" y="843558"/>
            <a:ext cx="5928320" cy="3519940"/>
          </a:xfrm>
          <a:prstGeom prst="rect">
            <a:avLst/>
          </a:prstGeom>
        </p:spPr>
      </p:pic>
    </p:spTree>
    <p:extLst>
      <p:ext uri="{BB962C8B-B14F-4D97-AF65-F5344CB8AC3E}">
        <p14:creationId xmlns:p14="http://schemas.microsoft.com/office/powerpoint/2010/main" val="13850972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Teorie </a:t>
            </a:r>
            <a:r>
              <a:rPr lang="cs-CZ" sz="1800" dirty="0"/>
              <a:t>tří kategorií </a:t>
            </a:r>
            <a:r>
              <a:rPr lang="cs-CZ" sz="1800" dirty="0" smtClean="0"/>
              <a:t>potřeb, </a:t>
            </a:r>
            <a:r>
              <a:rPr lang="cs-CZ" sz="1800" b="1" dirty="0" smtClean="0"/>
              <a:t>Teorie </a:t>
            </a:r>
            <a:r>
              <a:rPr lang="cs-CZ" sz="1800" b="1" dirty="0"/>
              <a:t>ERG C. </a:t>
            </a:r>
            <a:r>
              <a:rPr lang="cs-CZ" sz="1800" b="1" dirty="0" err="1"/>
              <a:t>Alderfera</a:t>
            </a:r>
            <a:r>
              <a:rPr lang="cs-CZ" sz="1800" dirty="0" smtClean="0"/>
              <a:t>,, </a:t>
            </a:r>
            <a:r>
              <a:rPr lang="cs-CZ" sz="1800" dirty="0"/>
              <a:t>jejímž autorem byl </a:t>
            </a:r>
            <a:r>
              <a:rPr lang="cs-CZ" sz="1800" dirty="0" err="1"/>
              <a:t>Clayton</a:t>
            </a:r>
            <a:r>
              <a:rPr lang="cs-CZ" sz="1800" dirty="0"/>
              <a:t> P. </a:t>
            </a:r>
            <a:r>
              <a:rPr lang="cs-CZ" sz="1800" dirty="0" err="1"/>
              <a:t>Alderfer</a:t>
            </a:r>
            <a:r>
              <a:rPr lang="cs-CZ" sz="1800" dirty="0"/>
              <a:t> v roce 1972, a která navazuje na práci A. </a:t>
            </a:r>
            <a:r>
              <a:rPr lang="cs-CZ" sz="1800" dirty="0" err="1"/>
              <a:t>Maslowa</a:t>
            </a:r>
            <a:r>
              <a:rPr lang="cs-CZ" sz="1800" dirty="0"/>
              <a:t>, rozděluje lidské potřeby do tří hierarchických skupin. </a:t>
            </a:r>
            <a:endParaRPr lang="cs-CZ" sz="1800" dirty="0" smtClean="0"/>
          </a:p>
          <a:p>
            <a:pPr marL="0" lvl="0" indent="0" algn="just">
              <a:buNone/>
            </a:pPr>
            <a:r>
              <a:rPr lang="cs-CZ" sz="1800" dirty="0" smtClean="0"/>
              <a:t>Jedná </a:t>
            </a:r>
            <a:r>
              <a:rPr lang="cs-CZ" sz="1800" dirty="0"/>
              <a:t>se o tyto potřeby: </a:t>
            </a:r>
            <a:endParaRPr lang="cs-CZ" sz="1800" dirty="0" smtClean="0"/>
          </a:p>
          <a:p>
            <a:pPr lvl="0" algn="just"/>
            <a:r>
              <a:rPr lang="cs-CZ" sz="1800" dirty="0" smtClean="0"/>
              <a:t>potřeby </a:t>
            </a:r>
            <a:r>
              <a:rPr lang="cs-CZ" sz="1800" dirty="0"/>
              <a:t>zajištění existence; </a:t>
            </a:r>
            <a:endParaRPr lang="cs-CZ" sz="1800" dirty="0" smtClean="0"/>
          </a:p>
          <a:p>
            <a:pPr lvl="0" algn="just"/>
            <a:r>
              <a:rPr lang="cs-CZ" sz="1800" dirty="0" smtClean="0"/>
              <a:t>potřeby </a:t>
            </a:r>
            <a:r>
              <a:rPr lang="cs-CZ" sz="1800" dirty="0"/>
              <a:t>zajištění sociálních vztahů k pracovnímu okolí; </a:t>
            </a:r>
            <a:endParaRPr lang="cs-CZ" sz="1800" dirty="0" smtClean="0"/>
          </a:p>
          <a:p>
            <a:pPr lvl="0" algn="just"/>
            <a:r>
              <a:rPr lang="cs-CZ" sz="1800" dirty="0" smtClean="0"/>
              <a:t>potřeby </a:t>
            </a:r>
            <a:r>
              <a:rPr lang="cs-CZ" sz="1800" dirty="0"/>
              <a:t>zajištění dalšího osobního, resp. profesního a kvalifikačního rozvoje. </a:t>
            </a:r>
            <a:endParaRPr lang="cs-CZ" sz="1800" dirty="0" smtClean="0"/>
          </a:p>
          <a:p>
            <a:pPr lvl="0" algn="just"/>
            <a:r>
              <a:rPr lang="cs-CZ" sz="1800" dirty="0" smtClean="0"/>
              <a:t>Podobně </a:t>
            </a:r>
            <a:r>
              <a:rPr lang="cs-CZ" sz="1800" dirty="0"/>
              <a:t>jako u </a:t>
            </a:r>
            <a:r>
              <a:rPr lang="cs-CZ" sz="1800" dirty="0" err="1"/>
              <a:t>Maslowa</a:t>
            </a:r>
            <a:r>
              <a:rPr lang="cs-CZ" sz="1800" dirty="0"/>
              <a:t> se vychází z toho, že potřeba uspokojení vyšších potřeb se dostavuje až poté, co jsou uspokojeny potřeby nižší. </a:t>
            </a:r>
            <a:r>
              <a:rPr lang="cs-CZ" sz="1800" dirty="0" smtClean="0"/>
              <a:t>Oproti </a:t>
            </a:r>
            <a:r>
              <a:rPr lang="cs-CZ" sz="1800" dirty="0" err="1"/>
              <a:t>Maslowově</a:t>
            </a:r>
            <a:r>
              <a:rPr lang="cs-CZ" sz="1800" dirty="0"/>
              <a:t> teorie, ale </a:t>
            </a:r>
            <a:r>
              <a:rPr lang="cs-CZ" sz="1800" dirty="0" err="1"/>
              <a:t>Alderferova</a:t>
            </a:r>
            <a:r>
              <a:rPr lang="cs-CZ" sz="1800" dirty="0"/>
              <a:t> teorie předpokládá určitou substituci: když jedna z těchto skupin není dostatečně uspokojována, tak to může zvyšovat naléhavost druhé.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tří kategorií potřeb</a:t>
            </a:r>
            <a:endParaRPr lang="cs-CZ" dirty="0"/>
          </a:p>
        </p:txBody>
      </p:sp>
    </p:spTree>
    <p:extLst>
      <p:ext uri="{BB962C8B-B14F-4D97-AF65-F5344CB8AC3E}">
        <p14:creationId xmlns:p14="http://schemas.microsoft.com/office/powerpoint/2010/main" val="42769957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Teorie </a:t>
            </a:r>
            <a:r>
              <a:rPr lang="cs-CZ" sz="1800" b="1" dirty="0"/>
              <a:t>potřeb </a:t>
            </a:r>
            <a:r>
              <a:rPr lang="cs-CZ" sz="1800" b="1" dirty="0" err="1"/>
              <a:t>McClellanda</a:t>
            </a:r>
            <a:r>
              <a:rPr lang="cs-CZ" sz="1800" dirty="0"/>
              <a:t> byla ovlivněna teorií A. </a:t>
            </a:r>
            <a:r>
              <a:rPr lang="cs-CZ" sz="1800" dirty="0" err="1"/>
              <a:t>Maslowova</a:t>
            </a:r>
            <a:r>
              <a:rPr lang="cs-CZ" sz="1800" dirty="0"/>
              <a:t>. </a:t>
            </a:r>
            <a:r>
              <a:rPr lang="cs-CZ" sz="1800" dirty="0" err="1"/>
              <a:t>McClellandovi</a:t>
            </a:r>
            <a:r>
              <a:rPr lang="cs-CZ" sz="1800" dirty="0"/>
              <a:t> se podařilo identifikovat tři základní kategorie potřeb: </a:t>
            </a:r>
            <a:endParaRPr lang="cs-CZ" sz="1800" dirty="0" smtClean="0"/>
          </a:p>
          <a:p>
            <a:pPr algn="just"/>
            <a:r>
              <a:rPr lang="cs-CZ" sz="1800" dirty="0" smtClean="0"/>
              <a:t>potřeba </a:t>
            </a:r>
            <a:r>
              <a:rPr lang="cs-CZ" sz="1800" dirty="0"/>
              <a:t>moci, </a:t>
            </a:r>
            <a:endParaRPr lang="cs-CZ" sz="1800" dirty="0" smtClean="0"/>
          </a:p>
          <a:p>
            <a:pPr algn="just"/>
            <a:r>
              <a:rPr lang="cs-CZ" sz="1800" dirty="0" smtClean="0"/>
              <a:t>potřeba výkonu, </a:t>
            </a:r>
          </a:p>
          <a:p>
            <a:pPr algn="just"/>
            <a:r>
              <a:rPr lang="cs-CZ" sz="1800" dirty="0" smtClean="0"/>
              <a:t>potřeba </a:t>
            </a:r>
            <a:r>
              <a:rPr lang="cs-CZ" sz="1800" dirty="0"/>
              <a:t>vztahů. </a:t>
            </a:r>
            <a:endParaRPr lang="cs-CZ" sz="1800" dirty="0" smtClean="0"/>
          </a:p>
          <a:p>
            <a:pPr algn="just"/>
            <a:endParaRPr lang="cs-CZ" sz="1800" dirty="0" smtClean="0"/>
          </a:p>
          <a:p>
            <a:pPr algn="just"/>
            <a:r>
              <a:rPr lang="cs-CZ" sz="1800" dirty="0" smtClean="0"/>
              <a:t>Motivované </a:t>
            </a:r>
            <a:r>
              <a:rPr lang="cs-CZ" sz="1800" dirty="0"/>
              <a:t>chování jedinců je důsledkem jedné nebo důsledkem kombinace všech těchto tří typů potřeb. </a:t>
            </a:r>
            <a:endParaRPr lang="cs-CZ" sz="1800" dirty="0" smtClean="0"/>
          </a:p>
          <a:p>
            <a:pPr algn="just"/>
            <a:r>
              <a:rPr lang="cs-CZ" sz="1800" dirty="0" smtClean="0"/>
              <a:t>Podle </a:t>
            </a:r>
            <a:r>
              <a:rPr lang="cs-CZ" sz="1800" dirty="0" err="1"/>
              <a:t>Tureckiové</a:t>
            </a:r>
            <a:r>
              <a:rPr lang="cs-CZ" sz="1800" dirty="0"/>
              <a:t> (2007) byla tato teorie od počátku navržena tak, aby umožnila poznání preference potřeb u zaměstnanců na manažerských pozicích. </a:t>
            </a:r>
            <a:r>
              <a:rPr lang="cs-CZ" sz="1800" dirty="0" err="1"/>
              <a:t>McClellandova</a:t>
            </a:r>
            <a:r>
              <a:rPr lang="cs-CZ" sz="1800" dirty="0"/>
              <a:t> teorie předpokládá, že uspokojování potřeb je podmíněno situačními vlivy. </a:t>
            </a:r>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potřeb </a:t>
            </a:r>
            <a:r>
              <a:rPr lang="cs-CZ" dirty="0" err="1" smtClean="0"/>
              <a:t>McClellanda</a:t>
            </a:r>
            <a:endParaRPr lang="cs-CZ" dirty="0"/>
          </a:p>
        </p:txBody>
      </p:sp>
    </p:spTree>
    <p:extLst>
      <p:ext uri="{BB962C8B-B14F-4D97-AF65-F5344CB8AC3E}">
        <p14:creationId xmlns:p14="http://schemas.microsoft.com/office/powerpoint/2010/main" val="16858380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Herzbergova</a:t>
            </a:r>
            <a:r>
              <a:rPr lang="cs-CZ" sz="1800" b="1" dirty="0"/>
              <a:t> </a:t>
            </a:r>
            <a:r>
              <a:rPr lang="cs-CZ" sz="1800" b="1" dirty="0" err="1"/>
              <a:t>dvoufaktorová</a:t>
            </a:r>
            <a:r>
              <a:rPr lang="cs-CZ" sz="1800" b="1" dirty="0"/>
              <a:t> teorie motivace</a:t>
            </a:r>
            <a:r>
              <a:rPr lang="cs-CZ" sz="1800" dirty="0"/>
              <a:t> Frederika </a:t>
            </a:r>
            <a:r>
              <a:rPr lang="cs-CZ" sz="1800" dirty="0" err="1"/>
              <a:t>Herzberga</a:t>
            </a:r>
            <a:r>
              <a:rPr lang="cs-CZ" sz="1800" dirty="0"/>
              <a:t> z roku 1959 říká, že pro zaměstnance jsou zdrojem spokojenosti a motivace dva základní faktory – hygienické faktory a motivátory. </a:t>
            </a:r>
            <a:endParaRPr lang="cs-CZ" sz="1800" dirty="0" smtClean="0"/>
          </a:p>
          <a:p>
            <a:pPr algn="just"/>
            <a:r>
              <a:rPr lang="cs-CZ" sz="1800" dirty="0" smtClean="0"/>
              <a:t>Hygienické </a:t>
            </a:r>
            <a:r>
              <a:rPr lang="cs-CZ" sz="1800" dirty="0"/>
              <a:t>faktory (</a:t>
            </a:r>
            <a:r>
              <a:rPr lang="cs-CZ" sz="1800" dirty="0" err="1"/>
              <a:t>neuspokojovatele</a:t>
            </a:r>
            <a:r>
              <a:rPr lang="cs-CZ" sz="1800" dirty="0"/>
              <a:t>) zahrnuje faktory, jako jsou pracovní podmínky, mezilidské vztahy, platové podmínky, jistota zaměstnání a další.  Nenaplnění těchto faktorů může vyvolat pracovní nespokojenost, přičemž ale jejich naplnění nevyvolá pocit spokojenosti nebo zloby. Pracovník tyto faktory bere jako samozřejmé a účinek z jejich naplnění rychle vyprchá, účinek je krátkodobý. </a:t>
            </a:r>
            <a:endParaRPr lang="cs-CZ" sz="1800" dirty="0" smtClean="0"/>
          </a:p>
          <a:p>
            <a:pPr algn="just"/>
            <a:r>
              <a:rPr lang="cs-CZ" sz="1800" dirty="0" smtClean="0"/>
              <a:t>Motivátory </a:t>
            </a:r>
            <a:r>
              <a:rPr lang="cs-CZ" sz="1800" dirty="0"/>
              <a:t>(</a:t>
            </a:r>
            <a:r>
              <a:rPr lang="cs-CZ" sz="1800" dirty="0" err="1"/>
              <a:t>uspokojovatele</a:t>
            </a:r>
            <a:r>
              <a:rPr lang="cs-CZ" sz="1800" dirty="0"/>
              <a:t>, </a:t>
            </a:r>
            <a:r>
              <a:rPr lang="cs-CZ" sz="1800" dirty="0" smtClean="0"/>
              <a:t>motivátory) </a:t>
            </a:r>
            <a:r>
              <a:rPr lang="cs-CZ" sz="1800" dirty="0" err="1" smtClean="0"/>
              <a:t>zahnrují</a:t>
            </a:r>
            <a:r>
              <a:rPr lang="cs-CZ" sz="1800" dirty="0" smtClean="0"/>
              <a:t> například </a:t>
            </a:r>
            <a:r>
              <a:rPr lang="cs-CZ" sz="1800" dirty="0"/>
              <a:t>úspěch, uznání, profesní růst nebo odpovědnost, vzbuzují motivaci a spokojenost pracovníků. Naplněním motivačních faktorů je tudíž nezbytnou podmínkou pro motivaci k vyšším pracovním výkonům a jejich účinek na motivace je dlouhodobý</a:t>
            </a:r>
            <a:r>
              <a:rPr lang="cs-CZ" sz="1800" dirty="0" smtClean="0"/>
              <a:t>.</a:t>
            </a:r>
            <a:endParaRPr lang="cs-CZ" sz="1800" dirty="0"/>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Herzbergova</a:t>
            </a:r>
            <a:r>
              <a:rPr lang="cs-CZ" dirty="0" smtClean="0"/>
              <a:t> </a:t>
            </a:r>
            <a:r>
              <a:rPr lang="cs-CZ" dirty="0" err="1" smtClean="0"/>
              <a:t>dvoufaktorová</a:t>
            </a:r>
            <a:r>
              <a:rPr lang="cs-CZ" dirty="0" smtClean="0"/>
              <a:t> teorie motivace</a:t>
            </a:r>
            <a:endParaRPr lang="cs-CZ" dirty="0"/>
          </a:p>
        </p:txBody>
      </p:sp>
    </p:spTree>
    <p:extLst>
      <p:ext uri="{BB962C8B-B14F-4D97-AF65-F5344CB8AC3E}">
        <p14:creationId xmlns:p14="http://schemas.microsoft.com/office/powerpoint/2010/main" val="9154863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Expektační teorie</a:t>
            </a:r>
            <a:r>
              <a:rPr lang="cs-CZ" sz="1800" dirty="0"/>
              <a:t>, teorie očekávání, jejímž autorem je Victor H. </a:t>
            </a:r>
            <a:r>
              <a:rPr lang="cs-CZ" sz="1800" dirty="0" err="1"/>
              <a:t>Vroom</a:t>
            </a:r>
            <a:r>
              <a:rPr lang="cs-CZ" sz="1800" dirty="0"/>
              <a:t>, byla publikována v roce 1964. </a:t>
            </a:r>
            <a:endParaRPr lang="cs-CZ" sz="1800" dirty="0" smtClean="0"/>
          </a:p>
          <a:p>
            <a:pPr algn="just"/>
            <a:r>
              <a:rPr lang="cs-CZ" sz="1800" dirty="0" smtClean="0"/>
              <a:t>Základem </a:t>
            </a:r>
            <a:r>
              <a:rPr lang="cs-CZ" sz="1800" dirty="0"/>
              <a:t>této teorie je triáda VIE: valence – instrumentalista – </a:t>
            </a:r>
            <a:r>
              <a:rPr lang="cs-CZ" sz="1800" dirty="0" err="1"/>
              <a:t>expektance</a:t>
            </a:r>
            <a:r>
              <a:rPr lang="cs-CZ" sz="1800" dirty="0"/>
              <a:t>, která je považována za základ lidské motivace k dosahování cílů. </a:t>
            </a:r>
            <a:endParaRPr lang="cs-CZ" sz="1800" dirty="0" smtClean="0"/>
          </a:p>
          <a:p>
            <a:pPr algn="just"/>
            <a:r>
              <a:rPr lang="cs-CZ" sz="1800" b="1" dirty="0" smtClean="0"/>
              <a:t>Valence</a:t>
            </a:r>
            <a:r>
              <a:rPr lang="cs-CZ" sz="1800" dirty="0" smtClean="0"/>
              <a:t> </a:t>
            </a:r>
            <a:r>
              <a:rPr lang="cs-CZ" sz="1800" dirty="0"/>
              <a:t>představuje subjektivní hodnotu a atraktivitu cíle, kterého se člověk snaží dosáhnout. </a:t>
            </a:r>
            <a:endParaRPr lang="cs-CZ" sz="1800" dirty="0" smtClean="0"/>
          </a:p>
          <a:p>
            <a:pPr algn="just"/>
            <a:r>
              <a:rPr lang="cs-CZ" sz="1800" b="1" dirty="0" err="1" smtClean="0"/>
              <a:t>Instrumentalita</a:t>
            </a:r>
            <a:r>
              <a:rPr lang="cs-CZ" sz="1800" dirty="0" smtClean="0"/>
              <a:t> </a:t>
            </a:r>
            <a:r>
              <a:rPr lang="cs-CZ" sz="1800" dirty="0"/>
              <a:t>je obsažena v očekávání, že dosažení cíle bude doprovázeno adekvátní odměnou. </a:t>
            </a:r>
            <a:endParaRPr lang="cs-CZ" sz="1800" dirty="0" smtClean="0"/>
          </a:p>
          <a:p>
            <a:pPr algn="just"/>
            <a:r>
              <a:rPr lang="cs-CZ" sz="1800" b="1" dirty="0" err="1" smtClean="0"/>
              <a:t>Expektance</a:t>
            </a:r>
            <a:r>
              <a:rPr lang="cs-CZ" sz="1800" dirty="0" smtClean="0"/>
              <a:t> </a:t>
            </a:r>
            <a:r>
              <a:rPr lang="cs-CZ" sz="1800" dirty="0"/>
              <a:t>je očekávání založené na předchozích zkušenostech, že se podaří dosáhnout stanoveného cíle. </a:t>
            </a:r>
            <a:endParaRPr lang="cs-CZ" sz="1800" dirty="0" smtClean="0"/>
          </a:p>
          <a:p>
            <a:pPr algn="just"/>
            <a:r>
              <a:rPr lang="cs-CZ" sz="1800" dirty="0" smtClean="0"/>
              <a:t>Valence </a:t>
            </a:r>
            <a:r>
              <a:rPr lang="cs-CZ" sz="1800" dirty="0"/>
              <a:t>zastupuje hodnotu, instrumentalista přesvědčení, že pokud uděláme jednu věc, tak to povede k jiné, a </a:t>
            </a:r>
            <a:r>
              <a:rPr lang="cs-CZ" sz="1800" dirty="0" err="1"/>
              <a:t>expektance</a:t>
            </a:r>
            <a:r>
              <a:rPr lang="cs-CZ" sz="1800" dirty="0"/>
              <a:t> je pravděpodobnost, že úsilí povede k určitému výsledku.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Expektační teorie motivace</a:t>
            </a:r>
            <a:endParaRPr lang="cs-CZ" dirty="0"/>
          </a:p>
        </p:txBody>
      </p:sp>
    </p:spTree>
    <p:extLst>
      <p:ext uri="{BB962C8B-B14F-4D97-AF65-F5344CB8AC3E}">
        <p14:creationId xmlns:p14="http://schemas.microsoft.com/office/powerpoint/2010/main" val="2781719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Neformální lídři </a:t>
            </a:r>
            <a:r>
              <a:rPr lang="cs-CZ" sz="1800" dirty="0"/>
              <a:t>představuje takové manažery, kteří jsou skutečně lídři a stojí v čele své skupiny na základě své osobnosti a ne svého titulu nebo moci. </a:t>
            </a:r>
          </a:p>
          <a:p>
            <a:pPr algn="just"/>
            <a:r>
              <a:rPr lang="cs-CZ" sz="1800" dirty="0"/>
              <a:t>Tito skuteční lídři své podřízené pouze usměrňují, neříkají jim vždy, co mají vykonat a přenechávají iniciativu na nich samotných. </a:t>
            </a:r>
          </a:p>
          <a:p>
            <a:pPr algn="just"/>
            <a:r>
              <a:rPr lang="cs-CZ" sz="1800" dirty="0"/>
              <a:t>Přenechávají jim prostor a odpovědnost za svěřené úkoly a tak se je snaží, mimo jiné, něčemu naučit. </a:t>
            </a:r>
          </a:p>
          <a:p>
            <a:pPr algn="just"/>
            <a:r>
              <a:rPr lang="cs-CZ" sz="1800" dirty="0"/>
              <a:t>Manažer, který je neformální lídrem, je vzorem pro své spolupracovníky a oni k němu cítí přirozený respekt, je jejich přirozeným vůdcem. </a:t>
            </a:r>
          </a:p>
          <a:p>
            <a:pPr algn="just"/>
            <a:r>
              <a:rPr lang="cs-CZ" sz="1800" dirty="0"/>
              <a:t>Mezi charakteristické rysy skutečného lídra patří charisma, vize, charakter a integrita, zodpovědnost, rozhodnost, víra, pozitivní postoj, komunikace, ochota a připravenost sloužit svým spolupracovníkům a lidem obecně.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Neformální </a:t>
            </a:r>
            <a:r>
              <a:rPr lang="cs-CZ" dirty="0" err="1"/>
              <a:t>lídrovství</a:t>
            </a:r>
            <a:endParaRPr lang="cs-CZ" dirty="0"/>
          </a:p>
        </p:txBody>
      </p:sp>
    </p:spTree>
    <p:extLst>
      <p:ext uri="{BB962C8B-B14F-4D97-AF65-F5344CB8AC3E}">
        <p14:creationId xmlns:p14="http://schemas.microsoft.com/office/powerpoint/2010/main" val="41464572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2971" y="987574"/>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cíle</a:t>
            </a:r>
            <a:r>
              <a:rPr lang="cs-CZ" sz="1800" dirty="0"/>
              <a:t>, zformulována </a:t>
            </a:r>
            <a:r>
              <a:rPr lang="cs-CZ" sz="1800" dirty="0" err="1"/>
              <a:t>Lathamem</a:t>
            </a:r>
            <a:r>
              <a:rPr lang="cs-CZ" sz="1800" dirty="0"/>
              <a:t> a Lockem v roce 1979 konstatuje, že motivace a výkon jsou vyšší, jestliže byly jednotlivcům stanoveny specifické cíle, které jsou náročné a zároveň přijatelné, a existuje-li zpětná vazba na </a:t>
            </a:r>
            <a:r>
              <a:rPr lang="cs-CZ" sz="1800" dirty="0" smtClean="0"/>
              <a:t>výkon. </a:t>
            </a:r>
          </a:p>
          <a:p>
            <a:pPr algn="just"/>
            <a:r>
              <a:rPr lang="cs-CZ" sz="1800" dirty="0" smtClean="0"/>
              <a:t>Klíčová </a:t>
            </a:r>
            <a:r>
              <a:rPr lang="cs-CZ" sz="1800" dirty="0"/>
              <a:t>podle této teorie  je participace jedinců na stanovování cílů. </a:t>
            </a:r>
            <a:endParaRPr lang="cs-CZ" sz="1800" dirty="0" smtClean="0"/>
          </a:p>
          <a:p>
            <a:pPr algn="just"/>
            <a:r>
              <a:rPr lang="cs-CZ" sz="1800" dirty="0" smtClean="0"/>
              <a:t>Přičemž </a:t>
            </a:r>
            <a:r>
              <a:rPr lang="cs-CZ" sz="1800" dirty="0"/>
              <a:t>náročnost cílů musí být projednána a odsouhlasena a jejich plnění musí být podporováno vedením a radou. </a:t>
            </a:r>
            <a:endParaRPr lang="cs-CZ" sz="1800" dirty="0" smtClean="0"/>
          </a:p>
          <a:p>
            <a:pPr algn="just"/>
            <a:r>
              <a:rPr lang="cs-CZ" sz="1800" dirty="0" smtClean="0"/>
              <a:t>Životně </a:t>
            </a:r>
            <a:r>
              <a:rPr lang="cs-CZ" sz="1800" dirty="0"/>
              <a:t>důležitou roli pro udržení motivace a dosahování stále vyšších cílů, podle této teorie, je poskytování zpětné vazby zaměstnancům</a:t>
            </a:r>
            <a:r>
              <a:rPr lang="cs-CZ" sz="18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cíle</a:t>
            </a:r>
            <a:endParaRPr lang="cs-CZ" dirty="0"/>
          </a:p>
        </p:txBody>
      </p:sp>
    </p:spTree>
    <p:extLst>
      <p:ext uri="{BB962C8B-B14F-4D97-AF65-F5344CB8AC3E}">
        <p14:creationId xmlns:p14="http://schemas.microsoft.com/office/powerpoint/2010/main" val="19816307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Teorie spravedlnosti</a:t>
            </a:r>
            <a:r>
              <a:rPr lang="cs-CZ" sz="1700" dirty="0"/>
              <a:t> </a:t>
            </a:r>
            <a:r>
              <a:rPr lang="cs-CZ" sz="1700" b="1" dirty="0"/>
              <a:t>J. S. Adamse</a:t>
            </a:r>
            <a:r>
              <a:rPr lang="cs-CZ" sz="1700" dirty="0"/>
              <a:t> je založena na principu sociálního srovnání. </a:t>
            </a:r>
            <a:endParaRPr lang="cs-CZ" sz="1700" dirty="0" smtClean="0"/>
          </a:p>
          <a:p>
            <a:pPr algn="just"/>
            <a:r>
              <a:rPr lang="cs-CZ" sz="1700" dirty="0" smtClean="0"/>
              <a:t>Teorie </a:t>
            </a:r>
            <a:r>
              <a:rPr lang="cs-CZ" sz="1700" dirty="0"/>
              <a:t>se zabývá tím, jak lidé vnímají způsob, jak se s nimi v porovnání s jinými lidmi zachází. </a:t>
            </a:r>
            <a:r>
              <a:rPr lang="cs-CZ" sz="1700" dirty="0" smtClean="0"/>
              <a:t>Přičemž </a:t>
            </a:r>
            <a:r>
              <a:rPr lang="cs-CZ" sz="1700" dirty="0"/>
              <a:t>spravedlivé zacházení podle této teorie </a:t>
            </a:r>
            <a:r>
              <a:rPr lang="cs-CZ" sz="1700" dirty="0" smtClean="0"/>
              <a:t>znamená</a:t>
            </a:r>
            <a:r>
              <a:rPr lang="cs-CZ" sz="1700" dirty="0"/>
              <a:t>, že je s člověkem jednáno stejně jako s jinou skupinou lidí nebo jako s odpovídající jinou osobou. </a:t>
            </a:r>
            <a:r>
              <a:rPr lang="cs-CZ" sz="1700" dirty="0" smtClean="0"/>
              <a:t>Spravedlnost </a:t>
            </a:r>
            <a:r>
              <a:rPr lang="cs-CZ" sz="1700" dirty="0"/>
              <a:t>se týká pocitů a vnímání z porovnání. </a:t>
            </a:r>
            <a:r>
              <a:rPr lang="cs-CZ" sz="1700" i="1" dirty="0" smtClean="0"/>
              <a:t>Teorie </a:t>
            </a:r>
            <a:r>
              <a:rPr lang="cs-CZ" sz="1700" i="1" dirty="0"/>
              <a:t>spravedlnosti </a:t>
            </a:r>
            <a:r>
              <a:rPr lang="cs-CZ" sz="1700" dirty="0"/>
              <a:t>vychází z předpokladu, že lidé budou lépe motivováni, jestliže se s nimi bude zacházet spravedlivě, a demotivováni, jestliže to bude naopak. </a:t>
            </a:r>
            <a:endParaRPr lang="cs-CZ" sz="1700" dirty="0" smtClean="0"/>
          </a:p>
          <a:p>
            <a:pPr algn="just"/>
            <a:r>
              <a:rPr lang="cs-CZ" sz="1700" dirty="0" smtClean="0"/>
              <a:t>Jak </a:t>
            </a:r>
            <a:r>
              <a:rPr lang="cs-CZ" sz="1700" dirty="0"/>
              <a:t>uvádí Adams ve své </a:t>
            </a:r>
            <a:r>
              <a:rPr lang="cs-CZ" sz="1700" dirty="0" smtClean="0"/>
              <a:t>teorii, </a:t>
            </a:r>
            <a:r>
              <a:rPr lang="cs-CZ" sz="1700" dirty="0"/>
              <a:t>existují dvě formy spravedlnosti, a to distributivní spravedlnost a procedurální spravedlnost. </a:t>
            </a:r>
            <a:endParaRPr lang="cs-CZ" sz="1700" dirty="0" smtClean="0"/>
          </a:p>
          <a:p>
            <a:pPr algn="just"/>
            <a:r>
              <a:rPr lang="cs-CZ" sz="1700" dirty="0" smtClean="0"/>
              <a:t>Distributivní </a:t>
            </a:r>
            <a:r>
              <a:rPr lang="cs-CZ" sz="1700" dirty="0"/>
              <a:t>spravedlnost se týká toho, jak lidé cítí, že jsou odměňováni podle svého přínosu a v porovnání s ostatními. </a:t>
            </a:r>
            <a:endParaRPr lang="cs-CZ" sz="1700" dirty="0" smtClean="0"/>
          </a:p>
          <a:p>
            <a:pPr algn="just"/>
            <a:r>
              <a:rPr lang="cs-CZ" sz="1700" dirty="0" smtClean="0"/>
              <a:t>Procedurální </a:t>
            </a:r>
            <a:r>
              <a:rPr lang="cs-CZ" sz="1700" dirty="0"/>
              <a:t>spravedlnost se týká toho, jak pracovníci vnímají spravedlnost postupů používaných organizací v takových oblastech jako je hodnocení pracovníků, povyšování a disciplinární záležitosti</a:t>
            </a:r>
            <a:r>
              <a:rPr lang="cs-CZ" sz="17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spravedlnosti</a:t>
            </a:r>
            <a:endParaRPr lang="cs-CZ" dirty="0"/>
          </a:p>
        </p:txBody>
      </p:sp>
    </p:spTree>
    <p:extLst>
      <p:ext uri="{BB962C8B-B14F-4D97-AF65-F5344CB8AC3E}">
        <p14:creationId xmlns:p14="http://schemas.microsoft.com/office/powerpoint/2010/main" val="37967864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Motivační systém organizace je chápán jako soubor opatření, pravidel a postupů, které mají za cíl podpořit pozitivní pracovní motivaci </a:t>
            </a:r>
            <a:r>
              <a:rPr lang="cs-CZ" sz="1800" dirty="0" smtClean="0"/>
              <a:t>zaměstnanců.</a:t>
            </a:r>
          </a:p>
          <a:p>
            <a:pPr algn="just"/>
            <a:r>
              <a:rPr lang="cs-CZ" sz="1800" dirty="0" smtClean="0"/>
              <a:t>Motivační </a:t>
            </a:r>
            <a:r>
              <a:rPr lang="cs-CZ" sz="1800" dirty="0"/>
              <a:t>systém organizace </a:t>
            </a:r>
            <a:r>
              <a:rPr lang="cs-CZ" sz="1800" dirty="0" smtClean="0"/>
              <a:t>je chápán jako </a:t>
            </a:r>
            <a:r>
              <a:rPr lang="cs-CZ" sz="1800" dirty="0"/>
              <a:t>dynamický systém motivačních nástrojů, které odpovídají nejrůznějším potřebám zaměstnanců a jehož hlavním úkolem je měnit zavedené vztahy, zvyky a postoje k pracovní aktivitě. </a:t>
            </a:r>
            <a:endParaRPr lang="cs-CZ" sz="1800" dirty="0" smtClean="0"/>
          </a:p>
          <a:p>
            <a:pPr algn="just"/>
            <a:r>
              <a:rPr lang="cs-CZ" sz="1800" dirty="0"/>
              <a:t>Motivování a stimulování zaměstnanců je podstatou každého motivačního systému organizací</a:t>
            </a:r>
            <a:r>
              <a:rPr lang="cs-CZ" sz="1800" dirty="0" smtClean="0"/>
              <a:t>. Motivace </a:t>
            </a:r>
            <a:r>
              <a:rPr lang="cs-CZ" sz="1800" dirty="0"/>
              <a:t>zaměstnanců v organizacích může mít pozitivní formu i negativní formu. V souvislosti s motivačními systémy v převážné míře hovoříme o pozitivních formách </a:t>
            </a:r>
            <a:r>
              <a:rPr lang="cs-CZ" sz="1800" dirty="0" smtClean="0"/>
              <a:t>stimulace.</a:t>
            </a:r>
          </a:p>
          <a:p>
            <a:pPr algn="just"/>
            <a:r>
              <a:rPr lang="cs-CZ" sz="1800" dirty="0" smtClean="0"/>
              <a:t>Motivační </a:t>
            </a:r>
            <a:r>
              <a:rPr lang="cs-CZ" sz="1800" dirty="0"/>
              <a:t>systém </a:t>
            </a:r>
            <a:r>
              <a:rPr lang="cs-CZ" sz="1800" dirty="0" smtClean="0"/>
              <a:t>můžeme specifikovat jako </a:t>
            </a:r>
            <a:r>
              <a:rPr lang="cs-CZ" sz="1800" dirty="0"/>
              <a:t>souhrn tří základních oblastí personálních činností: hodnocení zaměstnanců; odměňování zaměstnanců; vzdělávání a rozvoj </a:t>
            </a:r>
            <a:r>
              <a:rPr lang="cs-CZ" sz="1800" dirty="0" smtClean="0"/>
              <a:t>zaměstnanců.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Motivační systémy</a:t>
            </a:r>
            <a:endParaRPr lang="cs-CZ" dirty="0"/>
          </a:p>
        </p:txBody>
      </p:sp>
    </p:spTree>
    <p:extLst>
      <p:ext uri="{BB962C8B-B14F-4D97-AF65-F5344CB8AC3E}">
        <p14:creationId xmlns:p14="http://schemas.microsoft.com/office/powerpoint/2010/main" val="14254518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Motivaci </a:t>
            </a:r>
            <a:r>
              <a:rPr lang="cs-CZ" sz="1800" dirty="0"/>
              <a:t>k pracovnímu jednání chápat jako vyjádření jednotlivce k přístupu k práci a jeho ochotu pracovat vycházející z jeho vnitřních pohnutek, motivů. </a:t>
            </a:r>
            <a:endParaRPr lang="cs-CZ" sz="1800" dirty="0" smtClean="0"/>
          </a:p>
          <a:p>
            <a:pPr algn="just"/>
            <a:r>
              <a:rPr lang="cs-CZ" sz="1800" dirty="0" smtClean="0"/>
              <a:t>Motivace </a:t>
            </a:r>
            <a:r>
              <a:rPr lang="cs-CZ" sz="1800" dirty="0"/>
              <a:t>je založena na aktivizačních faktorech, které mohou být vnitřní nebo vnější povahy, a podle charakteru aktivizačního faktoru </a:t>
            </a:r>
            <a:r>
              <a:rPr lang="cs-CZ" sz="1800" dirty="0" smtClean="0"/>
              <a:t>rozlišujeme </a:t>
            </a:r>
            <a:r>
              <a:rPr lang="cs-CZ" sz="1800" dirty="0"/>
              <a:t>dva typy motivací, a to vnitřní motivace a vnější motivace. </a:t>
            </a:r>
            <a:endParaRPr lang="cs-CZ" sz="1800" dirty="0" smtClean="0"/>
          </a:p>
          <a:p>
            <a:pPr algn="just"/>
            <a:r>
              <a:rPr lang="cs-CZ" sz="1800" b="1" dirty="0" smtClean="0"/>
              <a:t>Vnitřní </a:t>
            </a:r>
            <a:r>
              <a:rPr lang="cs-CZ" sz="1800" b="1" dirty="0"/>
              <a:t>motivace</a:t>
            </a:r>
            <a:r>
              <a:rPr lang="cs-CZ" sz="1800" dirty="0"/>
              <a:t> je založena na vnitřních aktivizačních faktorech – motivech (vnitřní motivátory), což jsou vnitřní (intrapsychické) pohnutky podněcující jednání člověka k něčemu. </a:t>
            </a:r>
            <a:endParaRPr lang="cs-CZ" sz="1800" dirty="0" smtClean="0"/>
          </a:p>
          <a:p>
            <a:pPr algn="just"/>
            <a:r>
              <a:rPr lang="cs-CZ" sz="1800" dirty="0" smtClean="0"/>
              <a:t>Vnitřní </a:t>
            </a:r>
            <a:r>
              <a:rPr lang="cs-CZ" sz="1800" dirty="0"/>
              <a:t>motivy zahrnují potřebu činnosti, potřebu sociálních vztahů, touhu po moci, touhu po výkonu, potřebu seberealizace. </a:t>
            </a:r>
            <a:endParaRPr lang="cs-CZ" sz="1800" dirty="0" smtClean="0"/>
          </a:p>
          <a:p>
            <a:pPr algn="just"/>
            <a:r>
              <a:rPr lang="cs-CZ" sz="1800" dirty="0" smtClean="0"/>
              <a:t>V</a:t>
            </a:r>
            <a:r>
              <a:rPr lang="cs-CZ" sz="1800" dirty="0"/>
              <a:t> případě pracovní motivace založené převážně na vnitřních motivech, je pracovní výkon sám o sobě zdrojem uspokojení</a:t>
            </a:r>
            <a:r>
              <a:rPr lang="cs-CZ" sz="18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Vnitřní motivace</a:t>
            </a:r>
            <a:endParaRPr lang="cs-CZ" dirty="0"/>
          </a:p>
        </p:txBody>
      </p:sp>
    </p:spTree>
    <p:extLst>
      <p:ext uri="{BB962C8B-B14F-4D97-AF65-F5344CB8AC3E}">
        <p14:creationId xmlns:p14="http://schemas.microsoft.com/office/powerpoint/2010/main" val="22895538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Vnější motivace</a:t>
            </a:r>
            <a:r>
              <a:rPr lang="cs-CZ" sz="1800" dirty="0"/>
              <a:t> je založena na vnějších aktivizačních faktorech – stimulech (vnější motivátory), které představují pobídky nebo popudy z vnějšku. </a:t>
            </a:r>
            <a:endParaRPr lang="cs-CZ" sz="1800" dirty="0" smtClean="0"/>
          </a:p>
          <a:p>
            <a:pPr algn="just"/>
            <a:r>
              <a:rPr lang="cs-CZ" sz="1800" dirty="0" smtClean="0"/>
              <a:t>Tvoří </a:t>
            </a:r>
            <a:r>
              <a:rPr lang="cs-CZ" sz="1800" dirty="0"/>
              <a:t>ji odměny, jako třeba zvýšení platu, pochvala, povýšení, ale také tresty, jako například disciplinární řízení, odepření platu nebo kritika. </a:t>
            </a:r>
            <a:endParaRPr lang="cs-CZ" sz="1800" dirty="0" smtClean="0"/>
          </a:p>
          <a:p>
            <a:pPr algn="just"/>
            <a:r>
              <a:rPr lang="cs-CZ" sz="1800" dirty="0" smtClean="0"/>
              <a:t>Podle </a:t>
            </a:r>
            <a:r>
              <a:rPr lang="cs-CZ" sz="1800" dirty="0"/>
              <a:t>Armstronga (2007) mohou mít vnější motivátory bezprostřední účinek působící spíše krátkodobě. </a:t>
            </a:r>
            <a:endParaRPr lang="cs-CZ" sz="1800" dirty="0" smtClean="0"/>
          </a:p>
          <a:p>
            <a:pPr algn="just"/>
            <a:r>
              <a:rPr lang="cs-CZ" sz="1800" dirty="0" smtClean="0"/>
              <a:t>Zatímco </a:t>
            </a:r>
            <a:r>
              <a:rPr lang="cs-CZ" sz="1800" dirty="0"/>
              <a:t>vnitřní motivátory, které se týkají kvality pracovního života, mají hlubší a dlouhodobější účinek. </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Vnější motivace</a:t>
            </a:r>
            <a:endParaRPr lang="cs-CZ" dirty="0"/>
          </a:p>
        </p:txBody>
      </p:sp>
    </p:spTree>
    <p:extLst>
      <p:ext uri="{BB962C8B-B14F-4D97-AF65-F5344CB8AC3E}">
        <p14:creationId xmlns:p14="http://schemas.microsoft.com/office/powerpoint/2010/main" val="15680741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Vhodně a efektivně nastavený motivační systém je klíčovým prvkem v řízení lidských zdrojů v každé organizaci. </a:t>
            </a:r>
            <a:endParaRPr lang="cs-CZ" sz="1800" dirty="0" smtClean="0"/>
          </a:p>
          <a:p>
            <a:pPr algn="just"/>
            <a:r>
              <a:rPr lang="cs-CZ" sz="1800" dirty="0" smtClean="0"/>
              <a:t>Pro </a:t>
            </a:r>
            <a:r>
              <a:rPr lang="cs-CZ" sz="1800" dirty="0"/>
              <a:t>vytvoření efektivního motivačního systému organizace je nutná identifikace potřeb organizaci i zaměstnanců, a nalezení rovnovážného systému, který bude odpovídat potřebám zaměstnanců i organizace. </a:t>
            </a:r>
            <a:endParaRPr lang="cs-CZ" sz="1800" dirty="0" smtClean="0"/>
          </a:p>
          <a:p>
            <a:pPr algn="just"/>
            <a:r>
              <a:rPr lang="cs-CZ" sz="1800" dirty="0" smtClean="0"/>
              <a:t>Vhodně </a:t>
            </a:r>
            <a:r>
              <a:rPr lang="cs-CZ" sz="1800" dirty="0"/>
              <a:t>nastavený motivační systém mimo jiné posiluje firemní kulturu, posiluje loajalitu zaměstnanců a jejich spokojenost, sjednocuje zaměstnance v jejich pracovním úsilí a dosažení požadovaného výkonu organizace. </a:t>
            </a:r>
            <a:endParaRPr lang="cs-CZ" sz="1800" dirty="0" smtClean="0"/>
          </a:p>
          <a:p>
            <a:pPr algn="just"/>
            <a:r>
              <a:rPr lang="cs-CZ" sz="1800" dirty="0" smtClean="0"/>
              <a:t>Důležitou </a:t>
            </a:r>
            <a:r>
              <a:rPr lang="cs-CZ" sz="1800" dirty="0"/>
              <a:t>vlastností motivačního systému je jeho flexibilita, schopnost se pružně a včas přizpůsobit měnící se situaci a potřebám zaměstnanců.</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Požadavky na motivační systémy</a:t>
            </a:r>
            <a:endParaRPr lang="cs-CZ" dirty="0"/>
          </a:p>
        </p:txBody>
      </p:sp>
    </p:spTree>
    <p:extLst>
      <p:ext uri="{BB962C8B-B14F-4D97-AF65-F5344CB8AC3E}">
        <p14:creationId xmlns:p14="http://schemas.microsoft.com/office/powerpoint/2010/main" val="34455570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Manažerské kompetence</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0168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Řízení podle kompetencí nový přístup k managementu, který řeší organizační výzvy komplexně s cílem poznat a odstranit problémy organizace a umět jim předcházet. </a:t>
            </a:r>
          </a:p>
          <a:p>
            <a:pPr algn="just"/>
            <a:r>
              <a:rPr lang="cs-CZ" sz="1800" dirty="0"/>
              <a:t>Pojem kompetence ve dvou významech, a to jednak ve smyslu pravomoci a odpovědnosti (jedinec je oprávněn dělat určitou práci – angl. </a:t>
            </a:r>
            <a:r>
              <a:rPr lang="cs-CZ" sz="1800" dirty="0" err="1"/>
              <a:t>competence</a:t>
            </a:r>
            <a:r>
              <a:rPr lang="cs-CZ" sz="1800" dirty="0"/>
              <a:t>), a také ve smyslu souboru schopnosti jedince a jeho chování potřebné k plnění pracovních úkolů kvalitně (angl. </a:t>
            </a:r>
            <a:r>
              <a:rPr lang="cs-CZ" sz="1800" dirty="0" err="1"/>
              <a:t>competency</a:t>
            </a:r>
            <a:r>
              <a:rPr lang="cs-CZ" sz="1800" dirty="0"/>
              <a:t>).</a:t>
            </a:r>
          </a:p>
          <a:p>
            <a:pPr algn="just"/>
            <a:r>
              <a:rPr lang="cs-CZ" sz="1800" dirty="0"/>
              <a:t>Samotný pojem kompetence poprvé zavedl do manažerské praxe R. </a:t>
            </a:r>
            <a:r>
              <a:rPr lang="cs-CZ" sz="1800" dirty="0" err="1"/>
              <a:t>Boyatzis</a:t>
            </a:r>
            <a:r>
              <a:rPr lang="cs-CZ" sz="1800" dirty="0"/>
              <a:t> v roce 1982, kdy představil obecný kompetenční model se dvanácti kompetencemi, které je možné aplikovat v různých organizacích. </a:t>
            </a:r>
          </a:p>
          <a:p>
            <a:pPr algn="just"/>
            <a:r>
              <a:rPr lang="cs-CZ" sz="1800" dirty="0"/>
              <a:t>Kompetence můžeme chápat jako základní charakteristika jednotlivce, která je spojena s jeho efektivním pracovním výkonem.</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pojmu kompetence</a:t>
            </a:r>
          </a:p>
        </p:txBody>
      </p:sp>
    </p:spTree>
    <p:extLst>
      <p:ext uri="{BB962C8B-B14F-4D97-AF65-F5344CB8AC3E}">
        <p14:creationId xmlns:p14="http://schemas.microsoft.com/office/powerpoint/2010/main" val="20297087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Kompetence představují schopnosti člověka chovat se způsobem odpovídajícím způsobem požadavkům práce v konkrétním prostředí organizace, a tak přinášet žádoucí výsledky (</a:t>
            </a:r>
            <a:r>
              <a:rPr lang="cs-CZ" sz="1800" dirty="0" err="1"/>
              <a:t>Boyatzis</a:t>
            </a:r>
            <a:r>
              <a:rPr lang="cs-CZ" sz="1800" dirty="0"/>
              <a:t>, 1982). </a:t>
            </a:r>
          </a:p>
          <a:p>
            <a:pPr algn="just"/>
            <a:r>
              <a:rPr lang="cs-CZ" sz="1800" dirty="0"/>
              <a:t>Kompetence představují základní schopnosti a způsobilosti potřebné k dobrému výkonu práce (</a:t>
            </a:r>
            <a:r>
              <a:rPr lang="cs-CZ" sz="1800" dirty="0" err="1"/>
              <a:t>Furnham</a:t>
            </a:r>
            <a:r>
              <a:rPr lang="cs-CZ" sz="1800" dirty="0"/>
              <a:t>, 2005).</a:t>
            </a:r>
          </a:p>
          <a:p>
            <a:pPr algn="just"/>
            <a:r>
              <a:rPr lang="cs-CZ" sz="1800" dirty="0"/>
              <a:t>Kompetence je množina chování pracovníka, které musí v dané pozici použít, aby úkoly z této pozice kompetentně zvládl (</a:t>
            </a:r>
            <a:r>
              <a:rPr lang="cs-CZ" sz="1800" dirty="0" err="1"/>
              <a:t>Woodruffe</a:t>
            </a:r>
            <a:r>
              <a:rPr lang="cs-CZ" sz="1800" dirty="0"/>
              <a:t>, 1992). </a:t>
            </a:r>
          </a:p>
          <a:p>
            <a:pPr algn="just"/>
            <a:r>
              <a:rPr lang="cs-CZ" sz="1800" dirty="0"/>
              <a:t>Kompetence představuje jakýkoliv osobní rys, vlastnost nebo dovednost, která může být považována za bezprostředně související s efektivním nebo mimořádným pracovním výkonem (Murphy, 1993).</a:t>
            </a:r>
          </a:p>
          <a:p>
            <a:pPr algn="just"/>
            <a:r>
              <a:rPr lang="cs-CZ" sz="1800" dirty="0"/>
              <a:t>Nároky kladené na pracovní místa, nazýváme kompetencemi. Kompetence je tedy schopnost vykonávat a úspěšné zvládnout určitou profesi nebo funkci (Bělohlávek et al., 2006).</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Vybrané definice kompetence I</a:t>
            </a:r>
          </a:p>
        </p:txBody>
      </p:sp>
    </p:spTree>
    <p:extLst>
      <p:ext uri="{BB962C8B-B14F-4D97-AF65-F5344CB8AC3E}">
        <p14:creationId xmlns:p14="http://schemas.microsoft.com/office/powerpoint/2010/main" val="29551831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Kompetence představuje soubor souvisejících znalostí, postojů a schopností ovlivňující významnější část práce jedince, které korelují s pracovním výkonem, mohou být měřeny na základy dobře nastavených standardů, a které mohou být zdokonalovány prostřednictvím vzdělávání a rozvoje (</a:t>
            </a:r>
            <a:r>
              <a:rPr lang="cs-CZ" sz="1800" dirty="0" err="1"/>
              <a:t>Scott</a:t>
            </a:r>
            <a:r>
              <a:rPr lang="cs-CZ" sz="1800" dirty="0"/>
              <a:t> et al., 1997).</a:t>
            </a:r>
          </a:p>
          <a:p>
            <a:pPr algn="just"/>
            <a:r>
              <a:rPr lang="cs-CZ" sz="1800" dirty="0"/>
              <a:t>Kompetence je trs znalostí, dovedností, zkušeností a vlastností, které podporuje dosažení cíle (Hroník, 2007, s. 61). </a:t>
            </a:r>
          </a:p>
          <a:p>
            <a:pPr algn="just"/>
            <a:r>
              <a:rPr lang="cs-CZ" sz="1800" dirty="0"/>
              <a:t>Kompetence jsou definovány jako znalosti, dovednosti, schopnosti a ostatní osobní charakteristiky, které jsou mocným nástrojem pro dosažení významných pracovních výsledků a přispívají k úspěchu organizace (</a:t>
            </a:r>
            <a:r>
              <a:rPr lang="cs-CZ" sz="1800" dirty="0" err="1"/>
              <a:t>Pulakos</a:t>
            </a:r>
            <a:r>
              <a:rPr lang="cs-CZ" sz="1800" dirty="0"/>
              <a:t>, 2009).</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Vybrané definice kompetence II</a:t>
            </a:r>
          </a:p>
        </p:txBody>
      </p:sp>
    </p:spTree>
    <p:extLst>
      <p:ext uri="{BB962C8B-B14F-4D97-AF65-F5344CB8AC3E}">
        <p14:creationId xmlns:p14="http://schemas.microsoft.com/office/powerpoint/2010/main" val="187102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a </a:t>
            </a:r>
            <a:r>
              <a:rPr lang="cs-CZ" dirty="0" err="1"/>
              <a:t>leadership</a:t>
            </a:r>
            <a:endParaRPr lang="cs-CZ" dirty="0"/>
          </a:p>
        </p:txBody>
      </p:sp>
      <p:pic>
        <p:nvPicPr>
          <p:cNvPr id="6" name="Obrázek 5" descr="https://peritumagri.com/stride/pluginfile.php/4921/mod_page/content/4/12.%20Leadership-skills1.jpg?time=1670492089356"/>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11566"/>
            <a:ext cx="5112568" cy="3776316"/>
          </a:xfrm>
          <a:prstGeom prst="rect">
            <a:avLst/>
          </a:prstGeom>
          <a:noFill/>
          <a:ln>
            <a:noFill/>
          </a:ln>
        </p:spPr>
      </p:pic>
    </p:spTree>
    <p:extLst>
      <p:ext uri="{BB962C8B-B14F-4D97-AF65-F5344CB8AC3E}">
        <p14:creationId xmlns:p14="http://schemas.microsoft.com/office/powerpoint/2010/main" val="20312913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Všechny definice kompetencí mají dva společné prvky : </a:t>
            </a:r>
          </a:p>
          <a:p>
            <a:pPr lvl="0" algn="just"/>
            <a:r>
              <a:rPr lang="cs-CZ" sz="1800" dirty="0"/>
              <a:t>jedná se o soubor znalostí, dovedností a schopností, které lze pozorovat a měřit;</a:t>
            </a:r>
          </a:p>
          <a:p>
            <a:pPr lvl="0" algn="just"/>
            <a:r>
              <a:rPr lang="cs-CZ" sz="1800" dirty="0"/>
              <a:t>na základě kompetencí lze rozlišit mezi jednotlivými výkony, mezi vynikajícími výkony a průměrnými.</a:t>
            </a:r>
          </a:p>
          <a:p>
            <a:pPr marL="0" indent="0" algn="just">
              <a:buNone/>
            </a:pPr>
            <a:endParaRPr lang="cs-CZ" sz="1800" dirty="0"/>
          </a:p>
          <a:p>
            <a:pPr marL="0" indent="0" algn="just">
              <a:buNone/>
            </a:pPr>
            <a:r>
              <a:rPr lang="cs-CZ" sz="1800" dirty="0"/>
              <a:t>Z pohledu pojetí kompetencí jsou uváděny tyto požadavky na jejich nositele:</a:t>
            </a:r>
          </a:p>
          <a:p>
            <a:pPr lvl="0" algn="just"/>
            <a:r>
              <a:rPr lang="cs-CZ" sz="1800" dirty="0"/>
              <a:t>jejich získání vyžaduje výcvik, opakování a použití v různorodých reálných situacích;</a:t>
            </a:r>
          </a:p>
          <a:p>
            <a:pPr algn="just"/>
            <a:r>
              <a:rPr lang="cs-CZ" sz="1800" dirty="0"/>
              <a:t>je potřeba vnitřní připravenost a ochota naučené dovednosti použít, tím je zahrnuta i motivační stránka osobnosti, vztah k práci ke kolektivu, sebedůvěra a další vlastnosti týkající se samotného jádra osobnosti.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Pojetí kompetencí</a:t>
            </a:r>
          </a:p>
        </p:txBody>
      </p:sp>
    </p:spTree>
    <p:extLst>
      <p:ext uri="{BB962C8B-B14F-4D97-AF65-F5344CB8AC3E}">
        <p14:creationId xmlns:p14="http://schemas.microsoft.com/office/powerpoint/2010/main" val="26617568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Kompetence je vždy </a:t>
            </a:r>
            <a:r>
              <a:rPr lang="cs-CZ" sz="1800" dirty="0" err="1"/>
              <a:t>kontextualizovaná</a:t>
            </a:r>
            <a:r>
              <a:rPr lang="cs-CZ" sz="1800" dirty="0"/>
              <a:t> – znamená to, že je vždy zasazené do určitého prostředí nebo situace. </a:t>
            </a:r>
          </a:p>
          <a:p>
            <a:pPr lvl="0" algn="just"/>
            <a:r>
              <a:rPr lang="cs-CZ" sz="1800" dirty="0"/>
              <a:t>Kompetence je multidimenzionální – znamená to, že se skládá z různých zdrojů a předpokládá se efektivní nakládání s těmito zdroji, které jsou propojeny se základními dimenzemi lidského chování.</a:t>
            </a:r>
          </a:p>
          <a:p>
            <a:pPr lvl="0" algn="just"/>
            <a:r>
              <a:rPr lang="cs-CZ" sz="1800" dirty="0"/>
              <a:t>Kompetence je definována standardem – znamená to, že předpokládaná úroveň zvládnutí kompetence je určena předem a zároveň existuje předem definovaný soubor výkonových standardů. </a:t>
            </a:r>
          </a:p>
          <a:p>
            <a:pPr lvl="0" algn="just"/>
            <a:r>
              <a:rPr lang="cs-CZ" sz="1800" dirty="0"/>
              <a:t>Kompetence má potenciál pro akci a rozvoj – znamená to, že je kompetence získávána a rozvíjena v procesech vzdělávání a učení, které mají kontinuální charakter a slouží k získávání a rozvíjení kompetencí.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Znaky kompetencí</a:t>
            </a:r>
          </a:p>
        </p:txBody>
      </p:sp>
    </p:spTree>
    <p:extLst>
      <p:ext uri="{BB962C8B-B14F-4D97-AF65-F5344CB8AC3E}">
        <p14:creationId xmlns:p14="http://schemas.microsoft.com/office/powerpoint/2010/main" val="29307857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Pro členění kompetencí se používají různé přístupy. Při výběru konkrétního členění je potřeba vzít v úvahu potřeby a specifika konkrétní organizace. </a:t>
            </a:r>
          </a:p>
          <a:p>
            <a:pPr marL="0" indent="0" algn="just">
              <a:buNone/>
            </a:pPr>
            <a:endParaRPr lang="cs-CZ" sz="1800" i="1" dirty="0"/>
          </a:p>
          <a:p>
            <a:pPr marL="0" indent="0" algn="just">
              <a:buNone/>
            </a:pPr>
            <a:r>
              <a:rPr lang="cs-CZ" sz="1800" b="1" dirty="0"/>
              <a:t>Členění podle Vebera a kol. </a:t>
            </a:r>
            <a:r>
              <a:rPr lang="cs-CZ" sz="1800" dirty="0"/>
              <a:t>rozlišuje kompetence v následujících třech oblastech:</a:t>
            </a:r>
          </a:p>
          <a:p>
            <a:pPr lvl="0" algn="just"/>
            <a:r>
              <a:rPr lang="cs-CZ" sz="1800" dirty="0"/>
              <a:t>odborná kompetence – spojená se znalostmi a vědomostní inteligencí;</a:t>
            </a:r>
          </a:p>
          <a:p>
            <a:pPr lvl="0" algn="just"/>
            <a:r>
              <a:rPr lang="cs-CZ" sz="1800" dirty="0"/>
              <a:t>dovedností kompetence – spojená s dovednostmi (technické, lidské, koncepční, projekční) a aktivizační inteligencí;</a:t>
            </a:r>
          </a:p>
          <a:p>
            <a:pPr lvl="0" algn="just"/>
            <a:r>
              <a:rPr lang="cs-CZ" sz="1800" dirty="0"/>
              <a:t>osobnostní kompetence – spojená s osobností manažera a s emoční inteligencí.</a:t>
            </a:r>
          </a:p>
          <a:p>
            <a:pPr lvl="0"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Členění kompetencí I</a:t>
            </a:r>
          </a:p>
        </p:txBody>
      </p:sp>
    </p:spTree>
    <p:extLst>
      <p:ext uri="{BB962C8B-B14F-4D97-AF65-F5344CB8AC3E}">
        <p14:creationId xmlns:p14="http://schemas.microsoft.com/office/powerpoint/2010/main" val="5627475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Podle Hroníka </a:t>
            </a:r>
            <a:r>
              <a:rPr lang="cs-CZ" sz="1800" dirty="0"/>
              <a:t>můžeme kompetence členit:</a:t>
            </a:r>
          </a:p>
          <a:p>
            <a:pPr lvl="0" algn="just"/>
            <a:r>
              <a:rPr lang="cs-CZ" sz="1800" dirty="0"/>
              <a:t>ze sociálně psychologického hlediska na:</a:t>
            </a:r>
          </a:p>
          <a:p>
            <a:pPr lvl="1" algn="just"/>
            <a:r>
              <a:rPr lang="cs-CZ" sz="1800" dirty="0"/>
              <a:t>kompetence řešení problému,</a:t>
            </a:r>
          </a:p>
          <a:p>
            <a:pPr lvl="1" algn="just"/>
            <a:r>
              <a:rPr lang="cs-CZ" sz="1800" dirty="0"/>
              <a:t>interpersonální kompetence,</a:t>
            </a:r>
          </a:p>
          <a:p>
            <a:pPr lvl="1" algn="just"/>
            <a:r>
              <a:rPr lang="cs-CZ" sz="1800" dirty="0"/>
              <a:t>kompetence sebeřízení;</a:t>
            </a:r>
          </a:p>
          <a:p>
            <a:pPr lvl="0" algn="just"/>
            <a:r>
              <a:rPr lang="cs-CZ" sz="1800" dirty="0"/>
              <a:t>podle kompetenční orientace organizace na:</a:t>
            </a:r>
          </a:p>
          <a:p>
            <a:pPr lvl="1" algn="just"/>
            <a:r>
              <a:rPr lang="cs-CZ" sz="1800" dirty="0"/>
              <a:t>orientaci produktovou,</a:t>
            </a:r>
          </a:p>
          <a:p>
            <a:pPr lvl="1" algn="just"/>
            <a:r>
              <a:rPr lang="cs-CZ" sz="1800" dirty="0"/>
              <a:t>orientaci zákaznickou,</a:t>
            </a:r>
          </a:p>
          <a:p>
            <a:pPr lvl="1" algn="just"/>
            <a:r>
              <a:rPr lang="cs-CZ" sz="1800" dirty="0"/>
              <a:t>orientaci provozní a systémovou. </a:t>
            </a:r>
          </a:p>
          <a:p>
            <a:pPr lvl="0"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Členění kompetencí II</a:t>
            </a:r>
          </a:p>
        </p:txBody>
      </p:sp>
    </p:spTree>
    <p:extLst>
      <p:ext uri="{BB962C8B-B14F-4D97-AF65-F5344CB8AC3E}">
        <p14:creationId xmlns:p14="http://schemas.microsoft.com/office/powerpoint/2010/main" val="29661131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Členění podle předpokládaného pracovního výkonu v určité pracovní pozici:</a:t>
            </a:r>
          </a:p>
          <a:p>
            <a:pPr lvl="0" algn="just"/>
            <a:r>
              <a:rPr lang="cs-CZ" sz="1800" dirty="0"/>
              <a:t>prahové kompetence – základní nevyhnutelné (minimální) dovednosti potřebné ke zvládnutí přiděleného úkolu;</a:t>
            </a:r>
          </a:p>
          <a:p>
            <a:pPr lvl="0" algn="just"/>
            <a:r>
              <a:rPr lang="cs-CZ" sz="1800" dirty="0"/>
              <a:t>odlišující kompetence – dovednosti a schopnosti odlišující výkon vynikající od průměrného.</a:t>
            </a:r>
          </a:p>
          <a:p>
            <a:pPr marL="0" indent="0" algn="just">
              <a:buNone/>
            </a:pPr>
            <a:r>
              <a:rPr lang="cs-CZ" sz="1800" b="1" i="1" dirty="0"/>
              <a:t>Členění založeno na typu práce a na něj navázaných potřebných dovednostech</a:t>
            </a:r>
            <a:r>
              <a:rPr lang="cs-CZ" sz="1800" b="1" dirty="0"/>
              <a:t>:</a:t>
            </a:r>
          </a:p>
          <a:p>
            <a:pPr lvl="0" algn="just"/>
            <a:r>
              <a:rPr lang="cs-CZ" sz="1800" dirty="0"/>
              <a:t>manažerské kompetence – dovednosti a schopnosti přispívající k výkonu v roli manažera;</a:t>
            </a:r>
          </a:p>
          <a:p>
            <a:pPr lvl="0" algn="just"/>
            <a:r>
              <a:rPr lang="cs-CZ" sz="1800" dirty="0"/>
              <a:t>interpersonální kompetence – schopnosti a dovednosti potřebné pro efektivní komunikaci a budování pozitivních vztahů s ostatními;</a:t>
            </a:r>
          </a:p>
          <a:p>
            <a:pPr lvl="0" algn="just"/>
            <a:r>
              <a:rPr lang="cs-CZ" sz="1800" dirty="0"/>
              <a:t>technické kompetence – dovednosti a schopnosti vztahující se ke konkrétní pracovní pozici. </a:t>
            </a:r>
          </a:p>
          <a:p>
            <a:pPr lvl="0"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Členění kompetencí III</a:t>
            </a:r>
          </a:p>
        </p:txBody>
      </p:sp>
    </p:spTree>
    <p:extLst>
      <p:ext uri="{BB962C8B-B14F-4D97-AF65-F5344CB8AC3E}">
        <p14:creationId xmlns:p14="http://schemas.microsoft.com/office/powerpoint/2010/main" val="22786497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700" b="1" dirty="0"/>
              <a:t>Beneš člení kompetence na:</a:t>
            </a:r>
          </a:p>
          <a:p>
            <a:pPr lvl="0" algn="just"/>
            <a:r>
              <a:rPr lang="cs-CZ" sz="1700" dirty="0"/>
              <a:t>odborné kompetence – vztahují se k obsahu, předmětu a prostředkům konkrétního pracovního výkonu;</a:t>
            </a:r>
          </a:p>
          <a:p>
            <a:pPr lvl="0" algn="just"/>
            <a:r>
              <a:rPr lang="cs-CZ" sz="1700" dirty="0"/>
              <a:t>sociální neboli týmové kompetence – zaručují zvládání sociální interakcí a komunikaci v pracovním týmu;</a:t>
            </a:r>
          </a:p>
          <a:p>
            <a:pPr lvl="0" algn="just"/>
            <a:r>
              <a:rPr lang="cs-CZ" sz="1700" dirty="0"/>
              <a:t>metodické kompetence – jsou spojené se schopnosti a dovednosti vyhledávat a zpracovávat informace a řešit konkrétní problém.</a:t>
            </a:r>
          </a:p>
          <a:p>
            <a:pPr marL="0" indent="0">
              <a:buNone/>
            </a:pPr>
            <a:r>
              <a:rPr lang="cs-CZ" sz="1700" b="1" dirty="0" err="1"/>
              <a:t>Boyatzis</a:t>
            </a:r>
            <a:r>
              <a:rPr lang="cs-CZ" sz="1700" b="1" dirty="0"/>
              <a:t> rozlišuje kompetence na:</a:t>
            </a:r>
          </a:p>
          <a:p>
            <a:pPr lvl="0"/>
            <a:r>
              <a:rPr lang="cs-CZ" sz="1700" dirty="0"/>
              <a:t>prahové kompetence – jedná se o základní kompetence požadované k výkonu práce a nerozlišující výkonnost jednotlivých pracovníků;</a:t>
            </a:r>
          </a:p>
          <a:p>
            <a:pPr lvl="0"/>
            <a:r>
              <a:rPr lang="cs-CZ" sz="1700" dirty="0"/>
              <a:t>výkonové kompetence – kompetence rozlišující mezi vysoce a málo výkonnými pracovníky;</a:t>
            </a:r>
          </a:p>
          <a:p>
            <a:pPr lvl="0"/>
            <a:r>
              <a:rPr lang="cs-CZ" sz="1700" dirty="0"/>
              <a:t>rozlišovací kompetence – definují charakteristiky chování projevující vysoce výkonní pracovníci a charakteristiky projevující méně výkonní lidé. </a:t>
            </a:r>
          </a:p>
          <a:p>
            <a:pPr lvl="0"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Členění kompetencí IV</a:t>
            </a:r>
          </a:p>
        </p:txBody>
      </p:sp>
    </p:spTree>
    <p:extLst>
      <p:ext uri="{BB962C8B-B14F-4D97-AF65-F5344CB8AC3E}">
        <p14:creationId xmlns:p14="http://schemas.microsoft.com/office/powerpoint/2010/main" val="13904549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Armstrong (1999) rozlišuje tyto typy kompetencí:</a:t>
            </a:r>
          </a:p>
          <a:p>
            <a:pPr lvl="0" algn="just"/>
            <a:r>
              <a:rPr lang="cs-CZ" sz="1800" dirty="0"/>
              <a:t>behaviorální nebo personální kompetence (tzv. měkké kompetence) – zahrnují základní vlastnosti jedinců přenášené do jejich pracovních rolí;</a:t>
            </a:r>
          </a:p>
          <a:p>
            <a:pPr lvl="0" algn="just"/>
            <a:r>
              <a:rPr lang="cs-CZ" sz="1800" dirty="0"/>
              <a:t>kompetence založené na práci nebo povolání (tzv. tvrdé kompetence) – týkají se očekávání na pracovišti, normách a očekávaných výstupech;</a:t>
            </a:r>
          </a:p>
          <a:p>
            <a:pPr lvl="0" algn="just"/>
            <a:r>
              <a:rPr lang="cs-CZ" sz="1800" dirty="0"/>
              <a:t>druhové, základní a specifické kompetence:</a:t>
            </a:r>
          </a:p>
          <a:p>
            <a:pPr lvl="1" algn="just"/>
            <a:r>
              <a:rPr lang="cs-CZ" sz="1800" dirty="0"/>
              <a:t>druhové kompetence mají univerzální charakter a mají je všichni lidé v určitém povolání a to nezávisle na typu organizace nebo jejich konkrétní roli v organizaci;</a:t>
            </a:r>
          </a:p>
          <a:p>
            <a:pPr lvl="1" algn="just"/>
            <a:r>
              <a:rPr lang="cs-CZ" sz="1800" dirty="0"/>
              <a:t>základní kompetence – týkají se všech pracovníků a mohou být zaměřené na konkrétní pracovní místa nebo na určitou kategorii pracovníků;</a:t>
            </a:r>
          </a:p>
          <a:p>
            <a:pPr algn="just"/>
            <a:r>
              <a:rPr lang="cs-CZ" sz="1800" dirty="0"/>
              <a:t>specifické kompetence – jsou stanoveny pro určitou skupinu pracovních míst nebo pro jednotlivé role v organizaci.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Členění kompetencí V</a:t>
            </a:r>
          </a:p>
        </p:txBody>
      </p:sp>
    </p:spTree>
    <p:extLst>
      <p:ext uri="{BB962C8B-B14F-4D97-AF65-F5344CB8AC3E}">
        <p14:creationId xmlns:p14="http://schemas.microsoft.com/office/powerpoint/2010/main" val="28355726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7973"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Kompetence lze také rozdělit podle skupiny pracovníků a jejich potřeb:</a:t>
            </a:r>
          </a:p>
          <a:p>
            <a:pPr lvl="0" algn="just"/>
            <a:r>
              <a:rPr lang="cs-CZ" sz="1800" dirty="0"/>
              <a:t>kompetence klíčové – určené pro všechny pracovníky;</a:t>
            </a:r>
          </a:p>
          <a:p>
            <a:pPr lvl="0" algn="just"/>
            <a:r>
              <a:rPr lang="cs-CZ" sz="1800" dirty="0"/>
              <a:t>kompetence týmové – především pro skupiny vzájemně závislé a projektově zaměřené;</a:t>
            </a:r>
          </a:p>
          <a:p>
            <a:pPr lvl="0" algn="just"/>
            <a:r>
              <a:rPr lang="cs-CZ" sz="1800" dirty="0"/>
              <a:t>kompetence funkční neboli profesní – spojené se specifickým pracovním výkonem;</a:t>
            </a:r>
          </a:p>
          <a:p>
            <a:pPr algn="just"/>
            <a:r>
              <a:rPr lang="cs-CZ" sz="1800" dirty="0"/>
              <a:t>kompetence manažerské a vůdcovské – základem pro zvládnutí aktivit manažerských a v oblasti vedení lidí.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Členění kompetencí VI</a:t>
            </a:r>
          </a:p>
        </p:txBody>
      </p:sp>
    </p:spTree>
    <p:extLst>
      <p:ext uri="{BB962C8B-B14F-4D97-AF65-F5344CB8AC3E}">
        <p14:creationId xmlns:p14="http://schemas.microsoft.com/office/powerpoint/2010/main" val="11764066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7973"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Manažerské kompetence v podstatě kombinací tří aspektů, a to analytického, interpersonálního a emocionálního. Na základě těchto tří aspektů je možné manažerské kompetence členit do těchto skupin</a:t>
            </a:r>
            <a:r>
              <a:rPr lang="cs-CZ" sz="1800" i="1" dirty="0"/>
              <a:t>:</a:t>
            </a:r>
            <a:endParaRPr lang="cs-CZ" sz="1800" dirty="0"/>
          </a:p>
          <a:p>
            <a:pPr lvl="0" algn="just"/>
            <a:r>
              <a:rPr lang="cs-CZ" sz="1800" b="1" dirty="0"/>
              <a:t>analyticko-koncepční schopnosti </a:t>
            </a:r>
            <a:r>
              <a:rPr lang="cs-CZ" sz="1800" dirty="0"/>
              <a:t>– „co dělat“ – soubor manažerských postupů a přístupů k jednotlivým činnostem (např. řízení lidských zdrojů, finance, výroba atd.);</a:t>
            </a:r>
          </a:p>
          <a:p>
            <a:pPr lvl="0" algn="just"/>
            <a:r>
              <a:rPr lang="cs-CZ" sz="1800" b="1" dirty="0"/>
              <a:t>manažerské procesní dovednosti </a:t>
            </a:r>
            <a:r>
              <a:rPr lang="cs-CZ" sz="1800" dirty="0"/>
              <a:t>– „jak to dělat“ – umění jednat, naslouchat a komunikovat, schopnost si efektivně zorganizovat vlastní čas apod.;</a:t>
            </a:r>
          </a:p>
          <a:p>
            <a:pPr lvl="0" algn="just"/>
            <a:r>
              <a:rPr lang="cs-CZ" sz="1800" b="1" dirty="0"/>
              <a:t>osobní rysy a vlastnosti </a:t>
            </a:r>
            <a:r>
              <a:rPr lang="cs-CZ" sz="1800" dirty="0"/>
              <a:t>– schopnost pracovat v týmech, tvořivost, pracovitost, cílevědomost, důslednost, další osobností a profesní rozvoj a vzdělávání apod.;</a:t>
            </a:r>
          </a:p>
          <a:p>
            <a:pPr algn="just"/>
            <a:r>
              <a:rPr lang="cs-CZ" sz="1800" b="1" dirty="0"/>
              <a:t>„know-how“ daného odvětví </a:t>
            </a:r>
            <a:r>
              <a:rPr lang="cs-CZ" sz="1800" dirty="0"/>
              <a:t>– soubor znalostí o daném oboru a vše co souvisí s dalším rozvojem odvětví a oboru.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Složky manažerských kompetencí I</a:t>
            </a:r>
          </a:p>
        </p:txBody>
      </p:sp>
    </p:spTree>
    <p:extLst>
      <p:ext uri="{BB962C8B-B14F-4D97-AF65-F5344CB8AC3E}">
        <p14:creationId xmlns:p14="http://schemas.microsoft.com/office/powerpoint/2010/main" val="34269482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7973"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i="1" dirty="0"/>
              <a:t>Sociální psycholog organizace Robert L. </a:t>
            </a:r>
            <a:r>
              <a:rPr lang="cs-CZ" sz="1800" i="1" dirty="0" err="1"/>
              <a:t>Katz</a:t>
            </a:r>
            <a:r>
              <a:rPr lang="cs-CZ" sz="1800" i="1" dirty="0"/>
              <a:t> specifikoval požadované manažerské kompetence v souvislosti s určitou hierarchickou úrovní managementu</a:t>
            </a:r>
            <a:r>
              <a:rPr lang="cs-CZ" sz="1800" dirty="0"/>
              <a:t>:</a:t>
            </a:r>
          </a:p>
          <a:p>
            <a:pPr lvl="0" algn="just"/>
            <a:r>
              <a:rPr lang="cs-CZ" sz="1800" dirty="0"/>
              <a:t>technické kompetence – významné především pro nižší management;</a:t>
            </a:r>
          </a:p>
          <a:p>
            <a:pPr lvl="0" algn="just"/>
            <a:r>
              <a:rPr lang="cs-CZ" sz="1800" dirty="0"/>
              <a:t>lidské kompetence – potřebné pro všechny úrovně managementu;</a:t>
            </a:r>
          </a:p>
          <a:p>
            <a:pPr lvl="0" algn="just"/>
            <a:r>
              <a:rPr lang="cs-CZ" sz="1800" dirty="0"/>
              <a:t>koncepční kompetence – kompetence mající zásadní význam především u top managementu. </a:t>
            </a:r>
          </a:p>
          <a:p>
            <a:pPr algn="just"/>
            <a:r>
              <a:rPr lang="cs-CZ" sz="1800" dirty="0"/>
              <a:t>Požadavky na manažerské kompetence závisí na postavení manažera v rámci hierarchie řízení dané organizace. Každá úroveň řízení vyžaduje konkrétní, specifické manažerské kompetence. Manažerské kompetence se projevují v chování, a to především v chování spojeném s plněním pracovních úkolů.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Složky manažerských kompetencí II</a:t>
            </a:r>
          </a:p>
        </p:txBody>
      </p:sp>
    </p:spTree>
    <p:extLst>
      <p:ext uri="{BB962C8B-B14F-4D97-AF65-F5344CB8AC3E}">
        <p14:creationId xmlns:p14="http://schemas.microsoft.com/office/powerpoint/2010/main" val="131133807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4362</TotalTime>
  <Words>16450</Words>
  <Application>Microsoft Office PowerPoint</Application>
  <PresentationFormat>Předvádění na obrazovce (16:9)</PresentationFormat>
  <Paragraphs>1137</Paragraphs>
  <Slides>169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169</vt:i4>
      </vt:variant>
    </vt:vector>
  </HeadingPairs>
  <TitlesOfParts>
    <vt:vector size="174" baseType="lpstr">
      <vt:lpstr>Arial</vt:lpstr>
      <vt:lpstr>Calibri</vt:lpstr>
      <vt:lpstr>Enriqueta</vt:lpstr>
      <vt:lpstr>Times New Roman</vt:lpstr>
      <vt:lpstr>SLU</vt:lpstr>
      <vt:lpstr>Management a leadership Moderní styly vedení a motivace Manažerské kompetence Vybrané manažerské přístupy</vt:lpstr>
      <vt:lpstr>Rozdíl mezi managementem a leadershipem</vt:lpstr>
      <vt:lpstr>Rozdíly mezi manažerem a lídrem</vt:lpstr>
      <vt:lpstr>Leadership I</vt:lpstr>
      <vt:lpstr>Leadership II</vt:lpstr>
      <vt:lpstr>Role lídra</vt:lpstr>
      <vt:lpstr>Formální lídrovství</vt:lpstr>
      <vt:lpstr>Neformální lídrovství</vt:lpstr>
      <vt:lpstr>Management a leadership</vt:lpstr>
      <vt:lpstr>McGregorova Teorie XY</vt:lpstr>
      <vt:lpstr>Kategorie teorií vůdcovství</vt:lpstr>
      <vt:lpstr>Teorie velkého člověka/vůdce a teorie rysů</vt:lpstr>
      <vt:lpstr>Teorie velkého člověka/vůdce (1840…) a teorie rysů (1940…)</vt:lpstr>
      <vt:lpstr>Teorie velkého člověka/vůdce (1840…) a teorie rysů</vt:lpstr>
      <vt:lpstr>Teorie stylů – Kurt Lewinovy styly vedení (30. léta 20. století)</vt:lpstr>
      <vt:lpstr>Autoritativní styl vedení</vt:lpstr>
      <vt:lpstr>Demokratický styl vedení</vt:lpstr>
      <vt:lpstr>Participativní styl vedení</vt:lpstr>
      <vt:lpstr>Delegativní styl vedení</vt:lpstr>
      <vt:lpstr>Teorie stylů – Kurt Lewinovy styly vedení </vt:lpstr>
      <vt:lpstr>Studie Ohio State University (40. léta 20. století)</vt:lpstr>
      <vt:lpstr>Studie Ohio State University</vt:lpstr>
      <vt:lpstr>Studie Ohio State University</vt:lpstr>
      <vt:lpstr>Studie University of Michigan (50. léta 20. století)</vt:lpstr>
      <vt:lpstr>Studie University of Michigan</vt:lpstr>
      <vt:lpstr>Manažerská mřížka GRID (60. léta 20. století) </vt:lpstr>
      <vt:lpstr>Manažerská mřížka GRID </vt:lpstr>
      <vt:lpstr>Manažerská mřížka GRID </vt:lpstr>
      <vt:lpstr>Manažerská mřížka GRID III</vt:lpstr>
      <vt:lpstr>Fiedlerův kontingenční model (70. léta 20. století) </vt:lpstr>
      <vt:lpstr>Fiedlerův kontingenční model </vt:lpstr>
      <vt:lpstr>Fiedlerův kontingenční model </vt:lpstr>
      <vt:lpstr>Hersey a Blanchardova teorie situačního vedení (70. léta 20. století) </vt:lpstr>
      <vt:lpstr>Hersey a Blanchardova teorie situačního vedení </vt:lpstr>
      <vt:lpstr>Hersey a Blanchardova teorie situačního vedení </vt:lpstr>
      <vt:lpstr>Hersey a Blanchardova teorie situačního vedení </vt:lpstr>
      <vt:lpstr>Teorie vedení cesta – cíl (70. léta 20. století)</vt:lpstr>
      <vt:lpstr>Teorie vedení – cíl </vt:lpstr>
      <vt:lpstr>Teorie vedení – cíl </vt:lpstr>
      <vt:lpstr>Teorie vedení cesta-cíl </vt:lpstr>
      <vt:lpstr>Styly vedení podle Vroom, Yettona a Jaga (80. léta 20. století)</vt:lpstr>
      <vt:lpstr>Styly vedení podle Vrooma, Yettona a Jaga</vt:lpstr>
      <vt:lpstr>Styly vedení podle Vrooma, Yettona a Jaga </vt:lpstr>
      <vt:lpstr>Model komplexního vedení (90. léta 20. století)</vt:lpstr>
      <vt:lpstr>Model komplexního vedení</vt:lpstr>
      <vt:lpstr>Transakční vedení</vt:lpstr>
      <vt:lpstr>Transformační vedení</vt:lpstr>
      <vt:lpstr>Charismatické vedení</vt:lpstr>
      <vt:lpstr>Vizionářské vedení</vt:lpstr>
      <vt:lpstr>Autentické vedení</vt:lpstr>
      <vt:lpstr>Servant leadership (70. léta 20. století)</vt:lpstr>
      <vt:lpstr>Servant leadership</vt:lpstr>
      <vt:lpstr>Servant leadership</vt:lpstr>
      <vt:lpstr>Servant leadership – organizační struktura</vt:lpstr>
      <vt:lpstr>Servant leadership – 10 charakteristik</vt:lpstr>
      <vt:lpstr>Resonant leadership (70. léta 20. století)</vt:lpstr>
      <vt:lpstr>Resonant leadership (70. léta 20. století)</vt:lpstr>
      <vt:lpstr>Resonant leadership</vt:lpstr>
      <vt:lpstr>Rezonant leadership</vt:lpstr>
      <vt:lpstr>Resonant leadership</vt:lpstr>
      <vt:lpstr>Teorie leadershipu</vt:lpstr>
      <vt:lpstr>Moderní styly vedení a motivace</vt:lpstr>
      <vt:lpstr>Koučování</vt:lpstr>
      <vt:lpstr>Cíle koučování</vt:lpstr>
      <vt:lpstr>Charakteristiky koučování I</vt:lpstr>
      <vt:lpstr>Charakteristiky koučování II</vt:lpstr>
      <vt:lpstr>Etapy koučování </vt:lpstr>
      <vt:lpstr>Mentorování</vt:lpstr>
      <vt:lpstr>Zásady volby stylu vedení</vt:lpstr>
      <vt:lpstr>Motivace I</vt:lpstr>
      <vt:lpstr>Motivace II</vt:lpstr>
      <vt:lpstr>Motivační teorie</vt:lpstr>
      <vt:lpstr>Rozdělení motivačních teorií</vt:lpstr>
      <vt:lpstr>Maslowova pyramida potřeb</vt:lpstr>
      <vt:lpstr>Maslowova pyramida potřeb</vt:lpstr>
      <vt:lpstr>Teorie tří kategorií potřeb</vt:lpstr>
      <vt:lpstr>Teorie potřeb McClellanda</vt:lpstr>
      <vt:lpstr>Herzbergova dvoufaktorová teorie motivace</vt:lpstr>
      <vt:lpstr>Expektační teorie motivace</vt:lpstr>
      <vt:lpstr>Teorie cíle</vt:lpstr>
      <vt:lpstr>Teorie spravedlnosti</vt:lpstr>
      <vt:lpstr>Motivační systémy</vt:lpstr>
      <vt:lpstr>Vnitřní motivace</vt:lpstr>
      <vt:lpstr>Vnější motivace</vt:lpstr>
      <vt:lpstr>Požadavky na motivační systémy</vt:lpstr>
      <vt:lpstr>Manažerské kompetence</vt:lpstr>
      <vt:lpstr>Vymezení pojmu kompetence</vt:lpstr>
      <vt:lpstr>Vybrané definice kompetence I</vt:lpstr>
      <vt:lpstr>Vybrané definice kompetence II</vt:lpstr>
      <vt:lpstr>Pojetí kompetencí</vt:lpstr>
      <vt:lpstr>Znaky kompetencí</vt:lpstr>
      <vt:lpstr>Členění kompetencí I</vt:lpstr>
      <vt:lpstr>Členění kompetencí II</vt:lpstr>
      <vt:lpstr>Členění kompetencí III</vt:lpstr>
      <vt:lpstr>Členění kompetencí IV</vt:lpstr>
      <vt:lpstr>Členění kompetencí V</vt:lpstr>
      <vt:lpstr>Členění kompetencí VI</vt:lpstr>
      <vt:lpstr>Složky manažerských kompetencí I</vt:lpstr>
      <vt:lpstr>Složky manažerských kompetencí II</vt:lpstr>
      <vt:lpstr>Složky manažerských kompetencí III</vt:lpstr>
      <vt:lpstr>Složky manažerských kompetencí IV</vt:lpstr>
      <vt:lpstr>Složky manažerských kompetencí V</vt:lpstr>
      <vt:lpstr>Hierarchický model struktury kompetencí</vt:lpstr>
      <vt:lpstr>Životní cyklus manažerských kompetencí</vt:lpstr>
      <vt:lpstr>Měření úrovně manažerských kompetencí</vt:lpstr>
      <vt:lpstr>Kompetenční model</vt:lpstr>
      <vt:lpstr>Východiska kompetenčních modelů</vt:lpstr>
      <vt:lpstr>Funkční kompetenční model</vt:lpstr>
      <vt:lpstr>Typy kompetenčních modelů</vt:lpstr>
      <vt:lpstr>Proces sestavení kompetenčního modelu I</vt:lpstr>
      <vt:lpstr>Proces sestavení kompetenčního modelu II</vt:lpstr>
      <vt:lpstr>Proces sestavení kompetenčního modelu III</vt:lpstr>
      <vt:lpstr>Zásady pro sestavení úspěšného kompetenčního modelu</vt:lpstr>
      <vt:lpstr>Příklad kompetenčního modelu MŠMT I</vt:lpstr>
      <vt:lpstr>Příklad kompetenčního modelu MŠMT II</vt:lpstr>
      <vt:lpstr>Příklad:  Kompetenční model pro nově přijatého manažera</vt:lpstr>
      <vt:lpstr>Vybrané manažerské přístupy </vt:lpstr>
      <vt:lpstr>Manažerské přístupy v mezinárodním prostředí</vt:lpstr>
      <vt:lpstr>Interkulturní kompetence I</vt:lpstr>
      <vt:lpstr>Interkulturní kompetence</vt:lpstr>
      <vt:lpstr>Interkulturní kompetence II</vt:lpstr>
      <vt:lpstr>Interkulturní kompetence III</vt:lpstr>
      <vt:lpstr>Typy mezinárodních manažerů</vt:lpstr>
      <vt:lpstr>Typy chování mezinárodních manažerů</vt:lpstr>
      <vt:lpstr>Americký management</vt:lpstr>
      <vt:lpstr>Charakteristiky amerického managementu</vt:lpstr>
      <vt:lpstr>Japonský management I</vt:lpstr>
      <vt:lpstr>Japonský management II</vt:lpstr>
      <vt:lpstr>Charakteristické znaky japonského managementu I</vt:lpstr>
      <vt:lpstr>Charakteristické znaky japonského managementu II</vt:lpstr>
      <vt:lpstr>Charakteristické znaky japonského managementu III</vt:lpstr>
      <vt:lpstr>EPRG model</vt:lpstr>
      <vt:lpstr>EPRG model</vt:lpstr>
      <vt:lpstr>Metoda Balanced Scorecard</vt:lpstr>
      <vt:lpstr>Základní charakteristiky metody BSC</vt:lpstr>
      <vt:lpstr>Perspektivy metody BSC</vt:lpstr>
      <vt:lpstr>Perspektivy metody BSC</vt:lpstr>
      <vt:lpstr>Perspektivy a měřítka BSC</vt:lpstr>
      <vt:lpstr>Proces aplikace metody BSC</vt:lpstr>
      <vt:lpstr>Příklad využití strategické mapy v BSC</vt:lpstr>
      <vt:lpstr>Management změny I</vt:lpstr>
      <vt:lpstr>Management změny II</vt:lpstr>
      <vt:lpstr>Management znalostí I</vt:lpstr>
      <vt:lpstr>Procesní management I</vt:lpstr>
      <vt:lpstr>Procesní management II</vt:lpstr>
      <vt:lpstr>Management inovací I</vt:lpstr>
      <vt:lpstr>Management inovací II</vt:lpstr>
      <vt:lpstr>Management inovací III</vt:lpstr>
      <vt:lpstr>Management inovací IV</vt:lpstr>
      <vt:lpstr>Informační management I</vt:lpstr>
      <vt:lpstr>Informační management II</vt:lpstr>
      <vt:lpstr>Informační management III</vt:lpstr>
      <vt:lpstr>Informační management IV</vt:lpstr>
      <vt:lpstr>Management jakosti I</vt:lpstr>
      <vt:lpstr>Management jakosti II</vt:lpstr>
      <vt:lpstr>Management jakosti III</vt:lpstr>
      <vt:lpstr>Management jakosti IV</vt:lpstr>
      <vt:lpstr>Management jakosti V</vt:lpstr>
      <vt:lpstr>Management jakosti VI</vt:lpstr>
      <vt:lpstr>Management jakosti VII</vt:lpstr>
      <vt:lpstr>Environmentální management I</vt:lpstr>
      <vt:lpstr>Environmentální management II</vt:lpstr>
      <vt:lpstr>Environmentální management III</vt:lpstr>
      <vt:lpstr>Environmentální management IV</vt:lpstr>
      <vt:lpstr>Strategický management I</vt:lpstr>
      <vt:lpstr>Strategický management II</vt:lpstr>
      <vt:lpstr>Management rizika</vt:lpstr>
      <vt:lpstr>Krizový management I</vt:lpstr>
      <vt:lpstr>Krizový management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417</cp:revision>
  <dcterms:created xsi:type="dcterms:W3CDTF">2016-07-06T15:42:34Z</dcterms:created>
  <dcterms:modified xsi:type="dcterms:W3CDTF">2023-05-11T07:13:40Z</dcterms:modified>
</cp:coreProperties>
</file>