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56" r:id="rId2"/>
    <p:sldId id="264" r:id="rId3"/>
    <p:sldId id="317" r:id="rId4"/>
    <p:sldId id="318" r:id="rId5"/>
    <p:sldId id="319" r:id="rId6"/>
    <p:sldId id="320" r:id="rId7"/>
    <p:sldId id="321" r:id="rId8"/>
    <p:sldId id="323" r:id="rId9"/>
    <p:sldId id="322" r:id="rId10"/>
    <p:sldId id="324" r:id="rId11"/>
    <p:sldId id="325" r:id="rId12"/>
    <p:sldId id="326" r:id="rId13"/>
    <p:sldId id="327" r:id="rId14"/>
    <p:sldId id="328" r:id="rId15"/>
    <p:sldId id="329" r:id="rId16"/>
    <p:sldId id="330" r:id="rId17"/>
    <p:sldId id="331" r:id="rId18"/>
    <p:sldId id="332" r:id="rId19"/>
    <p:sldId id="309" r:id="rId20"/>
  </p:sldIdLst>
  <p:sldSz cx="9144000" cy="5143500" type="screen16x9"/>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07871"/>
    <a:srgbClr val="000000"/>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Bez stylu, mřížka tabulky">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43" d="100"/>
          <a:sy n="143" d="100"/>
        </p:scale>
        <p:origin x="684" y="126"/>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097986-0C26-47DE-8982-7AD2B6842259}" type="datetimeFigureOut">
              <a:rPr lang="cs-CZ" smtClean="0"/>
              <a:t>20.02.2023</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D4000A-37E1-4D72-B31A-77993FD77D47}" type="slidenum">
              <a:rPr lang="cs-CZ" smtClean="0"/>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a:solidFill>
                  <a:srgbClr val="981E3A"/>
                </a:solidFill>
                <a:latin typeface="Times New Roman" panose="02020603050405020304" pitchFamily="18" charset="0"/>
                <a:cs typeface="Times New Roman" panose="02020603050405020304" pitchFamily="18" charset="0"/>
              </a:rPr>
              <a:t>Název listu</a:t>
            </a: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a:cs typeface="Times New Roman" panose="02020603050405020304" pitchFamily="18" charset="0"/>
              </a:rPr>
              <a:t>Prostor pro doplňující informace, poznámky</a:t>
            </a:r>
            <a:endParaRPr lang="cs-CZ" altLang="cs-CZ" dirty="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67544" y="699542"/>
            <a:ext cx="5112568" cy="2160240"/>
          </a:xfrm>
          <a:prstGeom prst="rect">
            <a:avLst/>
          </a:prstGeom>
        </p:spPr>
        <p:txBody>
          <a:bodyPr anchor="t">
            <a:normAutofit fontScale="90000"/>
          </a:bodyPr>
          <a:lstStyle/>
          <a:p>
            <a:r>
              <a:rPr lang="cs-CZ" sz="4000" b="1" dirty="0">
                <a:solidFill>
                  <a:schemeClr val="bg1"/>
                </a:solidFill>
                <a:latin typeface="Times New Roman" panose="02020603050405020304" pitchFamily="18" charset="0"/>
                <a:cs typeface="Times New Roman" panose="02020603050405020304" pitchFamily="18" charset="0"/>
              </a:rPr>
              <a:t>1. TUTORIÁL</a:t>
            </a:r>
            <a:br>
              <a:rPr lang="cs-CZ" sz="4000" b="1" dirty="0">
                <a:solidFill>
                  <a:schemeClr val="bg1"/>
                </a:solidFill>
                <a:latin typeface="Times New Roman" panose="02020603050405020304" pitchFamily="18" charset="0"/>
                <a:cs typeface="Times New Roman" panose="02020603050405020304" pitchFamily="18" charset="0"/>
              </a:rPr>
            </a:br>
            <a:br>
              <a:rPr lang="cs-CZ" sz="4000" b="1" dirty="0">
                <a:solidFill>
                  <a:schemeClr val="bg1"/>
                </a:solidFill>
                <a:latin typeface="Times New Roman" panose="02020603050405020304" pitchFamily="18" charset="0"/>
                <a:cs typeface="Times New Roman" panose="02020603050405020304" pitchFamily="18" charset="0"/>
              </a:rPr>
            </a:br>
            <a:r>
              <a:rPr lang="cs-CZ" sz="2700" b="1" dirty="0">
                <a:solidFill>
                  <a:schemeClr val="bg1"/>
                </a:solidFill>
                <a:latin typeface="Times New Roman" panose="02020603050405020304" pitchFamily="18" charset="0"/>
                <a:cs typeface="Times New Roman" panose="02020603050405020304" pitchFamily="18" charset="0"/>
              </a:rPr>
              <a:t>Společenská odpovědnost firem, neziskového sektoru a veřejné správy</a:t>
            </a:r>
            <a:br>
              <a:rPr lang="cs-CZ" sz="2700" b="1" dirty="0">
                <a:solidFill>
                  <a:schemeClr val="bg1"/>
                </a:solidFill>
                <a:latin typeface="Times New Roman" panose="02020603050405020304" pitchFamily="18" charset="0"/>
                <a:cs typeface="Times New Roman" panose="02020603050405020304" pitchFamily="18" charset="0"/>
              </a:rPr>
            </a:br>
            <a:endParaRPr lang="cs-CZ" sz="2700"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1403648" y="3219822"/>
            <a:ext cx="4248472" cy="1368152"/>
          </a:xfrm>
          <a:prstGeom prst="rect">
            <a:avLst/>
          </a:prstGeom>
        </p:spPr>
        <p:txBody>
          <a:bodyPr>
            <a:normAutofit fontScale="92500"/>
          </a:bodyPr>
          <a:lstStyle/>
          <a:p>
            <a:pPr marL="0" indent="0" algn="r">
              <a:buNone/>
            </a:pPr>
            <a:r>
              <a:rPr lang="cs-CZ" sz="1400" dirty="0">
                <a:solidFill>
                  <a:schemeClr val="bg1"/>
                </a:solidFill>
                <a:latin typeface="Times New Roman" panose="02020603050405020304" pitchFamily="18" charset="0"/>
                <a:cs typeface="Times New Roman" panose="02020603050405020304" pitchFamily="18" charset="0"/>
              </a:rPr>
              <a:t>Organizace a podmínky splnění předmětu</a:t>
            </a:r>
          </a:p>
          <a:p>
            <a:pPr marL="0" indent="0" algn="r">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lgn="r">
              <a:buNone/>
            </a:pPr>
            <a:r>
              <a:rPr lang="cs-CZ" sz="1400" dirty="0">
                <a:solidFill>
                  <a:schemeClr val="bg1"/>
                </a:solidFill>
                <a:latin typeface="Times New Roman" panose="02020603050405020304" pitchFamily="18" charset="0"/>
                <a:cs typeface="Times New Roman" panose="02020603050405020304" pitchFamily="18" charset="0"/>
              </a:rPr>
              <a:t>Definice termínu společenská odpovědnost</a:t>
            </a:r>
          </a:p>
          <a:p>
            <a:pPr marL="0" indent="0" algn="r">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lgn="r">
              <a:buNone/>
            </a:pPr>
            <a:r>
              <a:rPr lang="cs-CZ" sz="1400" dirty="0">
                <a:solidFill>
                  <a:schemeClr val="bg1"/>
                </a:solidFill>
                <a:latin typeface="Times New Roman" panose="02020603050405020304" pitchFamily="18" charset="0"/>
                <a:cs typeface="Times New Roman" panose="02020603050405020304" pitchFamily="18" charset="0"/>
              </a:rPr>
              <a:t>Vymezení konceptu společenské odpovědnosti organizací</a:t>
            </a:r>
          </a:p>
          <a:p>
            <a:pPr marL="0" indent="0" algn="r">
              <a:buNone/>
            </a:pPr>
            <a:endParaRPr lang="cs-CZ" sz="1400"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6372200" y="3723878"/>
            <a:ext cx="2600071"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900" b="1" dirty="0">
                <a:solidFill>
                  <a:srgbClr val="307871"/>
                </a:solidFill>
                <a:latin typeface="Times New Roman" panose="02020603050405020304" pitchFamily="18" charset="0"/>
                <a:cs typeface="Times New Roman" panose="02020603050405020304" pitchFamily="18" charset="0"/>
              </a:rPr>
              <a:t>Ing</a:t>
            </a:r>
            <a:r>
              <a:rPr lang="cs-CZ" altLang="cs-CZ" sz="900" b="1">
                <a:solidFill>
                  <a:srgbClr val="307871"/>
                </a:solidFill>
                <a:latin typeface="Times New Roman" panose="02020603050405020304" pitchFamily="18" charset="0"/>
                <a:cs typeface="Times New Roman" panose="02020603050405020304" pitchFamily="18" charset="0"/>
              </a:rPr>
              <a:t>. Pavel Adámek, Ph.D.</a:t>
            </a:r>
          </a:p>
          <a:p>
            <a:pPr algn="r"/>
            <a:r>
              <a:rPr lang="cs-CZ" altLang="cs-CZ" sz="900" b="1">
                <a:solidFill>
                  <a:srgbClr val="307871"/>
                </a:solidFill>
                <a:latin typeface="Times New Roman" panose="02020603050405020304" pitchFamily="18" charset="0"/>
                <a:cs typeface="Times New Roman" panose="02020603050405020304" pitchFamily="18" charset="0"/>
              </a:rPr>
              <a:t>adamek@opf.slu.cz</a:t>
            </a:r>
          </a:p>
          <a:p>
            <a:pPr algn="r"/>
            <a:r>
              <a:rPr lang="cs-CZ" altLang="cs-CZ" sz="900" b="1">
                <a:solidFill>
                  <a:srgbClr val="307871"/>
                </a:solidFill>
                <a:latin typeface="Times New Roman" panose="02020603050405020304" pitchFamily="18" charset="0"/>
                <a:cs typeface="Times New Roman" panose="02020603050405020304" pitchFamily="18" charset="0"/>
              </a:rPr>
              <a:t>Katedra podnikové ekonomiky a managementu</a:t>
            </a:r>
            <a:endParaRPr lang="cs-CZ" altLang="cs-CZ" sz="900" b="1"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06334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112568" cy="507703"/>
          </a:xfrm>
        </p:spPr>
        <p:txBody>
          <a:bodyPr/>
          <a:lstStyle/>
          <a:p>
            <a:r>
              <a:rPr lang="cs-CZ"/>
              <a:t>Příklady aktivit v ekonomickém pilíři</a:t>
            </a:r>
            <a:endParaRPr lang="cs-CZ" dirty="0"/>
          </a:p>
        </p:txBody>
      </p:sp>
      <p:graphicFrame>
        <p:nvGraphicFramePr>
          <p:cNvPr id="4" name="Tabulka 3"/>
          <p:cNvGraphicFramePr>
            <a:graphicFrameLocks noGrp="1"/>
          </p:cNvGraphicFramePr>
          <p:nvPr>
            <p:extLst>
              <p:ext uri="{D42A27DB-BD31-4B8C-83A1-F6EECF244321}">
                <p14:modId xmlns:p14="http://schemas.microsoft.com/office/powerpoint/2010/main" val="1613242002"/>
              </p:ext>
            </p:extLst>
          </p:nvPr>
        </p:nvGraphicFramePr>
        <p:xfrm>
          <a:off x="195049" y="703189"/>
          <a:ext cx="7617311" cy="4028808"/>
        </p:xfrm>
        <a:graphic>
          <a:graphicData uri="http://schemas.openxmlformats.org/drawingml/2006/table">
            <a:tbl>
              <a:tblPr firstRow="1" firstCol="1" bandRow="1"/>
              <a:tblGrid>
                <a:gridCol w="1151808">
                  <a:extLst>
                    <a:ext uri="{9D8B030D-6E8A-4147-A177-3AD203B41FA5}">
                      <a16:colId xmlns:a16="http://schemas.microsoft.com/office/drawing/2014/main" val="20000"/>
                    </a:ext>
                  </a:extLst>
                </a:gridCol>
                <a:gridCol w="1441113">
                  <a:extLst>
                    <a:ext uri="{9D8B030D-6E8A-4147-A177-3AD203B41FA5}">
                      <a16:colId xmlns:a16="http://schemas.microsoft.com/office/drawing/2014/main" val="20001"/>
                    </a:ext>
                  </a:extLst>
                </a:gridCol>
                <a:gridCol w="5024390">
                  <a:extLst>
                    <a:ext uri="{9D8B030D-6E8A-4147-A177-3AD203B41FA5}">
                      <a16:colId xmlns:a16="http://schemas.microsoft.com/office/drawing/2014/main" val="20002"/>
                    </a:ext>
                  </a:extLst>
                </a:gridCol>
              </a:tblGrid>
              <a:tr h="190719">
                <a:tc>
                  <a:txBody>
                    <a:bodyPr/>
                    <a:lstStyle/>
                    <a:p>
                      <a:pPr algn="ctr">
                        <a:lnSpc>
                          <a:spcPct val="150000"/>
                        </a:lnSpc>
                        <a:spcAft>
                          <a:spcPts val="0"/>
                        </a:spcAft>
                        <a:tabLst>
                          <a:tab pos="450215" algn="l"/>
                        </a:tabLst>
                      </a:pPr>
                      <a:r>
                        <a:rPr lang="cs-CZ" sz="900" b="1" baseline="0" dirty="0">
                          <a:effectLst/>
                          <a:latin typeface="Times New Roman" panose="02020603050405020304" pitchFamily="18" charset="0"/>
                          <a:ea typeface="Calibri" panose="020F0502020204030204" pitchFamily="34" charset="0"/>
                        </a:rPr>
                        <a:t>CSR témata</a:t>
                      </a:r>
                      <a:endParaRPr lang="cs-CZ" sz="900" baseline="0" dirty="0">
                        <a:effectLst/>
                        <a:latin typeface="Times New Roman" panose="02020603050405020304" pitchFamily="18" charset="0"/>
                        <a:ea typeface="Times New Roman" panose="02020603050405020304" pitchFamily="18" charset="0"/>
                      </a:endParaRPr>
                    </a:p>
                  </a:txBody>
                  <a:tcPr marL="45310" marR="4531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450215" algn="l"/>
                        </a:tabLst>
                      </a:pPr>
                      <a:r>
                        <a:rPr lang="cs-CZ" sz="900" b="1" baseline="0">
                          <a:effectLst/>
                          <a:latin typeface="Times New Roman" panose="02020603050405020304" pitchFamily="18" charset="0"/>
                          <a:ea typeface="Calibri" panose="020F0502020204030204" pitchFamily="34" charset="0"/>
                        </a:rPr>
                        <a:t>CSR aktivity</a:t>
                      </a:r>
                      <a:endParaRPr lang="cs-CZ" sz="900" baseline="0">
                        <a:effectLst/>
                        <a:latin typeface="Times New Roman" panose="02020603050405020304" pitchFamily="18" charset="0"/>
                        <a:ea typeface="Times New Roman" panose="02020603050405020304" pitchFamily="18" charset="0"/>
                      </a:endParaRPr>
                    </a:p>
                  </a:txBody>
                  <a:tcPr marL="45310" marR="4531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450215" algn="l"/>
                        </a:tabLst>
                      </a:pPr>
                      <a:r>
                        <a:rPr lang="cs-CZ" sz="900" b="1" baseline="0">
                          <a:effectLst/>
                          <a:latin typeface="Times New Roman" panose="02020603050405020304" pitchFamily="18" charset="0"/>
                          <a:ea typeface="Calibri" panose="020F0502020204030204" pitchFamily="34" charset="0"/>
                        </a:rPr>
                        <a:t>Příklady</a:t>
                      </a:r>
                      <a:endParaRPr lang="cs-CZ" sz="900" baseline="0">
                        <a:effectLst/>
                        <a:latin typeface="Times New Roman" panose="02020603050405020304" pitchFamily="18" charset="0"/>
                        <a:ea typeface="Times New Roman" panose="02020603050405020304" pitchFamily="18" charset="0"/>
                      </a:endParaRPr>
                    </a:p>
                  </a:txBody>
                  <a:tcPr marL="45310" marR="4531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190719">
                <a:tc rowSpan="3">
                  <a:txBody>
                    <a:bodyPr/>
                    <a:lstStyle/>
                    <a:p>
                      <a:pPr algn="ctr">
                        <a:lnSpc>
                          <a:spcPct val="150000"/>
                        </a:lnSpc>
                        <a:spcAft>
                          <a:spcPts val="0"/>
                        </a:spcAft>
                        <a:tabLst>
                          <a:tab pos="450215" algn="l"/>
                        </a:tabLst>
                      </a:pPr>
                      <a:r>
                        <a:rPr lang="cs-CZ" sz="900" b="1" baseline="0">
                          <a:effectLst/>
                          <a:latin typeface="Times New Roman" panose="02020603050405020304" pitchFamily="18" charset="0"/>
                          <a:ea typeface="Calibri" panose="020F0502020204030204" pitchFamily="34" charset="0"/>
                        </a:rPr>
                        <a:t>Správa a řízení firmy</a:t>
                      </a:r>
                      <a:endParaRPr lang="cs-CZ" sz="900" baseline="0">
                        <a:effectLst/>
                        <a:latin typeface="Times New Roman" panose="02020603050405020304" pitchFamily="18" charset="0"/>
                        <a:ea typeface="Times New Roman" panose="02020603050405020304" pitchFamily="18" charset="0"/>
                      </a:endParaRPr>
                    </a:p>
                  </a:txBody>
                  <a:tcPr marL="45310" marR="4531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nSpc>
                          <a:spcPct val="150000"/>
                        </a:lnSpc>
                        <a:spcAft>
                          <a:spcPts val="0"/>
                        </a:spcAft>
                        <a:tabLst>
                          <a:tab pos="450215" algn="l"/>
                        </a:tabLst>
                      </a:pPr>
                      <a:r>
                        <a:rPr lang="cs-CZ" sz="900" baseline="0">
                          <a:effectLst/>
                          <a:latin typeface="Times New Roman" panose="02020603050405020304" pitchFamily="18" charset="0"/>
                          <a:ea typeface="Calibri" panose="020F0502020204030204" pitchFamily="34" charset="0"/>
                        </a:rPr>
                        <a:t>Transparentnost </a:t>
                      </a:r>
                      <a:endParaRPr lang="cs-CZ" sz="900" baseline="0">
                        <a:effectLst/>
                        <a:latin typeface="Times New Roman" panose="02020603050405020304" pitchFamily="18" charset="0"/>
                        <a:ea typeface="Times New Roman" panose="02020603050405020304" pitchFamily="18" charset="0"/>
                      </a:endParaRPr>
                    </a:p>
                  </a:txBody>
                  <a:tcPr marL="45310" marR="4531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450215" algn="l"/>
                        </a:tabLst>
                      </a:pPr>
                      <a:r>
                        <a:rPr lang="cs-CZ" sz="900" baseline="0">
                          <a:effectLst/>
                          <a:latin typeface="Times New Roman" panose="02020603050405020304" pitchFamily="18" charset="0"/>
                          <a:ea typeface="Calibri" panose="020F0502020204030204" pitchFamily="34" charset="0"/>
                        </a:rPr>
                        <a:t>Uveřejňování finančních i nefinančních informací</a:t>
                      </a:r>
                      <a:endParaRPr lang="cs-CZ" sz="900" baseline="0">
                        <a:effectLst/>
                        <a:latin typeface="Times New Roman" panose="02020603050405020304" pitchFamily="18" charset="0"/>
                        <a:ea typeface="Times New Roman" panose="02020603050405020304" pitchFamily="18" charset="0"/>
                      </a:endParaRPr>
                    </a:p>
                  </a:txBody>
                  <a:tcPr marL="45310" marR="4531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190719">
                <a:tc vMerge="1">
                  <a:txBody>
                    <a:bodyPr/>
                    <a:lstStyle/>
                    <a:p>
                      <a:endParaRPr lang="cs-CZ"/>
                    </a:p>
                  </a:txBody>
                  <a:tcPr/>
                </a:tc>
                <a:tc>
                  <a:txBody>
                    <a:bodyPr/>
                    <a:lstStyle/>
                    <a:p>
                      <a:pPr>
                        <a:lnSpc>
                          <a:spcPct val="150000"/>
                        </a:lnSpc>
                        <a:spcAft>
                          <a:spcPts val="0"/>
                        </a:spcAft>
                        <a:tabLst>
                          <a:tab pos="450215" algn="l"/>
                        </a:tabLst>
                      </a:pPr>
                      <a:r>
                        <a:rPr lang="cs-CZ" sz="900" baseline="0">
                          <a:effectLst/>
                          <a:latin typeface="Times New Roman" panose="02020603050405020304" pitchFamily="18" charset="0"/>
                          <a:ea typeface="Calibri" panose="020F0502020204030204" pitchFamily="34" charset="0"/>
                        </a:rPr>
                        <a:t>Pravidla chování</a:t>
                      </a:r>
                      <a:endParaRPr lang="cs-CZ" sz="900" baseline="0">
                        <a:effectLst/>
                        <a:latin typeface="Times New Roman" panose="02020603050405020304" pitchFamily="18" charset="0"/>
                        <a:ea typeface="Times New Roman" panose="02020603050405020304" pitchFamily="18" charset="0"/>
                      </a:endParaRPr>
                    </a:p>
                  </a:txBody>
                  <a:tcPr marL="45310" marR="4531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450215" algn="l"/>
                        </a:tabLst>
                      </a:pPr>
                      <a:r>
                        <a:rPr lang="cs-CZ" sz="900" baseline="0">
                          <a:effectLst/>
                          <a:latin typeface="Times New Roman" panose="02020603050405020304" pitchFamily="18" charset="0"/>
                          <a:ea typeface="Calibri" panose="020F0502020204030204" pitchFamily="34" charset="0"/>
                        </a:rPr>
                        <a:t>Etický kodex a jeho praktické využití</a:t>
                      </a:r>
                      <a:endParaRPr lang="cs-CZ" sz="900" baseline="0">
                        <a:effectLst/>
                        <a:latin typeface="Times New Roman" panose="02020603050405020304" pitchFamily="18" charset="0"/>
                        <a:ea typeface="Times New Roman" panose="02020603050405020304" pitchFamily="18" charset="0"/>
                      </a:endParaRPr>
                    </a:p>
                  </a:txBody>
                  <a:tcPr marL="45310" marR="4531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90719">
                <a:tc vMerge="1">
                  <a:txBody>
                    <a:bodyPr/>
                    <a:lstStyle/>
                    <a:p>
                      <a:endParaRPr lang="cs-CZ"/>
                    </a:p>
                  </a:txBody>
                  <a:tcPr/>
                </a:tc>
                <a:tc>
                  <a:txBody>
                    <a:bodyPr/>
                    <a:lstStyle/>
                    <a:p>
                      <a:pPr>
                        <a:lnSpc>
                          <a:spcPct val="150000"/>
                        </a:lnSpc>
                        <a:spcAft>
                          <a:spcPts val="0"/>
                        </a:spcAft>
                        <a:tabLst>
                          <a:tab pos="450215" algn="l"/>
                        </a:tabLst>
                      </a:pPr>
                      <a:r>
                        <a:rPr lang="cs-CZ" sz="900" baseline="0">
                          <a:effectLst/>
                          <a:latin typeface="Times New Roman" panose="02020603050405020304" pitchFamily="18" charset="0"/>
                          <a:ea typeface="Calibri" panose="020F0502020204030204" pitchFamily="34" charset="0"/>
                        </a:rPr>
                        <a:t>Firemní image</a:t>
                      </a:r>
                      <a:endParaRPr lang="cs-CZ" sz="900" baseline="0">
                        <a:effectLst/>
                        <a:latin typeface="Times New Roman" panose="02020603050405020304" pitchFamily="18" charset="0"/>
                        <a:ea typeface="Times New Roman" panose="02020603050405020304" pitchFamily="18" charset="0"/>
                      </a:endParaRPr>
                    </a:p>
                  </a:txBody>
                  <a:tcPr marL="45310" marR="4531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450215" algn="l"/>
                        </a:tabLst>
                      </a:pPr>
                      <a:r>
                        <a:rPr lang="cs-CZ" sz="900" baseline="0">
                          <a:effectLst/>
                          <a:latin typeface="Times New Roman" panose="02020603050405020304" pitchFamily="18" charset="0"/>
                          <a:ea typeface="Calibri" panose="020F0502020204030204" pitchFamily="34" charset="0"/>
                        </a:rPr>
                        <a:t>Monitorování a měření firemního image</a:t>
                      </a:r>
                      <a:endParaRPr lang="cs-CZ" sz="900" baseline="0">
                        <a:effectLst/>
                        <a:latin typeface="Times New Roman" panose="02020603050405020304" pitchFamily="18" charset="0"/>
                        <a:ea typeface="Times New Roman" panose="02020603050405020304" pitchFamily="18" charset="0"/>
                      </a:endParaRPr>
                    </a:p>
                  </a:txBody>
                  <a:tcPr marL="45310" marR="4531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190719">
                <a:tc rowSpan="7">
                  <a:txBody>
                    <a:bodyPr/>
                    <a:lstStyle/>
                    <a:p>
                      <a:pPr algn="ctr">
                        <a:lnSpc>
                          <a:spcPct val="150000"/>
                        </a:lnSpc>
                        <a:spcAft>
                          <a:spcPts val="0"/>
                        </a:spcAft>
                        <a:tabLst>
                          <a:tab pos="450215" algn="l"/>
                        </a:tabLst>
                      </a:pPr>
                      <a:r>
                        <a:rPr lang="cs-CZ" sz="900" b="1" baseline="0">
                          <a:effectLst/>
                          <a:latin typeface="Times New Roman" panose="02020603050405020304" pitchFamily="18" charset="0"/>
                          <a:ea typeface="Calibri" panose="020F0502020204030204" pitchFamily="34" charset="0"/>
                        </a:rPr>
                        <a:t>Odpovědný přístup k zákazníkům</a:t>
                      </a:r>
                      <a:endParaRPr lang="cs-CZ" sz="900" baseline="0">
                        <a:effectLst/>
                        <a:latin typeface="Times New Roman" panose="02020603050405020304" pitchFamily="18" charset="0"/>
                        <a:ea typeface="Times New Roman" panose="02020603050405020304" pitchFamily="18" charset="0"/>
                      </a:endParaRPr>
                    </a:p>
                  </a:txBody>
                  <a:tcPr marL="45310" marR="4531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rowSpan="2">
                  <a:txBody>
                    <a:bodyPr/>
                    <a:lstStyle/>
                    <a:p>
                      <a:pPr>
                        <a:lnSpc>
                          <a:spcPct val="150000"/>
                        </a:lnSpc>
                        <a:spcAft>
                          <a:spcPts val="0"/>
                        </a:spcAft>
                        <a:tabLst>
                          <a:tab pos="450215" algn="l"/>
                        </a:tabLst>
                      </a:pPr>
                      <a:r>
                        <a:rPr lang="cs-CZ" sz="900" baseline="0">
                          <a:effectLst/>
                          <a:latin typeface="Times New Roman" panose="02020603050405020304" pitchFamily="18" charset="0"/>
                          <a:ea typeface="Calibri" panose="020F0502020204030204" pitchFamily="34" charset="0"/>
                        </a:rPr>
                        <a:t>Zjištování zpětné vazby</a:t>
                      </a:r>
                      <a:endParaRPr lang="cs-CZ" sz="900" baseline="0">
                        <a:effectLst/>
                        <a:latin typeface="Times New Roman" panose="02020603050405020304" pitchFamily="18" charset="0"/>
                        <a:ea typeface="Times New Roman" panose="02020603050405020304" pitchFamily="18" charset="0"/>
                      </a:endParaRPr>
                    </a:p>
                  </a:txBody>
                  <a:tcPr marL="45310" marR="4531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450215" algn="l"/>
                        </a:tabLst>
                      </a:pPr>
                      <a:r>
                        <a:rPr lang="cs-CZ" sz="900" baseline="0">
                          <a:effectLst/>
                          <a:latin typeface="Times New Roman" panose="02020603050405020304" pitchFamily="18" charset="0"/>
                          <a:ea typeface="Calibri" panose="020F0502020204030204" pitchFamily="34" charset="0"/>
                        </a:rPr>
                        <a:t>Průzkum spokojenosti</a:t>
                      </a:r>
                      <a:endParaRPr lang="cs-CZ" sz="900" baseline="0">
                        <a:effectLst/>
                        <a:latin typeface="Times New Roman" panose="02020603050405020304" pitchFamily="18" charset="0"/>
                        <a:ea typeface="Times New Roman" panose="02020603050405020304" pitchFamily="18" charset="0"/>
                      </a:endParaRPr>
                    </a:p>
                  </a:txBody>
                  <a:tcPr marL="45310" marR="4531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190719">
                <a:tc vMerge="1">
                  <a:txBody>
                    <a:bodyPr/>
                    <a:lstStyle/>
                    <a:p>
                      <a:endParaRPr lang="cs-CZ"/>
                    </a:p>
                  </a:txBody>
                  <a:tcPr/>
                </a:tc>
                <a:tc vMerge="1">
                  <a:txBody>
                    <a:bodyPr/>
                    <a:lstStyle/>
                    <a:p>
                      <a:endParaRPr lang="cs-CZ"/>
                    </a:p>
                  </a:txBody>
                  <a:tcPr/>
                </a:tc>
                <a:tc>
                  <a:txBody>
                    <a:bodyPr/>
                    <a:lstStyle/>
                    <a:p>
                      <a:pPr algn="just">
                        <a:lnSpc>
                          <a:spcPct val="150000"/>
                        </a:lnSpc>
                        <a:spcAft>
                          <a:spcPts val="0"/>
                        </a:spcAft>
                        <a:tabLst>
                          <a:tab pos="450215" algn="l"/>
                        </a:tabLst>
                      </a:pPr>
                      <a:r>
                        <a:rPr lang="cs-CZ" sz="900" baseline="0">
                          <a:effectLst/>
                          <a:latin typeface="Times New Roman" panose="02020603050405020304" pitchFamily="18" charset="0"/>
                          <a:ea typeface="Calibri" panose="020F0502020204030204" pitchFamily="34" charset="0"/>
                        </a:rPr>
                        <a:t>Evidence a řešení stížností</a:t>
                      </a:r>
                      <a:endParaRPr lang="cs-CZ" sz="900" baseline="0">
                        <a:effectLst/>
                        <a:latin typeface="Times New Roman" panose="02020603050405020304" pitchFamily="18" charset="0"/>
                        <a:ea typeface="Times New Roman" panose="02020603050405020304" pitchFamily="18" charset="0"/>
                      </a:endParaRPr>
                    </a:p>
                  </a:txBody>
                  <a:tcPr marL="45310" marR="4531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190719">
                <a:tc vMerge="1">
                  <a:txBody>
                    <a:bodyPr/>
                    <a:lstStyle/>
                    <a:p>
                      <a:endParaRPr lang="cs-CZ"/>
                    </a:p>
                  </a:txBody>
                  <a:tcPr/>
                </a:tc>
                <a:tc rowSpan="2">
                  <a:txBody>
                    <a:bodyPr/>
                    <a:lstStyle/>
                    <a:p>
                      <a:pPr>
                        <a:lnSpc>
                          <a:spcPct val="150000"/>
                        </a:lnSpc>
                        <a:spcAft>
                          <a:spcPts val="0"/>
                        </a:spcAft>
                        <a:tabLst>
                          <a:tab pos="450215" algn="l"/>
                        </a:tabLst>
                      </a:pPr>
                      <a:r>
                        <a:rPr lang="cs-CZ" sz="900" baseline="0">
                          <a:effectLst/>
                          <a:latin typeface="Times New Roman" panose="02020603050405020304" pitchFamily="18" charset="0"/>
                          <a:ea typeface="Calibri" panose="020F0502020204030204" pitchFamily="34" charset="0"/>
                        </a:rPr>
                        <a:t>Zapojení do rozhodování </a:t>
                      </a:r>
                      <a:endParaRPr lang="cs-CZ" sz="900" baseline="0">
                        <a:effectLst/>
                        <a:latin typeface="Times New Roman" panose="02020603050405020304" pitchFamily="18" charset="0"/>
                        <a:ea typeface="Times New Roman" panose="02020603050405020304" pitchFamily="18" charset="0"/>
                      </a:endParaRPr>
                    </a:p>
                  </a:txBody>
                  <a:tcPr marL="45310" marR="4531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450215" algn="l"/>
                        </a:tabLst>
                      </a:pPr>
                      <a:r>
                        <a:rPr lang="cs-CZ" sz="900" baseline="0">
                          <a:effectLst/>
                          <a:latin typeface="Times New Roman" panose="02020603050405020304" pitchFamily="18" charset="0"/>
                          <a:ea typeface="Calibri" panose="020F0502020204030204" pitchFamily="34" charset="0"/>
                        </a:rPr>
                        <a:t>Sběr návrhů na zlepšení produktů a služeb</a:t>
                      </a:r>
                      <a:endParaRPr lang="cs-CZ" sz="900" baseline="0">
                        <a:effectLst/>
                        <a:latin typeface="Times New Roman" panose="02020603050405020304" pitchFamily="18" charset="0"/>
                        <a:ea typeface="Times New Roman" panose="02020603050405020304" pitchFamily="18" charset="0"/>
                      </a:endParaRPr>
                    </a:p>
                  </a:txBody>
                  <a:tcPr marL="45310" marR="4531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190719">
                <a:tc vMerge="1">
                  <a:txBody>
                    <a:bodyPr/>
                    <a:lstStyle/>
                    <a:p>
                      <a:endParaRPr lang="cs-CZ"/>
                    </a:p>
                  </a:txBody>
                  <a:tcPr/>
                </a:tc>
                <a:tc vMerge="1">
                  <a:txBody>
                    <a:bodyPr/>
                    <a:lstStyle/>
                    <a:p>
                      <a:endParaRPr lang="cs-CZ"/>
                    </a:p>
                  </a:txBody>
                  <a:tcPr/>
                </a:tc>
                <a:tc>
                  <a:txBody>
                    <a:bodyPr/>
                    <a:lstStyle/>
                    <a:p>
                      <a:pPr algn="just">
                        <a:lnSpc>
                          <a:spcPct val="150000"/>
                        </a:lnSpc>
                        <a:spcAft>
                          <a:spcPts val="0"/>
                        </a:spcAft>
                        <a:tabLst>
                          <a:tab pos="450215" algn="l"/>
                        </a:tabLst>
                      </a:pPr>
                      <a:r>
                        <a:rPr lang="cs-CZ" sz="900" baseline="0">
                          <a:effectLst/>
                          <a:latin typeface="Times New Roman" panose="02020603050405020304" pitchFamily="18" charset="0"/>
                          <a:ea typeface="Calibri" panose="020F0502020204030204" pitchFamily="34" charset="0"/>
                        </a:rPr>
                        <a:t>Vliv zákazníků na zamšření CSR aktivit firmy</a:t>
                      </a:r>
                      <a:endParaRPr lang="cs-CZ" sz="900" baseline="0">
                        <a:effectLst/>
                        <a:latin typeface="Times New Roman" panose="02020603050405020304" pitchFamily="18" charset="0"/>
                        <a:ea typeface="Times New Roman" panose="02020603050405020304" pitchFamily="18" charset="0"/>
                      </a:endParaRPr>
                    </a:p>
                  </a:txBody>
                  <a:tcPr marL="45310" marR="4531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190719">
                <a:tc vMerge="1">
                  <a:txBody>
                    <a:bodyPr/>
                    <a:lstStyle/>
                    <a:p>
                      <a:endParaRPr lang="cs-CZ"/>
                    </a:p>
                  </a:txBody>
                  <a:tcPr/>
                </a:tc>
                <a:tc>
                  <a:txBody>
                    <a:bodyPr/>
                    <a:lstStyle/>
                    <a:p>
                      <a:pPr>
                        <a:lnSpc>
                          <a:spcPct val="150000"/>
                        </a:lnSpc>
                        <a:spcAft>
                          <a:spcPts val="0"/>
                        </a:spcAft>
                        <a:tabLst>
                          <a:tab pos="450215" algn="l"/>
                        </a:tabLst>
                      </a:pPr>
                      <a:r>
                        <a:rPr lang="cs-CZ" sz="900" baseline="0">
                          <a:effectLst/>
                          <a:latin typeface="Times New Roman" panose="02020603050405020304" pitchFamily="18" charset="0"/>
                          <a:ea typeface="Calibri" panose="020F0502020204030204" pitchFamily="34" charset="0"/>
                        </a:rPr>
                        <a:t>Kvalita produktů a služeb</a:t>
                      </a:r>
                      <a:endParaRPr lang="cs-CZ" sz="900" baseline="0">
                        <a:effectLst/>
                        <a:latin typeface="Times New Roman" panose="02020603050405020304" pitchFamily="18" charset="0"/>
                        <a:ea typeface="Times New Roman" panose="02020603050405020304" pitchFamily="18" charset="0"/>
                      </a:endParaRPr>
                    </a:p>
                  </a:txBody>
                  <a:tcPr marL="45310" marR="4531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450215" algn="l"/>
                        </a:tabLst>
                      </a:pPr>
                      <a:r>
                        <a:rPr lang="cs-CZ" sz="900" baseline="0">
                          <a:effectLst/>
                          <a:latin typeface="Times New Roman" panose="02020603050405020304" pitchFamily="18" charset="0"/>
                          <a:ea typeface="Calibri" panose="020F0502020204030204" pitchFamily="34" charset="0"/>
                        </a:rPr>
                        <a:t>Používání norem kvality (např. ISO 9001)</a:t>
                      </a:r>
                      <a:endParaRPr lang="cs-CZ" sz="900" baseline="0">
                        <a:effectLst/>
                        <a:latin typeface="Times New Roman" panose="02020603050405020304" pitchFamily="18" charset="0"/>
                        <a:ea typeface="Times New Roman" panose="02020603050405020304" pitchFamily="18" charset="0"/>
                      </a:endParaRPr>
                    </a:p>
                  </a:txBody>
                  <a:tcPr marL="45310" marR="4531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190719">
                <a:tc vMerge="1">
                  <a:txBody>
                    <a:bodyPr/>
                    <a:lstStyle/>
                    <a:p>
                      <a:endParaRPr lang="cs-CZ"/>
                    </a:p>
                  </a:txBody>
                  <a:tcPr/>
                </a:tc>
                <a:tc rowSpan="2">
                  <a:txBody>
                    <a:bodyPr/>
                    <a:lstStyle/>
                    <a:p>
                      <a:pPr>
                        <a:lnSpc>
                          <a:spcPct val="150000"/>
                        </a:lnSpc>
                        <a:spcAft>
                          <a:spcPts val="0"/>
                        </a:spcAft>
                        <a:tabLst>
                          <a:tab pos="450215" algn="l"/>
                        </a:tabLst>
                      </a:pPr>
                      <a:r>
                        <a:rPr lang="cs-CZ" sz="900" baseline="0">
                          <a:effectLst/>
                          <a:latin typeface="Times New Roman" panose="02020603050405020304" pitchFamily="18" charset="0"/>
                          <a:ea typeface="Calibri" panose="020F0502020204030204" pitchFamily="34" charset="0"/>
                        </a:rPr>
                        <a:t>Vzdělávání zákazníků</a:t>
                      </a:r>
                      <a:endParaRPr lang="cs-CZ" sz="900" baseline="0">
                        <a:effectLst/>
                        <a:latin typeface="Times New Roman" panose="02020603050405020304" pitchFamily="18" charset="0"/>
                        <a:ea typeface="Times New Roman" panose="02020603050405020304" pitchFamily="18" charset="0"/>
                      </a:endParaRPr>
                    </a:p>
                  </a:txBody>
                  <a:tcPr marL="45310" marR="4531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450215" algn="l"/>
                        </a:tabLst>
                      </a:pPr>
                      <a:r>
                        <a:rPr lang="cs-CZ" sz="900" baseline="0">
                          <a:effectLst/>
                          <a:latin typeface="Times New Roman" panose="02020603050405020304" pitchFamily="18" charset="0"/>
                          <a:ea typeface="Calibri" panose="020F0502020204030204" pitchFamily="34" charset="0"/>
                        </a:rPr>
                        <a:t>Školení preventivní servisní činnosti</a:t>
                      </a:r>
                      <a:endParaRPr lang="cs-CZ" sz="900" baseline="0">
                        <a:effectLst/>
                        <a:latin typeface="Times New Roman" panose="02020603050405020304" pitchFamily="18" charset="0"/>
                        <a:ea typeface="Times New Roman" panose="02020603050405020304" pitchFamily="18" charset="0"/>
                      </a:endParaRPr>
                    </a:p>
                  </a:txBody>
                  <a:tcPr marL="45310" marR="4531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r h="190719">
                <a:tc vMerge="1">
                  <a:txBody>
                    <a:bodyPr/>
                    <a:lstStyle/>
                    <a:p>
                      <a:endParaRPr lang="cs-CZ"/>
                    </a:p>
                  </a:txBody>
                  <a:tcPr/>
                </a:tc>
                <a:tc vMerge="1">
                  <a:txBody>
                    <a:bodyPr/>
                    <a:lstStyle/>
                    <a:p>
                      <a:endParaRPr lang="cs-CZ"/>
                    </a:p>
                  </a:txBody>
                  <a:tcPr/>
                </a:tc>
                <a:tc>
                  <a:txBody>
                    <a:bodyPr/>
                    <a:lstStyle/>
                    <a:p>
                      <a:pPr algn="just">
                        <a:lnSpc>
                          <a:spcPct val="150000"/>
                        </a:lnSpc>
                        <a:spcAft>
                          <a:spcPts val="0"/>
                        </a:spcAft>
                        <a:tabLst>
                          <a:tab pos="450215" algn="l"/>
                        </a:tabLst>
                      </a:pPr>
                      <a:r>
                        <a:rPr lang="cs-CZ" sz="900" baseline="0">
                          <a:effectLst/>
                          <a:latin typeface="Times New Roman" panose="02020603050405020304" pitchFamily="18" charset="0"/>
                          <a:ea typeface="Calibri" panose="020F0502020204030204" pitchFamily="34" charset="0"/>
                        </a:rPr>
                        <a:t>Školení bezpečnosti práce</a:t>
                      </a:r>
                      <a:endParaRPr lang="cs-CZ" sz="900" baseline="0">
                        <a:effectLst/>
                        <a:latin typeface="Times New Roman" panose="02020603050405020304" pitchFamily="18" charset="0"/>
                        <a:ea typeface="Times New Roman" panose="02020603050405020304" pitchFamily="18" charset="0"/>
                      </a:endParaRPr>
                    </a:p>
                  </a:txBody>
                  <a:tcPr marL="45310" marR="4531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0"/>
                  </a:ext>
                </a:extLst>
              </a:tr>
              <a:tr h="190719">
                <a:tc rowSpan="6">
                  <a:txBody>
                    <a:bodyPr/>
                    <a:lstStyle/>
                    <a:p>
                      <a:pPr algn="ctr">
                        <a:lnSpc>
                          <a:spcPct val="150000"/>
                        </a:lnSpc>
                        <a:spcAft>
                          <a:spcPts val="0"/>
                        </a:spcAft>
                        <a:tabLst>
                          <a:tab pos="450215" algn="l"/>
                        </a:tabLst>
                      </a:pPr>
                      <a:r>
                        <a:rPr lang="cs-CZ" sz="900" b="1" baseline="0">
                          <a:effectLst/>
                          <a:latin typeface="Times New Roman" panose="02020603050405020304" pitchFamily="18" charset="0"/>
                          <a:ea typeface="Calibri" panose="020F0502020204030204" pitchFamily="34" charset="0"/>
                        </a:rPr>
                        <a:t>Vztahy s dodavateli a dalšími obchodními partnery</a:t>
                      </a:r>
                      <a:endParaRPr lang="cs-CZ" sz="900" baseline="0">
                        <a:effectLst/>
                        <a:latin typeface="Times New Roman" panose="02020603050405020304" pitchFamily="18" charset="0"/>
                        <a:ea typeface="Times New Roman" panose="02020603050405020304" pitchFamily="18" charset="0"/>
                      </a:endParaRPr>
                    </a:p>
                  </a:txBody>
                  <a:tcPr marL="45310" marR="4531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nSpc>
                          <a:spcPct val="150000"/>
                        </a:lnSpc>
                        <a:spcAft>
                          <a:spcPts val="0"/>
                        </a:spcAft>
                        <a:tabLst>
                          <a:tab pos="450215" algn="l"/>
                        </a:tabLst>
                      </a:pPr>
                      <a:r>
                        <a:rPr lang="cs-CZ" sz="900" baseline="0">
                          <a:effectLst/>
                          <a:latin typeface="Times New Roman" panose="02020603050405020304" pitchFamily="18" charset="0"/>
                          <a:ea typeface="Calibri" panose="020F0502020204030204" pitchFamily="34" charset="0"/>
                        </a:rPr>
                        <a:t>Výběr dodavatelů</a:t>
                      </a:r>
                      <a:endParaRPr lang="cs-CZ" sz="900" baseline="0">
                        <a:effectLst/>
                        <a:latin typeface="Times New Roman" panose="02020603050405020304" pitchFamily="18" charset="0"/>
                        <a:ea typeface="Times New Roman" panose="02020603050405020304" pitchFamily="18" charset="0"/>
                      </a:endParaRPr>
                    </a:p>
                  </a:txBody>
                  <a:tcPr marL="45310" marR="4531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450215" algn="l"/>
                        </a:tabLst>
                      </a:pPr>
                      <a:r>
                        <a:rPr lang="cs-CZ" sz="900" baseline="0">
                          <a:effectLst/>
                          <a:latin typeface="Times New Roman" panose="02020603050405020304" pitchFamily="18" charset="0"/>
                          <a:ea typeface="Calibri" panose="020F0502020204030204" pitchFamily="34" charset="0"/>
                        </a:rPr>
                        <a:t>Zahrnutí CSR hlediska do výběru dodavatelů</a:t>
                      </a:r>
                      <a:endParaRPr lang="cs-CZ" sz="900" baseline="0">
                        <a:effectLst/>
                        <a:latin typeface="Times New Roman" panose="02020603050405020304" pitchFamily="18" charset="0"/>
                        <a:ea typeface="Times New Roman" panose="02020603050405020304" pitchFamily="18" charset="0"/>
                      </a:endParaRPr>
                    </a:p>
                  </a:txBody>
                  <a:tcPr marL="45310" marR="4531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1"/>
                  </a:ext>
                </a:extLst>
              </a:tr>
              <a:tr h="190719">
                <a:tc vMerge="1">
                  <a:txBody>
                    <a:bodyPr/>
                    <a:lstStyle/>
                    <a:p>
                      <a:endParaRPr lang="cs-CZ"/>
                    </a:p>
                  </a:txBody>
                  <a:tcPr/>
                </a:tc>
                <a:tc rowSpan="2">
                  <a:txBody>
                    <a:bodyPr/>
                    <a:lstStyle/>
                    <a:p>
                      <a:pPr>
                        <a:lnSpc>
                          <a:spcPct val="150000"/>
                        </a:lnSpc>
                        <a:spcAft>
                          <a:spcPts val="0"/>
                        </a:spcAft>
                        <a:tabLst>
                          <a:tab pos="450215" algn="l"/>
                        </a:tabLst>
                      </a:pPr>
                      <a:r>
                        <a:rPr lang="cs-CZ" sz="900" baseline="0">
                          <a:effectLst/>
                          <a:latin typeface="Times New Roman" panose="02020603050405020304" pitchFamily="18" charset="0"/>
                          <a:ea typeface="Calibri" panose="020F0502020204030204" pitchFamily="34" charset="0"/>
                        </a:rPr>
                        <a:t>Zjišťování zpětné vazby</a:t>
                      </a:r>
                      <a:endParaRPr lang="cs-CZ" sz="900" baseline="0">
                        <a:effectLst/>
                        <a:latin typeface="Times New Roman" panose="02020603050405020304" pitchFamily="18" charset="0"/>
                        <a:ea typeface="Times New Roman" panose="02020603050405020304" pitchFamily="18" charset="0"/>
                      </a:endParaRPr>
                    </a:p>
                  </a:txBody>
                  <a:tcPr marL="45310" marR="4531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450215" algn="l"/>
                        </a:tabLst>
                      </a:pPr>
                      <a:r>
                        <a:rPr lang="cs-CZ" sz="900" baseline="0">
                          <a:effectLst/>
                          <a:latin typeface="Times New Roman" panose="02020603050405020304" pitchFamily="18" charset="0"/>
                          <a:ea typeface="Calibri" panose="020F0502020204030204" pitchFamily="34" charset="0"/>
                        </a:rPr>
                        <a:t>Průzkum spokojenosti</a:t>
                      </a:r>
                      <a:endParaRPr lang="cs-CZ" sz="900" baseline="0">
                        <a:effectLst/>
                        <a:latin typeface="Times New Roman" panose="02020603050405020304" pitchFamily="18" charset="0"/>
                        <a:ea typeface="Times New Roman" panose="02020603050405020304" pitchFamily="18" charset="0"/>
                      </a:endParaRPr>
                    </a:p>
                  </a:txBody>
                  <a:tcPr marL="45310" marR="4531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2"/>
                  </a:ext>
                </a:extLst>
              </a:tr>
              <a:tr h="190719">
                <a:tc vMerge="1">
                  <a:txBody>
                    <a:bodyPr/>
                    <a:lstStyle/>
                    <a:p>
                      <a:endParaRPr lang="cs-CZ"/>
                    </a:p>
                  </a:txBody>
                  <a:tcPr/>
                </a:tc>
                <a:tc vMerge="1">
                  <a:txBody>
                    <a:bodyPr/>
                    <a:lstStyle/>
                    <a:p>
                      <a:endParaRPr lang="cs-CZ"/>
                    </a:p>
                  </a:txBody>
                  <a:tcPr/>
                </a:tc>
                <a:tc>
                  <a:txBody>
                    <a:bodyPr/>
                    <a:lstStyle/>
                    <a:p>
                      <a:pPr algn="just">
                        <a:lnSpc>
                          <a:spcPct val="150000"/>
                        </a:lnSpc>
                        <a:spcAft>
                          <a:spcPts val="0"/>
                        </a:spcAft>
                        <a:tabLst>
                          <a:tab pos="450215" algn="l"/>
                        </a:tabLst>
                      </a:pPr>
                      <a:r>
                        <a:rPr lang="cs-CZ" sz="900" baseline="0">
                          <a:effectLst/>
                          <a:latin typeface="Times New Roman" panose="02020603050405020304" pitchFamily="18" charset="0"/>
                          <a:ea typeface="Calibri" panose="020F0502020204030204" pitchFamily="34" charset="0"/>
                        </a:rPr>
                        <a:t>Evidence a řešení stížností </a:t>
                      </a:r>
                      <a:endParaRPr lang="cs-CZ" sz="900" baseline="0">
                        <a:effectLst/>
                        <a:latin typeface="Times New Roman" panose="02020603050405020304" pitchFamily="18" charset="0"/>
                        <a:ea typeface="Times New Roman" panose="02020603050405020304" pitchFamily="18" charset="0"/>
                      </a:endParaRPr>
                    </a:p>
                  </a:txBody>
                  <a:tcPr marL="45310" marR="4531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3"/>
                  </a:ext>
                </a:extLst>
              </a:tr>
              <a:tr h="190719">
                <a:tc vMerge="1">
                  <a:txBody>
                    <a:bodyPr/>
                    <a:lstStyle/>
                    <a:p>
                      <a:endParaRPr lang="cs-CZ"/>
                    </a:p>
                  </a:txBody>
                  <a:tcPr/>
                </a:tc>
                <a:tc>
                  <a:txBody>
                    <a:bodyPr/>
                    <a:lstStyle/>
                    <a:p>
                      <a:pPr>
                        <a:lnSpc>
                          <a:spcPct val="150000"/>
                        </a:lnSpc>
                        <a:spcAft>
                          <a:spcPts val="0"/>
                        </a:spcAft>
                        <a:tabLst>
                          <a:tab pos="450215" algn="l"/>
                        </a:tabLst>
                      </a:pPr>
                      <a:r>
                        <a:rPr lang="cs-CZ" sz="900" baseline="0">
                          <a:effectLst/>
                          <a:latin typeface="Times New Roman" panose="02020603050405020304" pitchFamily="18" charset="0"/>
                          <a:ea typeface="Calibri" panose="020F0502020204030204" pitchFamily="34" charset="0"/>
                        </a:rPr>
                        <a:t>Obchodní vztahy</a:t>
                      </a:r>
                      <a:endParaRPr lang="cs-CZ" sz="900" baseline="0">
                        <a:effectLst/>
                        <a:latin typeface="Times New Roman" panose="02020603050405020304" pitchFamily="18" charset="0"/>
                        <a:ea typeface="Times New Roman" panose="02020603050405020304" pitchFamily="18" charset="0"/>
                      </a:endParaRPr>
                    </a:p>
                  </a:txBody>
                  <a:tcPr marL="45310" marR="4531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450215" algn="l"/>
                        </a:tabLst>
                      </a:pPr>
                      <a:r>
                        <a:rPr lang="cs-CZ" sz="900" baseline="0">
                          <a:effectLst/>
                          <a:latin typeface="Times New Roman" panose="02020603050405020304" pitchFamily="18" charset="0"/>
                          <a:ea typeface="Calibri" panose="020F0502020204030204" pitchFamily="34" charset="0"/>
                        </a:rPr>
                        <a:t>Včasné placení faktur</a:t>
                      </a:r>
                      <a:endParaRPr lang="cs-CZ" sz="900" baseline="0">
                        <a:effectLst/>
                        <a:latin typeface="Times New Roman" panose="02020603050405020304" pitchFamily="18" charset="0"/>
                        <a:ea typeface="Times New Roman" panose="02020603050405020304" pitchFamily="18" charset="0"/>
                      </a:endParaRPr>
                    </a:p>
                  </a:txBody>
                  <a:tcPr marL="45310" marR="4531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4"/>
                  </a:ext>
                </a:extLst>
              </a:tr>
              <a:tr h="244326">
                <a:tc vMerge="1">
                  <a:txBody>
                    <a:bodyPr/>
                    <a:lstStyle/>
                    <a:p>
                      <a:endParaRPr lang="cs-CZ"/>
                    </a:p>
                  </a:txBody>
                  <a:tcPr/>
                </a:tc>
                <a:tc rowSpan="2">
                  <a:txBody>
                    <a:bodyPr/>
                    <a:lstStyle/>
                    <a:p>
                      <a:pPr>
                        <a:lnSpc>
                          <a:spcPct val="150000"/>
                        </a:lnSpc>
                        <a:spcAft>
                          <a:spcPts val="0"/>
                        </a:spcAft>
                        <a:tabLst>
                          <a:tab pos="450215" algn="l"/>
                        </a:tabLst>
                      </a:pPr>
                      <a:r>
                        <a:rPr lang="cs-CZ" sz="900" baseline="0">
                          <a:effectLst/>
                          <a:latin typeface="Times New Roman" panose="02020603050405020304" pitchFamily="18" charset="0"/>
                          <a:ea typeface="Calibri" panose="020F0502020204030204" pitchFamily="34" charset="0"/>
                        </a:rPr>
                        <a:t>Šíření CSR</a:t>
                      </a:r>
                      <a:endParaRPr lang="cs-CZ" sz="900" baseline="0">
                        <a:effectLst/>
                        <a:latin typeface="Times New Roman" panose="02020603050405020304" pitchFamily="18" charset="0"/>
                        <a:ea typeface="Times New Roman" panose="02020603050405020304" pitchFamily="18" charset="0"/>
                      </a:endParaRPr>
                    </a:p>
                  </a:txBody>
                  <a:tcPr marL="45310" marR="4531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450215" algn="l"/>
                        </a:tabLst>
                      </a:pPr>
                      <a:r>
                        <a:rPr lang="cs-CZ" sz="900" baseline="0">
                          <a:effectLst/>
                          <a:latin typeface="Times New Roman" panose="02020603050405020304" pitchFamily="18" charset="0"/>
                          <a:ea typeface="Calibri" panose="020F0502020204030204" pitchFamily="34" charset="0"/>
                        </a:rPr>
                        <a:t>Monitoring CSR praktik v dodavatelsko-odběratelském řetězci</a:t>
                      </a:r>
                      <a:endParaRPr lang="cs-CZ" sz="900" baseline="0">
                        <a:effectLst/>
                        <a:latin typeface="Times New Roman" panose="02020603050405020304" pitchFamily="18" charset="0"/>
                        <a:ea typeface="Times New Roman" panose="02020603050405020304" pitchFamily="18" charset="0"/>
                      </a:endParaRPr>
                    </a:p>
                  </a:txBody>
                  <a:tcPr marL="45310" marR="4531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5"/>
                  </a:ext>
                </a:extLst>
              </a:tr>
              <a:tr h="190719">
                <a:tc vMerge="1">
                  <a:txBody>
                    <a:bodyPr/>
                    <a:lstStyle/>
                    <a:p>
                      <a:endParaRPr lang="cs-CZ"/>
                    </a:p>
                  </a:txBody>
                  <a:tcPr/>
                </a:tc>
                <a:tc vMerge="1">
                  <a:txBody>
                    <a:bodyPr/>
                    <a:lstStyle/>
                    <a:p>
                      <a:endParaRPr lang="cs-CZ"/>
                    </a:p>
                  </a:txBody>
                  <a:tcPr/>
                </a:tc>
                <a:tc>
                  <a:txBody>
                    <a:bodyPr/>
                    <a:lstStyle/>
                    <a:p>
                      <a:pPr algn="just">
                        <a:lnSpc>
                          <a:spcPct val="150000"/>
                        </a:lnSpc>
                        <a:spcAft>
                          <a:spcPts val="0"/>
                        </a:spcAft>
                        <a:tabLst>
                          <a:tab pos="450215" algn="l"/>
                        </a:tabLst>
                      </a:pPr>
                      <a:r>
                        <a:rPr lang="cs-CZ" sz="900" baseline="0" dirty="0">
                          <a:effectLst/>
                          <a:latin typeface="Times New Roman" panose="02020603050405020304" pitchFamily="18" charset="0"/>
                          <a:ea typeface="Calibri" panose="020F0502020204030204" pitchFamily="34" charset="0"/>
                        </a:rPr>
                        <a:t>Zapojování dodavatelů do CSR aktivit firmy</a:t>
                      </a:r>
                      <a:endParaRPr lang="cs-CZ" sz="900" baseline="0" dirty="0">
                        <a:effectLst/>
                        <a:latin typeface="Times New Roman" panose="02020603050405020304" pitchFamily="18" charset="0"/>
                        <a:ea typeface="Times New Roman" panose="02020603050405020304" pitchFamily="18" charset="0"/>
                      </a:endParaRPr>
                    </a:p>
                  </a:txBody>
                  <a:tcPr marL="45310" marR="4531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6"/>
                  </a:ext>
                </a:extLst>
              </a:tr>
              <a:tr h="244326">
                <a:tc rowSpan="3">
                  <a:txBody>
                    <a:bodyPr/>
                    <a:lstStyle/>
                    <a:p>
                      <a:pPr algn="ctr">
                        <a:lnSpc>
                          <a:spcPct val="150000"/>
                        </a:lnSpc>
                        <a:spcAft>
                          <a:spcPts val="0"/>
                        </a:spcAft>
                        <a:tabLst>
                          <a:tab pos="450215" algn="l"/>
                        </a:tabLst>
                      </a:pPr>
                      <a:r>
                        <a:rPr lang="cs-CZ" sz="900" b="1" baseline="0">
                          <a:effectLst/>
                          <a:latin typeface="Times New Roman" panose="02020603050405020304" pitchFamily="18" charset="0"/>
                          <a:ea typeface="Calibri" panose="020F0502020204030204" pitchFamily="34" charset="0"/>
                        </a:rPr>
                        <a:t>Marketing a reklama</a:t>
                      </a:r>
                      <a:endParaRPr lang="cs-CZ" sz="900" baseline="0">
                        <a:effectLst/>
                        <a:latin typeface="Times New Roman" panose="02020603050405020304" pitchFamily="18" charset="0"/>
                        <a:ea typeface="Times New Roman" panose="02020603050405020304" pitchFamily="18" charset="0"/>
                      </a:endParaRPr>
                    </a:p>
                  </a:txBody>
                  <a:tcPr marL="45310" marR="4531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450215" algn="l"/>
                        </a:tabLst>
                      </a:pPr>
                      <a:r>
                        <a:rPr lang="cs-CZ" sz="900" baseline="0">
                          <a:effectLst/>
                          <a:latin typeface="Times New Roman" panose="02020603050405020304" pitchFamily="18" charset="0"/>
                          <a:ea typeface="Calibri" panose="020F0502020204030204" pitchFamily="34" charset="0"/>
                        </a:rPr>
                        <a:t>Informace o produktech</a:t>
                      </a:r>
                      <a:endParaRPr lang="cs-CZ" sz="900" baseline="0">
                        <a:effectLst/>
                        <a:latin typeface="Times New Roman" panose="02020603050405020304" pitchFamily="18" charset="0"/>
                        <a:ea typeface="Times New Roman" panose="02020603050405020304" pitchFamily="18" charset="0"/>
                      </a:endParaRPr>
                    </a:p>
                  </a:txBody>
                  <a:tcPr marL="45310" marR="453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450215" algn="l"/>
                        </a:tabLst>
                      </a:pPr>
                      <a:r>
                        <a:rPr lang="cs-CZ" sz="900" baseline="0">
                          <a:effectLst/>
                          <a:latin typeface="Times New Roman" panose="02020603050405020304" pitchFamily="18" charset="0"/>
                          <a:ea typeface="Calibri" panose="020F0502020204030204" pitchFamily="34" charset="0"/>
                        </a:rPr>
                        <a:t>Poskytování jasných a přesných informací o výrobcích a službách </a:t>
                      </a:r>
                      <a:endParaRPr lang="cs-CZ" sz="900" baseline="0">
                        <a:effectLst/>
                        <a:latin typeface="Times New Roman" panose="02020603050405020304" pitchFamily="18" charset="0"/>
                        <a:ea typeface="Times New Roman" panose="02020603050405020304" pitchFamily="18" charset="0"/>
                      </a:endParaRPr>
                    </a:p>
                  </a:txBody>
                  <a:tcPr marL="45310" marR="4531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7"/>
                  </a:ext>
                </a:extLst>
              </a:tr>
              <a:tr h="244326">
                <a:tc vMerge="1">
                  <a:txBody>
                    <a:bodyPr/>
                    <a:lstStyle/>
                    <a:p>
                      <a:endParaRPr lang="cs-CZ"/>
                    </a:p>
                  </a:txBody>
                  <a:tcPr/>
                </a:tc>
                <a:tc>
                  <a:txBody>
                    <a:bodyPr/>
                    <a:lstStyle/>
                    <a:p>
                      <a:pPr algn="just">
                        <a:lnSpc>
                          <a:spcPct val="150000"/>
                        </a:lnSpc>
                        <a:spcAft>
                          <a:spcPts val="0"/>
                        </a:spcAft>
                        <a:tabLst>
                          <a:tab pos="450215" algn="l"/>
                        </a:tabLst>
                      </a:pPr>
                      <a:r>
                        <a:rPr lang="cs-CZ" sz="900" baseline="0">
                          <a:effectLst/>
                          <a:latin typeface="Times New Roman" panose="02020603050405020304" pitchFamily="18" charset="0"/>
                          <a:ea typeface="Calibri" panose="020F0502020204030204" pitchFamily="34" charset="0"/>
                        </a:rPr>
                        <a:t>Sdílený marketing</a:t>
                      </a:r>
                      <a:endParaRPr lang="cs-CZ" sz="900" baseline="0">
                        <a:effectLst/>
                        <a:latin typeface="Times New Roman" panose="02020603050405020304" pitchFamily="18" charset="0"/>
                        <a:ea typeface="Times New Roman" panose="02020603050405020304" pitchFamily="18" charset="0"/>
                      </a:endParaRPr>
                    </a:p>
                  </a:txBody>
                  <a:tcPr marL="45310" marR="453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450215" algn="l"/>
                        </a:tabLst>
                      </a:pPr>
                      <a:r>
                        <a:rPr lang="cs-CZ" sz="900" baseline="0">
                          <a:effectLst/>
                          <a:latin typeface="Times New Roman" panose="02020603050405020304" pitchFamily="18" charset="0"/>
                          <a:ea typeface="Calibri" panose="020F0502020204030204" pitchFamily="34" charset="0"/>
                        </a:rPr>
                        <a:t>Použití marketingových aktivit k společné propagaci firmy a dobročinné události</a:t>
                      </a:r>
                      <a:endParaRPr lang="cs-CZ" sz="900" baseline="0">
                        <a:effectLst/>
                        <a:latin typeface="Times New Roman" panose="02020603050405020304" pitchFamily="18" charset="0"/>
                        <a:ea typeface="Times New Roman" panose="02020603050405020304" pitchFamily="18" charset="0"/>
                      </a:endParaRPr>
                    </a:p>
                  </a:txBody>
                  <a:tcPr marL="45310" marR="4531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8"/>
                  </a:ext>
                </a:extLst>
              </a:tr>
              <a:tr h="244326">
                <a:tc vMerge="1">
                  <a:txBody>
                    <a:bodyPr/>
                    <a:lstStyle/>
                    <a:p>
                      <a:endParaRPr lang="cs-CZ"/>
                    </a:p>
                  </a:txBody>
                  <a:tcPr/>
                </a:tc>
                <a:tc>
                  <a:txBody>
                    <a:bodyPr/>
                    <a:lstStyle/>
                    <a:p>
                      <a:pPr algn="just">
                        <a:lnSpc>
                          <a:spcPct val="150000"/>
                        </a:lnSpc>
                        <a:spcAft>
                          <a:spcPts val="0"/>
                        </a:spcAft>
                        <a:tabLst>
                          <a:tab pos="450215" algn="l"/>
                        </a:tabLst>
                      </a:pPr>
                      <a:r>
                        <a:rPr lang="cs-CZ" sz="900" baseline="0">
                          <a:effectLst/>
                          <a:latin typeface="Times New Roman" panose="02020603050405020304" pitchFamily="18" charset="0"/>
                          <a:ea typeface="Calibri" panose="020F0502020204030204" pitchFamily="34" charset="0"/>
                        </a:rPr>
                        <a:t>Reklamní etika</a:t>
                      </a:r>
                      <a:endParaRPr lang="cs-CZ" sz="900" baseline="0">
                        <a:effectLst/>
                        <a:latin typeface="Times New Roman" panose="02020603050405020304" pitchFamily="18" charset="0"/>
                        <a:ea typeface="Times New Roman" panose="02020603050405020304" pitchFamily="18" charset="0"/>
                      </a:endParaRPr>
                    </a:p>
                  </a:txBody>
                  <a:tcPr marL="45310" marR="453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450215" algn="l"/>
                        </a:tabLst>
                      </a:pPr>
                      <a:r>
                        <a:rPr lang="cs-CZ" sz="900" baseline="0" dirty="0">
                          <a:effectLst/>
                          <a:latin typeface="Times New Roman" panose="02020603050405020304" pitchFamily="18" charset="0"/>
                          <a:ea typeface="Calibri" panose="020F0502020204030204" pitchFamily="34" charset="0"/>
                        </a:rPr>
                        <a:t>Dodržování etického kodexu reklamy, např. vydaného Radou pro reklamu</a:t>
                      </a:r>
                      <a:endParaRPr lang="cs-CZ" sz="900" baseline="0" dirty="0">
                        <a:effectLst/>
                        <a:latin typeface="Times New Roman" panose="02020603050405020304" pitchFamily="18" charset="0"/>
                        <a:ea typeface="Times New Roman" panose="02020603050405020304" pitchFamily="18" charset="0"/>
                      </a:endParaRPr>
                    </a:p>
                  </a:txBody>
                  <a:tcPr marL="45310" marR="4531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9"/>
                  </a:ext>
                </a:extLst>
              </a:tr>
            </a:tbl>
          </a:graphicData>
        </a:graphic>
      </p:graphicFrame>
    </p:spTree>
    <p:extLst>
      <p:ext uri="{BB962C8B-B14F-4D97-AF65-F5344CB8AC3E}">
        <p14:creationId xmlns:p14="http://schemas.microsoft.com/office/powerpoint/2010/main" val="41011866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267494"/>
            <a:ext cx="345638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4" name="Zástupný symbol pro obsah 2"/>
          <p:cNvSpPr txBox="1">
            <a:spLocks/>
          </p:cNvSpPr>
          <p:nvPr/>
        </p:nvSpPr>
        <p:spPr>
          <a:xfrm>
            <a:off x="395536" y="1563638"/>
            <a:ext cx="3312368" cy="3024335"/>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1600" b="1">
                <a:solidFill>
                  <a:schemeClr val="bg1"/>
                </a:solidFill>
                <a:latin typeface="Times New Roman" panose="02020603050405020304" pitchFamily="18" charset="0"/>
                <a:cs typeface="Times New Roman" panose="02020603050405020304" pitchFamily="18" charset="0"/>
              </a:rPr>
              <a:t>2. Sociální oblast CSR</a:t>
            </a:r>
          </a:p>
          <a:p>
            <a:pPr marL="0" indent="0">
              <a:buNone/>
            </a:pPr>
            <a:endParaRPr lang="cs-CZ" sz="1600" b="1">
              <a:solidFill>
                <a:schemeClr val="bg1"/>
              </a:solidFill>
              <a:latin typeface="Times New Roman" panose="02020603050405020304" pitchFamily="18" charset="0"/>
              <a:cs typeface="Times New Roman" panose="02020603050405020304" pitchFamily="18" charset="0"/>
            </a:endParaRPr>
          </a:p>
          <a:p>
            <a:r>
              <a:rPr lang="cs-CZ" sz="1600">
                <a:solidFill>
                  <a:schemeClr val="bg1"/>
                </a:solidFill>
                <a:latin typeface="Times New Roman" panose="02020603050405020304" pitchFamily="18" charset="0"/>
                <a:cs typeface="Times New Roman" panose="02020603050405020304" pitchFamily="18" charset="0"/>
              </a:rPr>
              <a:t>Oblast je také možno rozdělit na interní a externí.</a:t>
            </a:r>
          </a:p>
          <a:p>
            <a:pPr lvl="1"/>
            <a:r>
              <a:rPr lang="cs-CZ" sz="1400">
                <a:solidFill>
                  <a:schemeClr val="bg1"/>
                </a:solidFill>
                <a:latin typeface="Times New Roman" panose="02020603050405020304" pitchFamily="18" charset="0"/>
                <a:cs typeface="Times New Roman" panose="02020603050405020304" pitchFamily="18" charset="0"/>
              </a:rPr>
              <a:t>Do interní oblasti se zahrnují </a:t>
            </a:r>
            <a:r>
              <a:rPr lang="cs-CZ" sz="1400" b="1">
                <a:solidFill>
                  <a:schemeClr val="bg1"/>
                </a:solidFill>
                <a:latin typeface="Times New Roman" panose="02020603050405020304" pitchFamily="18" charset="0"/>
                <a:cs typeface="Times New Roman" panose="02020603050405020304" pitchFamily="18" charset="0"/>
              </a:rPr>
              <a:t>zaměstnanci</a:t>
            </a:r>
            <a:r>
              <a:rPr lang="cs-CZ" sz="1400">
                <a:solidFill>
                  <a:schemeClr val="bg1"/>
                </a:solidFill>
                <a:latin typeface="Times New Roman" panose="02020603050405020304" pitchFamily="18" charset="0"/>
                <a:cs typeface="Times New Roman" panose="02020603050405020304" pitchFamily="18" charset="0"/>
              </a:rPr>
              <a:t> a péče o ně, pracovní podmínky, které firma vytváří.</a:t>
            </a:r>
          </a:p>
          <a:p>
            <a:pPr lvl="1"/>
            <a:r>
              <a:rPr lang="cs-CZ" sz="1400">
                <a:solidFill>
                  <a:schemeClr val="bg1"/>
                </a:solidFill>
                <a:latin typeface="Times New Roman" panose="02020603050405020304" pitchFamily="18" charset="0"/>
                <a:cs typeface="Times New Roman" panose="02020603050405020304" pitchFamily="18" charset="0"/>
              </a:rPr>
              <a:t>Do externí sociální oblasti se zařazuje především </a:t>
            </a:r>
            <a:r>
              <a:rPr lang="cs-CZ" sz="1400" b="1">
                <a:solidFill>
                  <a:schemeClr val="bg1"/>
                </a:solidFill>
                <a:latin typeface="Times New Roman" panose="02020603050405020304" pitchFamily="18" charset="0"/>
                <a:cs typeface="Times New Roman" panose="02020603050405020304" pitchFamily="18" charset="0"/>
              </a:rPr>
              <a:t>filantropie </a:t>
            </a:r>
            <a:r>
              <a:rPr lang="cs-CZ" sz="1400">
                <a:solidFill>
                  <a:schemeClr val="bg1"/>
                </a:solidFill>
                <a:latin typeface="Times New Roman" panose="02020603050405020304" pitchFamily="18" charset="0"/>
                <a:cs typeface="Times New Roman" panose="02020603050405020304" pitchFamily="18" charset="0"/>
              </a:rPr>
              <a:t>a </a:t>
            </a:r>
            <a:r>
              <a:rPr lang="cs-CZ" sz="1400" b="1">
                <a:solidFill>
                  <a:schemeClr val="bg1"/>
                </a:solidFill>
                <a:latin typeface="Times New Roman" panose="02020603050405020304" pitchFamily="18" charset="0"/>
                <a:cs typeface="Times New Roman" panose="02020603050405020304" pitchFamily="18" charset="0"/>
              </a:rPr>
              <a:t>spolupráce s místní komunitou</a:t>
            </a:r>
            <a:r>
              <a:rPr lang="cs-CZ" sz="1400">
                <a:solidFill>
                  <a:schemeClr val="bg1"/>
                </a:solidFill>
                <a:latin typeface="Times New Roman" panose="02020603050405020304" pitchFamily="18" charset="0"/>
                <a:cs typeface="Times New Roman" panose="02020603050405020304" pitchFamily="18" charset="0"/>
              </a:rPr>
              <a:t>.</a:t>
            </a:r>
          </a:p>
        </p:txBody>
      </p:sp>
      <p:sp>
        <p:nvSpPr>
          <p:cNvPr id="5" name="Zástupný symbol pro obsah 2"/>
          <p:cNvSpPr txBox="1">
            <a:spLocks/>
          </p:cNvSpPr>
          <p:nvPr/>
        </p:nvSpPr>
        <p:spPr>
          <a:xfrm>
            <a:off x="4067944" y="1059582"/>
            <a:ext cx="4104456" cy="3672408"/>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1400" b="1">
                <a:solidFill>
                  <a:srgbClr val="002060"/>
                </a:solidFill>
                <a:latin typeface="Times New Roman" panose="02020603050405020304" pitchFamily="18" charset="0"/>
                <a:cs typeface="Times New Roman" panose="02020603050405020304" pitchFamily="18" charset="0"/>
              </a:rPr>
              <a:t>Můžeme zde řadit aktivity</a:t>
            </a:r>
            <a:r>
              <a:rPr lang="cs-CZ" sz="1400">
                <a:solidFill>
                  <a:srgbClr val="002060"/>
                </a:solidFill>
                <a:latin typeface="Times New Roman" panose="02020603050405020304" pitchFamily="18" charset="0"/>
                <a:cs typeface="Times New Roman" panose="02020603050405020304" pitchFamily="18" charset="0"/>
              </a:rPr>
              <a:t>:</a:t>
            </a:r>
          </a:p>
          <a:p>
            <a:r>
              <a:rPr lang="cs-CZ" sz="1400">
                <a:solidFill>
                  <a:srgbClr val="002060"/>
                </a:solidFill>
                <a:latin typeface="Times New Roman" panose="02020603050405020304" pitchFamily="18" charset="0"/>
                <a:cs typeface="Times New Roman" panose="02020603050405020304" pitchFamily="18" charset="0"/>
              </a:rPr>
              <a:t>respektování rovných příležitostí, lidských práv, </a:t>
            </a:r>
          </a:p>
          <a:p>
            <a:r>
              <a:rPr lang="cs-CZ" sz="1400">
                <a:solidFill>
                  <a:srgbClr val="002060"/>
                </a:solidFill>
                <a:latin typeface="Times New Roman" panose="02020603050405020304" pitchFamily="18" charset="0"/>
                <a:cs typeface="Times New Roman" panose="02020603050405020304" pitchFamily="18" charset="0"/>
              </a:rPr>
              <a:t>podmínky pro rozvoj zdraví a bezpečnosti,</a:t>
            </a:r>
          </a:p>
          <a:p>
            <a:r>
              <a:rPr lang="cs-CZ" sz="1400">
                <a:solidFill>
                  <a:srgbClr val="002060"/>
                </a:solidFill>
                <a:latin typeface="Times New Roman" panose="02020603050405020304" pitchFamily="18" charset="0"/>
                <a:cs typeface="Times New Roman" panose="02020603050405020304" pitchFamily="18" charset="0"/>
              </a:rPr>
              <a:t>rozvoj a vzdělávání zaměstnanců, </a:t>
            </a:r>
          </a:p>
          <a:p>
            <a:r>
              <a:rPr lang="cs-CZ" sz="1400">
                <a:solidFill>
                  <a:srgbClr val="002060"/>
                </a:solidFill>
                <a:latin typeface="Times New Roman" panose="02020603050405020304" pitchFamily="18" charset="0"/>
                <a:cs typeface="Times New Roman" panose="02020603050405020304" pitchFamily="18" charset="0"/>
              </a:rPr>
              <a:t>filantropie, </a:t>
            </a:r>
          </a:p>
          <a:p>
            <a:r>
              <a:rPr lang="cs-CZ" sz="1400">
                <a:solidFill>
                  <a:srgbClr val="002060"/>
                </a:solidFill>
                <a:latin typeface="Times New Roman" panose="02020603050405020304" pitchFamily="18" charset="0"/>
                <a:cs typeface="Times New Roman" panose="02020603050405020304" pitchFamily="18" charset="0"/>
              </a:rPr>
              <a:t>komunikace se zainteresovanými stranami,</a:t>
            </a:r>
          </a:p>
          <a:p>
            <a:r>
              <a:rPr lang="cs-CZ" sz="1400">
                <a:solidFill>
                  <a:srgbClr val="002060"/>
                </a:solidFill>
                <a:latin typeface="Times New Roman" panose="02020603050405020304" pitchFamily="18" charset="0"/>
                <a:cs typeface="Times New Roman" panose="02020603050405020304" pitchFamily="18" charset="0"/>
              </a:rPr>
              <a:t>zapojení zaměstnanců do sociálních aktivit a další.</a:t>
            </a:r>
          </a:p>
        </p:txBody>
      </p:sp>
      <p:sp>
        <p:nvSpPr>
          <p:cNvPr id="6" name="Nadpis 1"/>
          <p:cNvSpPr txBox="1">
            <a:spLocks/>
          </p:cNvSpPr>
          <p:nvPr/>
        </p:nvSpPr>
        <p:spPr>
          <a:xfrm>
            <a:off x="388132" y="411510"/>
            <a:ext cx="3183160" cy="1656184"/>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pl-PL" sz="2400" b="1">
                <a:solidFill>
                  <a:schemeClr val="bg1"/>
                </a:solidFill>
                <a:latin typeface="Times New Roman" panose="02020603050405020304" pitchFamily="18" charset="0"/>
                <a:cs typeface="Times New Roman" panose="02020603050405020304" pitchFamily="18" charset="0"/>
              </a:rPr>
              <a:t>3 pilíře CSR</a:t>
            </a: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226939"/>
            <a:ext cx="956040" cy="745712"/>
          </a:xfrm>
          <a:prstGeom prst="rect">
            <a:avLst/>
          </a:prstGeom>
        </p:spPr>
      </p:pic>
    </p:spTree>
    <p:extLst>
      <p:ext uri="{BB962C8B-B14F-4D97-AF65-F5344CB8AC3E}">
        <p14:creationId xmlns:p14="http://schemas.microsoft.com/office/powerpoint/2010/main" val="5384575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904656" cy="507703"/>
          </a:xfrm>
        </p:spPr>
        <p:txBody>
          <a:bodyPr/>
          <a:lstStyle/>
          <a:p>
            <a:r>
              <a:rPr lang="cs-CZ"/>
              <a:t>Příklady interních aktivit v sociálním pilíři</a:t>
            </a:r>
            <a:endParaRPr lang="cs-CZ" dirty="0"/>
          </a:p>
        </p:txBody>
      </p:sp>
      <p:graphicFrame>
        <p:nvGraphicFramePr>
          <p:cNvPr id="2" name="Tabulka 1"/>
          <p:cNvGraphicFramePr>
            <a:graphicFrameLocks noGrp="1"/>
          </p:cNvGraphicFramePr>
          <p:nvPr>
            <p:extLst>
              <p:ext uri="{D42A27DB-BD31-4B8C-83A1-F6EECF244321}">
                <p14:modId xmlns:p14="http://schemas.microsoft.com/office/powerpoint/2010/main" val="2620349337"/>
              </p:ext>
            </p:extLst>
          </p:nvPr>
        </p:nvGraphicFramePr>
        <p:xfrm>
          <a:off x="275362" y="703189"/>
          <a:ext cx="7560840" cy="3470601"/>
        </p:xfrm>
        <a:graphic>
          <a:graphicData uri="http://schemas.openxmlformats.org/drawingml/2006/table">
            <a:tbl>
              <a:tblPr firstRow="1" firstCol="1" bandRow="1"/>
              <a:tblGrid>
                <a:gridCol w="1152128">
                  <a:extLst>
                    <a:ext uri="{9D8B030D-6E8A-4147-A177-3AD203B41FA5}">
                      <a16:colId xmlns:a16="http://schemas.microsoft.com/office/drawing/2014/main" val="20000"/>
                    </a:ext>
                  </a:extLst>
                </a:gridCol>
                <a:gridCol w="1368152">
                  <a:extLst>
                    <a:ext uri="{9D8B030D-6E8A-4147-A177-3AD203B41FA5}">
                      <a16:colId xmlns:a16="http://schemas.microsoft.com/office/drawing/2014/main" val="20001"/>
                    </a:ext>
                  </a:extLst>
                </a:gridCol>
                <a:gridCol w="5040560">
                  <a:extLst>
                    <a:ext uri="{9D8B030D-6E8A-4147-A177-3AD203B41FA5}">
                      <a16:colId xmlns:a16="http://schemas.microsoft.com/office/drawing/2014/main" val="20002"/>
                    </a:ext>
                  </a:extLst>
                </a:gridCol>
              </a:tblGrid>
              <a:tr h="66578">
                <a:tc>
                  <a:txBody>
                    <a:bodyPr/>
                    <a:lstStyle/>
                    <a:p>
                      <a:pPr algn="ctr">
                        <a:lnSpc>
                          <a:spcPct val="150000"/>
                        </a:lnSpc>
                        <a:spcAft>
                          <a:spcPts val="0"/>
                        </a:spcAft>
                        <a:tabLst>
                          <a:tab pos="450215" algn="l"/>
                          <a:tab pos="1101725" algn="r"/>
                        </a:tabLst>
                      </a:pPr>
                      <a:r>
                        <a:rPr lang="cs-CZ" sz="1000" b="1">
                          <a:effectLst/>
                          <a:latin typeface="Calibri" panose="020F0502020204030204" pitchFamily="34" charset="0"/>
                          <a:ea typeface="Calibri" panose="020F0502020204030204" pitchFamily="34" charset="0"/>
                        </a:rPr>
                        <a:t>CSR témata</a:t>
                      </a:r>
                      <a:endParaRPr lang="cs-CZ" sz="1000">
                        <a:effectLst/>
                        <a:latin typeface="Times New Roman" panose="02020603050405020304" pitchFamily="18" charset="0"/>
                        <a:ea typeface="Times New Roman" panose="02020603050405020304" pitchFamily="18" charset="0"/>
                      </a:endParaRPr>
                    </a:p>
                  </a:txBody>
                  <a:tcPr marL="22193" marR="22193"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450215" algn="l"/>
                        </a:tabLst>
                      </a:pPr>
                      <a:r>
                        <a:rPr lang="cs-CZ" sz="1000" b="1">
                          <a:effectLst/>
                          <a:latin typeface="Calibri" panose="020F0502020204030204" pitchFamily="34" charset="0"/>
                          <a:ea typeface="Calibri" panose="020F0502020204030204" pitchFamily="34" charset="0"/>
                        </a:rPr>
                        <a:t>CSR aktivity</a:t>
                      </a:r>
                      <a:endParaRPr lang="cs-CZ" sz="1000">
                        <a:effectLst/>
                        <a:latin typeface="Times New Roman" panose="02020603050405020304" pitchFamily="18" charset="0"/>
                        <a:ea typeface="Times New Roman" panose="02020603050405020304" pitchFamily="18" charset="0"/>
                      </a:endParaRPr>
                    </a:p>
                  </a:txBody>
                  <a:tcPr marL="22193" marR="221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450215" algn="l"/>
                        </a:tabLst>
                      </a:pPr>
                      <a:r>
                        <a:rPr lang="cs-CZ" sz="1000" b="1">
                          <a:effectLst/>
                          <a:latin typeface="Calibri" panose="020F0502020204030204" pitchFamily="34" charset="0"/>
                          <a:ea typeface="Calibri" panose="020F0502020204030204" pitchFamily="34" charset="0"/>
                        </a:rPr>
                        <a:t>Příklady</a:t>
                      </a:r>
                      <a:endParaRPr lang="cs-CZ" sz="1000">
                        <a:effectLst/>
                        <a:latin typeface="Times New Roman" panose="02020603050405020304" pitchFamily="18" charset="0"/>
                        <a:ea typeface="Times New Roman" panose="02020603050405020304" pitchFamily="18" charset="0"/>
                      </a:endParaRPr>
                    </a:p>
                  </a:txBody>
                  <a:tcPr marL="22193" marR="22193"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66578">
                <a:tc rowSpan="6">
                  <a:txBody>
                    <a:bodyPr/>
                    <a:lstStyle/>
                    <a:p>
                      <a:pPr algn="ctr">
                        <a:lnSpc>
                          <a:spcPct val="150000"/>
                        </a:lnSpc>
                        <a:spcAft>
                          <a:spcPts val="0"/>
                        </a:spcAft>
                        <a:tabLst>
                          <a:tab pos="450215" algn="l"/>
                        </a:tabLst>
                      </a:pPr>
                      <a:r>
                        <a:rPr lang="cs-CZ" sz="1000" b="1">
                          <a:effectLst/>
                          <a:latin typeface="Calibri" panose="020F0502020204030204" pitchFamily="34" charset="0"/>
                          <a:ea typeface="Calibri" panose="020F0502020204030204" pitchFamily="34" charset="0"/>
                        </a:rPr>
                        <a:t>Zapojení zaměstnanců a komunikace</a:t>
                      </a:r>
                      <a:endParaRPr lang="cs-CZ" sz="1000">
                        <a:effectLst/>
                        <a:latin typeface="Times New Roman" panose="02020603050405020304" pitchFamily="18" charset="0"/>
                        <a:ea typeface="Times New Roman" panose="02020603050405020304" pitchFamily="18" charset="0"/>
                      </a:endParaRPr>
                    </a:p>
                  </a:txBody>
                  <a:tcPr marL="22193" marR="22193"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rowSpan="2">
                  <a:txBody>
                    <a:bodyPr/>
                    <a:lstStyle/>
                    <a:p>
                      <a:pPr algn="ctr">
                        <a:lnSpc>
                          <a:spcPct val="150000"/>
                        </a:lnSpc>
                        <a:spcAft>
                          <a:spcPts val="0"/>
                        </a:spcAft>
                        <a:tabLst>
                          <a:tab pos="450215" algn="l"/>
                        </a:tabLst>
                      </a:pPr>
                      <a:r>
                        <a:rPr lang="cs-CZ" sz="1000">
                          <a:effectLst/>
                          <a:latin typeface="Calibri" panose="020F0502020204030204" pitchFamily="34" charset="0"/>
                          <a:ea typeface="Calibri" panose="020F0502020204030204" pitchFamily="34" charset="0"/>
                        </a:rPr>
                        <a:t>Zjišťování zpětné vazby</a:t>
                      </a:r>
                      <a:endParaRPr lang="cs-CZ" sz="1000">
                        <a:effectLst/>
                        <a:latin typeface="Times New Roman" panose="02020603050405020304" pitchFamily="18" charset="0"/>
                        <a:ea typeface="Times New Roman" panose="02020603050405020304" pitchFamily="18" charset="0"/>
                      </a:endParaRPr>
                    </a:p>
                  </a:txBody>
                  <a:tcPr marL="22193" marR="221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450215" algn="l"/>
                        </a:tabLst>
                      </a:pPr>
                      <a:r>
                        <a:rPr lang="cs-CZ" sz="1000">
                          <a:effectLst/>
                          <a:latin typeface="Calibri" panose="020F0502020204030204" pitchFamily="34" charset="0"/>
                          <a:ea typeface="Calibri" panose="020F0502020204030204" pitchFamily="34" charset="0"/>
                        </a:rPr>
                        <a:t>Průzkum spokojenosti</a:t>
                      </a:r>
                      <a:endParaRPr lang="cs-CZ" sz="1000">
                        <a:effectLst/>
                        <a:latin typeface="Times New Roman" panose="02020603050405020304" pitchFamily="18" charset="0"/>
                        <a:ea typeface="Times New Roman" panose="02020603050405020304" pitchFamily="18" charset="0"/>
                      </a:endParaRPr>
                    </a:p>
                  </a:txBody>
                  <a:tcPr marL="22193" marR="22193"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66578">
                <a:tc vMerge="1">
                  <a:txBody>
                    <a:bodyPr/>
                    <a:lstStyle/>
                    <a:p>
                      <a:endParaRPr lang="cs-CZ"/>
                    </a:p>
                  </a:txBody>
                  <a:tcPr/>
                </a:tc>
                <a:tc vMerge="1">
                  <a:txBody>
                    <a:bodyPr/>
                    <a:lstStyle/>
                    <a:p>
                      <a:endParaRPr lang="cs-CZ"/>
                    </a:p>
                  </a:txBody>
                  <a:tcPr/>
                </a:tc>
                <a:tc>
                  <a:txBody>
                    <a:bodyPr/>
                    <a:lstStyle/>
                    <a:p>
                      <a:pPr algn="just">
                        <a:lnSpc>
                          <a:spcPct val="150000"/>
                        </a:lnSpc>
                        <a:spcAft>
                          <a:spcPts val="0"/>
                        </a:spcAft>
                        <a:tabLst>
                          <a:tab pos="450215" algn="l"/>
                        </a:tabLst>
                      </a:pPr>
                      <a:r>
                        <a:rPr lang="cs-CZ" sz="1000">
                          <a:effectLst/>
                          <a:latin typeface="Calibri" panose="020F0502020204030204" pitchFamily="34" charset="0"/>
                          <a:ea typeface="Calibri" panose="020F0502020204030204" pitchFamily="34" charset="0"/>
                        </a:rPr>
                        <a:t>Evidence a řešení stížností</a:t>
                      </a:r>
                      <a:endParaRPr lang="cs-CZ" sz="1000">
                        <a:effectLst/>
                        <a:latin typeface="Times New Roman" panose="02020603050405020304" pitchFamily="18" charset="0"/>
                        <a:ea typeface="Times New Roman" panose="02020603050405020304" pitchFamily="18" charset="0"/>
                      </a:endParaRPr>
                    </a:p>
                  </a:txBody>
                  <a:tcPr marL="22193" marR="22193"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33156">
                <a:tc vMerge="1">
                  <a:txBody>
                    <a:bodyPr/>
                    <a:lstStyle/>
                    <a:p>
                      <a:endParaRPr lang="cs-CZ"/>
                    </a:p>
                  </a:txBody>
                  <a:tcPr/>
                </a:tc>
                <a:tc rowSpan="2">
                  <a:txBody>
                    <a:bodyPr/>
                    <a:lstStyle/>
                    <a:p>
                      <a:pPr algn="ctr">
                        <a:lnSpc>
                          <a:spcPct val="150000"/>
                        </a:lnSpc>
                        <a:spcAft>
                          <a:spcPts val="0"/>
                        </a:spcAft>
                        <a:tabLst>
                          <a:tab pos="450215" algn="l"/>
                        </a:tabLst>
                      </a:pPr>
                      <a:r>
                        <a:rPr lang="cs-CZ" sz="1000">
                          <a:effectLst/>
                          <a:latin typeface="Calibri" panose="020F0502020204030204" pitchFamily="34" charset="0"/>
                          <a:ea typeface="Calibri" panose="020F0502020204030204" pitchFamily="34" charset="0"/>
                        </a:rPr>
                        <a:t>Zapojení do rozhodování</a:t>
                      </a:r>
                      <a:endParaRPr lang="cs-CZ" sz="1000">
                        <a:effectLst/>
                        <a:latin typeface="Times New Roman" panose="02020603050405020304" pitchFamily="18" charset="0"/>
                        <a:ea typeface="Times New Roman" panose="02020603050405020304" pitchFamily="18" charset="0"/>
                      </a:endParaRPr>
                    </a:p>
                  </a:txBody>
                  <a:tcPr marL="22193" marR="221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450215" algn="l"/>
                        </a:tabLst>
                      </a:pPr>
                      <a:r>
                        <a:rPr lang="cs-CZ" sz="1000">
                          <a:effectLst/>
                          <a:latin typeface="Calibri" panose="020F0502020204030204" pitchFamily="34" charset="0"/>
                          <a:ea typeface="Calibri" panose="020F0502020204030204" pitchFamily="34" charset="0"/>
                        </a:rPr>
                        <a:t>Sběr návrhů na zlepšení výkonnosti formy</a:t>
                      </a:r>
                      <a:endParaRPr lang="cs-CZ" sz="1000">
                        <a:effectLst/>
                        <a:latin typeface="Times New Roman" panose="02020603050405020304" pitchFamily="18" charset="0"/>
                        <a:ea typeface="Times New Roman" panose="02020603050405020304" pitchFamily="18" charset="0"/>
                      </a:endParaRPr>
                    </a:p>
                  </a:txBody>
                  <a:tcPr marL="22193" marR="22193"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133156">
                <a:tc vMerge="1">
                  <a:txBody>
                    <a:bodyPr/>
                    <a:lstStyle/>
                    <a:p>
                      <a:endParaRPr lang="cs-CZ"/>
                    </a:p>
                  </a:txBody>
                  <a:tcPr/>
                </a:tc>
                <a:tc vMerge="1">
                  <a:txBody>
                    <a:bodyPr/>
                    <a:lstStyle/>
                    <a:p>
                      <a:endParaRPr lang="cs-CZ"/>
                    </a:p>
                  </a:txBody>
                  <a:tcPr/>
                </a:tc>
                <a:tc>
                  <a:txBody>
                    <a:bodyPr/>
                    <a:lstStyle/>
                    <a:p>
                      <a:pPr algn="just">
                        <a:lnSpc>
                          <a:spcPct val="150000"/>
                        </a:lnSpc>
                        <a:spcAft>
                          <a:spcPts val="0"/>
                        </a:spcAft>
                        <a:tabLst>
                          <a:tab pos="450215" algn="l"/>
                        </a:tabLst>
                      </a:pPr>
                      <a:r>
                        <a:rPr lang="cs-CZ" sz="1000">
                          <a:effectLst/>
                          <a:latin typeface="Calibri" panose="020F0502020204030204" pitchFamily="34" charset="0"/>
                          <a:ea typeface="Calibri" panose="020F0502020204030204" pitchFamily="34" charset="0"/>
                        </a:rPr>
                        <a:t>Vliv zaměstnanců na zaměření CSR aktivit</a:t>
                      </a:r>
                      <a:endParaRPr lang="cs-CZ" sz="1000">
                        <a:effectLst/>
                        <a:latin typeface="Times New Roman" panose="02020603050405020304" pitchFamily="18" charset="0"/>
                        <a:ea typeface="Times New Roman" panose="02020603050405020304" pitchFamily="18" charset="0"/>
                      </a:endParaRPr>
                    </a:p>
                  </a:txBody>
                  <a:tcPr marL="22193" marR="22193"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133156">
                <a:tc vMerge="1">
                  <a:txBody>
                    <a:bodyPr/>
                    <a:lstStyle/>
                    <a:p>
                      <a:endParaRPr lang="cs-CZ"/>
                    </a:p>
                  </a:txBody>
                  <a:tcPr/>
                </a:tc>
                <a:tc rowSpan="2">
                  <a:txBody>
                    <a:bodyPr/>
                    <a:lstStyle/>
                    <a:p>
                      <a:pPr algn="ctr">
                        <a:lnSpc>
                          <a:spcPct val="150000"/>
                        </a:lnSpc>
                        <a:spcAft>
                          <a:spcPts val="0"/>
                        </a:spcAft>
                        <a:tabLst>
                          <a:tab pos="450215" algn="l"/>
                        </a:tabLst>
                      </a:pPr>
                      <a:r>
                        <a:rPr lang="cs-CZ" sz="1000">
                          <a:effectLst/>
                          <a:latin typeface="Calibri" panose="020F0502020204030204" pitchFamily="34" charset="0"/>
                          <a:ea typeface="Calibri" panose="020F0502020204030204" pitchFamily="34" charset="0"/>
                        </a:rPr>
                        <a:t>Interní komunikace</a:t>
                      </a:r>
                      <a:endParaRPr lang="cs-CZ" sz="1000">
                        <a:effectLst/>
                        <a:latin typeface="Times New Roman" panose="02020603050405020304" pitchFamily="18" charset="0"/>
                        <a:ea typeface="Times New Roman" panose="02020603050405020304" pitchFamily="18" charset="0"/>
                      </a:endParaRPr>
                    </a:p>
                  </a:txBody>
                  <a:tcPr marL="22193" marR="221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450215" algn="l"/>
                        </a:tabLst>
                      </a:pPr>
                      <a:r>
                        <a:rPr lang="cs-CZ" sz="1000">
                          <a:effectLst/>
                          <a:latin typeface="Calibri" panose="020F0502020204030204" pitchFamily="34" charset="0"/>
                          <a:ea typeface="Calibri" panose="020F0502020204030204" pitchFamily="34" charset="0"/>
                        </a:rPr>
                        <a:t>Využití prostředků interní komunikace</a:t>
                      </a:r>
                      <a:endParaRPr lang="cs-CZ" sz="1000">
                        <a:effectLst/>
                        <a:latin typeface="Times New Roman" panose="02020603050405020304" pitchFamily="18" charset="0"/>
                        <a:ea typeface="Times New Roman" panose="02020603050405020304" pitchFamily="18" charset="0"/>
                      </a:endParaRPr>
                    </a:p>
                  </a:txBody>
                  <a:tcPr marL="22193" marR="22193"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66578">
                <a:tc vMerge="1">
                  <a:txBody>
                    <a:bodyPr/>
                    <a:lstStyle/>
                    <a:p>
                      <a:endParaRPr lang="cs-CZ"/>
                    </a:p>
                  </a:txBody>
                  <a:tcPr/>
                </a:tc>
                <a:tc vMerge="1">
                  <a:txBody>
                    <a:bodyPr/>
                    <a:lstStyle/>
                    <a:p>
                      <a:endParaRPr lang="cs-CZ"/>
                    </a:p>
                  </a:txBody>
                  <a:tcPr/>
                </a:tc>
                <a:tc>
                  <a:txBody>
                    <a:bodyPr/>
                    <a:lstStyle/>
                    <a:p>
                      <a:pPr algn="just">
                        <a:lnSpc>
                          <a:spcPct val="150000"/>
                        </a:lnSpc>
                        <a:spcAft>
                          <a:spcPts val="0"/>
                        </a:spcAft>
                        <a:tabLst>
                          <a:tab pos="450215" algn="l"/>
                        </a:tabLst>
                      </a:pPr>
                      <a:r>
                        <a:rPr lang="cs-CZ" sz="1000">
                          <a:effectLst/>
                          <a:latin typeface="Calibri" panose="020F0502020204030204" pitchFamily="34" charset="0"/>
                          <a:ea typeface="Calibri" panose="020F0502020204030204" pitchFamily="34" charset="0"/>
                        </a:rPr>
                        <a:t>Informování uchazečů o práci o CSR</a:t>
                      </a:r>
                      <a:endParaRPr lang="cs-CZ" sz="1000">
                        <a:effectLst/>
                        <a:latin typeface="Times New Roman" panose="02020603050405020304" pitchFamily="18" charset="0"/>
                        <a:ea typeface="Times New Roman" panose="02020603050405020304" pitchFamily="18" charset="0"/>
                      </a:endParaRPr>
                    </a:p>
                  </a:txBody>
                  <a:tcPr marL="22193" marR="22193"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66578">
                <a:tc rowSpan="8">
                  <a:txBody>
                    <a:bodyPr/>
                    <a:lstStyle/>
                    <a:p>
                      <a:pPr algn="ctr">
                        <a:lnSpc>
                          <a:spcPct val="150000"/>
                        </a:lnSpc>
                        <a:spcAft>
                          <a:spcPts val="0"/>
                        </a:spcAft>
                        <a:tabLst>
                          <a:tab pos="450215" algn="l"/>
                        </a:tabLst>
                      </a:pPr>
                      <a:r>
                        <a:rPr lang="cs-CZ" sz="1000" b="1">
                          <a:effectLst/>
                          <a:latin typeface="Calibri" panose="020F0502020204030204" pitchFamily="34" charset="0"/>
                          <a:ea typeface="Calibri" panose="020F0502020204030204" pitchFamily="34" charset="0"/>
                        </a:rPr>
                        <a:t>Ohodnocení za práci</a:t>
                      </a:r>
                      <a:endParaRPr lang="cs-CZ" sz="1000">
                        <a:effectLst/>
                        <a:latin typeface="Times New Roman" panose="02020603050405020304" pitchFamily="18" charset="0"/>
                        <a:ea typeface="Times New Roman" panose="02020603050405020304" pitchFamily="18" charset="0"/>
                      </a:endParaRPr>
                    </a:p>
                  </a:txBody>
                  <a:tcPr marL="22193" marR="22193"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450215" algn="l"/>
                        </a:tabLst>
                      </a:pPr>
                      <a:r>
                        <a:rPr lang="cs-CZ" sz="1000">
                          <a:effectLst/>
                          <a:latin typeface="Calibri" panose="020F0502020204030204" pitchFamily="34" charset="0"/>
                          <a:ea typeface="Calibri" panose="020F0502020204030204" pitchFamily="34" charset="0"/>
                        </a:rPr>
                        <a:t>Finanční ohodnocení</a:t>
                      </a:r>
                      <a:endParaRPr lang="cs-CZ" sz="1000">
                        <a:effectLst/>
                        <a:latin typeface="Times New Roman" panose="02020603050405020304" pitchFamily="18" charset="0"/>
                        <a:ea typeface="Times New Roman" panose="02020603050405020304" pitchFamily="18" charset="0"/>
                      </a:endParaRPr>
                    </a:p>
                  </a:txBody>
                  <a:tcPr marL="22193" marR="221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450215" algn="l"/>
                        </a:tabLst>
                      </a:pPr>
                      <a:r>
                        <a:rPr lang="cs-CZ" sz="1000">
                          <a:effectLst/>
                          <a:latin typeface="Calibri" panose="020F0502020204030204" pitchFamily="34" charset="0"/>
                          <a:ea typeface="Calibri" panose="020F0502020204030204" pitchFamily="34" charset="0"/>
                        </a:rPr>
                        <a:t>Odpovídající platové ohodnocení</a:t>
                      </a:r>
                      <a:endParaRPr lang="cs-CZ" sz="1000">
                        <a:effectLst/>
                        <a:latin typeface="Times New Roman" panose="02020603050405020304" pitchFamily="18" charset="0"/>
                        <a:ea typeface="Times New Roman" panose="02020603050405020304" pitchFamily="18" charset="0"/>
                      </a:endParaRPr>
                    </a:p>
                  </a:txBody>
                  <a:tcPr marL="22193" marR="22193"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66578">
                <a:tc vMerge="1">
                  <a:txBody>
                    <a:bodyPr/>
                    <a:lstStyle/>
                    <a:p>
                      <a:endParaRPr lang="cs-CZ"/>
                    </a:p>
                  </a:txBody>
                  <a:tcPr/>
                </a:tc>
                <a:tc rowSpan="7">
                  <a:txBody>
                    <a:bodyPr/>
                    <a:lstStyle/>
                    <a:p>
                      <a:pPr algn="ctr">
                        <a:lnSpc>
                          <a:spcPct val="150000"/>
                        </a:lnSpc>
                        <a:spcAft>
                          <a:spcPts val="0"/>
                        </a:spcAft>
                        <a:tabLst>
                          <a:tab pos="450215" algn="l"/>
                        </a:tabLst>
                      </a:pPr>
                      <a:r>
                        <a:rPr lang="cs-CZ" sz="1000">
                          <a:effectLst/>
                          <a:latin typeface="Calibri" panose="020F0502020204030204" pitchFamily="34" charset="0"/>
                          <a:ea typeface="Calibri" panose="020F0502020204030204" pitchFamily="34" charset="0"/>
                        </a:rPr>
                        <a:t>Nefinanční benefity</a:t>
                      </a:r>
                      <a:endParaRPr lang="cs-CZ" sz="1000">
                        <a:effectLst/>
                        <a:latin typeface="Times New Roman" panose="02020603050405020304" pitchFamily="18" charset="0"/>
                        <a:ea typeface="Times New Roman" panose="02020603050405020304" pitchFamily="18" charset="0"/>
                      </a:endParaRPr>
                    </a:p>
                  </a:txBody>
                  <a:tcPr marL="22193" marR="221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450215" algn="l"/>
                        </a:tabLst>
                      </a:pPr>
                      <a:r>
                        <a:rPr lang="cs-CZ" sz="1000">
                          <a:effectLst/>
                          <a:latin typeface="Calibri" panose="020F0502020204030204" pitchFamily="34" charset="0"/>
                          <a:ea typeface="Calibri" panose="020F0502020204030204" pitchFamily="34" charset="0"/>
                        </a:rPr>
                        <a:t>Sportovní a relaxační využití</a:t>
                      </a:r>
                      <a:endParaRPr lang="cs-CZ" sz="1000">
                        <a:effectLst/>
                        <a:latin typeface="Times New Roman" panose="02020603050405020304" pitchFamily="18" charset="0"/>
                        <a:ea typeface="Times New Roman" panose="02020603050405020304" pitchFamily="18" charset="0"/>
                      </a:endParaRPr>
                    </a:p>
                  </a:txBody>
                  <a:tcPr marL="22193" marR="22193"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66578">
                <a:tc vMerge="1">
                  <a:txBody>
                    <a:bodyPr/>
                    <a:lstStyle/>
                    <a:p>
                      <a:endParaRPr lang="cs-CZ"/>
                    </a:p>
                  </a:txBody>
                  <a:tcPr/>
                </a:tc>
                <a:tc vMerge="1">
                  <a:txBody>
                    <a:bodyPr/>
                    <a:lstStyle/>
                    <a:p>
                      <a:endParaRPr lang="cs-CZ"/>
                    </a:p>
                  </a:txBody>
                  <a:tcPr/>
                </a:tc>
                <a:tc>
                  <a:txBody>
                    <a:bodyPr/>
                    <a:lstStyle/>
                    <a:p>
                      <a:pPr algn="just">
                        <a:lnSpc>
                          <a:spcPct val="150000"/>
                        </a:lnSpc>
                        <a:spcAft>
                          <a:spcPts val="0"/>
                        </a:spcAft>
                        <a:tabLst>
                          <a:tab pos="450215" algn="l"/>
                        </a:tabLst>
                      </a:pPr>
                      <a:r>
                        <a:rPr lang="cs-CZ" sz="1000">
                          <a:effectLst/>
                          <a:latin typeface="Calibri" panose="020F0502020204030204" pitchFamily="34" charset="0"/>
                          <a:ea typeface="Calibri" panose="020F0502020204030204" pitchFamily="34" charset="0"/>
                        </a:rPr>
                        <a:t>Kulturní využití</a:t>
                      </a:r>
                      <a:endParaRPr lang="cs-CZ" sz="1000">
                        <a:effectLst/>
                        <a:latin typeface="Times New Roman" panose="02020603050405020304" pitchFamily="18" charset="0"/>
                        <a:ea typeface="Times New Roman" panose="02020603050405020304" pitchFamily="18" charset="0"/>
                      </a:endParaRPr>
                    </a:p>
                  </a:txBody>
                  <a:tcPr marL="22193" marR="22193"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r h="66578">
                <a:tc vMerge="1">
                  <a:txBody>
                    <a:bodyPr/>
                    <a:lstStyle/>
                    <a:p>
                      <a:endParaRPr lang="cs-CZ"/>
                    </a:p>
                  </a:txBody>
                  <a:tcPr/>
                </a:tc>
                <a:tc vMerge="1">
                  <a:txBody>
                    <a:bodyPr/>
                    <a:lstStyle/>
                    <a:p>
                      <a:endParaRPr lang="cs-CZ"/>
                    </a:p>
                  </a:txBody>
                  <a:tcPr/>
                </a:tc>
                <a:tc>
                  <a:txBody>
                    <a:bodyPr/>
                    <a:lstStyle/>
                    <a:p>
                      <a:pPr algn="just">
                        <a:lnSpc>
                          <a:spcPct val="150000"/>
                        </a:lnSpc>
                        <a:spcAft>
                          <a:spcPts val="0"/>
                        </a:spcAft>
                        <a:tabLst>
                          <a:tab pos="450215" algn="l"/>
                        </a:tabLst>
                      </a:pPr>
                      <a:r>
                        <a:rPr lang="cs-CZ" sz="1000">
                          <a:effectLst/>
                          <a:latin typeface="Calibri" panose="020F0502020204030204" pitchFamily="34" charset="0"/>
                          <a:ea typeface="Calibri" panose="020F0502020204030204" pitchFamily="34" charset="0"/>
                        </a:rPr>
                        <a:t>Společenské akce pro zaměstnance</a:t>
                      </a:r>
                      <a:endParaRPr lang="cs-CZ" sz="1000">
                        <a:effectLst/>
                        <a:latin typeface="Times New Roman" panose="02020603050405020304" pitchFamily="18" charset="0"/>
                        <a:ea typeface="Times New Roman" panose="02020603050405020304" pitchFamily="18" charset="0"/>
                      </a:endParaRPr>
                    </a:p>
                  </a:txBody>
                  <a:tcPr marL="22193" marR="22193"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0"/>
                  </a:ext>
                </a:extLst>
              </a:tr>
              <a:tr h="66578">
                <a:tc vMerge="1">
                  <a:txBody>
                    <a:bodyPr/>
                    <a:lstStyle/>
                    <a:p>
                      <a:endParaRPr lang="cs-CZ"/>
                    </a:p>
                  </a:txBody>
                  <a:tcPr/>
                </a:tc>
                <a:tc vMerge="1">
                  <a:txBody>
                    <a:bodyPr/>
                    <a:lstStyle/>
                    <a:p>
                      <a:endParaRPr lang="cs-CZ"/>
                    </a:p>
                  </a:txBody>
                  <a:tcPr/>
                </a:tc>
                <a:tc>
                  <a:txBody>
                    <a:bodyPr/>
                    <a:lstStyle/>
                    <a:p>
                      <a:pPr algn="just">
                        <a:lnSpc>
                          <a:spcPct val="150000"/>
                        </a:lnSpc>
                        <a:spcAft>
                          <a:spcPts val="0"/>
                        </a:spcAft>
                        <a:tabLst>
                          <a:tab pos="450215" algn="l"/>
                        </a:tabLst>
                      </a:pPr>
                      <a:r>
                        <a:rPr lang="cs-CZ" sz="1000">
                          <a:effectLst/>
                          <a:latin typeface="Calibri" panose="020F0502020204030204" pitchFamily="34" charset="0"/>
                          <a:ea typeface="Calibri" panose="020F0502020204030204" pitchFamily="34" charset="0"/>
                        </a:rPr>
                        <a:t>Navýšení dovolené a volna</a:t>
                      </a:r>
                      <a:endParaRPr lang="cs-CZ" sz="1000">
                        <a:effectLst/>
                        <a:latin typeface="Times New Roman" panose="02020603050405020304" pitchFamily="18" charset="0"/>
                        <a:ea typeface="Times New Roman" panose="02020603050405020304" pitchFamily="18" charset="0"/>
                      </a:endParaRPr>
                    </a:p>
                  </a:txBody>
                  <a:tcPr marL="22193" marR="22193"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1"/>
                  </a:ext>
                </a:extLst>
              </a:tr>
              <a:tr h="133156">
                <a:tc vMerge="1">
                  <a:txBody>
                    <a:bodyPr/>
                    <a:lstStyle/>
                    <a:p>
                      <a:endParaRPr lang="cs-CZ"/>
                    </a:p>
                  </a:txBody>
                  <a:tcPr/>
                </a:tc>
                <a:tc vMerge="1">
                  <a:txBody>
                    <a:bodyPr/>
                    <a:lstStyle/>
                    <a:p>
                      <a:endParaRPr lang="cs-CZ"/>
                    </a:p>
                  </a:txBody>
                  <a:tcPr/>
                </a:tc>
                <a:tc>
                  <a:txBody>
                    <a:bodyPr/>
                    <a:lstStyle/>
                    <a:p>
                      <a:pPr algn="just">
                        <a:lnSpc>
                          <a:spcPct val="150000"/>
                        </a:lnSpc>
                        <a:spcAft>
                          <a:spcPts val="0"/>
                        </a:spcAft>
                        <a:tabLst>
                          <a:tab pos="450215" algn="l"/>
                        </a:tabLst>
                      </a:pPr>
                      <a:r>
                        <a:rPr lang="cs-CZ" sz="1000">
                          <a:effectLst/>
                          <a:latin typeface="Calibri" panose="020F0502020204030204" pitchFamily="34" charset="0"/>
                          <a:ea typeface="Calibri" panose="020F0502020204030204" pitchFamily="34" charset="0"/>
                        </a:rPr>
                        <a:t>Osobní komfort (notebook, auto, mobil)</a:t>
                      </a:r>
                      <a:endParaRPr lang="cs-CZ" sz="1000">
                        <a:effectLst/>
                        <a:latin typeface="Times New Roman" panose="02020603050405020304" pitchFamily="18" charset="0"/>
                        <a:ea typeface="Times New Roman" panose="02020603050405020304" pitchFamily="18" charset="0"/>
                      </a:endParaRPr>
                    </a:p>
                  </a:txBody>
                  <a:tcPr marL="22193" marR="22193"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2"/>
                  </a:ext>
                </a:extLst>
              </a:tr>
              <a:tr h="66578">
                <a:tc vMerge="1">
                  <a:txBody>
                    <a:bodyPr/>
                    <a:lstStyle/>
                    <a:p>
                      <a:endParaRPr lang="cs-CZ"/>
                    </a:p>
                  </a:txBody>
                  <a:tcPr/>
                </a:tc>
                <a:tc vMerge="1">
                  <a:txBody>
                    <a:bodyPr/>
                    <a:lstStyle/>
                    <a:p>
                      <a:endParaRPr lang="cs-CZ"/>
                    </a:p>
                  </a:txBody>
                  <a:tcPr/>
                </a:tc>
                <a:tc>
                  <a:txBody>
                    <a:bodyPr/>
                    <a:lstStyle/>
                    <a:p>
                      <a:pPr algn="just">
                        <a:lnSpc>
                          <a:spcPct val="150000"/>
                        </a:lnSpc>
                        <a:spcAft>
                          <a:spcPts val="0"/>
                        </a:spcAft>
                        <a:tabLst>
                          <a:tab pos="450215" algn="l"/>
                        </a:tabLst>
                      </a:pPr>
                      <a:r>
                        <a:rPr lang="cs-CZ" sz="1000">
                          <a:effectLst/>
                          <a:latin typeface="Calibri" panose="020F0502020204030204" pitchFamily="34" charset="0"/>
                          <a:ea typeface="Calibri" panose="020F0502020204030204" pitchFamily="34" charset="0"/>
                        </a:rPr>
                        <a:t>Příspěvek na dojíždění do práce</a:t>
                      </a:r>
                      <a:endParaRPr lang="cs-CZ" sz="1000">
                        <a:effectLst/>
                        <a:latin typeface="Times New Roman" panose="02020603050405020304" pitchFamily="18" charset="0"/>
                        <a:ea typeface="Times New Roman" panose="02020603050405020304" pitchFamily="18" charset="0"/>
                      </a:endParaRPr>
                    </a:p>
                  </a:txBody>
                  <a:tcPr marL="22193" marR="22193"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3"/>
                  </a:ext>
                </a:extLst>
              </a:tr>
              <a:tr h="66578">
                <a:tc vMerge="1">
                  <a:txBody>
                    <a:bodyPr/>
                    <a:lstStyle/>
                    <a:p>
                      <a:endParaRPr lang="cs-CZ"/>
                    </a:p>
                  </a:txBody>
                  <a:tcPr/>
                </a:tc>
                <a:tc vMerge="1">
                  <a:txBody>
                    <a:bodyPr/>
                    <a:lstStyle/>
                    <a:p>
                      <a:endParaRPr lang="cs-CZ"/>
                    </a:p>
                  </a:txBody>
                  <a:tcPr/>
                </a:tc>
                <a:tc>
                  <a:txBody>
                    <a:bodyPr/>
                    <a:lstStyle/>
                    <a:p>
                      <a:pPr algn="just">
                        <a:lnSpc>
                          <a:spcPct val="150000"/>
                        </a:lnSpc>
                        <a:spcAft>
                          <a:spcPts val="0"/>
                        </a:spcAft>
                        <a:tabLst>
                          <a:tab pos="450215" algn="l"/>
                        </a:tabLst>
                      </a:pPr>
                      <a:r>
                        <a:rPr lang="cs-CZ" sz="1000">
                          <a:effectLst/>
                          <a:latin typeface="Calibri" panose="020F0502020204030204" pitchFamily="34" charset="0"/>
                          <a:ea typeface="Calibri" panose="020F0502020204030204" pitchFamily="34" charset="0"/>
                        </a:rPr>
                        <a:t>Zaměstnanecké akcie</a:t>
                      </a:r>
                      <a:endParaRPr lang="cs-CZ" sz="1000">
                        <a:effectLst/>
                        <a:latin typeface="Times New Roman" panose="02020603050405020304" pitchFamily="18" charset="0"/>
                        <a:ea typeface="Times New Roman" panose="02020603050405020304" pitchFamily="18" charset="0"/>
                      </a:endParaRPr>
                    </a:p>
                  </a:txBody>
                  <a:tcPr marL="22193" marR="22193"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4"/>
                  </a:ext>
                </a:extLst>
              </a:tr>
              <a:tr h="66578">
                <a:tc rowSpan="2">
                  <a:txBody>
                    <a:bodyPr/>
                    <a:lstStyle/>
                    <a:p>
                      <a:pPr algn="ctr">
                        <a:lnSpc>
                          <a:spcPct val="150000"/>
                        </a:lnSpc>
                        <a:spcAft>
                          <a:spcPts val="0"/>
                        </a:spcAft>
                        <a:tabLst>
                          <a:tab pos="450215" algn="l"/>
                        </a:tabLst>
                      </a:pPr>
                      <a:r>
                        <a:rPr lang="cs-CZ" sz="1000" b="1">
                          <a:effectLst/>
                          <a:latin typeface="Calibri" panose="020F0502020204030204" pitchFamily="34" charset="0"/>
                          <a:ea typeface="Calibri" panose="020F0502020204030204" pitchFamily="34" charset="0"/>
                        </a:rPr>
                        <a:t>Vzdělávání a rozvoj</a:t>
                      </a:r>
                      <a:endParaRPr lang="cs-CZ" sz="1000">
                        <a:effectLst/>
                        <a:latin typeface="Times New Roman" panose="02020603050405020304" pitchFamily="18" charset="0"/>
                        <a:ea typeface="Times New Roman" panose="02020603050405020304" pitchFamily="18" charset="0"/>
                      </a:endParaRPr>
                    </a:p>
                  </a:txBody>
                  <a:tcPr marL="22193" marR="22193"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450215" algn="l"/>
                        </a:tabLst>
                      </a:pPr>
                      <a:r>
                        <a:rPr lang="cs-CZ" sz="1000">
                          <a:effectLst/>
                          <a:latin typeface="Calibri" panose="020F0502020204030204" pitchFamily="34" charset="0"/>
                          <a:ea typeface="Calibri" panose="020F0502020204030204" pitchFamily="34" charset="0"/>
                        </a:rPr>
                        <a:t>Vzdělávání zaměstnanců</a:t>
                      </a:r>
                      <a:endParaRPr lang="cs-CZ" sz="1000">
                        <a:effectLst/>
                        <a:latin typeface="Times New Roman" panose="02020603050405020304" pitchFamily="18" charset="0"/>
                        <a:ea typeface="Times New Roman" panose="02020603050405020304" pitchFamily="18" charset="0"/>
                      </a:endParaRPr>
                    </a:p>
                  </a:txBody>
                  <a:tcPr marL="22193" marR="221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450215" algn="l"/>
                        </a:tabLst>
                      </a:pPr>
                      <a:r>
                        <a:rPr lang="cs-CZ" sz="1000">
                          <a:effectLst/>
                          <a:latin typeface="Calibri" panose="020F0502020204030204" pitchFamily="34" charset="0"/>
                          <a:ea typeface="Calibri" panose="020F0502020204030204" pitchFamily="34" charset="0"/>
                        </a:rPr>
                        <a:t>Školení, kurzy, mentoring</a:t>
                      </a:r>
                      <a:endParaRPr lang="cs-CZ" sz="1000">
                        <a:effectLst/>
                        <a:latin typeface="Times New Roman" panose="02020603050405020304" pitchFamily="18" charset="0"/>
                        <a:ea typeface="Times New Roman" panose="02020603050405020304" pitchFamily="18" charset="0"/>
                      </a:endParaRPr>
                    </a:p>
                  </a:txBody>
                  <a:tcPr marL="22193" marR="22193"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5"/>
                  </a:ext>
                </a:extLst>
              </a:tr>
              <a:tr h="66578">
                <a:tc vMerge="1">
                  <a:txBody>
                    <a:bodyPr/>
                    <a:lstStyle/>
                    <a:p>
                      <a:endParaRPr lang="cs-CZ"/>
                    </a:p>
                  </a:txBody>
                  <a:tcPr/>
                </a:tc>
                <a:tc>
                  <a:txBody>
                    <a:bodyPr/>
                    <a:lstStyle/>
                    <a:p>
                      <a:pPr algn="ctr">
                        <a:lnSpc>
                          <a:spcPct val="150000"/>
                        </a:lnSpc>
                        <a:spcAft>
                          <a:spcPts val="0"/>
                        </a:spcAft>
                        <a:tabLst>
                          <a:tab pos="450215" algn="l"/>
                        </a:tabLst>
                      </a:pPr>
                      <a:r>
                        <a:rPr lang="cs-CZ" sz="1000">
                          <a:effectLst/>
                          <a:latin typeface="Calibri" panose="020F0502020204030204" pitchFamily="34" charset="0"/>
                          <a:ea typeface="Calibri" panose="020F0502020204030204" pitchFamily="34" charset="0"/>
                        </a:rPr>
                        <a:t>Profesionální rozvoj</a:t>
                      </a:r>
                      <a:endParaRPr lang="cs-CZ" sz="1000">
                        <a:effectLst/>
                        <a:latin typeface="Times New Roman" panose="02020603050405020304" pitchFamily="18" charset="0"/>
                        <a:ea typeface="Times New Roman" panose="02020603050405020304" pitchFamily="18" charset="0"/>
                      </a:endParaRPr>
                    </a:p>
                  </a:txBody>
                  <a:tcPr marL="22193" marR="221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450215" algn="l"/>
                        </a:tabLst>
                      </a:pPr>
                      <a:r>
                        <a:rPr lang="cs-CZ" sz="1000">
                          <a:effectLst/>
                          <a:latin typeface="Calibri" panose="020F0502020204030204" pitchFamily="34" charset="0"/>
                          <a:ea typeface="Calibri" panose="020F0502020204030204" pitchFamily="34" charset="0"/>
                        </a:rPr>
                        <a:t>Plány karierního rozvoje</a:t>
                      </a:r>
                      <a:endParaRPr lang="cs-CZ" sz="1000">
                        <a:effectLst/>
                        <a:latin typeface="Times New Roman" panose="02020603050405020304" pitchFamily="18" charset="0"/>
                        <a:ea typeface="Times New Roman" panose="02020603050405020304" pitchFamily="18" charset="0"/>
                      </a:endParaRPr>
                    </a:p>
                  </a:txBody>
                  <a:tcPr marL="22193" marR="22193"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6"/>
                  </a:ext>
                </a:extLst>
              </a:tr>
            </a:tbl>
          </a:graphicData>
        </a:graphic>
      </p:graphicFrame>
    </p:spTree>
    <p:extLst>
      <p:ext uri="{BB962C8B-B14F-4D97-AF65-F5344CB8AC3E}">
        <p14:creationId xmlns:p14="http://schemas.microsoft.com/office/powerpoint/2010/main" val="20135877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904656" cy="507703"/>
          </a:xfrm>
        </p:spPr>
        <p:txBody>
          <a:bodyPr/>
          <a:lstStyle/>
          <a:p>
            <a:r>
              <a:rPr lang="cs-CZ"/>
              <a:t>Příklady interních aktivit v sociálním pilíři</a:t>
            </a:r>
            <a:endParaRPr lang="cs-CZ" dirty="0"/>
          </a:p>
        </p:txBody>
      </p:sp>
      <p:graphicFrame>
        <p:nvGraphicFramePr>
          <p:cNvPr id="4" name="Tabulka 3"/>
          <p:cNvGraphicFramePr>
            <a:graphicFrameLocks noGrp="1"/>
          </p:cNvGraphicFramePr>
          <p:nvPr>
            <p:extLst>
              <p:ext uri="{D42A27DB-BD31-4B8C-83A1-F6EECF244321}">
                <p14:modId xmlns:p14="http://schemas.microsoft.com/office/powerpoint/2010/main" val="2441699745"/>
              </p:ext>
            </p:extLst>
          </p:nvPr>
        </p:nvGraphicFramePr>
        <p:xfrm>
          <a:off x="252369" y="703179"/>
          <a:ext cx="7487984" cy="4028810"/>
        </p:xfrm>
        <a:graphic>
          <a:graphicData uri="http://schemas.openxmlformats.org/drawingml/2006/table">
            <a:tbl>
              <a:tblPr firstRow="1" firstCol="1" bandRow="1"/>
              <a:tblGrid>
                <a:gridCol w="1079272">
                  <a:extLst>
                    <a:ext uri="{9D8B030D-6E8A-4147-A177-3AD203B41FA5}">
                      <a16:colId xmlns:a16="http://schemas.microsoft.com/office/drawing/2014/main" val="20000"/>
                    </a:ext>
                  </a:extLst>
                </a:gridCol>
                <a:gridCol w="1512168">
                  <a:extLst>
                    <a:ext uri="{9D8B030D-6E8A-4147-A177-3AD203B41FA5}">
                      <a16:colId xmlns:a16="http://schemas.microsoft.com/office/drawing/2014/main" val="20001"/>
                    </a:ext>
                  </a:extLst>
                </a:gridCol>
                <a:gridCol w="4896544">
                  <a:extLst>
                    <a:ext uri="{9D8B030D-6E8A-4147-A177-3AD203B41FA5}">
                      <a16:colId xmlns:a16="http://schemas.microsoft.com/office/drawing/2014/main" val="20002"/>
                    </a:ext>
                  </a:extLst>
                </a:gridCol>
              </a:tblGrid>
              <a:tr h="187970">
                <a:tc>
                  <a:txBody>
                    <a:bodyPr/>
                    <a:lstStyle/>
                    <a:p>
                      <a:pPr algn="ctr">
                        <a:lnSpc>
                          <a:spcPct val="150000"/>
                        </a:lnSpc>
                        <a:spcAft>
                          <a:spcPts val="0"/>
                        </a:spcAft>
                        <a:tabLst>
                          <a:tab pos="450215" algn="l"/>
                          <a:tab pos="1101725" algn="r"/>
                        </a:tabLst>
                      </a:pPr>
                      <a:r>
                        <a:rPr lang="cs-CZ" sz="900" b="1" dirty="0">
                          <a:effectLst/>
                          <a:latin typeface="Calibri" panose="020F0502020204030204" pitchFamily="34" charset="0"/>
                          <a:ea typeface="Calibri" panose="020F0502020204030204" pitchFamily="34" charset="0"/>
                        </a:rPr>
                        <a:t>CSR témata</a:t>
                      </a:r>
                      <a:endParaRPr lang="cs-CZ" sz="900" dirty="0">
                        <a:effectLst/>
                        <a:latin typeface="Times New Roman" panose="02020603050405020304" pitchFamily="18" charset="0"/>
                        <a:ea typeface="Times New Roman" panose="02020603050405020304" pitchFamily="18" charset="0"/>
                      </a:endParaRPr>
                    </a:p>
                  </a:txBody>
                  <a:tcPr marL="22193" marR="22193"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450215" algn="l"/>
                        </a:tabLst>
                      </a:pPr>
                      <a:r>
                        <a:rPr lang="cs-CZ" sz="900" b="1">
                          <a:effectLst/>
                          <a:latin typeface="Calibri" panose="020F0502020204030204" pitchFamily="34" charset="0"/>
                          <a:ea typeface="Calibri" panose="020F0502020204030204" pitchFamily="34" charset="0"/>
                        </a:rPr>
                        <a:t>CSR aktivity</a:t>
                      </a:r>
                      <a:endParaRPr lang="cs-CZ" sz="900">
                        <a:effectLst/>
                        <a:latin typeface="Times New Roman" panose="02020603050405020304" pitchFamily="18" charset="0"/>
                        <a:ea typeface="Times New Roman" panose="02020603050405020304" pitchFamily="18" charset="0"/>
                      </a:endParaRPr>
                    </a:p>
                  </a:txBody>
                  <a:tcPr marL="22193" marR="221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450215" algn="l"/>
                        </a:tabLst>
                      </a:pPr>
                      <a:r>
                        <a:rPr lang="cs-CZ" sz="900" b="1">
                          <a:effectLst/>
                          <a:latin typeface="Calibri" panose="020F0502020204030204" pitchFamily="34" charset="0"/>
                          <a:ea typeface="Calibri" panose="020F0502020204030204" pitchFamily="34" charset="0"/>
                        </a:rPr>
                        <a:t>Příklady</a:t>
                      </a:r>
                      <a:endParaRPr lang="cs-CZ" sz="900">
                        <a:effectLst/>
                        <a:latin typeface="Times New Roman" panose="02020603050405020304" pitchFamily="18" charset="0"/>
                        <a:ea typeface="Times New Roman" panose="02020603050405020304" pitchFamily="18" charset="0"/>
                      </a:endParaRPr>
                    </a:p>
                  </a:txBody>
                  <a:tcPr marL="22193" marR="22193"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187970">
                <a:tc rowSpan="3">
                  <a:txBody>
                    <a:bodyPr/>
                    <a:lstStyle/>
                    <a:p>
                      <a:pPr algn="ctr">
                        <a:lnSpc>
                          <a:spcPct val="150000"/>
                        </a:lnSpc>
                        <a:spcAft>
                          <a:spcPts val="0"/>
                        </a:spcAft>
                        <a:tabLst>
                          <a:tab pos="450215" algn="l"/>
                        </a:tabLst>
                      </a:pPr>
                      <a:r>
                        <a:rPr lang="cs-CZ" sz="900" b="1">
                          <a:effectLst/>
                          <a:latin typeface="Calibri" panose="020F0502020204030204" pitchFamily="34" charset="0"/>
                          <a:ea typeface="Calibri" panose="020F0502020204030204" pitchFamily="34" charset="0"/>
                        </a:rPr>
                        <a:t>Zdraví a bezpečnost</a:t>
                      </a:r>
                      <a:endParaRPr lang="cs-CZ" sz="900">
                        <a:effectLst/>
                        <a:latin typeface="Times New Roman" panose="02020603050405020304" pitchFamily="18" charset="0"/>
                        <a:ea typeface="Times New Roman" panose="02020603050405020304" pitchFamily="18" charset="0"/>
                      </a:endParaRPr>
                    </a:p>
                  </a:txBody>
                  <a:tcPr marL="22193" marR="22193"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450215" algn="l"/>
                        </a:tabLst>
                      </a:pPr>
                      <a:r>
                        <a:rPr lang="cs-CZ" sz="900">
                          <a:effectLst/>
                          <a:latin typeface="Calibri" panose="020F0502020204030204" pitchFamily="34" charset="0"/>
                          <a:ea typeface="Calibri" panose="020F0502020204030204" pitchFamily="34" charset="0"/>
                        </a:rPr>
                        <a:t>Firemní politika</a:t>
                      </a:r>
                      <a:endParaRPr lang="cs-CZ" sz="900">
                        <a:effectLst/>
                        <a:latin typeface="Times New Roman" panose="02020603050405020304" pitchFamily="18" charset="0"/>
                        <a:ea typeface="Times New Roman" panose="02020603050405020304" pitchFamily="18" charset="0"/>
                      </a:endParaRPr>
                    </a:p>
                  </a:txBody>
                  <a:tcPr marL="22193" marR="221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450215" algn="l"/>
                        </a:tabLst>
                      </a:pPr>
                      <a:r>
                        <a:rPr lang="cs-CZ" sz="900">
                          <a:effectLst/>
                          <a:latin typeface="Calibri" panose="020F0502020204030204" pitchFamily="34" charset="0"/>
                          <a:ea typeface="Calibri" panose="020F0502020204030204" pitchFamily="34" charset="0"/>
                        </a:rPr>
                        <a:t>Pravidla, opatření, školení</a:t>
                      </a:r>
                      <a:endParaRPr lang="cs-CZ" sz="900">
                        <a:effectLst/>
                        <a:latin typeface="Times New Roman" panose="02020603050405020304" pitchFamily="18" charset="0"/>
                        <a:ea typeface="Times New Roman" panose="02020603050405020304" pitchFamily="18" charset="0"/>
                      </a:endParaRPr>
                    </a:p>
                  </a:txBody>
                  <a:tcPr marL="22193" marR="22193"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187970">
                <a:tc vMerge="1">
                  <a:txBody>
                    <a:bodyPr/>
                    <a:lstStyle/>
                    <a:p>
                      <a:endParaRPr lang="cs-CZ"/>
                    </a:p>
                  </a:txBody>
                  <a:tcPr/>
                </a:tc>
                <a:tc rowSpan="2">
                  <a:txBody>
                    <a:bodyPr/>
                    <a:lstStyle/>
                    <a:p>
                      <a:pPr algn="ctr">
                        <a:lnSpc>
                          <a:spcPct val="150000"/>
                        </a:lnSpc>
                        <a:spcAft>
                          <a:spcPts val="0"/>
                        </a:spcAft>
                        <a:tabLst>
                          <a:tab pos="450215" algn="l"/>
                        </a:tabLst>
                      </a:pPr>
                      <a:r>
                        <a:rPr lang="cs-CZ" sz="900">
                          <a:effectLst/>
                          <a:latin typeface="Calibri" panose="020F0502020204030204" pitchFamily="34" charset="0"/>
                          <a:ea typeface="Calibri" panose="020F0502020204030204" pitchFamily="34" charset="0"/>
                        </a:rPr>
                        <a:t>Zdravotní služby</a:t>
                      </a:r>
                      <a:endParaRPr lang="cs-CZ" sz="900">
                        <a:effectLst/>
                        <a:latin typeface="Times New Roman" panose="02020603050405020304" pitchFamily="18" charset="0"/>
                        <a:ea typeface="Times New Roman" panose="02020603050405020304" pitchFamily="18" charset="0"/>
                      </a:endParaRPr>
                    </a:p>
                  </a:txBody>
                  <a:tcPr marL="22193" marR="221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450215" algn="l"/>
                        </a:tabLst>
                      </a:pPr>
                      <a:r>
                        <a:rPr lang="cs-CZ" sz="900">
                          <a:effectLst/>
                          <a:latin typeface="Calibri" panose="020F0502020204030204" pitchFamily="34" charset="0"/>
                          <a:ea typeface="Calibri" panose="020F0502020204030204" pitchFamily="34" charset="0"/>
                        </a:rPr>
                        <a:t>Příspěvek na nadstandardní zdravotní péči</a:t>
                      </a:r>
                      <a:endParaRPr lang="cs-CZ" sz="900">
                        <a:effectLst/>
                        <a:latin typeface="Times New Roman" panose="02020603050405020304" pitchFamily="18" charset="0"/>
                        <a:ea typeface="Times New Roman" panose="02020603050405020304" pitchFamily="18" charset="0"/>
                      </a:endParaRPr>
                    </a:p>
                  </a:txBody>
                  <a:tcPr marL="22193" marR="22193"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87970">
                <a:tc vMerge="1">
                  <a:txBody>
                    <a:bodyPr/>
                    <a:lstStyle/>
                    <a:p>
                      <a:endParaRPr lang="cs-CZ"/>
                    </a:p>
                  </a:txBody>
                  <a:tcPr/>
                </a:tc>
                <a:tc vMerge="1">
                  <a:txBody>
                    <a:bodyPr/>
                    <a:lstStyle/>
                    <a:p>
                      <a:endParaRPr lang="cs-CZ"/>
                    </a:p>
                  </a:txBody>
                  <a:tcPr/>
                </a:tc>
                <a:tc>
                  <a:txBody>
                    <a:bodyPr/>
                    <a:lstStyle/>
                    <a:p>
                      <a:pPr algn="just">
                        <a:lnSpc>
                          <a:spcPct val="150000"/>
                        </a:lnSpc>
                        <a:spcAft>
                          <a:spcPts val="0"/>
                        </a:spcAft>
                        <a:tabLst>
                          <a:tab pos="450215" algn="l"/>
                        </a:tabLst>
                      </a:pPr>
                      <a:r>
                        <a:rPr lang="cs-CZ" sz="900">
                          <a:effectLst/>
                          <a:latin typeface="Calibri" panose="020F0502020204030204" pitchFamily="34" charset="0"/>
                          <a:ea typeface="Calibri" panose="020F0502020204030204" pitchFamily="34" charset="0"/>
                        </a:rPr>
                        <a:t>Očkování </a:t>
                      </a:r>
                      <a:endParaRPr lang="cs-CZ" sz="900">
                        <a:effectLst/>
                        <a:latin typeface="Times New Roman" panose="02020603050405020304" pitchFamily="18" charset="0"/>
                        <a:ea typeface="Times New Roman" panose="02020603050405020304" pitchFamily="18" charset="0"/>
                      </a:endParaRPr>
                    </a:p>
                  </a:txBody>
                  <a:tcPr marL="22193" marR="22193"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187970">
                <a:tc rowSpan="9">
                  <a:txBody>
                    <a:bodyPr/>
                    <a:lstStyle/>
                    <a:p>
                      <a:pPr algn="ctr">
                        <a:lnSpc>
                          <a:spcPct val="150000"/>
                        </a:lnSpc>
                        <a:spcAft>
                          <a:spcPts val="0"/>
                        </a:spcAft>
                        <a:tabLst>
                          <a:tab pos="450215" algn="l"/>
                        </a:tabLst>
                      </a:pPr>
                      <a:r>
                        <a:rPr lang="cs-CZ" sz="900" b="1">
                          <a:effectLst/>
                          <a:latin typeface="Calibri" panose="020F0502020204030204" pitchFamily="34" charset="0"/>
                          <a:ea typeface="Calibri" panose="020F0502020204030204" pitchFamily="34" charset="0"/>
                        </a:rPr>
                        <a:t>Vyváženost pracovního a osobního života</a:t>
                      </a:r>
                      <a:endParaRPr lang="cs-CZ" sz="900">
                        <a:effectLst/>
                        <a:latin typeface="Times New Roman" panose="02020603050405020304" pitchFamily="18" charset="0"/>
                        <a:ea typeface="Times New Roman" panose="02020603050405020304" pitchFamily="18" charset="0"/>
                      </a:endParaRPr>
                    </a:p>
                  </a:txBody>
                  <a:tcPr marL="22193" marR="22193"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rowSpan="5">
                  <a:txBody>
                    <a:bodyPr/>
                    <a:lstStyle/>
                    <a:p>
                      <a:pPr algn="ctr">
                        <a:lnSpc>
                          <a:spcPct val="150000"/>
                        </a:lnSpc>
                        <a:spcAft>
                          <a:spcPts val="0"/>
                        </a:spcAft>
                        <a:tabLst>
                          <a:tab pos="450215" algn="l"/>
                        </a:tabLst>
                      </a:pPr>
                      <a:r>
                        <a:rPr lang="cs-CZ" sz="900">
                          <a:effectLst/>
                          <a:latin typeface="Calibri" panose="020F0502020204030204" pitchFamily="34" charset="0"/>
                          <a:ea typeface="Calibri" panose="020F0502020204030204" pitchFamily="34" charset="0"/>
                        </a:rPr>
                        <a:t>Flexibilní formy práce</a:t>
                      </a:r>
                      <a:endParaRPr lang="cs-CZ" sz="900">
                        <a:effectLst/>
                        <a:latin typeface="Times New Roman" panose="02020603050405020304" pitchFamily="18" charset="0"/>
                        <a:ea typeface="Times New Roman" panose="02020603050405020304" pitchFamily="18" charset="0"/>
                      </a:endParaRPr>
                    </a:p>
                  </a:txBody>
                  <a:tcPr marL="22193" marR="221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450215" algn="l"/>
                        </a:tabLst>
                      </a:pPr>
                      <a:r>
                        <a:rPr lang="cs-CZ" sz="900">
                          <a:effectLst/>
                          <a:latin typeface="Calibri" panose="020F0502020204030204" pitchFamily="34" charset="0"/>
                          <a:ea typeface="Calibri" panose="020F0502020204030204" pitchFamily="34" charset="0"/>
                        </a:rPr>
                        <a:t>Pružná pracovní doba</a:t>
                      </a:r>
                      <a:endParaRPr lang="cs-CZ" sz="900">
                        <a:effectLst/>
                        <a:latin typeface="Times New Roman" panose="02020603050405020304" pitchFamily="18" charset="0"/>
                        <a:ea typeface="Times New Roman" panose="02020603050405020304" pitchFamily="18" charset="0"/>
                      </a:endParaRPr>
                    </a:p>
                  </a:txBody>
                  <a:tcPr marL="22193" marR="22193"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187970">
                <a:tc vMerge="1">
                  <a:txBody>
                    <a:bodyPr/>
                    <a:lstStyle/>
                    <a:p>
                      <a:endParaRPr lang="cs-CZ"/>
                    </a:p>
                  </a:txBody>
                  <a:tcPr/>
                </a:tc>
                <a:tc vMerge="1">
                  <a:txBody>
                    <a:bodyPr/>
                    <a:lstStyle/>
                    <a:p>
                      <a:endParaRPr lang="cs-CZ"/>
                    </a:p>
                  </a:txBody>
                  <a:tcPr/>
                </a:tc>
                <a:tc>
                  <a:txBody>
                    <a:bodyPr/>
                    <a:lstStyle/>
                    <a:p>
                      <a:pPr algn="just">
                        <a:lnSpc>
                          <a:spcPct val="150000"/>
                        </a:lnSpc>
                        <a:spcAft>
                          <a:spcPts val="0"/>
                        </a:spcAft>
                        <a:tabLst>
                          <a:tab pos="450215" algn="l"/>
                        </a:tabLst>
                      </a:pPr>
                      <a:r>
                        <a:rPr lang="cs-CZ" sz="900">
                          <a:effectLst/>
                          <a:latin typeface="Calibri" panose="020F0502020204030204" pitchFamily="34" charset="0"/>
                          <a:ea typeface="Calibri" panose="020F0502020204030204" pitchFamily="34" charset="0"/>
                        </a:rPr>
                        <a:t>Práce z domova</a:t>
                      </a:r>
                      <a:endParaRPr lang="cs-CZ" sz="900">
                        <a:effectLst/>
                        <a:latin typeface="Times New Roman" panose="02020603050405020304" pitchFamily="18" charset="0"/>
                        <a:ea typeface="Times New Roman" panose="02020603050405020304" pitchFamily="18" charset="0"/>
                      </a:endParaRPr>
                    </a:p>
                  </a:txBody>
                  <a:tcPr marL="22193" marR="22193"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187970">
                <a:tc vMerge="1">
                  <a:txBody>
                    <a:bodyPr/>
                    <a:lstStyle/>
                    <a:p>
                      <a:endParaRPr lang="cs-CZ"/>
                    </a:p>
                  </a:txBody>
                  <a:tcPr/>
                </a:tc>
                <a:tc vMerge="1">
                  <a:txBody>
                    <a:bodyPr/>
                    <a:lstStyle/>
                    <a:p>
                      <a:endParaRPr lang="cs-CZ"/>
                    </a:p>
                  </a:txBody>
                  <a:tcPr/>
                </a:tc>
                <a:tc>
                  <a:txBody>
                    <a:bodyPr/>
                    <a:lstStyle/>
                    <a:p>
                      <a:pPr algn="just">
                        <a:lnSpc>
                          <a:spcPct val="150000"/>
                        </a:lnSpc>
                        <a:spcAft>
                          <a:spcPts val="0"/>
                        </a:spcAft>
                        <a:tabLst>
                          <a:tab pos="450215" algn="l"/>
                        </a:tabLst>
                      </a:pPr>
                      <a:r>
                        <a:rPr lang="cs-CZ" sz="900">
                          <a:effectLst/>
                          <a:latin typeface="Calibri" panose="020F0502020204030204" pitchFamily="34" charset="0"/>
                          <a:ea typeface="Calibri" panose="020F0502020204030204" pitchFamily="34" charset="0"/>
                        </a:rPr>
                        <a:t>Zkrácená pracovní doba</a:t>
                      </a:r>
                      <a:endParaRPr lang="cs-CZ" sz="900">
                        <a:effectLst/>
                        <a:latin typeface="Times New Roman" panose="02020603050405020304" pitchFamily="18" charset="0"/>
                        <a:ea typeface="Times New Roman" panose="02020603050405020304" pitchFamily="18" charset="0"/>
                      </a:endParaRPr>
                    </a:p>
                  </a:txBody>
                  <a:tcPr marL="22193" marR="22193"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187970">
                <a:tc vMerge="1">
                  <a:txBody>
                    <a:bodyPr/>
                    <a:lstStyle/>
                    <a:p>
                      <a:endParaRPr lang="cs-CZ"/>
                    </a:p>
                  </a:txBody>
                  <a:tcPr/>
                </a:tc>
                <a:tc vMerge="1">
                  <a:txBody>
                    <a:bodyPr/>
                    <a:lstStyle/>
                    <a:p>
                      <a:endParaRPr lang="cs-CZ"/>
                    </a:p>
                  </a:txBody>
                  <a:tcPr/>
                </a:tc>
                <a:tc>
                  <a:txBody>
                    <a:bodyPr/>
                    <a:lstStyle/>
                    <a:p>
                      <a:pPr algn="just">
                        <a:lnSpc>
                          <a:spcPct val="150000"/>
                        </a:lnSpc>
                        <a:spcAft>
                          <a:spcPts val="0"/>
                        </a:spcAft>
                        <a:tabLst>
                          <a:tab pos="450215" algn="l"/>
                        </a:tabLst>
                      </a:pPr>
                      <a:r>
                        <a:rPr lang="cs-CZ" sz="900">
                          <a:effectLst/>
                          <a:latin typeface="Calibri" panose="020F0502020204030204" pitchFamily="34" charset="0"/>
                          <a:ea typeface="Calibri" panose="020F0502020204030204" pitchFamily="34" charset="0"/>
                        </a:rPr>
                        <a:t>Práce na směny</a:t>
                      </a:r>
                      <a:endParaRPr lang="cs-CZ" sz="900">
                        <a:effectLst/>
                        <a:latin typeface="Times New Roman" panose="02020603050405020304" pitchFamily="18" charset="0"/>
                        <a:ea typeface="Times New Roman" panose="02020603050405020304" pitchFamily="18" charset="0"/>
                      </a:endParaRPr>
                    </a:p>
                  </a:txBody>
                  <a:tcPr marL="22193" marR="22193"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187970">
                <a:tc vMerge="1">
                  <a:txBody>
                    <a:bodyPr/>
                    <a:lstStyle/>
                    <a:p>
                      <a:endParaRPr lang="cs-CZ"/>
                    </a:p>
                  </a:txBody>
                  <a:tcPr/>
                </a:tc>
                <a:tc vMerge="1">
                  <a:txBody>
                    <a:bodyPr/>
                    <a:lstStyle/>
                    <a:p>
                      <a:endParaRPr lang="cs-CZ"/>
                    </a:p>
                  </a:txBody>
                  <a:tcPr/>
                </a:tc>
                <a:tc>
                  <a:txBody>
                    <a:bodyPr/>
                    <a:lstStyle/>
                    <a:p>
                      <a:pPr algn="just">
                        <a:lnSpc>
                          <a:spcPct val="150000"/>
                        </a:lnSpc>
                        <a:spcAft>
                          <a:spcPts val="0"/>
                        </a:spcAft>
                        <a:tabLst>
                          <a:tab pos="450215" algn="l"/>
                        </a:tabLst>
                      </a:pPr>
                      <a:r>
                        <a:rPr lang="cs-CZ" sz="900">
                          <a:effectLst/>
                          <a:latin typeface="Calibri" panose="020F0502020204030204" pitchFamily="34" charset="0"/>
                          <a:ea typeface="Calibri" panose="020F0502020204030204" pitchFamily="34" charset="0"/>
                        </a:rPr>
                        <a:t>Sdílení pracovního místa</a:t>
                      </a:r>
                      <a:endParaRPr lang="cs-CZ" sz="900">
                        <a:effectLst/>
                        <a:latin typeface="Times New Roman" panose="02020603050405020304" pitchFamily="18" charset="0"/>
                        <a:ea typeface="Times New Roman" panose="02020603050405020304" pitchFamily="18" charset="0"/>
                      </a:endParaRPr>
                    </a:p>
                  </a:txBody>
                  <a:tcPr marL="22193" marR="22193"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187970">
                <a:tc vMerge="1">
                  <a:txBody>
                    <a:bodyPr/>
                    <a:lstStyle/>
                    <a:p>
                      <a:endParaRPr lang="cs-CZ"/>
                    </a:p>
                  </a:txBody>
                  <a:tcPr/>
                </a:tc>
                <a:tc rowSpan="2">
                  <a:txBody>
                    <a:bodyPr/>
                    <a:lstStyle/>
                    <a:p>
                      <a:pPr algn="ctr">
                        <a:lnSpc>
                          <a:spcPct val="150000"/>
                        </a:lnSpc>
                        <a:spcAft>
                          <a:spcPts val="0"/>
                        </a:spcAft>
                        <a:tabLst>
                          <a:tab pos="450215" algn="l"/>
                        </a:tabLst>
                      </a:pPr>
                      <a:r>
                        <a:rPr lang="cs-CZ" sz="900">
                          <a:effectLst/>
                          <a:latin typeface="Calibri" panose="020F0502020204030204" pitchFamily="34" charset="0"/>
                          <a:ea typeface="Calibri" panose="020F0502020204030204" pitchFamily="34" charset="0"/>
                        </a:rPr>
                        <a:t>Péče o děti, seniory či nemocné osoby</a:t>
                      </a:r>
                      <a:endParaRPr lang="cs-CZ" sz="900">
                        <a:effectLst/>
                        <a:latin typeface="Times New Roman" panose="02020603050405020304" pitchFamily="18" charset="0"/>
                        <a:ea typeface="Times New Roman" panose="02020603050405020304" pitchFamily="18" charset="0"/>
                      </a:endParaRPr>
                    </a:p>
                  </a:txBody>
                  <a:tcPr marL="22193" marR="221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450215" algn="l"/>
                        </a:tabLst>
                      </a:pPr>
                      <a:r>
                        <a:rPr lang="cs-CZ" sz="900">
                          <a:effectLst/>
                          <a:latin typeface="Calibri" panose="020F0502020204030204" pitchFamily="34" charset="0"/>
                          <a:ea typeface="Calibri" panose="020F0502020204030204" pitchFamily="34" charset="0"/>
                        </a:rPr>
                        <a:t>Příspěvek na hlídání</a:t>
                      </a:r>
                      <a:endParaRPr lang="cs-CZ" sz="900">
                        <a:effectLst/>
                        <a:latin typeface="Times New Roman" panose="02020603050405020304" pitchFamily="18" charset="0"/>
                        <a:ea typeface="Times New Roman" panose="02020603050405020304" pitchFamily="18" charset="0"/>
                      </a:endParaRPr>
                    </a:p>
                  </a:txBody>
                  <a:tcPr marL="22193" marR="22193"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r h="210443">
                <a:tc vMerge="1">
                  <a:txBody>
                    <a:bodyPr/>
                    <a:lstStyle/>
                    <a:p>
                      <a:endParaRPr lang="cs-CZ"/>
                    </a:p>
                  </a:txBody>
                  <a:tcPr/>
                </a:tc>
                <a:tc vMerge="1">
                  <a:txBody>
                    <a:bodyPr/>
                    <a:lstStyle/>
                    <a:p>
                      <a:endParaRPr lang="cs-CZ"/>
                    </a:p>
                  </a:txBody>
                  <a:tcPr/>
                </a:tc>
                <a:tc>
                  <a:txBody>
                    <a:bodyPr/>
                    <a:lstStyle/>
                    <a:p>
                      <a:pPr algn="just">
                        <a:lnSpc>
                          <a:spcPct val="150000"/>
                        </a:lnSpc>
                        <a:spcAft>
                          <a:spcPts val="0"/>
                        </a:spcAft>
                        <a:tabLst>
                          <a:tab pos="450215" algn="l"/>
                        </a:tabLst>
                      </a:pPr>
                      <a:r>
                        <a:rPr lang="cs-CZ" sz="900">
                          <a:effectLst/>
                          <a:latin typeface="Calibri" panose="020F0502020204030204" pitchFamily="34" charset="0"/>
                          <a:ea typeface="Calibri" panose="020F0502020204030204" pitchFamily="34" charset="0"/>
                        </a:rPr>
                        <a:t>Psychologická poradna</a:t>
                      </a:r>
                      <a:endParaRPr lang="cs-CZ" sz="900">
                        <a:effectLst/>
                        <a:latin typeface="Times New Roman" panose="02020603050405020304" pitchFamily="18" charset="0"/>
                        <a:ea typeface="Times New Roman" panose="02020603050405020304" pitchFamily="18" charset="0"/>
                      </a:endParaRPr>
                    </a:p>
                  </a:txBody>
                  <a:tcPr marL="22193" marR="22193"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0"/>
                  </a:ext>
                </a:extLst>
              </a:tr>
              <a:tr h="187970">
                <a:tc vMerge="1">
                  <a:txBody>
                    <a:bodyPr/>
                    <a:lstStyle/>
                    <a:p>
                      <a:endParaRPr lang="cs-CZ"/>
                    </a:p>
                  </a:txBody>
                  <a:tcPr/>
                </a:tc>
                <a:tc rowSpan="2">
                  <a:txBody>
                    <a:bodyPr/>
                    <a:lstStyle/>
                    <a:p>
                      <a:pPr algn="ctr">
                        <a:lnSpc>
                          <a:spcPct val="150000"/>
                        </a:lnSpc>
                        <a:spcAft>
                          <a:spcPts val="0"/>
                        </a:spcAft>
                        <a:tabLst>
                          <a:tab pos="450215" algn="l"/>
                        </a:tabLst>
                      </a:pPr>
                      <a:r>
                        <a:rPr lang="cs-CZ" sz="900">
                          <a:effectLst/>
                          <a:latin typeface="Calibri" panose="020F0502020204030204" pitchFamily="34" charset="0"/>
                          <a:ea typeface="Calibri" panose="020F0502020204030204" pitchFamily="34" charset="0"/>
                        </a:rPr>
                        <a:t>Zaměstnanci na rodičovské dovolené</a:t>
                      </a:r>
                      <a:endParaRPr lang="cs-CZ" sz="900">
                        <a:effectLst/>
                        <a:latin typeface="Times New Roman" panose="02020603050405020304" pitchFamily="18" charset="0"/>
                        <a:ea typeface="Times New Roman" panose="02020603050405020304" pitchFamily="18" charset="0"/>
                      </a:endParaRPr>
                    </a:p>
                  </a:txBody>
                  <a:tcPr marL="22193" marR="221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450215" algn="l"/>
                        </a:tabLst>
                      </a:pPr>
                      <a:r>
                        <a:rPr lang="cs-CZ" sz="900" dirty="0">
                          <a:effectLst/>
                          <a:latin typeface="Calibri" panose="020F0502020204030204" pitchFamily="34" charset="0"/>
                          <a:ea typeface="Calibri" panose="020F0502020204030204" pitchFamily="34" charset="0"/>
                        </a:rPr>
                        <a:t>Kontakt během rodičovské dovolené</a:t>
                      </a:r>
                      <a:endParaRPr lang="cs-CZ" sz="900" dirty="0">
                        <a:effectLst/>
                        <a:latin typeface="Times New Roman" panose="02020603050405020304" pitchFamily="18" charset="0"/>
                        <a:ea typeface="Times New Roman" panose="02020603050405020304" pitchFamily="18" charset="0"/>
                      </a:endParaRPr>
                    </a:p>
                  </a:txBody>
                  <a:tcPr marL="22193" marR="22193"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1"/>
                  </a:ext>
                </a:extLst>
              </a:tr>
              <a:tr h="210443">
                <a:tc vMerge="1">
                  <a:txBody>
                    <a:bodyPr/>
                    <a:lstStyle/>
                    <a:p>
                      <a:endParaRPr lang="cs-CZ"/>
                    </a:p>
                  </a:txBody>
                  <a:tcPr/>
                </a:tc>
                <a:tc vMerge="1">
                  <a:txBody>
                    <a:bodyPr/>
                    <a:lstStyle/>
                    <a:p>
                      <a:endParaRPr lang="cs-CZ"/>
                    </a:p>
                  </a:txBody>
                  <a:tcPr/>
                </a:tc>
                <a:tc>
                  <a:txBody>
                    <a:bodyPr/>
                    <a:lstStyle/>
                    <a:p>
                      <a:pPr algn="just">
                        <a:lnSpc>
                          <a:spcPct val="150000"/>
                        </a:lnSpc>
                        <a:spcAft>
                          <a:spcPts val="0"/>
                        </a:spcAft>
                        <a:tabLst>
                          <a:tab pos="450215" algn="l"/>
                        </a:tabLst>
                      </a:pPr>
                      <a:r>
                        <a:rPr lang="cs-CZ" sz="900">
                          <a:effectLst/>
                          <a:latin typeface="Calibri" panose="020F0502020204030204" pitchFamily="34" charset="0"/>
                          <a:ea typeface="Calibri" panose="020F0502020204030204" pitchFamily="34" charset="0"/>
                        </a:rPr>
                        <a:t>Podpora při návratu do zaměstnání</a:t>
                      </a:r>
                      <a:endParaRPr lang="cs-CZ" sz="900">
                        <a:effectLst/>
                        <a:latin typeface="Times New Roman" panose="02020603050405020304" pitchFamily="18" charset="0"/>
                        <a:ea typeface="Times New Roman" panose="02020603050405020304" pitchFamily="18" charset="0"/>
                      </a:endParaRPr>
                    </a:p>
                  </a:txBody>
                  <a:tcPr marL="22193" marR="22193"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2"/>
                  </a:ext>
                </a:extLst>
              </a:tr>
              <a:tr h="187970">
                <a:tc rowSpan="3">
                  <a:txBody>
                    <a:bodyPr/>
                    <a:lstStyle/>
                    <a:p>
                      <a:pPr algn="ctr">
                        <a:lnSpc>
                          <a:spcPct val="150000"/>
                        </a:lnSpc>
                        <a:spcAft>
                          <a:spcPts val="0"/>
                        </a:spcAft>
                        <a:tabLst>
                          <a:tab pos="450215" algn="l"/>
                        </a:tabLst>
                      </a:pPr>
                      <a:r>
                        <a:rPr lang="cs-CZ" sz="900" b="1">
                          <a:effectLst/>
                          <a:latin typeface="Calibri" panose="020F0502020204030204" pitchFamily="34" charset="0"/>
                          <a:ea typeface="Calibri" panose="020F0502020204030204" pitchFamily="34" charset="0"/>
                        </a:rPr>
                        <a:t>Outplacement</a:t>
                      </a:r>
                      <a:endParaRPr lang="cs-CZ" sz="900">
                        <a:effectLst/>
                        <a:latin typeface="Times New Roman" panose="02020603050405020304" pitchFamily="18" charset="0"/>
                        <a:ea typeface="Times New Roman" panose="02020603050405020304" pitchFamily="18" charset="0"/>
                      </a:endParaRPr>
                    </a:p>
                  </a:txBody>
                  <a:tcPr marL="22193" marR="22193"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rowSpan="3">
                  <a:txBody>
                    <a:bodyPr/>
                    <a:lstStyle/>
                    <a:p>
                      <a:pPr algn="ctr">
                        <a:lnSpc>
                          <a:spcPct val="150000"/>
                        </a:lnSpc>
                        <a:spcAft>
                          <a:spcPts val="0"/>
                        </a:spcAft>
                        <a:tabLst>
                          <a:tab pos="450215" algn="l"/>
                        </a:tabLst>
                      </a:pPr>
                      <a:r>
                        <a:rPr lang="cs-CZ" sz="900">
                          <a:effectLst/>
                          <a:latin typeface="Calibri" panose="020F0502020204030204" pitchFamily="34" charset="0"/>
                          <a:ea typeface="Calibri" panose="020F0502020204030204" pitchFamily="34" charset="0"/>
                        </a:rPr>
                        <a:t>Podpora propouštěných zaměstnanců</a:t>
                      </a:r>
                      <a:endParaRPr lang="cs-CZ" sz="900">
                        <a:effectLst/>
                        <a:latin typeface="Times New Roman" panose="02020603050405020304" pitchFamily="18" charset="0"/>
                        <a:ea typeface="Times New Roman" panose="02020603050405020304" pitchFamily="18" charset="0"/>
                      </a:endParaRPr>
                    </a:p>
                  </a:txBody>
                  <a:tcPr marL="22193" marR="221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450215" algn="l"/>
                        </a:tabLst>
                      </a:pPr>
                      <a:r>
                        <a:rPr lang="cs-CZ" sz="900">
                          <a:effectLst/>
                          <a:latin typeface="Calibri" panose="020F0502020204030204" pitchFamily="34" charset="0"/>
                          <a:ea typeface="Calibri" panose="020F0502020204030204" pitchFamily="34" charset="0"/>
                        </a:rPr>
                        <a:t>Finanční forma podpory</a:t>
                      </a:r>
                      <a:endParaRPr lang="cs-CZ" sz="900">
                        <a:effectLst/>
                        <a:latin typeface="Times New Roman" panose="02020603050405020304" pitchFamily="18" charset="0"/>
                        <a:ea typeface="Times New Roman" panose="02020603050405020304" pitchFamily="18" charset="0"/>
                      </a:endParaRPr>
                    </a:p>
                  </a:txBody>
                  <a:tcPr marL="22193" marR="22193"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3"/>
                  </a:ext>
                </a:extLst>
              </a:tr>
              <a:tr h="187970">
                <a:tc vMerge="1">
                  <a:txBody>
                    <a:bodyPr/>
                    <a:lstStyle/>
                    <a:p>
                      <a:endParaRPr lang="cs-CZ"/>
                    </a:p>
                  </a:txBody>
                  <a:tcPr/>
                </a:tc>
                <a:tc vMerge="1">
                  <a:txBody>
                    <a:bodyPr/>
                    <a:lstStyle/>
                    <a:p>
                      <a:endParaRPr lang="cs-CZ"/>
                    </a:p>
                  </a:txBody>
                  <a:tcPr/>
                </a:tc>
                <a:tc>
                  <a:txBody>
                    <a:bodyPr/>
                    <a:lstStyle/>
                    <a:p>
                      <a:pPr algn="just">
                        <a:lnSpc>
                          <a:spcPct val="150000"/>
                        </a:lnSpc>
                        <a:spcAft>
                          <a:spcPts val="0"/>
                        </a:spcAft>
                        <a:tabLst>
                          <a:tab pos="450215" algn="l"/>
                        </a:tabLst>
                      </a:pPr>
                      <a:r>
                        <a:rPr lang="cs-CZ" sz="900">
                          <a:effectLst/>
                          <a:latin typeface="Calibri" panose="020F0502020204030204" pitchFamily="34" charset="0"/>
                          <a:ea typeface="Calibri" panose="020F0502020204030204" pitchFamily="34" charset="0"/>
                        </a:rPr>
                        <a:t>Pomoc při hledání práce</a:t>
                      </a:r>
                      <a:endParaRPr lang="cs-CZ" sz="900">
                        <a:effectLst/>
                        <a:latin typeface="Times New Roman" panose="02020603050405020304" pitchFamily="18" charset="0"/>
                        <a:ea typeface="Times New Roman" panose="02020603050405020304" pitchFamily="18" charset="0"/>
                      </a:endParaRPr>
                    </a:p>
                  </a:txBody>
                  <a:tcPr marL="22193" marR="22193"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4"/>
                  </a:ext>
                </a:extLst>
              </a:tr>
              <a:tr h="187970">
                <a:tc vMerge="1">
                  <a:txBody>
                    <a:bodyPr/>
                    <a:lstStyle/>
                    <a:p>
                      <a:endParaRPr lang="cs-CZ"/>
                    </a:p>
                  </a:txBody>
                  <a:tcPr/>
                </a:tc>
                <a:tc vMerge="1">
                  <a:txBody>
                    <a:bodyPr/>
                    <a:lstStyle/>
                    <a:p>
                      <a:endParaRPr lang="cs-CZ"/>
                    </a:p>
                  </a:txBody>
                  <a:tcPr/>
                </a:tc>
                <a:tc>
                  <a:txBody>
                    <a:bodyPr/>
                    <a:lstStyle/>
                    <a:p>
                      <a:pPr algn="just">
                        <a:lnSpc>
                          <a:spcPct val="150000"/>
                        </a:lnSpc>
                        <a:spcAft>
                          <a:spcPts val="0"/>
                        </a:spcAft>
                        <a:tabLst>
                          <a:tab pos="450215" algn="l"/>
                        </a:tabLst>
                      </a:pPr>
                      <a:r>
                        <a:rPr lang="cs-CZ" sz="900">
                          <a:effectLst/>
                          <a:latin typeface="Calibri" panose="020F0502020204030204" pitchFamily="34" charset="0"/>
                          <a:ea typeface="Calibri" panose="020F0502020204030204" pitchFamily="34" charset="0"/>
                        </a:rPr>
                        <a:t>Rekvalifikace a školení</a:t>
                      </a:r>
                      <a:endParaRPr lang="cs-CZ" sz="900">
                        <a:effectLst/>
                        <a:latin typeface="Times New Roman" panose="02020603050405020304" pitchFamily="18" charset="0"/>
                        <a:ea typeface="Times New Roman" panose="02020603050405020304" pitchFamily="18" charset="0"/>
                      </a:endParaRPr>
                    </a:p>
                  </a:txBody>
                  <a:tcPr marL="22193" marR="22193"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5"/>
                  </a:ext>
                </a:extLst>
              </a:tr>
              <a:tr h="187970">
                <a:tc rowSpan="2">
                  <a:txBody>
                    <a:bodyPr/>
                    <a:lstStyle/>
                    <a:p>
                      <a:pPr algn="ctr">
                        <a:lnSpc>
                          <a:spcPct val="150000"/>
                        </a:lnSpc>
                        <a:spcAft>
                          <a:spcPts val="0"/>
                        </a:spcAft>
                        <a:tabLst>
                          <a:tab pos="450215" algn="l"/>
                        </a:tabLst>
                      </a:pPr>
                      <a:r>
                        <a:rPr lang="cs-CZ" sz="900" b="1">
                          <a:effectLst/>
                          <a:latin typeface="Calibri" panose="020F0502020204030204" pitchFamily="34" charset="0"/>
                          <a:ea typeface="Calibri" panose="020F0502020204030204" pitchFamily="34" charset="0"/>
                        </a:rPr>
                        <a:t>Rovné příležitosti</a:t>
                      </a:r>
                      <a:endParaRPr lang="cs-CZ" sz="900">
                        <a:effectLst/>
                        <a:latin typeface="Times New Roman" panose="02020603050405020304" pitchFamily="18" charset="0"/>
                        <a:ea typeface="Times New Roman" panose="02020603050405020304" pitchFamily="18" charset="0"/>
                      </a:endParaRPr>
                    </a:p>
                  </a:txBody>
                  <a:tcPr marL="22193" marR="22193"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450215" algn="l"/>
                        </a:tabLst>
                      </a:pPr>
                      <a:r>
                        <a:rPr lang="cs-CZ" sz="900">
                          <a:effectLst/>
                          <a:latin typeface="Calibri" panose="020F0502020204030204" pitchFamily="34" charset="0"/>
                          <a:ea typeface="Calibri" panose="020F0502020204030204" pitchFamily="34" charset="0"/>
                        </a:rPr>
                        <a:t>Opatření proti diskriminaci</a:t>
                      </a:r>
                      <a:endParaRPr lang="cs-CZ" sz="900">
                        <a:effectLst/>
                        <a:latin typeface="Times New Roman" panose="02020603050405020304" pitchFamily="18" charset="0"/>
                        <a:ea typeface="Times New Roman" panose="02020603050405020304" pitchFamily="18" charset="0"/>
                      </a:endParaRPr>
                    </a:p>
                  </a:txBody>
                  <a:tcPr marL="22193" marR="221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450215" algn="l"/>
                        </a:tabLst>
                      </a:pPr>
                      <a:r>
                        <a:rPr lang="cs-CZ" sz="900">
                          <a:effectLst/>
                          <a:latin typeface="Calibri" panose="020F0502020204030204" pitchFamily="34" charset="0"/>
                          <a:ea typeface="Calibri" panose="020F0502020204030204" pitchFamily="34" charset="0"/>
                        </a:rPr>
                        <a:t>Bránění diskriminaci na pracovišti i při náboru nových zaměstnanců</a:t>
                      </a:r>
                      <a:endParaRPr lang="cs-CZ" sz="900">
                        <a:effectLst/>
                        <a:latin typeface="Times New Roman" panose="02020603050405020304" pitchFamily="18" charset="0"/>
                        <a:ea typeface="Times New Roman" panose="02020603050405020304" pitchFamily="18" charset="0"/>
                      </a:endParaRPr>
                    </a:p>
                  </a:txBody>
                  <a:tcPr marL="22193" marR="22193"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6"/>
                  </a:ext>
                </a:extLst>
              </a:tr>
              <a:tr h="187970">
                <a:tc vMerge="1">
                  <a:txBody>
                    <a:bodyPr/>
                    <a:lstStyle/>
                    <a:p>
                      <a:endParaRPr lang="cs-CZ"/>
                    </a:p>
                  </a:txBody>
                  <a:tcPr/>
                </a:tc>
                <a:tc>
                  <a:txBody>
                    <a:bodyPr/>
                    <a:lstStyle/>
                    <a:p>
                      <a:pPr algn="ctr">
                        <a:lnSpc>
                          <a:spcPct val="150000"/>
                        </a:lnSpc>
                        <a:spcAft>
                          <a:spcPts val="0"/>
                        </a:spcAft>
                        <a:tabLst>
                          <a:tab pos="450215" algn="l"/>
                        </a:tabLst>
                      </a:pPr>
                      <a:r>
                        <a:rPr lang="cs-CZ" sz="900">
                          <a:effectLst/>
                          <a:latin typeface="Calibri" panose="020F0502020204030204" pitchFamily="34" charset="0"/>
                          <a:ea typeface="Calibri" panose="020F0502020204030204" pitchFamily="34" charset="0"/>
                        </a:rPr>
                        <a:t>Rozmanitost na pracovišti</a:t>
                      </a:r>
                      <a:endParaRPr lang="cs-CZ" sz="900">
                        <a:effectLst/>
                        <a:latin typeface="Times New Roman" panose="02020603050405020304" pitchFamily="18" charset="0"/>
                        <a:ea typeface="Times New Roman" panose="02020603050405020304" pitchFamily="18" charset="0"/>
                      </a:endParaRPr>
                    </a:p>
                  </a:txBody>
                  <a:tcPr marL="22193" marR="221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450215" algn="l"/>
                        </a:tabLst>
                      </a:pPr>
                      <a:r>
                        <a:rPr lang="cs-CZ" sz="900">
                          <a:effectLst/>
                          <a:latin typeface="Calibri" panose="020F0502020204030204" pitchFamily="34" charset="0"/>
                          <a:ea typeface="Calibri" panose="020F0502020204030204" pitchFamily="34" charset="0"/>
                        </a:rPr>
                        <a:t>Podpora rozmanitosti na pracovišti (ženy, etnické minority, handicapovaní a starší)</a:t>
                      </a:r>
                      <a:endParaRPr lang="cs-CZ" sz="900">
                        <a:effectLst/>
                        <a:latin typeface="Times New Roman" panose="02020603050405020304" pitchFamily="18" charset="0"/>
                        <a:ea typeface="Times New Roman" panose="02020603050405020304" pitchFamily="18" charset="0"/>
                      </a:endParaRPr>
                    </a:p>
                  </a:txBody>
                  <a:tcPr marL="22193" marR="22193"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7"/>
                  </a:ext>
                </a:extLst>
              </a:tr>
              <a:tr h="224464">
                <a:tc rowSpan="3">
                  <a:txBody>
                    <a:bodyPr/>
                    <a:lstStyle/>
                    <a:p>
                      <a:pPr algn="ctr">
                        <a:lnSpc>
                          <a:spcPct val="150000"/>
                        </a:lnSpc>
                        <a:spcAft>
                          <a:spcPts val="0"/>
                        </a:spcAft>
                        <a:tabLst>
                          <a:tab pos="450215" algn="l"/>
                        </a:tabLst>
                      </a:pPr>
                      <a:r>
                        <a:rPr lang="cs-CZ" sz="900" b="1">
                          <a:effectLst/>
                          <a:latin typeface="Calibri" panose="020F0502020204030204" pitchFamily="34" charset="0"/>
                          <a:ea typeface="Calibri" panose="020F0502020204030204" pitchFamily="34" charset="0"/>
                        </a:rPr>
                        <a:t>Podpora místní komunity</a:t>
                      </a:r>
                      <a:endParaRPr lang="cs-CZ" sz="900">
                        <a:effectLst/>
                        <a:latin typeface="Times New Roman" panose="02020603050405020304" pitchFamily="18" charset="0"/>
                        <a:ea typeface="Times New Roman" panose="02020603050405020304" pitchFamily="18" charset="0"/>
                      </a:endParaRPr>
                    </a:p>
                  </a:txBody>
                  <a:tcPr marL="22193" marR="22193"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450215" algn="l"/>
                        </a:tabLst>
                      </a:pPr>
                      <a:r>
                        <a:rPr lang="cs-CZ" sz="900">
                          <a:effectLst/>
                          <a:latin typeface="Calibri" panose="020F0502020204030204" pitchFamily="34" charset="0"/>
                          <a:ea typeface="Calibri" panose="020F0502020204030204" pitchFamily="34" charset="0"/>
                        </a:rPr>
                        <a:t>Firemní dobrovolnictví</a:t>
                      </a:r>
                      <a:endParaRPr lang="cs-CZ" sz="900">
                        <a:effectLst/>
                        <a:latin typeface="Times New Roman" panose="02020603050405020304" pitchFamily="18" charset="0"/>
                        <a:ea typeface="Times New Roman" panose="02020603050405020304" pitchFamily="18" charset="0"/>
                      </a:endParaRPr>
                    </a:p>
                  </a:txBody>
                  <a:tcPr marL="22193" marR="221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450215" algn="l"/>
                        </a:tabLst>
                      </a:pPr>
                      <a:r>
                        <a:rPr lang="cs-CZ" sz="900">
                          <a:effectLst/>
                          <a:latin typeface="Calibri" panose="020F0502020204030204" pitchFamily="34" charset="0"/>
                          <a:ea typeface="Calibri" panose="020F0502020204030204" pitchFamily="34" charset="0"/>
                        </a:rPr>
                        <a:t>Zaměstnanci vykonávají dobrovolnou práci v pracovní době (manuální či předávaní odborných znalostí)</a:t>
                      </a:r>
                      <a:endParaRPr lang="cs-CZ" sz="900">
                        <a:effectLst/>
                        <a:latin typeface="Times New Roman" panose="02020603050405020304" pitchFamily="18" charset="0"/>
                        <a:ea typeface="Times New Roman" panose="02020603050405020304" pitchFamily="18" charset="0"/>
                      </a:endParaRPr>
                    </a:p>
                  </a:txBody>
                  <a:tcPr marL="22193" marR="22193"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8"/>
                  </a:ext>
                </a:extLst>
              </a:tr>
              <a:tr h="187970">
                <a:tc vMerge="1">
                  <a:txBody>
                    <a:bodyPr/>
                    <a:lstStyle/>
                    <a:p>
                      <a:endParaRPr lang="cs-CZ"/>
                    </a:p>
                  </a:txBody>
                  <a:tcPr/>
                </a:tc>
                <a:tc>
                  <a:txBody>
                    <a:bodyPr/>
                    <a:lstStyle/>
                    <a:p>
                      <a:pPr algn="ctr">
                        <a:lnSpc>
                          <a:spcPct val="150000"/>
                        </a:lnSpc>
                        <a:spcAft>
                          <a:spcPts val="0"/>
                        </a:spcAft>
                        <a:tabLst>
                          <a:tab pos="450215" algn="l"/>
                        </a:tabLst>
                      </a:pPr>
                      <a:r>
                        <a:rPr lang="cs-CZ" sz="900">
                          <a:effectLst/>
                          <a:latin typeface="Calibri" panose="020F0502020204030204" pitchFamily="34" charset="0"/>
                          <a:ea typeface="Calibri" panose="020F0502020204030204" pitchFamily="34" charset="0"/>
                        </a:rPr>
                        <a:t>Matchingový fond</a:t>
                      </a:r>
                      <a:endParaRPr lang="cs-CZ" sz="900">
                        <a:effectLst/>
                        <a:latin typeface="Times New Roman" panose="02020603050405020304" pitchFamily="18" charset="0"/>
                        <a:ea typeface="Times New Roman" panose="02020603050405020304" pitchFamily="18" charset="0"/>
                      </a:endParaRPr>
                    </a:p>
                  </a:txBody>
                  <a:tcPr marL="22193" marR="221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450215" algn="l"/>
                        </a:tabLst>
                      </a:pPr>
                      <a:r>
                        <a:rPr lang="cs-CZ" sz="900" dirty="0">
                          <a:effectLst/>
                          <a:latin typeface="Calibri" panose="020F0502020204030204" pitchFamily="34" charset="0"/>
                          <a:ea typeface="Calibri" panose="020F0502020204030204" pitchFamily="34" charset="0"/>
                        </a:rPr>
                        <a:t>Firma navýší prostředky získané mezi zaměstnance</a:t>
                      </a:r>
                      <a:endParaRPr lang="cs-CZ" sz="900" dirty="0">
                        <a:effectLst/>
                        <a:latin typeface="Times New Roman" panose="02020603050405020304" pitchFamily="18" charset="0"/>
                        <a:ea typeface="Times New Roman" panose="02020603050405020304" pitchFamily="18" charset="0"/>
                      </a:endParaRPr>
                    </a:p>
                  </a:txBody>
                  <a:tcPr marL="22193" marR="22193"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9"/>
                  </a:ext>
                </a:extLst>
              </a:tr>
              <a:tr h="187970">
                <a:tc vMerge="1">
                  <a:txBody>
                    <a:bodyPr/>
                    <a:lstStyle/>
                    <a:p>
                      <a:endParaRPr lang="cs-CZ"/>
                    </a:p>
                  </a:txBody>
                  <a:tcPr/>
                </a:tc>
                <a:tc>
                  <a:txBody>
                    <a:bodyPr/>
                    <a:lstStyle/>
                    <a:p>
                      <a:pPr algn="ctr">
                        <a:lnSpc>
                          <a:spcPct val="150000"/>
                        </a:lnSpc>
                        <a:spcAft>
                          <a:spcPts val="0"/>
                        </a:spcAft>
                        <a:tabLst>
                          <a:tab pos="450215" algn="l"/>
                        </a:tabLst>
                      </a:pPr>
                      <a:r>
                        <a:rPr lang="cs-CZ" sz="900">
                          <a:effectLst/>
                          <a:latin typeface="Calibri" panose="020F0502020204030204" pitchFamily="34" charset="0"/>
                          <a:ea typeface="Calibri" panose="020F0502020204030204" pitchFamily="34" charset="0"/>
                        </a:rPr>
                        <a:t>Benefiční akce</a:t>
                      </a:r>
                      <a:endParaRPr lang="cs-CZ" sz="900">
                        <a:effectLst/>
                        <a:latin typeface="Times New Roman" panose="02020603050405020304" pitchFamily="18" charset="0"/>
                        <a:ea typeface="Times New Roman" panose="02020603050405020304" pitchFamily="18" charset="0"/>
                      </a:endParaRPr>
                    </a:p>
                  </a:txBody>
                  <a:tcPr marL="22193" marR="221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450215" algn="l"/>
                        </a:tabLst>
                      </a:pPr>
                      <a:r>
                        <a:rPr lang="cs-CZ" sz="900" dirty="0">
                          <a:effectLst/>
                          <a:latin typeface="Calibri" panose="020F0502020204030204" pitchFamily="34" charset="0"/>
                          <a:ea typeface="Calibri" panose="020F0502020204030204" pitchFamily="34" charset="0"/>
                        </a:rPr>
                        <a:t>Benefiční plesy, aukce, tomboly</a:t>
                      </a:r>
                      <a:endParaRPr lang="cs-CZ" sz="900" dirty="0">
                        <a:effectLst/>
                        <a:latin typeface="Times New Roman" panose="02020603050405020304" pitchFamily="18" charset="0"/>
                        <a:ea typeface="Times New Roman" panose="02020603050405020304" pitchFamily="18" charset="0"/>
                      </a:endParaRPr>
                    </a:p>
                  </a:txBody>
                  <a:tcPr marL="22193" marR="22193"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20"/>
                  </a:ext>
                </a:extLst>
              </a:tr>
            </a:tbl>
          </a:graphicData>
        </a:graphic>
      </p:graphicFrame>
    </p:spTree>
    <p:extLst>
      <p:ext uri="{BB962C8B-B14F-4D97-AF65-F5344CB8AC3E}">
        <p14:creationId xmlns:p14="http://schemas.microsoft.com/office/powerpoint/2010/main" val="30258440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904656" cy="507703"/>
          </a:xfrm>
        </p:spPr>
        <p:txBody>
          <a:bodyPr/>
          <a:lstStyle/>
          <a:p>
            <a:r>
              <a:rPr lang="cs-CZ"/>
              <a:t>Příklady externích aktivit v sociálním pilíři</a:t>
            </a:r>
            <a:endParaRPr lang="cs-CZ" dirty="0"/>
          </a:p>
        </p:txBody>
      </p:sp>
      <p:graphicFrame>
        <p:nvGraphicFramePr>
          <p:cNvPr id="2" name="Tabulka 1"/>
          <p:cNvGraphicFramePr>
            <a:graphicFrameLocks noGrp="1"/>
          </p:cNvGraphicFramePr>
          <p:nvPr>
            <p:extLst>
              <p:ext uri="{D42A27DB-BD31-4B8C-83A1-F6EECF244321}">
                <p14:modId xmlns:p14="http://schemas.microsoft.com/office/powerpoint/2010/main" val="4105033713"/>
              </p:ext>
            </p:extLst>
          </p:nvPr>
        </p:nvGraphicFramePr>
        <p:xfrm>
          <a:off x="224302" y="703187"/>
          <a:ext cx="7660066" cy="4028802"/>
        </p:xfrm>
        <a:graphic>
          <a:graphicData uri="http://schemas.openxmlformats.org/drawingml/2006/table">
            <a:tbl>
              <a:tblPr firstRow="1" firstCol="1" bandRow="1"/>
              <a:tblGrid>
                <a:gridCol w="827081">
                  <a:extLst>
                    <a:ext uri="{9D8B030D-6E8A-4147-A177-3AD203B41FA5}">
                      <a16:colId xmlns:a16="http://schemas.microsoft.com/office/drawing/2014/main" val="20000"/>
                    </a:ext>
                  </a:extLst>
                </a:gridCol>
                <a:gridCol w="1599209">
                  <a:extLst>
                    <a:ext uri="{9D8B030D-6E8A-4147-A177-3AD203B41FA5}">
                      <a16:colId xmlns:a16="http://schemas.microsoft.com/office/drawing/2014/main" val="20001"/>
                    </a:ext>
                  </a:extLst>
                </a:gridCol>
                <a:gridCol w="5233776">
                  <a:extLst>
                    <a:ext uri="{9D8B030D-6E8A-4147-A177-3AD203B41FA5}">
                      <a16:colId xmlns:a16="http://schemas.microsoft.com/office/drawing/2014/main" val="20002"/>
                    </a:ext>
                  </a:extLst>
                </a:gridCol>
              </a:tblGrid>
              <a:tr h="198579">
                <a:tc>
                  <a:txBody>
                    <a:bodyPr/>
                    <a:lstStyle/>
                    <a:p>
                      <a:pPr algn="ctr">
                        <a:lnSpc>
                          <a:spcPct val="150000"/>
                        </a:lnSpc>
                        <a:spcAft>
                          <a:spcPts val="0"/>
                        </a:spcAft>
                        <a:tabLst>
                          <a:tab pos="450215" algn="l"/>
                        </a:tabLst>
                      </a:pPr>
                      <a:r>
                        <a:rPr lang="cs-CZ" sz="900" b="1" dirty="0">
                          <a:effectLst/>
                          <a:latin typeface="Calibri" panose="020F0502020204030204" pitchFamily="34" charset="0"/>
                          <a:ea typeface="Calibri" panose="020F0502020204030204" pitchFamily="34" charset="0"/>
                        </a:rPr>
                        <a:t>CSR témata</a:t>
                      </a:r>
                      <a:endParaRPr lang="cs-CZ" sz="900" dirty="0">
                        <a:effectLst/>
                        <a:latin typeface="Times New Roman" panose="02020603050405020304" pitchFamily="18" charset="0"/>
                        <a:ea typeface="Times New Roman" panose="02020603050405020304" pitchFamily="18" charset="0"/>
                      </a:endParaRPr>
                    </a:p>
                  </a:txBody>
                  <a:tcPr marL="49429" marR="49429"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450215" algn="l"/>
                        </a:tabLst>
                      </a:pPr>
                      <a:r>
                        <a:rPr lang="cs-CZ" sz="900" b="1">
                          <a:effectLst/>
                          <a:latin typeface="Calibri" panose="020F0502020204030204" pitchFamily="34" charset="0"/>
                          <a:ea typeface="Calibri" panose="020F0502020204030204" pitchFamily="34" charset="0"/>
                        </a:rPr>
                        <a:t>CSR aktivity</a:t>
                      </a:r>
                      <a:endParaRPr lang="cs-CZ" sz="900">
                        <a:effectLst/>
                        <a:latin typeface="Times New Roman" panose="02020603050405020304" pitchFamily="18" charset="0"/>
                        <a:ea typeface="Times New Roman" panose="02020603050405020304" pitchFamily="18" charset="0"/>
                      </a:endParaRPr>
                    </a:p>
                  </a:txBody>
                  <a:tcPr marL="49429" marR="494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450215" algn="l"/>
                        </a:tabLst>
                      </a:pPr>
                      <a:r>
                        <a:rPr lang="cs-CZ" sz="900" b="1">
                          <a:effectLst/>
                          <a:latin typeface="Calibri" panose="020F0502020204030204" pitchFamily="34" charset="0"/>
                          <a:ea typeface="Calibri" panose="020F0502020204030204" pitchFamily="34" charset="0"/>
                        </a:rPr>
                        <a:t>Příklady</a:t>
                      </a:r>
                      <a:endParaRPr lang="cs-CZ" sz="900">
                        <a:effectLst/>
                        <a:latin typeface="Times New Roman" panose="02020603050405020304" pitchFamily="18" charset="0"/>
                        <a:ea typeface="Times New Roman" panose="02020603050405020304" pitchFamily="18" charset="0"/>
                      </a:endParaRPr>
                    </a:p>
                  </a:txBody>
                  <a:tcPr marL="49429" marR="49429"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283846">
                <a:tc rowSpan="7">
                  <a:txBody>
                    <a:bodyPr/>
                    <a:lstStyle/>
                    <a:p>
                      <a:pPr algn="ctr">
                        <a:lnSpc>
                          <a:spcPct val="150000"/>
                        </a:lnSpc>
                        <a:spcAft>
                          <a:spcPts val="0"/>
                        </a:spcAft>
                        <a:tabLst>
                          <a:tab pos="450215" algn="l"/>
                        </a:tabLst>
                      </a:pPr>
                      <a:r>
                        <a:rPr lang="cs-CZ" sz="900" b="1">
                          <a:effectLst/>
                          <a:latin typeface="Calibri" panose="020F0502020204030204" pitchFamily="34" charset="0"/>
                          <a:ea typeface="Calibri" panose="020F0502020204030204" pitchFamily="34" charset="0"/>
                        </a:rPr>
                        <a:t>Podpora komunity</a:t>
                      </a:r>
                      <a:endParaRPr lang="cs-CZ" sz="900">
                        <a:effectLst/>
                        <a:latin typeface="Times New Roman" panose="02020603050405020304" pitchFamily="18" charset="0"/>
                        <a:ea typeface="Times New Roman" panose="02020603050405020304" pitchFamily="18" charset="0"/>
                      </a:endParaRPr>
                    </a:p>
                  </a:txBody>
                  <a:tcPr marL="49429" marR="49429"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450215" algn="l"/>
                        </a:tabLst>
                      </a:pPr>
                      <a:r>
                        <a:rPr lang="cs-CZ" sz="900">
                          <a:effectLst/>
                          <a:latin typeface="Calibri" panose="020F0502020204030204" pitchFamily="34" charset="0"/>
                          <a:ea typeface="Calibri" panose="020F0502020204030204" pitchFamily="34" charset="0"/>
                        </a:rPr>
                        <a:t>Firemní dárcovství</a:t>
                      </a:r>
                      <a:endParaRPr lang="cs-CZ" sz="900">
                        <a:effectLst/>
                        <a:latin typeface="Times New Roman" panose="02020603050405020304" pitchFamily="18" charset="0"/>
                        <a:ea typeface="Times New Roman" panose="02020603050405020304" pitchFamily="18" charset="0"/>
                      </a:endParaRPr>
                    </a:p>
                  </a:txBody>
                  <a:tcPr marL="49429" marR="494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450215" algn="l"/>
                        </a:tabLst>
                      </a:pPr>
                      <a:r>
                        <a:rPr lang="cs-CZ" sz="900">
                          <a:effectLst/>
                          <a:latin typeface="Calibri" panose="020F0502020204030204" pitchFamily="34" charset="0"/>
                          <a:ea typeface="Calibri" panose="020F0502020204030204" pitchFamily="34" charset="0"/>
                        </a:rPr>
                        <a:t>Finanční či materiální podpora, poskytnutí služeb se slevou či zdarma, zapůjčení firemních prostor</a:t>
                      </a:r>
                      <a:endParaRPr lang="cs-CZ" sz="900">
                        <a:effectLst/>
                        <a:latin typeface="Times New Roman" panose="02020603050405020304" pitchFamily="18" charset="0"/>
                        <a:ea typeface="Times New Roman" panose="02020603050405020304" pitchFamily="18" charset="0"/>
                      </a:endParaRPr>
                    </a:p>
                  </a:txBody>
                  <a:tcPr marL="49429" marR="49429"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283846">
                <a:tc vMerge="1">
                  <a:txBody>
                    <a:bodyPr/>
                    <a:lstStyle/>
                    <a:p>
                      <a:endParaRPr lang="cs-CZ"/>
                    </a:p>
                  </a:txBody>
                  <a:tcPr/>
                </a:tc>
                <a:tc>
                  <a:txBody>
                    <a:bodyPr/>
                    <a:lstStyle/>
                    <a:p>
                      <a:pPr algn="ctr">
                        <a:lnSpc>
                          <a:spcPct val="150000"/>
                        </a:lnSpc>
                        <a:spcAft>
                          <a:spcPts val="0"/>
                        </a:spcAft>
                        <a:tabLst>
                          <a:tab pos="450215" algn="l"/>
                        </a:tabLst>
                      </a:pPr>
                      <a:r>
                        <a:rPr lang="cs-CZ" sz="900">
                          <a:effectLst/>
                          <a:latin typeface="Calibri" panose="020F0502020204030204" pitchFamily="34" charset="0"/>
                          <a:ea typeface="Calibri" panose="020F0502020204030204" pitchFamily="34" charset="0"/>
                        </a:rPr>
                        <a:t>Firemní dobrovolnictví</a:t>
                      </a:r>
                      <a:endParaRPr lang="cs-CZ" sz="900">
                        <a:effectLst/>
                        <a:latin typeface="Times New Roman" panose="02020603050405020304" pitchFamily="18" charset="0"/>
                        <a:ea typeface="Times New Roman" panose="02020603050405020304" pitchFamily="18" charset="0"/>
                      </a:endParaRPr>
                    </a:p>
                  </a:txBody>
                  <a:tcPr marL="49429" marR="494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450215" algn="l"/>
                        </a:tabLst>
                      </a:pPr>
                      <a:r>
                        <a:rPr lang="cs-CZ" sz="900">
                          <a:effectLst/>
                          <a:latin typeface="Calibri" panose="020F0502020204030204" pitchFamily="34" charset="0"/>
                          <a:ea typeface="Calibri" panose="020F0502020204030204" pitchFamily="34" charset="0"/>
                        </a:rPr>
                        <a:t>Zaměstnanci vykonávají dobrovolnou práci v pracovní době (manuální či předávaní odborných znalostí)</a:t>
                      </a:r>
                      <a:endParaRPr lang="cs-CZ" sz="900">
                        <a:effectLst/>
                        <a:latin typeface="Times New Roman" panose="02020603050405020304" pitchFamily="18" charset="0"/>
                        <a:ea typeface="Times New Roman" panose="02020603050405020304" pitchFamily="18" charset="0"/>
                      </a:endParaRPr>
                    </a:p>
                  </a:txBody>
                  <a:tcPr marL="49429" marR="49429"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397158">
                <a:tc vMerge="1">
                  <a:txBody>
                    <a:bodyPr/>
                    <a:lstStyle/>
                    <a:p>
                      <a:endParaRPr lang="cs-CZ"/>
                    </a:p>
                  </a:txBody>
                  <a:tcPr/>
                </a:tc>
                <a:tc>
                  <a:txBody>
                    <a:bodyPr/>
                    <a:lstStyle/>
                    <a:p>
                      <a:pPr algn="ctr">
                        <a:lnSpc>
                          <a:spcPct val="150000"/>
                        </a:lnSpc>
                        <a:spcAft>
                          <a:spcPts val="0"/>
                        </a:spcAft>
                        <a:tabLst>
                          <a:tab pos="450215" algn="l"/>
                        </a:tabLst>
                      </a:pPr>
                      <a:r>
                        <a:rPr lang="cs-CZ" sz="900">
                          <a:effectLst/>
                          <a:latin typeface="Calibri" panose="020F0502020204030204" pitchFamily="34" charset="0"/>
                          <a:ea typeface="Calibri" panose="020F0502020204030204" pitchFamily="34" charset="0"/>
                        </a:rPr>
                        <a:t>Firemní investice do místní komunity</a:t>
                      </a:r>
                      <a:endParaRPr lang="cs-CZ" sz="900">
                        <a:effectLst/>
                        <a:latin typeface="Times New Roman" panose="02020603050405020304" pitchFamily="18" charset="0"/>
                        <a:ea typeface="Times New Roman" panose="02020603050405020304" pitchFamily="18" charset="0"/>
                      </a:endParaRPr>
                    </a:p>
                  </a:txBody>
                  <a:tcPr marL="49429" marR="494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450215" algn="l"/>
                        </a:tabLst>
                      </a:pPr>
                      <a:r>
                        <a:rPr lang="cs-CZ" sz="900">
                          <a:effectLst/>
                          <a:latin typeface="Calibri" panose="020F0502020204030204" pitchFamily="34" charset="0"/>
                          <a:ea typeface="Calibri" panose="020F0502020204030204" pitchFamily="34" charset="0"/>
                        </a:rPr>
                        <a:t>Dlouhodobé strategické zapojení do místní komunity či partnerství s neziskovými organizacemi</a:t>
                      </a:r>
                      <a:endParaRPr lang="cs-CZ" sz="900">
                        <a:effectLst/>
                        <a:latin typeface="Times New Roman" panose="02020603050405020304" pitchFamily="18" charset="0"/>
                        <a:ea typeface="Times New Roman" panose="02020603050405020304" pitchFamily="18" charset="0"/>
                      </a:endParaRPr>
                    </a:p>
                  </a:txBody>
                  <a:tcPr marL="49429" marR="49429"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198579">
                <a:tc vMerge="1">
                  <a:txBody>
                    <a:bodyPr/>
                    <a:lstStyle/>
                    <a:p>
                      <a:endParaRPr lang="cs-CZ"/>
                    </a:p>
                  </a:txBody>
                  <a:tcPr/>
                </a:tc>
                <a:tc rowSpan="2">
                  <a:txBody>
                    <a:bodyPr/>
                    <a:lstStyle/>
                    <a:p>
                      <a:pPr algn="ctr">
                        <a:lnSpc>
                          <a:spcPct val="150000"/>
                        </a:lnSpc>
                        <a:spcAft>
                          <a:spcPts val="0"/>
                        </a:spcAft>
                        <a:tabLst>
                          <a:tab pos="450215" algn="l"/>
                        </a:tabLst>
                      </a:pPr>
                      <a:r>
                        <a:rPr lang="cs-CZ" sz="900">
                          <a:effectLst/>
                          <a:latin typeface="Calibri" panose="020F0502020204030204" pitchFamily="34" charset="0"/>
                          <a:ea typeface="Calibri" panose="020F0502020204030204" pitchFamily="34" charset="0"/>
                        </a:rPr>
                        <a:t>Komerční aktivity v místní komunitě</a:t>
                      </a:r>
                      <a:endParaRPr lang="cs-CZ" sz="900">
                        <a:effectLst/>
                        <a:latin typeface="Times New Roman" panose="02020603050405020304" pitchFamily="18" charset="0"/>
                        <a:ea typeface="Times New Roman" panose="02020603050405020304" pitchFamily="18" charset="0"/>
                      </a:endParaRPr>
                    </a:p>
                  </a:txBody>
                  <a:tcPr marL="49429" marR="494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450215" algn="l"/>
                        </a:tabLst>
                      </a:pPr>
                      <a:r>
                        <a:rPr lang="cs-CZ" sz="900">
                          <a:effectLst/>
                          <a:latin typeface="Calibri" panose="020F0502020204030204" pitchFamily="34" charset="0"/>
                          <a:ea typeface="Calibri" panose="020F0502020204030204" pitchFamily="34" charset="0"/>
                        </a:rPr>
                        <a:t>Sdílený marketing</a:t>
                      </a:r>
                      <a:endParaRPr lang="cs-CZ" sz="900">
                        <a:effectLst/>
                        <a:latin typeface="Times New Roman" panose="02020603050405020304" pitchFamily="18" charset="0"/>
                        <a:ea typeface="Times New Roman" panose="02020603050405020304" pitchFamily="18" charset="0"/>
                      </a:endParaRPr>
                    </a:p>
                  </a:txBody>
                  <a:tcPr marL="49429" marR="49429"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198579">
                <a:tc vMerge="1">
                  <a:txBody>
                    <a:bodyPr/>
                    <a:lstStyle/>
                    <a:p>
                      <a:endParaRPr lang="cs-CZ"/>
                    </a:p>
                  </a:txBody>
                  <a:tcPr/>
                </a:tc>
                <a:tc vMerge="1">
                  <a:txBody>
                    <a:bodyPr/>
                    <a:lstStyle/>
                    <a:p>
                      <a:endParaRPr lang="cs-CZ"/>
                    </a:p>
                  </a:txBody>
                  <a:tcPr/>
                </a:tc>
                <a:tc>
                  <a:txBody>
                    <a:bodyPr/>
                    <a:lstStyle/>
                    <a:p>
                      <a:pPr algn="just">
                        <a:lnSpc>
                          <a:spcPct val="150000"/>
                        </a:lnSpc>
                        <a:spcAft>
                          <a:spcPts val="0"/>
                        </a:spcAft>
                        <a:tabLst>
                          <a:tab pos="450215" algn="l"/>
                        </a:tabLst>
                      </a:pPr>
                      <a:r>
                        <a:rPr lang="cs-CZ" sz="900">
                          <a:effectLst/>
                          <a:latin typeface="Calibri" panose="020F0502020204030204" pitchFamily="34" charset="0"/>
                          <a:ea typeface="Calibri" panose="020F0502020204030204" pitchFamily="34" charset="0"/>
                        </a:rPr>
                        <a:t>sponzoring</a:t>
                      </a:r>
                      <a:endParaRPr lang="cs-CZ" sz="900">
                        <a:effectLst/>
                        <a:latin typeface="Times New Roman" panose="02020603050405020304" pitchFamily="18" charset="0"/>
                        <a:ea typeface="Times New Roman" panose="02020603050405020304" pitchFamily="18" charset="0"/>
                      </a:endParaRPr>
                    </a:p>
                  </a:txBody>
                  <a:tcPr marL="49429" marR="49429"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198579">
                <a:tc vMerge="1">
                  <a:txBody>
                    <a:bodyPr/>
                    <a:lstStyle/>
                    <a:p>
                      <a:endParaRPr lang="cs-CZ"/>
                    </a:p>
                  </a:txBody>
                  <a:tcPr/>
                </a:tc>
                <a:tc>
                  <a:txBody>
                    <a:bodyPr/>
                    <a:lstStyle/>
                    <a:p>
                      <a:pPr algn="ctr">
                        <a:lnSpc>
                          <a:spcPct val="150000"/>
                        </a:lnSpc>
                        <a:spcAft>
                          <a:spcPts val="0"/>
                        </a:spcAft>
                        <a:tabLst>
                          <a:tab pos="450215" algn="l"/>
                        </a:tabLst>
                      </a:pPr>
                      <a:r>
                        <a:rPr lang="cs-CZ" sz="900">
                          <a:effectLst/>
                          <a:latin typeface="Calibri" panose="020F0502020204030204" pitchFamily="34" charset="0"/>
                          <a:ea typeface="Calibri" panose="020F0502020204030204" pitchFamily="34" charset="0"/>
                        </a:rPr>
                        <a:t>Vlastní firemní projekty</a:t>
                      </a:r>
                      <a:endParaRPr lang="cs-CZ" sz="900">
                        <a:effectLst/>
                        <a:latin typeface="Times New Roman" panose="02020603050405020304" pitchFamily="18" charset="0"/>
                        <a:ea typeface="Times New Roman" panose="02020603050405020304" pitchFamily="18" charset="0"/>
                      </a:endParaRPr>
                    </a:p>
                  </a:txBody>
                  <a:tcPr marL="49429" marR="494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450215" algn="l"/>
                        </a:tabLst>
                      </a:pPr>
                      <a:r>
                        <a:rPr lang="cs-CZ" sz="900">
                          <a:effectLst/>
                          <a:latin typeface="Calibri" panose="020F0502020204030204" pitchFamily="34" charset="0"/>
                          <a:ea typeface="Calibri" panose="020F0502020204030204" pitchFamily="34" charset="0"/>
                        </a:rPr>
                        <a:t>Vlastní veřejné prospěšné projekty</a:t>
                      </a:r>
                      <a:endParaRPr lang="cs-CZ" sz="900">
                        <a:effectLst/>
                        <a:latin typeface="Times New Roman" panose="02020603050405020304" pitchFamily="18" charset="0"/>
                        <a:ea typeface="Times New Roman" panose="02020603050405020304" pitchFamily="18" charset="0"/>
                      </a:endParaRPr>
                    </a:p>
                  </a:txBody>
                  <a:tcPr marL="49429" marR="49429"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283846">
                <a:tc vMerge="1">
                  <a:txBody>
                    <a:bodyPr/>
                    <a:lstStyle/>
                    <a:p>
                      <a:endParaRPr lang="cs-CZ"/>
                    </a:p>
                  </a:txBody>
                  <a:tcPr/>
                </a:tc>
                <a:tc>
                  <a:txBody>
                    <a:bodyPr/>
                    <a:lstStyle/>
                    <a:p>
                      <a:pPr algn="ctr">
                        <a:lnSpc>
                          <a:spcPct val="150000"/>
                        </a:lnSpc>
                        <a:spcAft>
                          <a:spcPts val="0"/>
                        </a:spcAft>
                        <a:tabLst>
                          <a:tab pos="450215" algn="l"/>
                        </a:tabLst>
                      </a:pPr>
                      <a:r>
                        <a:rPr lang="cs-CZ" sz="900">
                          <a:effectLst/>
                          <a:latin typeface="Calibri" panose="020F0502020204030204" pitchFamily="34" charset="0"/>
                          <a:ea typeface="Calibri" panose="020F0502020204030204" pitchFamily="34" charset="0"/>
                        </a:rPr>
                        <a:t>Fair Trade, ethnocatering</a:t>
                      </a:r>
                      <a:endParaRPr lang="cs-CZ" sz="900">
                        <a:effectLst/>
                        <a:latin typeface="Times New Roman" panose="02020603050405020304" pitchFamily="18" charset="0"/>
                        <a:ea typeface="Times New Roman" panose="02020603050405020304" pitchFamily="18" charset="0"/>
                      </a:endParaRPr>
                    </a:p>
                  </a:txBody>
                  <a:tcPr marL="49429" marR="494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450215" algn="l"/>
                        </a:tabLst>
                      </a:pPr>
                      <a:r>
                        <a:rPr lang="cs-CZ" sz="900">
                          <a:effectLst/>
                          <a:latin typeface="Calibri" panose="020F0502020204030204" pitchFamily="34" charset="0"/>
                          <a:ea typeface="Calibri" panose="020F0502020204030204" pitchFamily="34" charset="0"/>
                        </a:rPr>
                        <a:t>Využití Fair Trade produktů a ethnocateringu na firemních akcích, rautech a snídaních</a:t>
                      </a:r>
                      <a:endParaRPr lang="cs-CZ" sz="900">
                        <a:effectLst/>
                        <a:latin typeface="Times New Roman" panose="02020603050405020304" pitchFamily="18" charset="0"/>
                        <a:ea typeface="Times New Roman" panose="02020603050405020304" pitchFamily="18" charset="0"/>
                      </a:endParaRPr>
                    </a:p>
                  </a:txBody>
                  <a:tcPr marL="49429" marR="49429"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198579">
                <a:tc rowSpan="5">
                  <a:txBody>
                    <a:bodyPr/>
                    <a:lstStyle/>
                    <a:p>
                      <a:pPr algn="ctr">
                        <a:lnSpc>
                          <a:spcPct val="150000"/>
                        </a:lnSpc>
                        <a:spcAft>
                          <a:spcPts val="0"/>
                        </a:spcAft>
                        <a:tabLst>
                          <a:tab pos="450215" algn="l"/>
                        </a:tabLst>
                      </a:pPr>
                      <a:r>
                        <a:rPr lang="cs-CZ" sz="900" b="1">
                          <a:effectLst/>
                          <a:latin typeface="Calibri" panose="020F0502020204030204" pitchFamily="34" charset="0"/>
                          <a:ea typeface="Calibri" panose="020F0502020204030204" pitchFamily="34" charset="0"/>
                        </a:rPr>
                        <a:t>Spolupráce se školami</a:t>
                      </a:r>
                      <a:endParaRPr lang="cs-CZ" sz="900">
                        <a:effectLst/>
                        <a:latin typeface="Times New Roman" panose="02020603050405020304" pitchFamily="18" charset="0"/>
                        <a:ea typeface="Times New Roman" panose="02020603050405020304" pitchFamily="18" charset="0"/>
                      </a:endParaRPr>
                    </a:p>
                  </a:txBody>
                  <a:tcPr marL="49429" marR="49429"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rowSpan="3">
                  <a:txBody>
                    <a:bodyPr/>
                    <a:lstStyle/>
                    <a:p>
                      <a:pPr algn="ctr">
                        <a:lnSpc>
                          <a:spcPct val="150000"/>
                        </a:lnSpc>
                        <a:spcAft>
                          <a:spcPts val="0"/>
                        </a:spcAft>
                        <a:tabLst>
                          <a:tab pos="450215" algn="l"/>
                        </a:tabLst>
                      </a:pPr>
                      <a:r>
                        <a:rPr lang="cs-CZ" sz="900">
                          <a:effectLst/>
                          <a:latin typeface="Calibri" panose="020F0502020204030204" pitchFamily="34" charset="0"/>
                          <a:ea typeface="Calibri" panose="020F0502020204030204" pitchFamily="34" charset="0"/>
                        </a:rPr>
                        <a:t>Spolupráce se studenty</a:t>
                      </a:r>
                      <a:endParaRPr lang="cs-CZ" sz="900">
                        <a:effectLst/>
                        <a:latin typeface="Times New Roman" panose="02020603050405020304" pitchFamily="18" charset="0"/>
                        <a:ea typeface="Times New Roman" panose="02020603050405020304" pitchFamily="18" charset="0"/>
                      </a:endParaRPr>
                    </a:p>
                  </a:txBody>
                  <a:tcPr marL="49429" marR="494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450215" algn="l"/>
                        </a:tabLst>
                      </a:pPr>
                      <a:r>
                        <a:rPr lang="cs-CZ" sz="900">
                          <a:effectLst/>
                          <a:latin typeface="Calibri" panose="020F0502020204030204" pitchFamily="34" charset="0"/>
                          <a:ea typeface="Calibri" panose="020F0502020204030204" pitchFamily="34" charset="0"/>
                        </a:rPr>
                        <a:t>Studentské stáže, praxe či exkurze</a:t>
                      </a:r>
                      <a:endParaRPr lang="cs-CZ" sz="900">
                        <a:effectLst/>
                        <a:latin typeface="Times New Roman" panose="02020603050405020304" pitchFamily="18" charset="0"/>
                        <a:ea typeface="Times New Roman" panose="02020603050405020304" pitchFamily="18" charset="0"/>
                      </a:endParaRPr>
                    </a:p>
                  </a:txBody>
                  <a:tcPr marL="49429" marR="49429"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198579">
                <a:tc vMerge="1">
                  <a:txBody>
                    <a:bodyPr/>
                    <a:lstStyle/>
                    <a:p>
                      <a:endParaRPr lang="cs-CZ"/>
                    </a:p>
                  </a:txBody>
                  <a:tcPr/>
                </a:tc>
                <a:tc vMerge="1">
                  <a:txBody>
                    <a:bodyPr/>
                    <a:lstStyle/>
                    <a:p>
                      <a:endParaRPr lang="cs-CZ"/>
                    </a:p>
                  </a:txBody>
                  <a:tcPr/>
                </a:tc>
                <a:tc>
                  <a:txBody>
                    <a:bodyPr/>
                    <a:lstStyle/>
                    <a:p>
                      <a:pPr algn="just">
                        <a:lnSpc>
                          <a:spcPct val="150000"/>
                        </a:lnSpc>
                        <a:spcAft>
                          <a:spcPts val="0"/>
                        </a:spcAft>
                        <a:tabLst>
                          <a:tab pos="450215" algn="l"/>
                        </a:tabLst>
                      </a:pPr>
                      <a:r>
                        <a:rPr lang="cs-CZ" sz="900">
                          <a:effectLst/>
                          <a:latin typeface="Calibri" panose="020F0502020204030204" pitchFamily="34" charset="0"/>
                          <a:ea typeface="Calibri" panose="020F0502020204030204" pitchFamily="34" charset="0"/>
                        </a:rPr>
                        <a:t>Konzultace diplomových prací</a:t>
                      </a:r>
                      <a:endParaRPr lang="cs-CZ" sz="900">
                        <a:effectLst/>
                        <a:latin typeface="Times New Roman" panose="02020603050405020304" pitchFamily="18" charset="0"/>
                        <a:ea typeface="Times New Roman" panose="02020603050405020304" pitchFamily="18" charset="0"/>
                      </a:endParaRPr>
                    </a:p>
                  </a:txBody>
                  <a:tcPr marL="49429" marR="49429"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r h="198579">
                <a:tc vMerge="1">
                  <a:txBody>
                    <a:bodyPr/>
                    <a:lstStyle/>
                    <a:p>
                      <a:endParaRPr lang="cs-CZ"/>
                    </a:p>
                  </a:txBody>
                  <a:tcPr/>
                </a:tc>
                <a:tc vMerge="1">
                  <a:txBody>
                    <a:bodyPr/>
                    <a:lstStyle/>
                    <a:p>
                      <a:endParaRPr lang="cs-CZ"/>
                    </a:p>
                  </a:txBody>
                  <a:tcPr/>
                </a:tc>
                <a:tc>
                  <a:txBody>
                    <a:bodyPr/>
                    <a:lstStyle/>
                    <a:p>
                      <a:pPr algn="just">
                        <a:lnSpc>
                          <a:spcPct val="150000"/>
                        </a:lnSpc>
                        <a:spcAft>
                          <a:spcPts val="0"/>
                        </a:spcAft>
                        <a:tabLst>
                          <a:tab pos="450215" algn="l"/>
                        </a:tabLst>
                      </a:pPr>
                      <a:r>
                        <a:rPr lang="cs-CZ" sz="900">
                          <a:effectLst/>
                          <a:latin typeface="Calibri" panose="020F0502020204030204" pitchFamily="34" charset="0"/>
                          <a:ea typeface="Calibri" panose="020F0502020204030204" pitchFamily="34" charset="0"/>
                        </a:rPr>
                        <a:t>Podpora studentských aktivit</a:t>
                      </a:r>
                      <a:endParaRPr lang="cs-CZ" sz="900">
                        <a:effectLst/>
                        <a:latin typeface="Times New Roman" panose="02020603050405020304" pitchFamily="18" charset="0"/>
                        <a:ea typeface="Times New Roman" panose="02020603050405020304" pitchFamily="18" charset="0"/>
                      </a:endParaRPr>
                    </a:p>
                  </a:txBody>
                  <a:tcPr marL="49429" marR="49429"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0"/>
                  </a:ext>
                </a:extLst>
              </a:tr>
              <a:tr h="198579">
                <a:tc vMerge="1">
                  <a:txBody>
                    <a:bodyPr/>
                    <a:lstStyle/>
                    <a:p>
                      <a:endParaRPr lang="cs-CZ"/>
                    </a:p>
                  </a:txBody>
                  <a:tcPr/>
                </a:tc>
                <a:tc rowSpan="2">
                  <a:txBody>
                    <a:bodyPr/>
                    <a:lstStyle/>
                    <a:p>
                      <a:pPr algn="ctr">
                        <a:lnSpc>
                          <a:spcPct val="150000"/>
                        </a:lnSpc>
                        <a:spcAft>
                          <a:spcPts val="0"/>
                        </a:spcAft>
                        <a:tabLst>
                          <a:tab pos="450215" algn="l"/>
                        </a:tabLst>
                      </a:pPr>
                      <a:r>
                        <a:rPr lang="cs-CZ" sz="900">
                          <a:effectLst/>
                          <a:latin typeface="Calibri" panose="020F0502020204030204" pitchFamily="34" charset="0"/>
                          <a:ea typeface="Calibri" panose="020F0502020204030204" pitchFamily="34" charset="0"/>
                        </a:rPr>
                        <a:t>Podpora výuky</a:t>
                      </a:r>
                      <a:endParaRPr lang="cs-CZ" sz="900">
                        <a:effectLst/>
                        <a:latin typeface="Times New Roman" panose="02020603050405020304" pitchFamily="18" charset="0"/>
                        <a:ea typeface="Times New Roman" panose="02020603050405020304" pitchFamily="18" charset="0"/>
                      </a:endParaRPr>
                    </a:p>
                  </a:txBody>
                  <a:tcPr marL="49429" marR="494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450215" algn="l"/>
                        </a:tabLst>
                      </a:pPr>
                      <a:r>
                        <a:rPr lang="cs-CZ" sz="900">
                          <a:effectLst/>
                          <a:latin typeface="Calibri" panose="020F0502020204030204" pitchFamily="34" charset="0"/>
                          <a:ea typeface="Calibri" panose="020F0502020204030204" pitchFamily="34" charset="0"/>
                        </a:rPr>
                        <a:t>Zapůjčení či darování techniky</a:t>
                      </a:r>
                      <a:endParaRPr lang="cs-CZ" sz="900">
                        <a:effectLst/>
                        <a:latin typeface="Times New Roman" panose="02020603050405020304" pitchFamily="18" charset="0"/>
                        <a:ea typeface="Times New Roman" panose="02020603050405020304" pitchFamily="18" charset="0"/>
                      </a:endParaRPr>
                    </a:p>
                  </a:txBody>
                  <a:tcPr marL="49429" marR="49429"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1"/>
                  </a:ext>
                </a:extLst>
              </a:tr>
              <a:tr h="198579">
                <a:tc vMerge="1">
                  <a:txBody>
                    <a:bodyPr/>
                    <a:lstStyle/>
                    <a:p>
                      <a:endParaRPr lang="cs-CZ"/>
                    </a:p>
                  </a:txBody>
                  <a:tcPr/>
                </a:tc>
                <a:tc vMerge="1">
                  <a:txBody>
                    <a:bodyPr/>
                    <a:lstStyle/>
                    <a:p>
                      <a:endParaRPr lang="cs-CZ"/>
                    </a:p>
                  </a:txBody>
                  <a:tcPr/>
                </a:tc>
                <a:tc>
                  <a:txBody>
                    <a:bodyPr/>
                    <a:lstStyle/>
                    <a:p>
                      <a:pPr algn="just">
                        <a:lnSpc>
                          <a:spcPct val="150000"/>
                        </a:lnSpc>
                        <a:spcAft>
                          <a:spcPts val="0"/>
                        </a:spcAft>
                        <a:tabLst>
                          <a:tab pos="450215" algn="l"/>
                        </a:tabLst>
                      </a:pPr>
                      <a:r>
                        <a:rPr lang="cs-CZ" sz="900">
                          <a:effectLst/>
                          <a:latin typeface="Calibri" panose="020F0502020204030204" pitchFamily="34" charset="0"/>
                          <a:ea typeface="Calibri" panose="020F0502020204030204" pitchFamily="34" charset="0"/>
                        </a:rPr>
                        <a:t>Účast ve výuce</a:t>
                      </a:r>
                      <a:endParaRPr lang="cs-CZ" sz="900">
                        <a:effectLst/>
                        <a:latin typeface="Times New Roman" panose="02020603050405020304" pitchFamily="18" charset="0"/>
                        <a:ea typeface="Times New Roman" panose="02020603050405020304" pitchFamily="18" charset="0"/>
                      </a:endParaRPr>
                    </a:p>
                  </a:txBody>
                  <a:tcPr marL="49429" marR="49429"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2"/>
                  </a:ext>
                </a:extLst>
              </a:tr>
              <a:tr h="198579">
                <a:tc rowSpan="5">
                  <a:txBody>
                    <a:bodyPr/>
                    <a:lstStyle/>
                    <a:p>
                      <a:pPr algn="ctr">
                        <a:lnSpc>
                          <a:spcPct val="150000"/>
                        </a:lnSpc>
                        <a:spcAft>
                          <a:spcPts val="0"/>
                        </a:spcAft>
                        <a:tabLst>
                          <a:tab pos="450215" algn="l"/>
                        </a:tabLst>
                      </a:pPr>
                      <a:r>
                        <a:rPr lang="cs-CZ" sz="900" b="1">
                          <a:effectLst/>
                          <a:latin typeface="Calibri" panose="020F0502020204030204" pitchFamily="34" charset="0"/>
                          <a:ea typeface="Calibri" panose="020F0502020204030204" pitchFamily="34" charset="0"/>
                        </a:rPr>
                        <a:t>Zapojení stakeholderů</a:t>
                      </a:r>
                      <a:endParaRPr lang="cs-CZ" sz="900">
                        <a:effectLst/>
                        <a:latin typeface="Times New Roman" panose="02020603050405020304" pitchFamily="18" charset="0"/>
                        <a:ea typeface="Times New Roman" panose="02020603050405020304" pitchFamily="18" charset="0"/>
                      </a:endParaRPr>
                    </a:p>
                  </a:txBody>
                  <a:tcPr marL="49429" marR="49429"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rowSpan="3">
                  <a:txBody>
                    <a:bodyPr/>
                    <a:lstStyle/>
                    <a:p>
                      <a:pPr algn="ctr">
                        <a:lnSpc>
                          <a:spcPct val="150000"/>
                        </a:lnSpc>
                        <a:spcAft>
                          <a:spcPts val="0"/>
                        </a:spcAft>
                        <a:tabLst>
                          <a:tab pos="450215" algn="l"/>
                        </a:tabLst>
                      </a:pPr>
                      <a:r>
                        <a:rPr lang="cs-CZ" sz="900">
                          <a:effectLst/>
                          <a:latin typeface="Calibri" panose="020F0502020204030204" pitchFamily="34" charset="0"/>
                          <a:ea typeface="Calibri" panose="020F0502020204030204" pitchFamily="34" charset="0"/>
                        </a:rPr>
                        <a:t>Zapojení zaměstnanců</a:t>
                      </a:r>
                      <a:endParaRPr lang="cs-CZ" sz="900">
                        <a:effectLst/>
                        <a:latin typeface="Times New Roman" panose="02020603050405020304" pitchFamily="18" charset="0"/>
                        <a:ea typeface="Times New Roman" panose="02020603050405020304" pitchFamily="18" charset="0"/>
                      </a:endParaRPr>
                    </a:p>
                  </a:txBody>
                  <a:tcPr marL="49429" marR="494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450215" algn="l"/>
                        </a:tabLst>
                      </a:pPr>
                      <a:r>
                        <a:rPr lang="cs-CZ" sz="900">
                          <a:effectLst/>
                          <a:latin typeface="Calibri" panose="020F0502020204030204" pitchFamily="34" charset="0"/>
                          <a:ea typeface="Calibri" panose="020F0502020204030204" pitchFamily="34" charset="0"/>
                        </a:rPr>
                        <a:t>Firemní dobrovolnictví</a:t>
                      </a:r>
                      <a:endParaRPr lang="cs-CZ" sz="900">
                        <a:effectLst/>
                        <a:latin typeface="Times New Roman" panose="02020603050405020304" pitchFamily="18" charset="0"/>
                        <a:ea typeface="Times New Roman" panose="02020603050405020304" pitchFamily="18" charset="0"/>
                      </a:endParaRPr>
                    </a:p>
                  </a:txBody>
                  <a:tcPr marL="49429" marR="49429"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3"/>
                  </a:ext>
                </a:extLst>
              </a:tr>
              <a:tr h="198579">
                <a:tc vMerge="1">
                  <a:txBody>
                    <a:bodyPr/>
                    <a:lstStyle/>
                    <a:p>
                      <a:endParaRPr lang="cs-CZ"/>
                    </a:p>
                  </a:txBody>
                  <a:tcPr/>
                </a:tc>
                <a:tc vMerge="1">
                  <a:txBody>
                    <a:bodyPr/>
                    <a:lstStyle/>
                    <a:p>
                      <a:endParaRPr lang="cs-CZ"/>
                    </a:p>
                  </a:txBody>
                  <a:tcPr/>
                </a:tc>
                <a:tc>
                  <a:txBody>
                    <a:bodyPr/>
                    <a:lstStyle/>
                    <a:p>
                      <a:pPr algn="just">
                        <a:lnSpc>
                          <a:spcPct val="150000"/>
                        </a:lnSpc>
                        <a:spcAft>
                          <a:spcPts val="0"/>
                        </a:spcAft>
                        <a:tabLst>
                          <a:tab pos="450215" algn="l"/>
                        </a:tabLst>
                      </a:pPr>
                      <a:r>
                        <a:rPr lang="cs-CZ" sz="900">
                          <a:effectLst/>
                          <a:latin typeface="Calibri" panose="020F0502020204030204" pitchFamily="34" charset="0"/>
                          <a:ea typeface="Calibri" panose="020F0502020204030204" pitchFamily="34" charset="0"/>
                        </a:rPr>
                        <a:t>Matchingový fond</a:t>
                      </a:r>
                      <a:endParaRPr lang="cs-CZ" sz="900">
                        <a:effectLst/>
                        <a:latin typeface="Times New Roman" panose="02020603050405020304" pitchFamily="18" charset="0"/>
                        <a:ea typeface="Times New Roman" panose="02020603050405020304" pitchFamily="18" charset="0"/>
                      </a:endParaRPr>
                    </a:p>
                  </a:txBody>
                  <a:tcPr marL="49429" marR="49429"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4"/>
                  </a:ext>
                </a:extLst>
              </a:tr>
              <a:tr h="198579">
                <a:tc vMerge="1">
                  <a:txBody>
                    <a:bodyPr/>
                    <a:lstStyle/>
                    <a:p>
                      <a:endParaRPr lang="cs-CZ"/>
                    </a:p>
                  </a:txBody>
                  <a:tcPr/>
                </a:tc>
                <a:tc vMerge="1">
                  <a:txBody>
                    <a:bodyPr/>
                    <a:lstStyle/>
                    <a:p>
                      <a:endParaRPr lang="cs-CZ"/>
                    </a:p>
                  </a:txBody>
                  <a:tcPr/>
                </a:tc>
                <a:tc>
                  <a:txBody>
                    <a:bodyPr/>
                    <a:lstStyle/>
                    <a:p>
                      <a:pPr algn="just">
                        <a:lnSpc>
                          <a:spcPct val="150000"/>
                        </a:lnSpc>
                        <a:spcAft>
                          <a:spcPts val="0"/>
                        </a:spcAft>
                        <a:tabLst>
                          <a:tab pos="450215" algn="l"/>
                        </a:tabLst>
                      </a:pPr>
                      <a:r>
                        <a:rPr lang="cs-CZ" sz="900" dirty="0">
                          <a:effectLst/>
                          <a:latin typeface="Calibri" panose="020F0502020204030204" pitchFamily="34" charset="0"/>
                          <a:ea typeface="Calibri" panose="020F0502020204030204" pitchFamily="34" charset="0"/>
                        </a:rPr>
                        <a:t>Benefiční akce s účastí zaměstnanců</a:t>
                      </a:r>
                      <a:endParaRPr lang="cs-CZ" sz="900" dirty="0">
                        <a:effectLst/>
                        <a:latin typeface="Times New Roman" panose="02020603050405020304" pitchFamily="18" charset="0"/>
                        <a:ea typeface="Times New Roman" panose="02020603050405020304" pitchFamily="18" charset="0"/>
                      </a:endParaRPr>
                    </a:p>
                  </a:txBody>
                  <a:tcPr marL="49429" marR="49429"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5"/>
                  </a:ext>
                </a:extLst>
              </a:tr>
              <a:tr h="198579">
                <a:tc vMerge="1">
                  <a:txBody>
                    <a:bodyPr/>
                    <a:lstStyle/>
                    <a:p>
                      <a:endParaRPr lang="cs-CZ"/>
                    </a:p>
                  </a:txBody>
                  <a:tcPr/>
                </a:tc>
                <a:tc>
                  <a:txBody>
                    <a:bodyPr/>
                    <a:lstStyle/>
                    <a:p>
                      <a:pPr algn="ctr">
                        <a:lnSpc>
                          <a:spcPct val="150000"/>
                        </a:lnSpc>
                        <a:spcAft>
                          <a:spcPts val="0"/>
                        </a:spcAft>
                        <a:tabLst>
                          <a:tab pos="450215" algn="l"/>
                        </a:tabLst>
                      </a:pPr>
                      <a:r>
                        <a:rPr lang="cs-CZ" sz="900">
                          <a:effectLst/>
                          <a:latin typeface="Calibri" panose="020F0502020204030204" pitchFamily="34" charset="0"/>
                          <a:ea typeface="Calibri" panose="020F0502020204030204" pitchFamily="34" charset="0"/>
                        </a:rPr>
                        <a:t>Zapojení zákazníků</a:t>
                      </a:r>
                      <a:endParaRPr lang="cs-CZ" sz="900">
                        <a:effectLst/>
                        <a:latin typeface="Times New Roman" panose="02020603050405020304" pitchFamily="18" charset="0"/>
                        <a:ea typeface="Times New Roman" panose="02020603050405020304" pitchFamily="18" charset="0"/>
                      </a:endParaRPr>
                    </a:p>
                  </a:txBody>
                  <a:tcPr marL="49429" marR="494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450215" algn="l"/>
                        </a:tabLst>
                      </a:pPr>
                      <a:r>
                        <a:rPr lang="cs-CZ" sz="900" dirty="0">
                          <a:effectLst/>
                          <a:latin typeface="Calibri" panose="020F0502020204030204" pitchFamily="34" charset="0"/>
                          <a:ea typeface="Calibri" panose="020F0502020204030204" pitchFamily="34" charset="0"/>
                        </a:rPr>
                        <a:t>Zapojení zákazníků do CSR aktivit firmy</a:t>
                      </a:r>
                      <a:endParaRPr lang="cs-CZ" sz="900" dirty="0">
                        <a:effectLst/>
                        <a:latin typeface="Times New Roman" panose="02020603050405020304" pitchFamily="18" charset="0"/>
                        <a:ea typeface="Times New Roman" panose="02020603050405020304" pitchFamily="18" charset="0"/>
                      </a:endParaRPr>
                    </a:p>
                  </a:txBody>
                  <a:tcPr marL="49429" marR="49429"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6"/>
                  </a:ext>
                </a:extLst>
              </a:tr>
              <a:tr h="198579">
                <a:tc vMerge="1">
                  <a:txBody>
                    <a:bodyPr/>
                    <a:lstStyle/>
                    <a:p>
                      <a:endParaRPr lang="cs-CZ"/>
                    </a:p>
                  </a:txBody>
                  <a:tcPr/>
                </a:tc>
                <a:tc>
                  <a:txBody>
                    <a:bodyPr/>
                    <a:lstStyle/>
                    <a:p>
                      <a:pPr algn="ctr">
                        <a:lnSpc>
                          <a:spcPct val="150000"/>
                        </a:lnSpc>
                        <a:spcAft>
                          <a:spcPts val="0"/>
                        </a:spcAft>
                        <a:tabLst>
                          <a:tab pos="450215" algn="l"/>
                        </a:tabLst>
                      </a:pPr>
                      <a:r>
                        <a:rPr lang="cs-CZ" sz="900">
                          <a:effectLst/>
                          <a:latin typeface="Calibri" panose="020F0502020204030204" pitchFamily="34" charset="0"/>
                          <a:ea typeface="Calibri" panose="020F0502020204030204" pitchFamily="34" charset="0"/>
                        </a:rPr>
                        <a:t>Zapojení obchodních partnerů</a:t>
                      </a:r>
                      <a:endParaRPr lang="cs-CZ" sz="900">
                        <a:effectLst/>
                        <a:latin typeface="Times New Roman" panose="02020603050405020304" pitchFamily="18" charset="0"/>
                        <a:ea typeface="Times New Roman" panose="02020603050405020304" pitchFamily="18" charset="0"/>
                      </a:endParaRPr>
                    </a:p>
                  </a:txBody>
                  <a:tcPr marL="49429" marR="494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450215" algn="l"/>
                        </a:tabLst>
                      </a:pPr>
                      <a:r>
                        <a:rPr lang="cs-CZ" sz="900" dirty="0">
                          <a:effectLst/>
                          <a:latin typeface="Calibri" panose="020F0502020204030204" pitchFamily="34" charset="0"/>
                          <a:ea typeface="Calibri" panose="020F0502020204030204" pitchFamily="34" charset="0"/>
                        </a:rPr>
                        <a:t>Zapojení obchodních partnerů do CSR aktivit</a:t>
                      </a:r>
                      <a:endParaRPr lang="cs-CZ" sz="900" dirty="0">
                        <a:effectLst/>
                        <a:latin typeface="Times New Roman" panose="02020603050405020304" pitchFamily="18" charset="0"/>
                        <a:ea typeface="Times New Roman" panose="02020603050405020304" pitchFamily="18" charset="0"/>
                      </a:endParaRPr>
                    </a:p>
                  </a:txBody>
                  <a:tcPr marL="49429" marR="49429"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7"/>
                  </a:ext>
                </a:extLst>
              </a:tr>
            </a:tbl>
          </a:graphicData>
        </a:graphic>
      </p:graphicFrame>
    </p:spTree>
    <p:extLst>
      <p:ext uri="{BB962C8B-B14F-4D97-AF65-F5344CB8AC3E}">
        <p14:creationId xmlns:p14="http://schemas.microsoft.com/office/powerpoint/2010/main" val="12191175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267494"/>
            <a:ext cx="345638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4" name="Zástupný symbol pro obsah 2"/>
          <p:cNvSpPr txBox="1">
            <a:spLocks/>
          </p:cNvSpPr>
          <p:nvPr/>
        </p:nvSpPr>
        <p:spPr>
          <a:xfrm>
            <a:off x="395536" y="1563638"/>
            <a:ext cx="3312368" cy="3024335"/>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1600" b="1">
                <a:solidFill>
                  <a:schemeClr val="bg1"/>
                </a:solidFill>
                <a:latin typeface="Times New Roman" panose="02020603050405020304" pitchFamily="18" charset="0"/>
                <a:cs typeface="Times New Roman" panose="02020603050405020304" pitchFamily="18" charset="0"/>
              </a:rPr>
              <a:t>3. Environmentální oblast CSR</a:t>
            </a:r>
          </a:p>
          <a:p>
            <a:pPr marL="0" indent="0">
              <a:buNone/>
            </a:pPr>
            <a:endParaRPr lang="cs-CZ" sz="1600" b="1">
              <a:solidFill>
                <a:schemeClr val="bg1"/>
              </a:solidFill>
              <a:latin typeface="Times New Roman" panose="02020603050405020304" pitchFamily="18" charset="0"/>
              <a:cs typeface="Times New Roman" panose="02020603050405020304" pitchFamily="18" charset="0"/>
            </a:endParaRPr>
          </a:p>
          <a:p>
            <a:r>
              <a:rPr lang="cs-CZ" sz="1600">
                <a:solidFill>
                  <a:schemeClr val="bg1"/>
                </a:solidFill>
                <a:latin typeface="Times New Roman" panose="02020603050405020304" pitchFamily="18" charset="0"/>
                <a:cs typeface="Times New Roman" panose="02020603050405020304" pitchFamily="18" charset="0"/>
              </a:rPr>
              <a:t>Negativní dopady na své okolí by se firmy měly snažit eliminovat svojí proaktivní politikou zaměřenou na tuto oblast.</a:t>
            </a:r>
            <a:endParaRPr lang="cs-CZ" sz="1400">
              <a:solidFill>
                <a:schemeClr val="bg1"/>
              </a:solidFill>
              <a:latin typeface="Times New Roman" panose="02020603050405020304" pitchFamily="18" charset="0"/>
              <a:cs typeface="Times New Roman" panose="02020603050405020304" pitchFamily="18" charset="0"/>
            </a:endParaRPr>
          </a:p>
        </p:txBody>
      </p:sp>
      <p:sp>
        <p:nvSpPr>
          <p:cNvPr id="5" name="Zástupný symbol pro obsah 2"/>
          <p:cNvSpPr txBox="1">
            <a:spLocks/>
          </p:cNvSpPr>
          <p:nvPr/>
        </p:nvSpPr>
        <p:spPr>
          <a:xfrm>
            <a:off x="4067944" y="1059582"/>
            <a:ext cx="4104456" cy="3672408"/>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1400" b="1">
                <a:solidFill>
                  <a:srgbClr val="002060"/>
                </a:solidFill>
                <a:latin typeface="Times New Roman" panose="02020603050405020304" pitchFamily="18" charset="0"/>
                <a:cs typeface="Times New Roman" panose="02020603050405020304" pitchFamily="18" charset="0"/>
              </a:rPr>
              <a:t>Aktivita firmy, která je vyvíjena v této oblasti, by měla být zaměřena na tyto činnosti:</a:t>
            </a:r>
          </a:p>
          <a:p>
            <a:r>
              <a:rPr lang="cs-CZ" sz="1400">
                <a:solidFill>
                  <a:srgbClr val="002060"/>
                </a:solidFill>
                <a:latin typeface="Times New Roman" panose="02020603050405020304" pitchFamily="18" charset="0"/>
                <a:cs typeface="Times New Roman" panose="02020603050405020304" pitchFamily="18" charset="0"/>
              </a:rPr>
              <a:t>minimalizace dopadů na životní prostředí, </a:t>
            </a:r>
          </a:p>
          <a:p>
            <a:r>
              <a:rPr lang="cs-CZ" sz="1400">
                <a:solidFill>
                  <a:srgbClr val="002060"/>
                </a:solidFill>
                <a:latin typeface="Times New Roman" panose="02020603050405020304" pitchFamily="18" charset="0"/>
                <a:cs typeface="Times New Roman" panose="02020603050405020304" pitchFamily="18" charset="0"/>
              </a:rPr>
              <a:t>zajištění zdravého pracovního prostředí, </a:t>
            </a:r>
          </a:p>
          <a:p>
            <a:r>
              <a:rPr lang="cs-CZ" sz="1400">
                <a:solidFill>
                  <a:srgbClr val="002060"/>
                </a:solidFill>
                <a:latin typeface="Times New Roman" panose="02020603050405020304" pitchFamily="18" charset="0"/>
                <a:cs typeface="Times New Roman" panose="02020603050405020304" pitchFamily="18" charset="0"/>
              </a:rPr>
              <a:t>bezpečnosti zaměstnanců, dodržování standardů ISO 14001 nebo EMAS nad rámec zákona,</a:t>
            </a:r>
          </a:p>
          <a:p>
            <a:r>
              <a:rPr lang="cs-CZ" sz="1400">
                <a:solidFill>
                  <a:srgbClr val="002060"/>
                </a:solidFill>
                <a:latin typeface="Times New Roman" panose="02020603050405020304" pitchFamily="18" charset="0"/>
                <a:cs typeface="Times New Roman" panose="02020603050405020304" pitchFamily="18" charset="0"/>
              </a:rPr>
              <a:t>snížení spotřeby energie a vody, recyklaci odpadů, důsledné třídění odpadů,</a:t>
            </a:r>
          </a:p>
          <a:p>
            <a:r>
              <a:rPr lang="cs-CZ" sz="1400">
                <a:solidFill>
                  <a:srgbClr val="002060"/>
                </a:solidFill>
                <a:latin typeface="Times New Roman" panose="02020603050405020304" pitchFamily="18" charset="0"/>
                <a:cs typeface="Times New Roman" panose="02020603050405020304" pitchFamily="18" charset="0"/>
              </a:rPr>
              <a:t>zavádění nejlepších technologií,</a:t>
            </a:r>
          </a:p>
          <a:p>
            <a:r>
              <a:rPr lang="cs-CZ" sz="1400">
                <a:solidFill>
                  <a:srgbClr val="002060"/>
                </a:solidFill>
                <a:latin typeface="Times New Roman" panose="02020603050405020304" pitchFamily="18" charset="0"/>
                <a:cs typeface="Times New Roman" panose="02020603050405020304" pitchFamily="18" charset="0"/>
              </a:rPr>
              <a:t>ochrana přírodních zdrojů,</a:t>
            </a:r>
          </a:p>
          <a:p>
            <a:r>
              <a:rPr lang="cs-CZ" sz="1400">
                <a:solidFill>
                  <a:srgbClr val="002060"/>
                </a:solidFill>
                <a:latin typeface="Times New Roman" panose="02020603050405020304" pitchFamily="18" charset="0"/>
                <a:cs typeface="Times New Roman" panose="02020603050405020304" pitchFamily="18" charset="0"/>
              </a:rPr>
              <a:t>využívání ekologických produktů a služeb.</a:t>
            </a:r>
          </a:p>
        </p:txBody>
      </p:sp>
      <p:sp>
        <p:nvSpPr>
          <p:cNvPr id="6" name="Nadpis 1"/>
          <p:cNvSpPr txBox="1">
            <a:spLocks/>
          </p:cNvSpPr>
          <p:nvPr/>
        </p:nvSpPr>
        <p:spPr>
          <a:xfrm>
            <a:off x="388132" y="411510"/>
            <a:ext cx="3183160" cy="1656184"/>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pl-PL" sz="2400" b="1">
                <a:solidFill>
                  <a:schemeClr val="bg1"/>
                </a:solidFill>
                <a:latin typeface="Times New Roman" panose="02020603050405020304" pitchFamily="18" charset="0"/>
                <a:cs typeface="Times New Roman" panose="02020603050405020304" pitchFamily="18" charset="0"/>
              </a:rPr>
              <a:t>3 pilíře CSR</a:t>
            </a: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226939"/>
            <a:ext cx="956040" cy="745712"/>
          </a:xfrm>
          <a:prstGeom prst="rect">
            <a:avLst/>
          </a:prstGeom>
        </p:spPr>
      </p:pic>
    </p:spTree>
    <p:extLst>
      <p:ext uri="{BB962C8B-B14F-4D97-AF65-F5344CB8AC3E}">
        <p14:creationId xmlns:p14="http://schemas.microsoft.com/office/powerpoint/2010/main" val="2392471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904656" cy="507703"/>
          </a:xfrm>
        </p:spPr>
        <p:txBody>
          <a:bodyPr/>
          <a:lstStyle/>
          <a:p>
            <a:r>
              <a:rPr lang="cs-CZ"/>
              <a:t>Příklady aktivit v environmentálním pilíři</a:t>
            </a:r>
            <a:endParaRPr lang="cs-CZ" dirty="0"/>
          </a:p>
        </p:txBody>
      </p:sp>
      <p:graphicFrame>
        <p:nvGraphicFramePr>
          <p:cNvPr id="4" name="Tabulka 3"/>
          <p:cNvGraphicFramePr>
            <a:graphicFrameLocks noGrp="1"/>
          </p:cNvGraphicFramePr>
          <p:nvPr>
            <p:extLst>
              <p:ext uri="{D42A27DB-BD31-4B8C-83A1-F6EECF244321}">
                <p14:modId xmlns:p14="http://schemas.microsoft.com/office/powerpoint/2010/main" val="2891700843"/>
              </p:ext>
            </p:extLst>
          </p:nvPr>
        </p:nvGraphicFramePr>
        <p:xfrm>
          <a:off x="251520" y="703189"/>
          <a:ext cx="7632849" cy="3653934"/>
        </p:xfrm>
        <a:graphic>
          <a:graphicData uri="http://schemas.openxmlformats.org/drawingml/2006/table">
            <a:tbl>
              <a:tblPr firstRow="1" firstCol="1" bandRow="1"/>
              <a:tblGrid>
                <a:gridCol w="1008112">
                  <a:extLst>
                    <a:ext uri="{9D8B030D-6E8A-4147-A177-3AD203B41FA5}">
                      <a16:colId xmlns:a16="http://schemas.microsoft.com/office/drawing/2014/main" val="20000"/>
                    </a:ext>
                  </a:extLst>
                </a:gridCol>
                <a:gridCol w="1512168">
                  <a:extLst>
                    <a:ext uri="{9D8B030D-6E8A-4147-A177-3AD203B41FA5}">
                      <a16:colId xmlns:a16="http://schemas.microsoft.com/office/drawing/2014/main" val="20001"/>
                    </a:ext>
                  </a:extLst>
                </a:gridCol>
                <a:gridCol w="5112569">
                  <a:extLst>
                    <a:ext uri="{9D8B030D-6E8A-4147-A177-3AD203B41FA5}">
                      <a16:colId xmlns:a16="http://schemas.microsoft.com/office/drawing/2014/main" val="20002"/>
                    </a:ext>
                  </a:extLst>
                </a:gridCol>
              </a:tblGrid>
              <a:tr h="101947">
                <a:tc>
                  <a:txBody>
                    <a:bodyPr/>
                    <a:lstStyle/>
                    <a:p>
                      <a:pPr algn="ctr">
                        <a:lnSpc>
                          <a:spcPct val="150000"/>
                        </a:lnSpc>
                        <a:spcAft>
                          <a:spcPts val="0"/>
                        </a:spcAft>
                        <a:tabLst>
                          <a:tab pos="450215" algn="l"/>
                        </a:tabLst>
                      </a:pPr>
                      <a:r>
                        <a:rPr lang="cs-CZ" sz="900" b="1">
                          <a:effectLst/>
                          <a:latin typeface="Calibri" panose="020F0502020204030204" pitchFamily="34" charset="0"/>
                          <a:ea typeface="Calibri" panose="020F0502020204030204" pitchFamily="34" charset="0"/>
                        </a:rPr>
                        <a:t>CSR témata</a:t>
                      </a:r>
                      <a:endParaRPr lang="cs-CZ" sz="900">
                        <a:effectLst/>
                        <a:latin typeface="Times New Roman" panose="02020603050405020304" pitchFamily="18" charset="0"/>
                        <a:ea typeface="Times New Roman" panose="02020603050405020304" pitchFamily="18" charset="0"/>
                      </a:endParaRPr>
                    </a:p>
                  </a:txBody>
                  <a:tcPr marL="33982" marR="33982"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450215" algn="l"/>
                        </a:tabLst>
                      </a:pPr>
                      <a:r>
                        <a:rPr lang="cs-CZ" sz="900" b="1">
                          <a:effectLst/>
                          <a:latin typeface="Calibri" panose="020F0502020204030204" pitchFamily="34" charset="0"/>
                          <a:ea typeface="Calibri" panose="020F0502020204030204" pitchFamily="34" charset="0"/>
                        </a:rPr>
                        <a:t>CSR aktivity</a:t>
                      </a:r>
                      <a:endParaRPr lang="cs-CZ" sz="900">
                        <a:effectLst/>
                        <a:latin typeface="Times New Roman" panose="02020603050405020304" pitchFamily="18" charset="0"/>
                        <a:ea typeface="Times New Roman" panose="02020603050405020304" pitchFamily="18" charset="0"/>
                      </a:endParaRPr>
                    </a:p>
                  </a:txBody>
                  <a:tcPr marL="33982" marR="339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450215" algn="l"/>
                        </a:tabLst>
                      </a:pPr>
                      <a:r>
                        <a:rPr lang="cs-CZ" sz="900" b="1">
                          <a:effectLst/>
                          <a:latin typeface="Calibri" panose="020F0502020204030204" pitchFamily="34" charset="0"/>
                          <a:ea typeface="Calibri" panose="020F0502020204030204" pitchFamily="34" charset="0"/>
                        </a:rPr>
                        <a:t>Příklady</a:t>
                      </a:r>
                      <a:endParaRPr lang="cs-CZ" sz="900">
                        <a:effectLst/>
                        <a:latin typeface="Times New Roman" panose="02020603050405020304" pitchFamily="18" charset="0"/>
                        <a:ea typeface="Times New Roman" panose="02020603050405020304" pitchFamily="18" charset="0"/>
                      </a:endParaRPr>
                    </a:p>
                  </a:txBody>
                  <a:tcPr marL="33982" marR="33982"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101947">
                <a:tc rowSpan="9">
                  <a:txBody>
                    <a:bodyPr/>
                    <a:lstStyle/>
                    <a:p>
                      <a:pPr algn="ctr">
                        <a:lnSpc>
                          <a:spcPct val="150000"/>
                        </a:lnSpc>
                        <a:spcAft>
                          <a:spcPts val="0"/>
                        </a:spcAft>
                        <a:tabLst>
                          <a:tab pos="450215" algn="l"/>
                        </a:tabLst>
                      </a:pPr>
                      <a:r>
                        <a:rPr lang="cs-CZ" sz="900" b="1">
                          <a:effectLst/>
                          <a:latin typeface="Calibri" panose="020F0502020204030204" pitchFamily="34" charset="0"/>
                          <a:ea typeface="Calibri" panose="020F0502020204030204" pitchFamily="34" charset="0"/>
                        </a:rPr>
                        <a:t>Environmentální politika</a:t>
                      </a:r>
                      <a:endParaRPr lang="cs-CZ" sz="900">
                        <a:effectLst/>
                        <a:latin typeface="Times New Roman" panose="02020603050405020304" pitchFamily="18" charset="0"/>
                        <a:ea typeface="Times New Roman" panose="02020603050405020304" pitchFamily="18" charset="0"/>
                      </a:endParaRPr>
                    </a:p>
                  </a:txBody>
                  <a:tcPr marL="33982" marR="33982"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rowSpan="3">
                  <a:txBody>
                    <a:bodyPr/>
                    <a:lstStyle/>
                    <a:p>
                      <a:pPr algn="ctr">
                        <a:lnSpc>
                          <a:spcPct val="150000"/>
                        </a:lnSpc>
                        <a:spcAft>
                          <a:spcPts val="0"/>
                        </a:spcAft>
                        <a:tabLst>
                          <a:tab pos="450215" algn="l"/>
                        </a:tabLst>
                      </a:pPr>
                      <a:r>
                        <a:rPr lang="cs-CZ" sz="900">
                          <a:effectLst/>
                          <a:latin typeface="Calibri" panose="020F0502020204030204" pitchFamily="34" charset="0"/>
                          <a:ea typeface="Calibri" panose="020F0502020204030204" pitchFamily="34" charset="0"/>
                        </a:rPr>
                        <a:t>Řízení</a:t>
                      </a:r>
                      <a:endParaRPr lang="cs-CZ" sz="900">
                        <a:effectLst/>
                        <a:latin typeface="Times New Roman" panose="02020603050405020304" pitchFamily="18" charset="0"/>
                        <a:ea typeface="Times New Roman" panose="02020603050405020304" pitchFamily="18" charset="0"/>
                      </a:endParaRPr>
                    </a:p>
                  </a:txBody>
                  <a:tcPr marL="33982" marR="339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450215" algn="l"/>
                        </a:tabLst>
                      </a:pPr>
                      <a:r>
                        <a:rPr lang="cs-CZ" sz="900">
                          <a:effectLst/>
                          <a:latin typeface="Calibri" panose="020F0502020204030204" pitchFamily="34" charset="0"/>
                          <a:ea typeface="Calibri" panose="020F0502020204030204" pitchFamily="34" charset="0"/>
                        </a:rPr>
                        <a:t>Environmentální strategie</a:t>
                      </a:r>
                      <a:endParaRPr lang="cs-CZ" sz="900">
                        <a:effectLst/>
                        <a:latin typeface="Times New Roman" panose="02020603050405020304" pitchFamily="18" charset="0"/>
                        <a:ea typeface="Times New Roman" panose="02020603050405020304" pitchFamily="18" charset="0"/>
                      </a:endParaRPr>
                    </a:p>
                  </a:txBody>
                  <a:tcPr marL="33982" marR="33982"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101947">
                <a:tc vMerge="1">
                  <a:txBody>
                    <a:bodyPr/>
                    <a:lstStyle/>
                    <a:p>
                      <a:endParaRPr lang="cs-CZ"/>
                    </a:p>
                  </a:txBody>
                  <a:tcPr/>
                </a:tc>
                <a:tc vMerge="1">
                  <a:txBody>
                    <a:bodyPr/>
                    <a:lstStyle/>
                    <a:p>
                      <a:endParaRPr lang="cs-CZ"/>
                    </a:p>
                  </a:txBody>
                  <a:tcPr/>
                </a:tc>
                <a:tc>
                  <a:txBody>
                    <a:bodyPr/>
                    <a:lstStyle/>
                    <a:p>
                      <a:pPr algn="just">
                        <a:lnSpc>
                          <a:spcPct val="150000"/>
                        </a:lnSpc>
                        <a:spcAft>
                          <a:spcPts val="0"/>
                        </a:spcAft>
                        <a:tabLst>
                          <a:tab pos="450215" algn="l"/>
                        </a:tabLst>
                      </a:pPr>
                      <a:r>
                        <a:rPr lang="cs-CZ" sz="900">
                          <a:effectLst/>
                          <a:latin typeface="Calibri" panose="020F0502020204030204" pitchFamily="34" charset="0"/>
                          <a:ea typeface="Calibri" panose="020F0502020204030204" pitchFamily="34" charset="0"/>
                        </a:rPr>
                        <a:t>Využití norem (ISO 14001, EMAS)</a:t>
                      </a:r>
                      <a:endParaRPr lang="cs-CZ" sz="900">
                        <a:effectLst/>
                        <a:latin typeface="Times New Roman" panose="02020603050405020304" pitchFamily="18" charset="0"/>
                        <a:ea typeface="Times New Roman" panose="02020603050405020304" pitchFamily="18" charset="0"/>
                      </a:endParaRPr>
                    </a:p>
                  </a:txBody>
                  <a:tcPr marL="33982" marR="33982"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01947">
                <a:tc vMerge="1">
                  <a:txBody>
                    <a:bodyPr/>
                    <a:lstStyle/>
                    <a:p>
                      <a:endParaRPr lang="cs-CZ"/>
                    </a:p>
                  </a:txBody>
                  <a:tcPr/>
                </a:tc>
                <a:tc vMerge="1">
                  <a:txBody>
                    <a:bodyPr/>
                    <a:lstStyle/>
                    <a:p>
                      <a:endParaRPr lang="cs-CZ"/>
                    </a:p>
                  </a:txBody>
                  <a:tcPr/>
                </a:tc>
                <a:tc>
                  <a:txBody>
                    <a:bodyPr/>
                    <a:lstStyle/>
                    <a:p>
                      <a:pPr algn="just">
                        <a:lnSpc>
                          <a:spcPct val="150000"/>
                        </a:lnSpc>
                        <a:spcAft>
                          <a:spcPts val="0"/>
                        </a:spcAft>
                        <a:tabLst>
                          <a:tab pos="450215" algn="l"/>
                        </a:tabLst>
                      </a:pPr>
                      <a:r>
                        <a:rPr lang="cs-CZ" sz="900">
                          <a:effectLst/>
                          <a:latin typeface="Calibri" panose="020F0502020204030204" pitchFamily="34" charset="0"/>
                          <a:ea typeface="Calibri" panose="020F0502020204030204" pitchFamily="34" charset="0"/>
                        </a:rPr>
                        <a:t>Environmentální audit</a:t>
                      </a:r>
                      <a:endParaRPr lang="cs-CZ" sz="900">
                        <a:effectLst/>
                        <a:latin typeface="Times New Roman" panose="02020603050405020304" pitchFamily="18" charset="0"/>
                        <a:ea typeface="Times New Roman" panose="02020603050405020304" pitchFamily="18" charset="0"/>
                      </a:endParaRPr>
                    </a:p>
                  </a:txBody>
                  <a:tcPr marL="33982" marR="33982"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101947">
                <a:tc vMerge="1">
                  <a:txBody>
                    <a:bodyPr/>
                    <a:lstStyle/>
                    <a:p>
                      <a:endParaRPr lang="cs-CZ"/>
                    </a:p>
                  </a:txBody>
                  <a:tcPr/>
                </a:tc>
                <a:tc>
                  <a:txBody>
                    <a:bodyPr/>
                    <a:lstStyle/>
                    <a:p>
                      <a:pPr algn="ctr">
                        <a:lnSpc>
                          <a:spcPct val="150000"/>
                        </a:lnSpc>
                        <a:spcAft>
                          <a:spcPts val="0"/>
                        </a:spcAft>
                        <a:tabLst>
                          <a:tab pos="450215" algn="l"/>
                        </a:tabLst>
                      </a:pPr>
                      <a:r>
                        <a:rPr lang="cs-CZ" sz="900">
                          <a:effectLst/>
                          <a:latin typeface="Calibri" panose="020F0502020204030204" pitchFamily="34" charset="0"/>
                          <a:ea typeface="Calibri" panose="020F0502020204030204" pitchFamily="34" charset="0"/>
                        </a:rPr>
                        <a:t>Dodavatelský řetězec</a:t>
                      </a:r>
                      <a:endParaRPr lang="cs-CZ" sz="900">
                        <a:effectLst/>
                        <a:latin typeface="Times New Roman" panose="02020603050405020304" pitchFamily="18" charset="0"/>
                        <a:ea typeface="Times New Roman" panose="02020603050405020304" pitchFamily="18" charset="0"/>
                      </a:endParaRPr>
                    </a:p>
                  </a:txBody>
                  <a:tcPr marL="33982" marR="339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450215" algn="l"/>
                        </a:tabLst>
                      </a:pPr>
                      <a:r>
                        <a:rPr lang="cs-CZ" sz="900">
                          <a:effectLst/>
                          <a:latin typeface="Calibri" panose="020F0502020204030204" pitchFamily="34" charset="0"/>
                          <a:ea typeface="Calibri" panose="020F0502020204030204" pitchFamily="34" charset="0"/>
                        </a:rPr>
                        <a:t>Environmentální kritéria výběru dodavatelů</a:t>
                      </a:r>
                      <a:endParaRPr lang="cs-CZ" sz="900">
                        <a:effectLst/>
                        <a:latin typeface="Times New Roman" panose="02020603050405020304" pitchFamily="18" charset="0"/>
                        <a:ea typeface="Times New Roman" panose="02020603050405020304" pitchFamily="18" charset="0"/>
                      </a:endParaRPr>
                    </a:p>
                  </a:txBody>
                  <a:tcPr marL="33982" marR="33982"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101947">
                <a:tc vMerge="1">
                  <a:txBody>
                    <a:bodyPr/>
                    <a:lstStyle/>
                    <a:p>
                      <a:endParaRPr lang="cs-CZ"/>
                    </a:p>
                  </a:txBody>
                  <a:tcPr/>
                </a:tc>
                <a:tc rowSpan="2">
                  <a:txBody>
                    <a:bodyPr/>
                    <a:lstStyle/>
                    <a:p>
                      <a:pPr algn="ctr">
                        <a:lnSpc>
                          <a:spcPct val="150000"/>
                        </a:lnSpc>
                        <a:spcAft>
                          <a:spcPts val="0"/>
                        </a:spcAft>
                        <a:tabLst>
                          <a:tab pos="450215" algn="l"/>
                        </a:tabLst>
                      </a:pPr>
                      <a:r>
                        <a:rPr lang="cs-CZ" sz="900">
                          <a:effectLst/>
                          <a:latin typeface="Calibri" panose="020F0502020204030204" pitchFamily="34" charset="0"/>
                          <a:ea typeface="Calibri" panose="020F0502020204030204" pitchFamily="34" charset="0"/>
                        </a:rPr>
                        <a:t>Zapojení stakeholderů</a:t>
                      </a:r>
                      <a:endParaRPr lang="cs-CZ" sz="900">
                        <a:effectLst/>
                        <a:latin typeface="Times New Roman" panose="02020603050405020304" pitchFamily="18" charset="0"/>
                        <a:ea typeface="Times New Roman" panose="02020603050405020304" pitchFamily="18" charset="0"/>
                      </a:endParaRPr>
                    </a:p>
                  </a:txBody>
                  <a:tcPr marL="33982" marR="339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450215" algn="l"/>
                        </a:tabLst>
                      </a:pPr>
                      <a:r>
                        <a:rPr lang="cs-CZ" sz="900">
                          <a:effectLst/>
                          <a:latin typeface="Calibri" panose="020F0502020204030204" pitchFamily="34" charset="0"/>
                          <a:ea typeface="Calibri" panose="020F0502020204030204" pitchFamily="34" charset="0"/>
                        </a:rPr>
                        <a:t>Spolupráce na environmentálních aktivitách</a:t>
                      </a:r>
                      <a:endParaRPr lang="cs-CZ" sz="900">
                        <a:effectLst/>
                        <a:latin typeface="Times New Roman" panose="02020603050405020304" pitchFamily="18" charset="0"/>
                        <a:ea typeface="Times New Roman" panose="02020603050405020304" pitchFamily="18" charset="0"/>
                      </a:endParaRPr>
                    </a:p>
                  </a:txBody>
                  <a:tcPr marL="33982" marR="33982"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101947">
                <a:tc vMerge="1">
                  <a:txBody>
                    <a:bodyPr/>
                    <a:lstStyle/>
                    <a:p>
                      <a:endParaRPr lang="cs-CZ"/>
                    </a:p>
                  </a:txBody>
                  <a:tcPr/>
                </a:tc>
                <a:tc vMerge="1">
                  <a:txBody>
                    <a:bodyPr/>
                    <a:lstStyle/>
                    <a:p>
                      <a:endParaRPr lang="cs-CZ"/>
                    </a:p>
                  </a:txBody>
                  <a:tcPr/>
                </a:tc>
                <a:tc>
                  <a:txBody>
                    <a:bodyPr/>
                    <a:lstStyle/>
                    <a:p>
                      <a:pPr algn="just">
                        <a:lnSpc>
                          <a:spcPct val="150000"/>
                        </a:lnSpc>
                        <a:spcAft>
                          <a:spcPts val="0"/>
                        </a:spcAft>
                        <a:tabLst>
                          <a:tab pos="450215" algn="l"/>
                        </a:tabLst>
                      </a:pPr>
                      <a:r>
                        <a:rPr lang="cs-CZ" sz="900">
                          <a:effectLst/>
                          <a:latin typeface="Calibri" panose="020F0502020204030204" pitchFamily="34" charset="0"/>
                          <a:ea typeface="Calibri" panose="020F0502020204030204" pitchFamily="34" charset="0"/>
                        </a:rPr>
                        <a:t>Návrhy na zlepšení environmentálních praktik</a:t>
                      </a:r>
                      <a:endParaRPr lang="cs-CZ" sz="900">
                        <a:effectLst/>
                        <a:latin typeface="Times New Roman" panose="02020603050405020304" pitchFamily="18" charset="0"/>
                        <a:ea typeface="Times New Roman" panose="02020603050405020304" pitchFamily="18" charset="0"/>
                      </a:endParaRPr>
                    </a:p>
                  </a:txBody>
                  <a:tcPr marL="33982" marR="33982"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101947">
                <a:tc vMerge="1">
                  <a:txBody>
                    <a:bodyPr/>
                    <a:lstStyle/>
                    <a:p>
                      <a:endParaRPr lang="cs-CZ"/>
                    </a:p>
                  </a:txBody>
                  <a:tcPr/>
                </a:tc>
                <a:tc rowSpan="2">
                  <a:txBody>
                    <a:bodyPr/>
                    <a:lstStyle/>
                    <a:p>
                      <a:pPr algn="ctr">
                        <a:lnSpc>
                          <a:spcPct val="150000"/>
                        </a:lnSpc>
                        <a:spcAft>
                          <a:spcPts val="0"/>
                        </a:spcAft>
                        <a:tabLst>
                          <a:tab pos="450215" algn="l"/>
                        </a:tabLst>
                      </a:pPr>
                      <a:r>
                        <a:rPr lang="cs-CZ" sz="900">
                          <a:effectLst/>
                          <a:latin typeface="Calibri" panose="020F0502020204030204" pitchFamily="34" charset="0"/>
                          <a:ea typeface="Calibri" panose="020F0502020204030204" pitchFamily="34" charset="0"/>
                        </a:rPr>
                        <a:t>Komunikace</a:t>
                      </a:r>
                      <a:endParaRPr lang="cs-CZ" sz="900">
                        <a:effectLst/>
                        <a:latin typeface="Times New Roman" panose="02020603050405020304" pitchFamily="18" charset="0"/>
                        <a:ea typeface="Times New Roman" panose="02020603050405020304" pitchFamily="18" charset="0"/>
                      </a:endParaRPr>
                    </a:p>
                  </a:txBody>
                  <a:tcPr marL="33982" marR="339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450215" algn="l"/>
                        </a:tabLst>
                      </a:pPr>
                      <a:r>
                        <a:rPr lang="cs-CZ" sz="900">
                          <a:effectLst/>
                          <a:latin typeface="Calibri" panose="020F0502020204030204" pitchFamily="34" charset="0"/>
                          <a:ea typeface="Calibri" panose="020F0502020204030204" pitchFamily="34" charset="0"/>
                        </a:rPr>
                        <a:t>Environmentální školení</a:t>
                      </a:r>
                      <a:endParaRPr lang="cs-CZ" sz="900">
                        <a:effectLst/>
                        <a:latin typeface="Times New Roman" panose="02020603050405020304" pitchFamily="18" charset="0"/>
                        <a:ea typeface="Times New Roman" panose="02020603050405020304" pitchFamily="18" charset="0"/>
                      </a:endParaRPr>
                    </a:p>
                  </a:txBody>
                  <a:tcPr marL="33982" marR="33982"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101947">
                <a:tc vMerge="1">
                  <a:txBody>
                    <a:bodyPr/>
                    <a:lstStyle/>
                    <a:p>
                      <a:endParaRPr lang="cs-CZ"/>
                    </a:p>
                  </a:txBody>
                  <a:tcPr/>
                </a:tc>
                <a:tc vMerge="1">
                  <a:txBody>
                    <a:bodyPr/>
                    <a:lstStyle/>
                    <a:p>
                      <a:endParaRPr lang="cs-CZ"/>
                    </a:p>
                  </a:txBody>
                  <a:tcPr/>
                </a:tc>
                <a:tc>
                  <a:txBody>
                    <a:bodyPr/>
                    <a:lstStyle/>
                    <a:p>
                      <a:pPr algn="just">
                        <a:lnSpc>
                          <a:spcPct val="150000"/>
                        </a:lnSpc>
                        <a:spcAft>
                          <a:spcPts val="0"/>
                        </a:spcAft>
                        <a:tabLst>
                          <a:tab pos="450215" algn="l"/>
                        </a:tabLst>
                      </a:pPr>
                      <a:r>
                        <a:rPr lang="cs-CZ" sz="900">
                          <a:effectLst/>
                          <a:latin typeface="Calibri" panose="020F0502020204030204" pitchFamily="34" charset="0"/>
                          <a:ea typeface="Calibri" panose="020F0502020204030204" pitchFamily="34" charset="0"/>
                        </a:rPr>
                        <a:t>Informace o environmentální politice firmy</a:t>
                      </a:r>
                      <a:endParaRPr lang="cs-CZ" sz="900">
                        <a:effectLst/>
                        <a:latin typeface="Times New Roman" panose="02020603050405020304" pitchFamily="18" charset="0"/>
                        <a:ea typeface="Times New Roman" panose="02020603050405020304" pitchFamily="18" charset="0"/>
                      </a:endParaRPr>
                    </a:p>
                  </a:txBody>
                  <a:tcPr marL="33982" marR="33982"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101947">
                <a:tc vMerge="1">
                  <a:txBody>
                    <a:bodyPr/>
                    <a:lstStyle/>
                    <a:p>
                      <a:endParaRPr lang="cs-CZ"/>
                    </a:p>
                  </a:txBody>
                  <a:tcPr/>
                </a:tc>
                <a:tc>
                  <a:txBody>
                    <a:bodyPr/>
                    <a:lstStyle/>
                    <a:p>
                      <a:pPr algn="ctr">
                        <a:lnSpc>
                          <a:spcPct val="150000"/>
                        </a:lnSpc>
                        <a:spcAft>
                          <a:spcPts val="0"/>
                        </a:spcAft>
                        <a:tabLst>
                          <a:tab pos="450215" algn="l"/>
                        </a:tabLst>
                      </a:pPr>
                      <a:r>
                        <a:rPr lang="cs-CZ" sz="900">
                          <a:effectLst/>
                          <a:latin typeface="Calibri" panose="020F0502020204030204" pitchFamily="34" charset="0"/>
                          <a:ea typeface="Calibri" panose="020F0502020204030204" pitchFamily="34" charset="0"/>
                        </a:rPr>
                        <a:t>Změny klimatu</a:t>
                      </a:r>
                      <a:endParaRPr lang="cs-CZ" sz="900">
                        <a:effectLst/>
                        <a:latin typeface="Times New Roman" panose="02020603050405020304" pitchFamily="18" charset="0"/>
                        <a:ea typeface="Times New Roman" panose="02020603050405020304" pitchFamily="18" charset="0"/>
                      </a:endParaRPr>
                    </a:p>
                  </a:txBody>
                  <a:tcPr marL="33982" marR="339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450215" algn="l"/>
                        </a:tabLst>
                      </a:pPr>
                      <a:r>
                        <a:rPr lang="cs-CZ" sz="900">
                          <a:effectLst/>
                          <a:latin typeface="Calibri" panose="020F0502020204030204" pitchFamily="34" charset="0"/>
                          <a:ea typeface="Calibri" panose="020F0502020204030204" pitchFamily="34" charset="0"/>
                        </a:rPr>
                        <a:t>Opatření pro snižování uhlíkové stopy</a:t>
                      </a:r>
                      <a:endParaRPr lang="cs-CZ" sz="900">
                        <a:effectLst/>
                        <a:latin typeface="Times New Roman" panose="02020603050405020304" pitchFamily="18" charset="0"/>
                        <a:ea typeface="Times New Roman" panose="02020603050405020304" pitchFamily="18" charset="0"/>
                      </a:endParaRPr>
                    </a:p>
                  </a:txBody>
                  <a:tcPr marL="33982" marR="33982"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r h="305842">
                <a:tc rowSpan="5">
                  <a:txBody>
                    <a:bodyPr/>
                    <a:lstStyle/>
                    <a:p>
                      <a:pPr algn="ctr">
                        <a:lnSpc>
                          <a:spcPct val="150000"/>
                        </a:lnSpc>
                        <a:spcAft>
                          <a:spcPts val="0"/>
                        </a:spcAft>
                        <a:tabLst>
                          <a:tab pos="450215" algn="l"/>
                        </a:tabLst>
                      </a:pPr>
                      <a:r>
                        <a:rPr lang="cs-CZ" sz="900" b="1">
                          <a:effectLst/>
                          <a:latin typeface="Calibri" panose="020F0502020204030204" pitchFamily="34" charset="0"/>
                          <a:ea typeface="Calibri" panose="020F0502020204030204" pitchFamily="34" charset="0"/>
                        </a:rPr>
                        <a:t>Energie a voda</a:t>
                      </a:r>
                      <a:endParaRPr lang="cs-CZ" sz="900">
                        <a:effectLst/>
                        <a:latin typeface="Times New Roman" panose="02020603050405020304" pitchFamily="18" charset="0"/>
                        <a:ea typeface="Times New Roman" panose="02020603050405020304" pitchFamily="18" charset="0"/>
                      </a:endParaRPr>
                    </a:p>
                  </a:txBody>
                  <a:tcPr marL="33982" marR="33982"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450215" algn="l"/>
                        </a:tabLst>
                      </a:pPr>
                      <a:r>
                        <a:rPr lang="cs-CZ" sz="900">
                          <a:effectLst/>
                          <a:latin typeface="Calibri" panose="020F0502020204030204" pitchFamily="34" charset="0"/>
                          <a:ea typeface="Calibri" panose="020F0502020204030204" pitchFamily="34" charset="0"/>
                        </a:rPr>
                        <a:t>Úspora energie</a:t>
                      </a:r>
                      <a:endParaRPr lang="cs-CZ" sz="900">
                        <a:effectLst/>
                        <a:latin typeface="Times New Roman" panose="02020603050405020304" pitchFamily="18" charset="0"/>
                        <a:ea typeface="Times New Roman" panose="02020603050405020304" pitchFamily="18" charset="0"/>
                      </a:endParaRPr>
                    </a:p>
                  </a:txBody>
                  <a:tcPr marL="33982" marR="339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450215" algn="l"/>
                        </a:tabLst>
                      </a:pPr>
                      <a:r>
                        <a:rPr lang="cs-CZ" sz="900">
                          <a:effectLst/>
                          <a:latin typeface="Calibri" panose="020F0502020204030204" pitchFamily="34" charset="0"/>
                          <a:ea typeface="Calibri" panose="020F0502020204030204" pitchFamily="34" charset="0"/>
                        </a:rPr>
                        <a:t>Opatření a zařízení na úsporu energie (důkladná izolace, energeticky úsporné technologie, regulace topení)</a:t>
                      </a:r>
                      <a:endParaRPr lang="cs-CZ" sz="900">
                        <a:effectLst/>
                        <a:latin typeface="Times New Roman" panose="02020603050405020304" pitchFamily="18" charset="0"/>
                        <a:ea typeface="Times New Roman" panose="02020603050405020304" pitchFamily="18" charset="0"/>
                      </a:endParaRPr>
                    </a:p>
                  </a:txBody>
                  <a:tcPr marL="33982" marR="33982"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0"/>
                  </a:ext>
                </a:extLst>
              </a:tr>
              <a:tr h="101947">
                <a:tc vMerge="1">
                  <a:txBody>
                    <a:bodyPr/>
                    <a:lstStyle/>
                    <a:p>
                      <a:endParaRPr lang="cs-CZ"/>
                    </a:p>
                  </a:txBody>
                  <a:tcPr/>
                </a:tc>
                <a:tc>
                  <a:txBody>
                    <a:bodyPr/>
                    <a:lstStyle/>
                    <a:p>
                      <a:pPr algn="ctr">
                        <a:lnSpc>
                          <a:spcPct val="150000"/>
                        </a:lnSpc>
                        <a:spcAft>
                          <a:spcPts val="0"/>
                        </a:spcAft>
                        <a:tabLst>
                          <a:tab pos="450215" algn="l"/>
                        </a:tabLst>
                      </a:pPr>
                      <a:r>
                        <a:rPr lang="cs-CZ" sz="900">
                          <a:effectLst/>
                          <a:latin typeface="Calibri" panose="020F0502020204030204" pitchFamily="34" charset="0"/>
                          <a:ea typeface="Calibri" panose="020F0502020204030204" pitchFamily="34" charset="0"/>
                        </a:rPr>
                        <a:t>Obnovitelné zdroje</a:t>
                      </a:r>
                      <a:endParaRPr lang="cs-CZ" sz="900">
                        <a:effectLst/>
                        <a:latin typeface="Times New Roman" panose="02020603050405020304" pitchFamily="18" charset="0"/>
                        <a:ea typeface="Times New Roman" panose="02020603050405020304" pitchFamily="18" charset="0"/>
                      </a:endParaRPr>
                    </a:p>
                  </a:txBody>
                  <a:tcPr marL="33982" marR="339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450215" algn="l"/>
                        </a:tabLst>
                      </a:pPr>
                      <a:r>
                        <a:rPr lang="cs-CZ" sz="900">
                          <a:effectLst/>
                          <a:latin typeface="Calibri" panose="020F0502020204030204" pitchFamily="34" charset="0"/>
                          <a:ea typeface="Calibri" panose="020F0502020204030204" pitchFamily="34" charset="0"/>
                        </a:rPr>
                        <a:t>Využití energie slunečního záření, biomasy</a:t>
                      </a:r>
                      <a:endParaRPr lang="cs-CZ" sz="900">
                        <a:effectLst/>
                        <a:latin typeface="Times New Roman" panose="02020603050405020304" pitchFamily="18" charset="0"/>
                        <a:ea typeface="Times New Roman" panose="02020603050405020304" pitchFamily="18" charset="0"/>
                      </a:endParaRPr>
                    </a:p>
                  </a:txBody>
                  <a:tcPr marL="33982" marR="33982"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1"/>
                  </a:ext>
                </a:extLst>
              </a:tr>
              <a:tr h="101947">
                <a:tc vMerge="1">
                  <a:txBody>
                    <a:bodyPr/>
                    <a:lstStyle/>
                    <a:p>
                      <a:endParaRPr lang="cs-CZ"/>
                    </a:p>
                  </a:txBody>
                  <a:tcPr/>
                </a:tc>
                <a:tc>
                  <a:txBody>
                    <a:bodyPr/>
                    <a:lstStyle/>
                    <a:p>
                      <a:pPr algn="ctr">
                        <a:lnSpc>
                          <a:spcPct val="150000"/>
                        </a:lnSpc>
                        <a:spcAft>
                          <a:spcPts val="0"/>
                        </a:spcAft>
                        <a:tabLst>
                          <a:tab pos="450215" algn="l"/>
                        </a:tabLst>
                      </a:pPr>
                      <a:r>
                        <a:rPr lang="cs-CZ" sz="900">
                          <a:effectLst/>
                          <a:latin typeface="Calibri" panose="020F0502020204030204" pitchFamily="34" charset="0"/>
                          <a:ea typeface="Calibri" panose="020F0502020204030204" pitchFamily="34" charset="0"/>
                        </a:rPr>
                        <a:t>Obnovitelné zdroje</a:t>
                      </a:r>
                      <a:endParaRPr lang="cs-CZ" sz="900">
                        <a:effectLst/>
                        <a:latin typeface="Times New Roman" panose="02020603050405020304" pitchFamily="18" charset="0"/>
                        <a:ea typeface="Times New Roman" panose="02020603050405020304" pitchFamily="18" charset="0"/>
                      </a:endParaRPr>
                    </a:p>
                  </a:txBody>
                  <a:tcPr marL="33982" marR="339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450215" algn="l"/>
                        </a:tabLst>
                      </a:pPr>
                      <a:r>
                        <a:rPr lang="cs-CZ" sz="900">
                          <a:effectLst/>
                          <a:latin typeface="Calibri" panose="020F0502020204030204" pitchFamily="34" charset="0"/>
                          <a:ea typeface="Calibri" panose="020F0502020204030204" pitchFamily="34" charset="0"/>
                        </a:rPr>
                        <a:t>Využití energie slunečního zření, biomasy</a:t>
                      </a:r>
                      <a:endParaRPr lang="cs-CZ" sz="900">
                        <a:effectLst/>
                        <a:latin typeface="Times New Roman" panose="02020603050405020304" pitchFamily="18" charset="0"/>
                        <a:ea typeface="Times New Roman" panose="02020603050405020304" pitchFamily="18" charset="0"/>
                      </a:endParaRPr>
                    </a:p>
                  </a:txBody>
                  <a:tcPr marL="33982" marR="33982"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2"/>
                  </a:ext>
                </a:extLst>
              </a:tr>
              <a:tr h="101947">
                <a:tc vMerge="1">
                  <a:txBody>
                    <a:bodyPr/>
                    <a:lstStyle/>
                    <a:p>
                      <a:endParaRPr lang="cs-CZ"/>
                    </a:p>
                  </a:txBody>
                  <a:tcPr/>
                </a:tc>
                <a:tc>
                  <a:txBody>
                    <a:bodyPr/>
                    <a:lstStyle/>
                    <a:p>
                      <a:pPr algn="ctr">
                        <a:lnSpc>
                          <a:spcPct val="150000"/>
                        </a:lnSpc>
                        <a:spcAft>
                          <a:spcPts val="0"/>
                        </a:spcAft>
                        <a:tabLst>
                          <a:tab pos="450215" algn="l"/>
                        </a:tabLst>
                      </a:pPr>
                      <a:r>
                        <a:rPr lang="cs-CZ" sz="900">
                          <a:effectLst/>
                          <a:latin typeface="Calibri" panose="020F0502020204030204" pitchFamily="34" charset="0"/>
                          <a:ea typeface="Calibri" panose="020F0502020204030204" pitchFamily="34" charset="0"/>
                        </a:rPr>
                        <a:t>Úspora vody</a:t>
                      </a:r>
                      <a:endParaRPr lang="cs-CZ" sz="900">
                        <a:effectLst/>
                        <a:latin typeface="Times New Roman" panose="02020603050405020304" pitchFamily="18" charset="0"/>
                        <a:ea typeface="Times New Roman" panose="02020603050405020304" pitchFamily="18" charset="0"/>
                      </a:endParaRPr>
                    </a:p>
                  </a:txBody>
                  <a:tcPr marL="33982" marR="339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450215" algn="l"/>
                        </a:tabLst>
                      </a:pPr>
                      <a:r>
                        <a:rPr lang="cs-CZ" sz="900">
                          <a:effectLst/>
                          <a:latin typeface="Calibri" panose="020F0502020204030204" pitchFamily="34" charset="0"/>
                          <a:ea typeface="Calibri" panose="020F0502020204030204" pitchFamily="34" charset="0"/>
                        </a:rPr>
                        <a:t>Opatření a zařízení na úsporu vody</a:t>
                      </a:r>
                      <a:endParaRPr lang="cs-CZ" sz="900">
                        <a:effectLst/>
                        <a:latin typeface="Times New Roman" panose="02020603050405020304" pitchFamily="18" charset="0"/>
                        <a:ea typeface="Times New Roman" panose="02020603050405020304" pitchFamily="18" charset="0"/>
                      </a:endParaRPr>
                    </a:p>
                  </a:txBody>
                  <a:tcPr marL="33982" marR="33982"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3"/>
                  </a:ext>
                </a:extLst>
              </a:tr>
              <a:tr h="203894">
                <a:tc vMerge="1">
                  <a:txBody>
                    <a:bodyPr/>
                    <a:lstStyle/>
                    <a:p>
                      <a:endParaRPr lang="cs-CZ"/>
                    </a:p>
                  </a:txBody>
                  <a:tcPr/>
                </a:tc>
                <a:tc>
                  <a:txBody>
                    <a:bodyPr/>
                    <a:lstStyle/>
                    <a:p>
                      <a:pPr algn="ctr">
                        <a:lnSpc>
                          <a:spcPct val="150000"/>
                        </a:lnSpc>
                        <a:spcAft>
                          <a:spcPts val="0"/>
                        </a:spcAft>
                        <a:tabLst>
                          <a:tab pos="450215" algn="l"/>
                        </a:tabLst>
                      </a:pPr>
                      <a:r>
                        <a:rPr lang="cs-CZ" sz="900">
                          <a:effectLst/>
                          <a:latin typeface="Calibri" panose="020F0502020204030204" pitchFamily="34" charset="0"/>
                          <a:ea typeface="Calibri" panose="020F0502020204030204" pitchFamily="34" charset="0"/>
                        </a:rPr>
                        <a:t>Užitková voda</a:t>
                      </a:r>
                      <a:endParaRPr lang="cs-CZ" sz="900">
                        <a:effectLst/>
                        <a:latin typeface="Times New Roman" panose="02020603050405020304" pitchFamily="18" charset="0"/>
                        <a:ea typeface="Times New Roman" panose="02020603050405020304" pitchFamily="18" charset="0"/>
                      </a:endParaRPr>
                    </a:p>
                  </a:txBody>
                  <a:tcPr marL="33982" marR="339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450215" algn="l"/>
                        </a:tabLst>
                      </a:pPr>
                      <a:r>
                        <a:rPr lang="cs-CZ" sz="900">
                          <a:effectLst/>
                          <a:latin typeface="Calibri" panose="020F0502020204030204" pitchFamily="34" charset="0"/>
                          <a:ea typeface="Calibri" panose="020F0502020204030204" pitchFamily="34" charset="0"/>
                        </a:rPr>
                        <a:t>Využití užitkové vody ve výrobním procesu, k zalévání zeleně či na toaletách</a:t>
                      </a:r>
                      <a:endParaRPr lang="cs-CZ" sz="900">
                        <a:effectLst/>
                        <a:latin typeface="Times New Roman" panose="02020603050405020304" pitchFamily="18" charset="0"/>
                        <a:ea typeface="Times New Roman" panose="02020603050405020304" pitchFamily="18" charset="0"/>
                      </a:endParaRPr>
                    </a:p>
                  </a:txBody>
                  <a:tcPr marL="33982" marR="33982"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4"/>
                  </a:ext>
                </a:extLst>
              </a:tr>
              <a:tr h="203894">
                <a:tc rowSpan="4">
                  <a:txBody>
                    <a:bodyPr/>
                    <a:lstStyle/>
                    <a:p>
                      <a:pPr algn="ctr">
                        <a:lnSpc>
                          <a:spcPct val="150000"/>
                        </a:lnSpc>
                        <a:spcAft>
                          <a:spcPts val="0"/>
                        </a:spcAft>
                        <a:tabLst>
                          <a:tab pos="450215" algn="l"/>
                        </a:tabLst>
                      </a:pPr>
                      <a:r>
                        <a:rPr lang="cs-CZ" sz="900" b="1">
                          <a:effectLst/>
                          <a:latin typeface="Calibri" panose="020F0502020204030204" pitchFamily="34" charset="0"/>
                          <a:ea typeface="Calibri" panose="020F0502020204030204" pitchFamily="34" charset="0"/>
                        </a:rPr>
                        <a:t>Odpad a recyklace</a:t>
                      </a:r>
                      <a:endParaRPr lang="cs-CZ" sz="900">
                        <a:effectLst/>
                        <a:latin typeface="Times New Roman" panose="02020603050405020304" pitchFamily="18" charset="0"/>
                        <a:ea typeface="Times New Roman" panose="02020603050405020304" pitchFamily="18" charset="0"/>
                      </a:endParaRPr>
                    </a:p>
                  </a:txBody>
                  <a:tcPr marL="33982" marR="33982"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450215" algn="l"/>
                        </a:tabLst>
                      </a:pPr>
                      <a:r>
                        <a:rPr lang="cs-CZ" sz="900">
                          <a:effectLst/>
                          <a:latin typeface="Calibri" panose="020F0502020204030204" pitchFamily="34" charset="0"/>
                          <a:ea typeface="Calibri" panose="020F0502020204030204" pitchFamily="34" charset="0"/>
                        </a:rPr>
                        <a:t>Třídění a recyklace</a:t>
                      </a:r>
                      <a:endParaRPr lang="cs-CZ" sz="900">
                        <a:effectLst/>
                        <a:latin typeface="Times New Roman" panose="02020603050405020304" pitchFamily="18" charset="0"/>
                        <a:ea typeface="Times New Roman" panose="02020603050405020304" pitchFamily="18" charset="0"/>
                      </a:endParaRPr>
                    </a:p>
                  </a:txBody>
                  <a:tcPr marL="33982" marR="339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450215" algn="l"/>
                        </a:tabLst>
                      </a:pPr>
                      <a:r>
                        <a:rPr lang="cs-CZ" sz="900">
                          <a:effectLst/>
                          <a:latin typeface="Calibri" panose="020F0502020204030204" pitchFamily="34" charset="0"/>
                          <a:ea typeface="Calibri" panose="020F0502020204030204" pitchFamily="34" charset="0"/>
                        </a:rPr>
                        <a:t>Třídění a recyklace papíru, plastu, tonerů, cartrige a dalších materialů</a:t>
                      </a:r>
                      <a:endParaRPr lang="cs-CZ" sz="900">
                        <a:effectLst/>
                        <a:latin typeface="Times New Roman" panose="02020603050405020304" pitchFamily="18" charset="0"/>
                        <a:ea typeface="Times New Roman" panose="02020603050405020304" pitchFamily="18" charset="0"/>
                      </a:endParaRPr>
                    </a:p>
                  </a:txBody>
                  <a:tcPr marL="33982" marR="33982"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5"/>
                  </a:ext>
                </a:extLst>
              </a:tr>
              <a:tr h="101947">
                <a:tc vMerge="1">
                  <a:txBody>
                    <a:bodyPr/>
                    <a:lstStyle/>
                    <a:p>
                      <a:endParaRPr lang="cs-CZ"/>
                    </a:p>
                  </a:txBody>
                  <a:tcPr/>
                </a:tc>
                <a:tc rowSpan="3">
                  <a:txBody>
                    <a:bodyPr/>
                    <a:lstStyle/>
                    <a:p>
                      <a:pPr algn="ctr">
                        <a:lnSpc>
                          <a:spcPct val="150000"/>
                        </a:lnSpc>
                        <a:spcAft>
                          <a:spcPts val="0"/>
                        </a:spcAft>
                        <a:tabLst>
                          <a:tab pos="450215" algn="l"/>
                        </a:tabLst>
                      </a:pPr>
                      <a:r>
                        <a:rPr lang="cs-CZ" sz="900">
                          <a:effectLst/>
                          <a:latin typeface="Calibri" panose="020F0502020204030204" pitchFamily="34" charset="0"/>
                          <a:ea typeface="Calibri" panose="020F0502020204030204" pitchFamily="34" charset="0"/>
                        </a:rPr>
                        <a:t>Minimalizace odpadu</a:t>
                      </a:r>
                      <a:endParaRPr lang="cs-CZ" sz="900">
                        <a:effectLst/>
                        <a:latin typeface="Times New Roman" panose="02020603050405020304" pitchFamily="18" charset="0"/>
                        <a:ea typeface="Times New Roman" panose="02020603050405020304" pitchFamily="18" charset="0"/>
                      </a:endParaRPr>
                    </a:p>
                  </a:txBody>
                  <a:tcPr marL="33982" marR="339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450215" algn="l"/>
                        </a:tabLst>
                      </a:pPr>
                      <a:r>
                        <a:rPr lang="cs-CZ" sz="900">
                          <a:effectLst/>
                          <a:latin typeface="Calibri" panose="020F0502020204030204" pitchFamily="34" charset="0"/>
                          <a:ea typeface="Calibri" panose="020F0502020204030204" pitchFamily="34" charset="0"/>
                        </a:rPr>
                        <a:t>Tisk z obou stran papíru</a:t>
                      </a:r>
                      <a:endParaRPr lang="cs-CZ" sz="900">
                        <a:effectLst/>
                        <a:latin typeface="Times New Roman" panose="02020603050405020304" pitchFamily="18" charset="0"/>
                        <a:ea typeface="Times New Roman" panose="02020603050405020304" pitchFamily="18" charset="0"/>
                      </a:endParaRPr>
                    </a:p>
                  </a:txBody>
                  <a:tcPr marL="33982" marR="33982"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6"/>
                  </a:ext>
                </a:extLst>
              </a:tr>
              <a:tr h="101947">
                <a:tc vMerge="1">
                  <a:txBody>
                    <a:bodyPr/>
                    <a:lstStyle/>
                    <a:p>
                      <a:endParaRPr lang="cs-CZ"/>
                    </a:p>
                  </a:txBody>
                  <a:tcPr/>
                </a:tc>
                <a:tc vMerge="1">
                  <a:txBody>
                    <a:bodyPr/>
                    <a:lstStyle/>
                    <a:p>
                      <a:endParaRPr lang="cs-CZ"/>
                    </a:p>
                  </a:txBody>
                  <a:tcPr/>
                </a:tc>
                <a:tc>
                  <a:txBody>
                    <a:bodyPr/>
                    <a:lstStyle/>
                    <a:p>
                      <a:pPr algn="just">
                        <a:lnSpc>
                          <a:spcPct val="150000"/>
                        </a:lnSpc>
                        <a:spcAft>
                          <a:spcPts val="0"/>
                        </a:spcAft>
                        <a:tabLst>
                          <a:tab pos="450215" algn="l"/>
                        </a:tabLst>
                      </a:pPr>
                      <a:r>
                        <a:rPr lang="cs-CZ" sz="900">
                          <a:effectLst/>
                          <a:latin typeface="Calibri" panose="020F0502020204030204" pitchFamily="34" charset="0"/>
                          <a:ea typeface="Calibri" panose="020F0502020204030204" pitchFamily="34" charset="0"/>
                        </a:rPr>
                        <a:t>Vratné barely na pitnou vodu</a:t>
                      </a:r>
                      <a:endParaRPr lang="cs-CZ" sz="900">
                        <a:effectLst/>
                        <a:latin typeface="Times New Roman" panose="02020603050405020304" pitchFamily="18" charset="0"/>
                        <a:ea typeface="Times New Roman" panose="02020603050405020304" pitchFamily="18" charset="0"/>
                      </a:endParaRPr>
                    </a:p>
                  </a:txBody>
                  <a:tcPr marL="33982" marR="33982"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7"/>
                  </a:ext>
                </a:extLst>
              </a:tr>
              <a:tr h="101947">
                <a:tc vMerge="1">
                  <a:txBody>
                    <a:bodyPr/>
                    <a:lstStyle/>
                    <a:p>
                      <a:endParaRPr lang="cs-CZ"/>
                    </a:p>
                  </a:txBody>
                  <a:tcPr/>
                </a:tc>
                <a:tc vMerge="1">
                  <a:txBody>
                    <a:bodyPr/>
                    <a:lstStyle/>
                    <a:p>
                      <a:endParaRPr lang="cs-CZ"/>
                    </a:p>
                  </a:txBody>
                  <a:tcPr/>
                </a:tc>
                <a:tc>
                  <a:txBody>
                    <a:bodyPr/>
                    <a:lstStyle/>
                    <a:p>
                      <a:pPr algn="just">
                        <a:lnSpc>
                          <a:spcPct val="150000"/>
                        </a:lnSpc>
                        <a:spcAft>
                          <a:spcPts val="0"/>
                        </a:spcAft>
                        <a:tabLst>
                          <a:tab pos="450215" algn="l"/>
                        </a:tabLst>
                      </a:pPr>
                      <a:r>
                        <a:rPr lang="cs-CZ" sz="900">
                          <a:effectLst/>
                          <a:latin typeface="Calibri" panose="020F0502020204030204" pitchFamily="34" charset="0"/>
                          <a:ea typeface="Calibri" panose="020F0502020204030204" pitchFamily="34" charset="0"/>
                        </a:rPr>
                        <a:t>Optimalizace výrobního procesu</a:t>
                      </a:r>
                      <a:endParaRPr lang="cs-CZ" sz="900">
                        <a:effectLst/>
                        <a:latin typeface="Times New Roman" panose="02020603050405020304" pitchFamily="18" charset="0"/>
                        <a:ea typeface="Times New Roman" panose="02020603050405020304" pitchFamily="18" charset="0"/>
                      </a:endParaRPr>
                    </a:p>
                  </a:txBody>
                  <a:tcPr marL="33982" marR="33982"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8"/>
                  </a:ext>
                </a:extLst>
              </a:tr>
            </a:tbl>
          </a:graphicData>
        </a:graphic>
      </p:graphicFrame>
    </p:spTree>
    <p:extLst>
      <p:ext uri="{BB962C8B-B14F-4D97-AF65-F5344CB8AC3E}">
        <p14:creationId xmlns:p14="http://schemas.microsoft.com/office/powerpoint/2010/main" val="9270572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904656" cy="507703"/>
          </a:xfrm>
        </p:spPr>
        <p:txBody>
          <a:bodyPr/>
          <a:lstStyle/>
          <a:p>
            <a:r>
              <a:rPr lang="cs-CZ"/>
              <a:t>Příklady aktivit v environmentálním pilíři</a:t>
            </a:r>
            <a:endParaRPr lang="cs-CZ" dirty="0"/>
          </a:p>
        </p:txBody>
      </p:sp>
      <p:graphicFrame>
        <p:nvGraphicFramePr>
          <p:cNvPr id="2" name="Tabulka 1"/>
          <p:cNvGraphicFramePr>
            <a:graphicFrameLocks noGrp="1"/>
          </p:cNvGraphicFramePr>
          <p:nvPr>
            <p:extLst>
              <p:ext uri="{D42A27DB-BD31-4B8C-83A1-F6EECF244321}">
                <p14:modId xmlns:p14="http://schemas.microsoft.com/office/powerpoint/2010/main" val="3247549169"/>
              </p:ext>
            </p:extLst>
          </p:nvPr>
        </p:nvGraphicFramePr>
        <p:xfrm>
          <a:off x="251520" y="685138"/>
          <a:ext cx="7488831" cy="3110747"/>
        </p:xfrm>
        <a:graphic>
          <a:graphicData uri="http://schemas.openxmlformats.org/drawingml/2006/table">
            <a:tbl>
              <a:tblPr firstRow="1" firstCol="1" bandRow="1"/>
              <a:tblGrid>
                <a:gridCol w="2496277">
                  <a:extLst>
                    <a:ext uri="{9D8B030D-6E8A-4147-A177-3AD203B41FA5}">
                      <a16:colId xmlns:a16="http://schemas.microsoft.com/office/drawing/2014/main" val="20000"/>
                    </a:ext>
                  </a:extLst>
                </a:gridCol>
                <a:gridCol w="2031854">
                  <a:extLst>
                    <a:ext uri="{9D8B030D-6E8A-4147-A177-3AD203B41FA5}">
                      <a16:colId xmlns:a16="http://schemas.microsoft.com/office/drawing/2014/main" val="20001"/>
                    </a:ext>
                  </a:extLst>
                </a:gridCol>
                <a:gridCol w="2960700">
                  <a:extLst>
                    <a:ext uri="{9D8B030D-6E8A-4147-A177-3AD203B41FA5}">
                      <a16:colId xmlns:a16="http://schemas.microsoft.com/office/drawing/2014/main" val="20002"/>
                    </a:ext>
                  </a:extLst>
                </a:gridCol>
              </a:tblGrid>
              <a:tr h="346505">
                <a:tc rowSpan="3">
                  <a:txBody>
                    <a:bodyPr/>
                    <a:lstStyle/>
                    <a:p>
                      <a:pPr algn="ctr">
                        <a:lnSpc>
                          <a:spcPct val="150000"/>
                        </a:lnSpc>
                        <a:spcAft>
                          <a:spcPts val="0"/>
                        </a:spcAft>
                        <a:tabLst>
                          <a:tab pos="450215" algn="l"/>
                        </a:tabLst>
                      </a:pPr>
                      <a:r>
                        <a:rPr lang="cs-CZ" sz="1100" b="1">
                          <a:effectLst/>
                          <a:latin typeface="Calibri" panose="020F0502020204030204" pitchFamily="34" charset="0"/>
                          <a:ea typeface="Calibri" panose="020F0502020204030204" pitchFamily="34" charset="0"/>
                        </a:rPr>
                        <a:t>Doprava</a:t>
                      </a:r>
                      <a:endParaRPr lang="cs-CZ" sz="1100">
                        <a:effectLst/>
                        <a:latin typeface="Times New Roman" panose="02020603050405020304" pitchFamily="18" charset="0"/>
                        <a:ea typeface="Times New Roman" panose="02020603050405020304" pitchFamily="18" charset="0"/>
                      </a:endParaRPr>
                    </a:p>
                  </a:txBody>
                  <a:tcPr marL="33982" marR="33982"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rowSpan="2">
                  <a:txBody>
                    <a:bodyPr/>
                    <a:lstStyle/>
                    <a:p>
                      <a:pPr algn="ctr">
                        <a:lnSpc>
                          <a:spcPct val="150000"/>
                        </a:lnSpc>
                        <a:spcAft>
                          <a:spcPts val="0"/>
                        </a:spcAft>
                        <a:tabLst>
                          <a:tab pos="450215" algn="l"/>
                        </a:tabLst>
                      </a:pPr>
                      <a:r>
                        <a:rPr lang="cs-CZ" sz="1100">
                          <a:effectLst/>
                          <a:latin typeface="Calibri" panose="020F0502020204030204" pitchFamily="34" charset="0"/>
                          <a:ea typeface="Calibri" panose="020F0502020204030204" pitchFamily="34" charset="0"/>
                        </a:rPr>
                        <a:t>Přesun zaměstnanců</a:t>
                      </a:r>
                      <a:endParaRPr lang="cs-CZ" sz="1100">
                        <a:effectLst/>
                        <a:latin typeface="Times New Roman" panose="02020603050405020304" pitchFamily="18" charset="0"/>
                        <a:ea typeface="Times New Roman" panose="02020603050405020304" pitchFamily="18" charset="0"/>
                      </a:endParaRPr>
                    </a:p>
                  </a:txBody>
                  <a:tcPr marL="33982" marR="339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450215" algn="l"/>
                        </a:tabLst>
                      </a:pPr>
                      <a:r>
                        <a:rPr lang="cs-CZ" sz="1100">
                          <a:effectLst/>
                          <a:latin typeface="Calibri" panose="020F0502020204030204" pitchFamily="34" charset="0"/>
                          <a:ea typeface="Calibri" panose="020F0502020204030204" pitchFamily="34" charset="0"/>
                        </a:rPr>
                        <a:t>Podpora ekologicky šetrné cesty do práce</a:t>
                      </a:r>
                      <a:endParaRPr lang="cs-CZ" sz="1100">
                        <a:effectLst/>
                        <a:latin typeface="Times New Roman" panose="02020603050405020304" pitchFamily="18" charset="0"/>
                        <a:ea typeface="Times New Roman" panose="02020603050405020304" pitchFamily="18" charset="0"/>
                      </a:endParaRPr>
                    </a:p>
                  </a:txBody>
                  <a:tcPr marL="33982" marR="33982"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40441">
                <a:tc vMerge="1">
                  <a:txBody>
                    <a:bodyPr/>
                    <a:lstStyle/>
                    <a:p>
                      <a:endParaRPr lang="cs-CZ"/>
                    </a:p>
                  </a:txBody>
                  <a:tcPr/>
                </a:tc>
                <a:tc vMerge="1">
                  <a:txBody>
                    <a:bodyPr/>
                    <a:lstStyle/>
                    <a:p>
                      <a:endParaRPr lang="cs-CZ"/>
                    </a:p>
                  </a:txBody>
                  <a:tcPr/>
                </a:tc>
                <a:tc>
                  <a:txBody>
                    <a:bodyPr/>
                    <a:lstStyle/>
                    <a:p>
                      <a:pPr algn="just">
                        <a:lnSpc>
                          <a:spcPct val="150000"/>
                        </a:lnSpc>
                        <a:spcAft>
                          <a:spcPts val="0"/>
                        </a:spcAft>
                        <a:tabLst>
                          <a:tab pos="450215" algn="l"/>
                        </a:tabLst>
                      </a:pPr>
                      <a:r>
                        <a:rPr lang="cs-CZ" sz="1100">
                          <a:effectLst/>
                          <a:latin typeface="Calibri" panose="020F0502020204030204" pitchFamily="34" charset="0"/>
                          <a:ea typeface="Calibri" panose="020F0502020204030204" pitchFamily="34" charset="0"/>
                        </a:rPr>
                        <a:t>Omezování služebních cest (videokonference)</a:t>
                      </a:r>
                      <a:endParaRPr lang="cs-CZ" sz="1100">
                        <a:effectLst/>
                        <a:latin typeface="Times New Roman" panose="02020603050405020304" pitchFamily="18" charset="0"/>
                        <a:ea typeface="Times New Roman" panose="02020603050405020304" pitchFamily="18" charset="0"/>
                      </a:endParaRPr>
                    </a:p>
                  </a:txBody>
                  <a:tcPr marL="33982" marR="33982"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40441">
                <a:tc vMerge="1">
                  <a:txBody>
                    <a:bodyPr/>
                    <a:lstStyle/>
                    <a:p>
                      <a:endParaRPr lang="cs-CZ"/>
                    </a:p>
                  </a:txBody>
                  <a:tcPr/>
                </a:tc>
                <a:tc>
                  <a:txBody>
                    <a:bodyPr/>
                    <a:lstStyle/>
                    <a:p>
                      <a:pPr algn="ctr">
                        <a:lnSpc>
                          <a:spcPct val="150000"/>
                        </a:lnSpc>
                        <a:spcAft>
                          <a:spcPts val="0"/>
                        </a:spcAft>
                        <a:tabLst>
                          <a:tab pos="450215" algn="l"/>
                        </a:tabLst>
                      </a:pPr>
                      <a:r>
                        <a:rPr lang="cs-CZ" sz="1100">
                          <a:effectLst/>
                          <a:latin typeface="Calibri" panose="020F0502020204030204" pitchFamily="34" charset="0"/>
                          <a:ea typeface="Calibri" panose="020F0502020204030204" pitchFamily="34" charset="0"/>
                        </a:rPr>
                        <a:t>Přeprava zboží</a:t>
                      </a:r>
                      <a:endParaRPr lang="cs-CZ" sz="1100">
                        <a:effectLst/>
                        <a:latin typeface="Times New Roman" panose="02020603050405020304" pitchFamily="18" charset="0"/>
                        <a:ea typeface="Times New Roman" panose="02020603050405020304" pitchFamily="18" charset="0"/>
                      </a:endParaRPr>
                    </a:p>
                  </a:txBody>
                  <a:tcPr marL="33982" marR="339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450215" algn="l"/>
                        </a:tabLst>
                      </a:pPr>
                      <a:r>
                        <a:rPr lang="cs-CZ" sz="1100">
                          <a:effectLst/>
                          <a:latin typeface="Calibri" panose="020F0502020204030204" pitchFamily="34" charset="0"/>
                          <a:ea typeface="Calibri" panose="020F0502020204030204" pitchFamily="34" charset="0"/>
                        </a:rPr>
                        <a:t>Optimalizace logistiky</a:t>
                      </a:r>
                      <a:endParaRPr lang="cs-CZ" sz="1100">
                        <a:effectLst/>
                        <a:latin typeface="Times New Roman" panose="02020603050405020304" pitchFamily="18" charset="0"/>
                        <a:ea typeface="Times New Roman" panose="02020603050405020304" pitchFamily="18" charset="0"/>
                      </a:endParaRPr>
                    </a:p>
                  </a:txBody>
                  <a:tcPr marL="33982" marR="33982"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340441">
                <a:tc rowSpan="3">
                  <a:txBody>
                    <a:bodyPr/>
                    <a:lstStyle/>
                    <a:p>
                      <a:pPr algn="ctr">
                        <a:lnSpc>
                          <a:spcPct val="150000"/>
                        </a:lnSpc>
                        <a:spcAft>
                          <a:spcPts val="0"/>
                        </a:spcAft>
                        <a:tabLst>
                          <a:tab pos="450215" algn="l"/>
                        </a:tabLst>
                      </a:pPr>
                      <a:r>
                        <a:rPr lang="cs-CZ" sz="1100" b="1">
                          <a:effectLst/>
                          <a:latin typeface="Calibri" panose="020F0502020204030204" pitchFamily="34" charset="0"/>
                          <a:ea typeface="Calibri" panose="020F0502020204030204" pitchFamily="34" charset="0"/>
                        </a:rPr>
                        <a:t>Produkty a balení</a:t>
                      </a:r>
                      <a:endParaRPr lang="cs-CZ" sz="1100">
                        <a:effectLst/>
                        <a:latin typeface="Times New Roman" panose="02020603050405020304" pitchFamily="18" charset="0"/>
                        <a:ea typeface="Times New Roman" panose="02020603050405020304" pitchFamily="18" charset="0"/>
                      </a:endParaRPr>
                    </a:p>
                  </a:txBody>
                  <a:tcPr marL="33982" marR="33982"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450215" algn="l"/>
                        </a:tabLst>
                      </a:pPr>
                      <a:r>
                        <a:rPr lang="cs-CZ" sz="1100">
                          <a:effectLst/>
                          <a:latin typeface="Calibri" panose="020F0502020204030204" pitchFamily="34" charset="0"/>
                          <a:ea typeface="Calibri" panose="020F0502020204030204" pitchFamily="34" charset="0"/>
                        </a:rPr>
                        <a:t>Ekologické výrobky</a:t>
                      </a:r>
                      <a:endParaRPr lang="cs-CZ" sz="1100">
                        <a:effectLst/>
                        <a:latin typeface="Times New Roman" panose="02020603050405020304" pitchFamily="18" charset="0"/>
                        <a:ea typeface="Times New Roman" panose="02020603050405020304" pitchFamily="18" charset="0"/>
                      </a:endParaRPr>
                    </a:p>
                  </a:txBody>
                  <a:tcPr marL="33982" marR="339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450215" algn="l"/>
                        </a:tabLst>
                      </a:pPr>
                      <a:r>
                        <a:rPr lang="cs-CZ" sz="1100">
                          <a:effectLst/>
                          <a:latin typeface="Calibri" panose="020F0502020204030204" pitchFamily="34" charset="0"/>
                          <a:ea typeface="Calibri" panose="020F0502020204030204" pitchFamily="34" charset="0"/>
                        </a:rPr>
                        <a:t>Výrobky či služby s ekoznačkou</a:t>
                      </a:r>
                      <a:endParaRPr lang="cs-CZ" sz="1100">
                        <a:effectLst/>
                        <a:latin typeface="Times New Roman" panose="02020603050405020304" pitchFamily="18" charset="0"/>
                        <a:ea typeface="Times New Roman" panose="02020603050405020304" pitchFamily="18" charset="0"/>
                      </a:endParaRPr>
                    </a:p>
                  </a:txBody>
                  <a:tcPr marL="33982" marR="33982"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340441">
                <a:tc vMerge="1">
                  <a:txBody>
                    <a:bodyPr/>
                    <a:lstStyle/>
                    <a:p>
                      <a:endParaRPr lang="cs-CZ"/>
                    </a:p>
                  </a:txBody>
                  <a:tcPr/>
                </a:tc>
                <a:tc rowSpan="2">
                  <a:txBody>
                    <a:bodyPr/>
                    <a:lstStyle/>
                    <a:p>
                      <a:pPr algn="ctr">
                        <a:lnSpc>
                          <a:spcPct val="150000"/>
                        </a:lnSpc>
                        <a:spcAft>
                          <a:spcPts val="0"/>
                        </a:spcAft>
                        <a:tabLst>
                          <a:tab pos="450215" algn="l"/>
                        </a:tabLst>
                      </a:pPr>
                      <a:r>
                        <a:rPr lang="cs-CZ" sz="1100">
                          <a:effectLst/>
                          <a:latin typeface="Calibri" panose="020F0502020204030204" pitchFamily="34" charset="0"/>
                          <a:ea typeface="Calibri" panose="020F0502020204030204" pitchFamily="34" charset="0"/>
                        </a:rPr>
                        <a:t>Obalové materiály</a:t>
                      </a:r>
                      <a:endParaRPr lang="cs-CZ" sz="1100">
                        <a:effectLst/>
                        <a:latin typeface="Times New Roman" panose="02020603050405020304" pitchFamily="18" charset="0"/>
                        <a:ea typeface="Times New Roman" panose="02020603050405020304" pitchFamily="18" charset="0"/>
                      </a:endParaRPr>
                    </a:p>
                  </a:txBody>
                  <a:tcPr marL="33982" marR="339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450215" algn="l"/>
                        </a:tabLst>
                      </a:pPr>
                      <a:r>
                        <a:rPr lang="cs-CZ" sz="1100">
                          <a:effectLst/>
                          <a:latin typeface="Calibri" panose="020F0502020204030204" pitchFamily="34" charset="0"/>
                          <a:ea typeface="Calibri" panose="020F0502020204030204" pitchFamily="34" charset="0"/>
                        </a:rPr>
                        <a:t>Minimalizace obalových materiálů</a:t>
                      </a:r>
                      <a:endParaRPr lang="cs-CZ" sz="1100">
                        <a:effectLst/>
                        <a:latin typeface="Times New Roman" panose="02020603050405020304" pitchFamily="18" charset="0"/>
                        <a:ea typeface="Times New Roman" panose="02020603050405020304" pitchFamily="18" charset="0"/>
                      </a:endParaRPr>
                    </a:p>
                  </a:txBody>
                  <a:tcPr marL="33982" marR="33982"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340441">
                <a:tc vMerge="1">
                  <a:txBody>
                    <a:bodyPr/>
                    <a:lstStyle/>
                    <a:p>
                      <a:endParaRPr lang="cs-CZ"/>
                    </a:p>
                  </a:txBody>
                  <a:tcPr/>
                </a:tc>
                <a:tc vMerge="1">
                  <a:txBody>
                    <a:bodyPr/>
                    <a:lstStyle/>
                    <a:p>
                      <a:endParaRPr lang="cs-CZ"/>
                    </a:p>
                  </a:txBody>
                  <a:tcPr/>
                </a:tc>
                <a:tc>
                  <a:txBody>
                    <a:bodyPr/>
                    <a:lstStyle/>
                    <a:p>
                      <a:pPr algn="just">
                        <a:lnSpc>
                          <a:spcPct val="150000"/>
                        </a:lnSpc>
                        <a:spcAft>
                          <a:spcPts val="0"/>
                        </a:spcAft>
                        <a:tabLst>
                          <a:tab pos="450215" algn="l"/>
                        </a:tabLst>
                      </a:pPr>
                      <a:r>
                        <a:rPr lang="cs-CZ" sz="1100">
                          <a:effectLst/>
                          <a:latin typeface="Calibri" panose="020F0502020204030204" pitchFamily="34" charset="0"/>
                          <a:ea typeface="Calibri" panose="020F0502020204030204" pitchFamily="34" charset="0"/>
                        </a:rPr>
                        <a:t>Ekologicky šetrné obalové materiály</a:t>
                      </a:r>
                      <a:endParaRPr lang="cs-CZ" sz="1100">
                        <a:effectLst/>
                        <a:latin typeface="Times New Roman" panose="02020603050405020304" pitchFamily="18" charset="0"/>
                        <a:ea typeface="Times New Roman" panose="02020603050405020304" pitchFamily="18" charset="0"/>
                      </a:endParaRPr>
                    </a:p>
                  </a:txBody>
                  <a:tcPr marL="33982" marR="33982"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721596">
                <a:tc rowSpan="2">
                  <a:txBody>
                    <a:bodyPr/>
                    <a:lstStyle/>
                    <a:p>
                      <a:pPr algn="ctr">
                        <a:lnSpc>
                          <a:spcPct val="150000"/>
                        </a:lnSpc>
                        <a:spcAft>
                          <a:spcPts val="0"/>
                        </a:spcAft>
                        <a:tabLst>
                          <a:tab pos="450215" algn="l"/>
                        </a:tabLst>
                      </a:pPr>
                      <a:r>
                        <a:rPr lang="cs-CZ" sz="1100" b="1">
                          <a:effectLst/>
                          <a:latin typeface="Calibri" panose="020F0502020204030204" pitchFamily="34" charset="0"/>
                          <a:ea typeface="Calibri" panose="020F0502020204030204" pitchFamily="34" charset="0"/>
                        </a:rPr>
                        <a:t>Nakupování</a:t>
                      </a:r>
                      <a:endParaRPr lang="cs-CZ" sz="1100">
                        <a:effectLst/>
                        <a:latin typeface="Times New Roman" panose="02020603050405020304" pitchFamily="18" charset="0"/>
                        <a:ea typeface="Times New Roman" panose="02020603050405020304" pitchFamily="18" charset="0"/>
                      </a:endParaRPr>
                    </a:p>
                  </a:txBody>
                  <a:tcPr marL="33982" marR="33982"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450215" algn="l"/>
                        </a:tabLst>
                      </a:pPr>
                      <a:r>
                        <a:rPr lang="cs-CZ" sz="1100">
                          <a:effectLst/>
                          <a:latin typeface="Calibri" panose="020F0502020204030204" pitchFamily="34" charset="0"/>
                          <a:ea typeface="Calibri" panose="020F0502020204030204" pitchFamily="34" charset="0"/>
                        </a:rPr>
                        <a:t>Ekologicky šetrný nákup</a:t>
                      </a:r>
                      <a:endParaRPr lang="cs-CZ" sz="1100">
                        <a:effectLst/>
                        <a:latin typeface="Times New Roman" panose="02020603050405020304" pitchFamily="18" charset="0"/>
                        <a:ea typeface="Times New Roman" panose="02020603050405020304" pitchFamily="18" charset="0"/>
                      </a:endParaRPr>
                    </a:p>
                  </a:txBody>
                  <a:tcPr marL="33982" marR="339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450215" algn="l"/>
                        </a:tabLst>
                      </a:pPr>
                      <a:r>
                        <a:rPr lang="cs-CZ" sz="1100">
                          <a:effectLst/>
                          <a:latin typeface="Calibri" panose="020F0502020204030204" pitchFamily="34" charset="0"/>
                          <a:ea typeface="Calibri" panose="020F0502020204030204" pitchFamily="34" charset="0"/>
                        </a:rPr>
                        <a:t>Recyklovaný papír, ekologické čisticí prostředky, energicky nenáročné produkty</a:t>
                      </a:r>
                      <a:endParaRPr lang="cs-CZ" sz="1100">
                        <a:effectLst/>
                        <a:latin typeface="Times New Roman" panose="02020603050405020304" pitchFamily="18" charset="0"/>
                        <a:ea typeface="Times New Roman" panose="02020603050405020304" pitchFamily="18" charset="0"/>
                      </a:endParaRPr>
                    </a:p>
                  </a:txBody>
                  <a:tcPr marL="33982" marR="33982"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340441">
                <a:tc vMerge="1">
                  <a:txBody>
                    <a:bodyPr/>
                    <a:lstStyle/>
                    <a:p>
                      <a:endParaRPr lang="cs-CZ"/>
                    </a:p>
                  </a:txBody>
                  <a:tcPr/>
                </a:tc>
                <a:tc>
                  <a:txBody>
                    <a:bodyPr/>
                    <a:lstStyle/>
                    <a:p>
                      <a:pPr algn="ctr">
                        <a:lnSpc>
                          <a:spcPct val="150000"/>
                        </a:lnSpc>
                        <a:spcAft>
                          <a:spcPts val="0"/>
                        </a:spcAft>
                        <a:tabLst>
                          <a:tab pos="450215" algn="l"/>
                        </a:tabLst>
                      </a:pPr>
                      <a:r>
                        <a:rPr lang="cs-CZ" sz="1100">
                          <a:effectLst/>
                          <a:latin typeface="Calibri" panose="020F0502020204030204" pitchFamily="34" charset="0"/>
                          <a:ea typeface="Calibri" panose="020F0502020204030204" pitchFamily="34" charset="0"/>
                        </a:rPr>
                        <a:t>Místní dodavatelé</a:t>
                      </a:r>
                      <a:endParaRPr lang="cs-CZ" sz="1100">
                        <a:effectLst/>
                        <a:latin typeface="Times New Roman" panose="02020603050405020304" pitchFamily="18" charset="0"/>
                        <a:ea typeface="Times New Roman" panose="02020603050405020304" pitchFamily="18" charset="0"/>
                      </a:endParaRPr>
                    </a:p>
                  </a:txBody>
                  <a:tcPr marL="33982" marR="339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450215" algn="l"/>
                        </a:tabLst>
                      </a:pPr>
                      <a:r>
                        <a:rPr lang="cs-CZ" sz="1100">
                          <a:effectLst/>
                          <a:latin typeface="Calibri" panose="020F0502020204030204" pitchFamily="34" charset="0"/>
                          <a:ea typeface="Calibri" panose="020F0502020204030204" pitchFamily="34" charset="0"/>
                        </a:rPr>
                        <a:t>Nákup od místních dodavatelů</a:t>
                      </a:r>
                      <a:endParaRPr lang="cs-CZ" sz="1100">
                        <a:effectLst/>
                        <a:latin typeface="Times New Roman" panose="02020603050405020304" pitchFamily="18" charset="0"/>
                        <a:ea typeface="Times New Roman" panose="02020603050405020304" pitchFamily="18" charset="0"/>
                      </a:endParaRPr>
                    </a:p>
                  </a:txBody>
                  <a:tcPr marL="33982" marR="33982"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21706301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267494"/>
            <a:ext cx="345638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4" name="Zástupný symbol pro obsah 2"/>
          <p:cNvSpPr txBox="1">
            <a:spLocks/>
          </p:cNvSpPr>
          <p:nvPr/>
        </p:nvSpPr>
        <p:spPr>
          <a:xfrm>
            <a:off x="395536" y="1059582"/>
            <a:ext cx="3312368" cy="3528391"/>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1600" b="1">
                <a:solidFill>
                  <a:schemeClr val="bg1"/>
                </a:solidFill>
                <a:latin typeface="Times New Roman" panose="02020603050405020304" pitchFamily="18" charset="0"/>
                <a:cs typeface="Times New Roman" panose="02020603050405020304" pitchFamily="18" charset="0"/>
              </a:rPr>
              <a:t>Vždy záleží na strategii každé organizace, jaké principy si vezme za své a na které bude klást největší důraz. </a:t>
            </a:r>
          </a:p>
          <a:p>
            <a:pPr marL="0" indent="0">
              <a:buNone/>
            </a:pPr>
            <a:endParaRPr lang="cs-CZ" sz="1600" b="1">
              <a:solidFill>
                <a:schemeClr val="bg1"/>
              </a:solidFill>
              <a:latin typeface="Times New Roman" panose="02020603050405020304" pitchFamily="18" charset="0"/>
              <a:cs typeface="Times New Roman" panose="02020603050405020304" pitchFamily="18" charset="0"/>
            </a:endParaRPr>
          </a:p>
          <a:p>
            <a:pPr marL="0" indent="0">
              <a:buNone/>
            </a:pPr>
            <a:r>
              <a:rPr lang="cs-CZ" sz="1600" b="1">
                <a:solidFill>
                  <a:schemeClr val="bg1"/>
                </a:solidFill>
                <a:latin typeface="Times New Roman" panose="02020603050405020304" pitchFamily="18" charset="0"/>
                <a:cs typeface="Times New Roman" panose="02020603050405020304" pitchFamily="18" charset="0"/>
              </a:rPr>
              <a:t>               Oblasti CSR</a:t>
            </a:r>
            <a:endParaRPr lang="cs-CZ" sz="1400">
              <a:solidFill>
                <a:schemeClr val="bg1"/>
              </a:solidFill>
              <a:latin typeface="Times New Roman" panose="02020603050405020304" pitchFamily="18" charset="0"/>
              <a:cs typeface="Times New Roman" panose="02020603050405020304" pitchFamily="18" charset="0"/>
            </a:endParaRPr>
          </a:p>
        </p:txBody>
      </p:sp>
      <p:sp>
        <p:nvSpPr>
          <p:cNvPr id="5" name="Zástupný symbol pro obsah 2"/>
          <p:cNvSpPr txBox="1">
            <a:spLocks/>
          </p:cNvSpPr>
          <p:nvPr/>
        </p:nvSpPr>
        <p:spPr>
          <a:xfrm>
            <a:off x="4067944" y="843558"/>
            <a:ext cx="4104456" cy="388843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1400" b="1" dirty="0">
                <a:solidFill>
                  <a:srgbClr val="002060"/>
                </a:solidFill>
                <a:latin typeface="Times New Roman" panose="02020603050405020304" pitchFamily="18" charset="0"/>
                <a:cs typeface="Times New Roman" panose="02020603050405020304" pitchFamily="18" charset="0"/>
              </a:rPr>
              <a:t>Sumarizace charakteristických rysů CSR</a:t>
            </a:r>
            <a:r>
              <a:rPr lang="cs-CZ" sz="1400" dirty="0">
                <a:solidFill>
                  <a:srgbClr val="002060"/>
                </a:solidFill>
                <a:latin typeface="Times New Roman" panose="02020603050405020304" pitchFamily="18" charset="0"/>
                <a:cs typeface="Times New Roman" panose="02020603050405020304" pitchFamily="18" charset="0"/>
              </a:rPr>
              <a:t>:</a:t>
            </a:r>
          </a:p>
          <a:p>
            <a:pPr marL="0" indent="0">
              <a:buNone/>
            </a:pPr>
            <a:endParaRPr lang="cs-CZ" sz="1400" dirty="0">
              <a:solidFill>
                <a:srgbClr val="002060"/>
              </a:solidFill>
              <a:latin typeface="Times New Roman" panose="02020603050405020304" pitchFamily="18" charset="0"/>
              <a:cs typeface="Times New Roman" panose="02020603050405020304" pitchFamily="18" charset="0"/>
            </a:endParaRPr>
          </a:p>
          <a:p>
            <a:r>
              <a:rPr lang="cs-CZ" sz="1400" b="1" dirty="0">
                <a:solidFill>
                  <a:srgbClr val="002060"/>
                </a:solidFill>
                <a:latin typeface="Times New Roman" panose="02020603050405020304" pitchFamily="18" charset="0"/>
                <a:cs typeface="Times New Roman" panose="02020603050405020304" pitchFamily="18" charset="0"/>
              </a:rPr>
              <a:t>ekonomická činnost firmy</a:t>
            </a:r>
            <a:r>
              <a:rPr lang="cs-CZ" sz="1400" dirty="0">
                <a:solidFill>
                  <a:srgbClr val="002060"/>
                </a:solidFill>
                <a:latin typeface="Times New Roman" panose="02020603050405020304" pitchFamily="18" charset="0"/>
                <a:cs typeface="Times New Roman" panose="02020603050405020304" pitchFamily="18" charset="0"/>
              </a:rPr>
              <a:t>, sociální rozvoj a ochrana životního prostředí; </a:t>
            </a:r>
          </a:p>
          <a:p>
            <a:r>
              <a:rPr lang="cs-CZ" sz="1400" b="1" dirty="0">
                <a:solidFill>
                  <a:srgbClr val="002060"/>
                </a:solidFill>
                <a:latin typeface="Times New Roman" panose="02020603050405020304" pitchFamily="18" charset="0"/>
                <a:cs typeface="Times New Roman" panose="02020603050405020304" pitchFamily="18" charset="0"/>
              </a:rPr>
              <a:t>dobrovolnost </a:t>
            </a:r>
            <a:r>
              <a:rPr lang="cs-CZ" sz="1400" dirty="0">
                <a:solidFill>
                  <a:srgbClr val="002060"/>
                </a:solidFill>
                <a:latin typeface="Times New Roman" panose="02020603050405020304" pitchFamily="18" charset="0"/>
                <a:cs typeface="Times New Roman" panose="02020603050405020304" pitchFamily="18" charset="0"/>
              </a:rPr>
              <a:t>– podnik veškeré odpovědné aktivity vykonává dobrovolně, nad rámec svých zákonných povinností, </a:t>
            </a:r>
          </a:p>
          <a:p>
            <a:r>
              <a:rPr lang="cs-CZ" sz="1400" b="1" dirty="0">
                <a:solidFill>
                  <a:srgbClr val="002060"/>
                </a:solidFill>
                <a:latin typeface="Times New Roman" panose="02020603050405020304" pitchFamily="18" charset="0"/>
                <a:cs typeface="Times New Roman" panose="02020603050405020304" pitchFamily="18" charset="0"/>
              </a:rPr>
              <a:t>dialog se stakeholdery </a:t>
            </a:r>
            <a:r>
              <a:rPr lang="cs-CZ" sz="1400" dirty="0">
                <a:solidFill>
                  <a:srgbClr val="002060"/>
                </a:solidFill>
                <a:latin typeface="Times New Roman" panose="02020603050405020304" pitchFamily="18" charset="0"/>
                <a:cs typeface="Times New Roman" panose="02020603050405020304" pitchFamily="18" charset="0"/>
              </a:rPr>
              <a:t>– zapojení zainteresovaných stran, které firmu výrazně ovlivňují, </a:t>
            </a:r>
          </a:p>
          <a:p>
            <a:r>
              <a:rPr lang="cs-CZ" sz="1400" b="1" dirty="0">
                <a:solidFill>
                  <a:srgbClr val="002060"/>
                </a:solidFill>
                <a:latin typeface="Times New Roman" panose="02020603050405020304" pitchFamily="18" charset="0"/>
                <a:cs typeface="Times New Roman" panose="02020603050405020304" pitchFamily="18" charset="0"/>
              </a:rPr>
              <a:t>dlouhodobý charakter </a:t>
            </a:r>
            <a:r>
              <a:rPr lang="cs-CZ" sz="1400" dirty="0">
                <a:solidFill>
                  <a:srgbClr val="002060"/>
                </a:solidFill>
                <a:latin typeface="Times New Roman" panose="02020603050405020304" pitchFamily="18" charset="0"/>
                <a:cs typeface="Times New Roman" panose="02020603050405020304" pitchFamily="18" charset="0"/>
              </a:rPr>
              <a:t>– aktivity CSR jsou realizovány dlouhodobě a nekončí, pokud se podnik ocitne v horší ekonomické situaci a </a:t>
            </a:r>
          </a:p>
          <a:p>
            <a:r>
              <a:rPr lang="cs-CZ" sz="1400" b="1" dirty="0">
                <a:solidFill>
                  <a:srgbClr val="002060"/>
                </a:solidFill>
                <a:latin typeface="Times New Roman" panose="02020603050405020304" pitchFamily="18" charset="0"/>
                <a:cs typeface="Times New Roman" panose="02020603050405020304" pitchFamily="18" charset="0"/>
              </a:rPr>
              <a:t>důvěryhodnost </a:t>
            </a:r>
            <a:r>
              <a:rPr lang="cs-CZ" sz="1400" dirty="0">
                <a:solidFill>
                  <a:srgbClr val="002060"/>
                </a:solidFill>
                <a:latin typeface="Times New Roman" panose="02020603050405020304" pitchFamily="18" charset="0"/>
                <a:cs typeface="Times New Roman" panose="02020603050405020304" pitchFamily="18" charset="0"/>
              </a:rPr>
              <a:t>– CSR přispívá k posílení důvěry ve firmu; činnosti však musí být transparentní, trvalé a nezveličované.</a:t>
            </a:r>
          </a:p>
        </p:txBody>
      </p:sp>
      <p:sp>
        <p:nvSpPr>
          <p:cNvPr id="6" name="Nadpis 1"/>
          <p:cNvSpPr txBox="1">
            <a:spLocks/>
          </p:cNvSpPr>
          <p:nvPr/>
        </p:nvSpPr>
        <p:spPr>
          <a:xfrm>
            <a:off x="388132" y="411510"/>
            <a:ext cx="3183160" cy="1656184"/>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pl-PL" sz="2400" b="1">
                <a:solidFill>
                  <a:schemeClr val="bg1"/>
                </a:solidFill>
                <a:latin typeface="Times New Roman" panose="02020603050405020304" pitchFamily="18" charset="0"/>
                <a:cs typeface="Times New Roman" panose="02020603050405020304" pitchFamily="18" charset="0"/>
              </a:rPr>
              <a:t>3 pilíře CSR</a:t>
            </a: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226939"/>
            <a:ext cx="956040" cy="745712"/>
          </a:xfrm>
          <a:prstGeom prst="rect">
            <a:avLst/>
          </a:prstGeom>
        </p:spPr>
      </p:pic>
      <p:pic>
        <p:nvPicPr>
          <p:cNvPr id="3" name="Obrázek 2"/>
          <p:cNvPicPr>
            <a:picLocks noChangeAspect="1"/>
          </p:cNvPicPr>
          <p:nvPr/>
        </p:nvPicPr>
        <p:blipFill>
          <a:blip r:embed="rId3"/>
          <a:stretch>
            <a:fillRect/>
          </a:stretch>
        </p:blipFill>
        <p:spPr>
          <a:xfrm>
            <a:off x="231107" y="2787774"/>
            <a:ext cx="3293289" cy="1538725"/>
          </a:xfrm>
          <a:prstGeom prst="rect">
            <a:avLst/>
          </a:prstGeom>
        </p:spPr>
      </p:pic>
      <p:sp>
        <p:nvSpPr>
          <p:cNvPr id="8" name="Obdélník 7"/>
          <p:cNvSpPr/>
          <p:nvPr/>
        </p:nvSpPr>
        <p:spPr>
          <a:xfrm>
            <a:off x="275584" y="4384656"/>
            <a:ext cx="4572000" cy="230832"/>
          </a:xfrm>
          <a:prstGeom prst="rect">
            <a:avLst/>
          </a:prstGeom>
        </p:spPr>
        <p:txBody>
          <a:bodyPr>
            <a:spAutoFit/>
          </a:bodyPr>
          <a:lstStyle/>
          <a:p>
            <a:r>
              <a:rPr lang="cs-CZ" sz="900">
                <a:solidFill>
                  <a:schemeClr val="bg1"/>
                </a:solidFill>
              </a:rPr>
              <a:t>Zdroj: BLF Koncept CSR v praxi, průvodce odpovědným podnikáním</a:t>
            </a:r>
          </a:p>
        </p:txBody>
      </p:sp>
    </p:spTree>
    <p:extLst>
      <p:ext uri="{BB962C8B-B14F-4D97-AF65-F5344CB8AC3E}">
        <p14:creationId xmlns:p14="http://schemas.microsoft.com/office/powerpoint/2010/main" val="368597702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67544" y="699542"/>
            <a:ext cx="5112568" cy="2160240"/>
          </a:xfrm>
          <a:prstGeom prst="rect">
            <a:avLst/>
          </a:prstGeom>
        </p:spPr>
        <p:txBody>
          <a:bodyPr anchor="t">
            <a:normAutofit fontScale="90000"/>
          </a:bodyPr>
          <a:lstStyle/>
          <a:p>
            <a:br>
              <a:rPr lang="cs-CZ" sz="4000" b="1">
                <a:solidFill>
                  <a:schemeClr val="bg1"/>
                </a:solidFill>
                <a:latin typeface="Times New Roman" panose="02020603050405020304" pitchFamily="18" charset="0"/>
                <a:cs typeface="Times New Roman" panose="02020603050405020304" pitchFamily="18" charset="0"/>
              </a:rPr>
            </a:br>
            <a:r>
              <a:rPr lang="cs-CZ" sz="4000" b="1">
                <a:solidFill>
                  <a:schemeClr val="bg1"/>
                </a:solidFill>
                <a:latin typeface="Times New Roman" panose="02020603050405020304" pitchFamily="18" charset="0"/>
                <a:cs typeface="Times New Roman" panose="02020603050405020304" pitchFamily="18" charset="0"/>
              </a:rPr>
              <a:t>Děkuji za pozornost</a:t>
            </a:r>
            <a:br>
              <a:rPr lang="cs-CZ" sz="4000" b="1">
                <a:solidFill>
                  <a:schemeClr val="bg1"/>
                </a:solidFill>
                <a:latin typeface="Times New Roman" panose="02020603050405020304" pitchFamily="18" charset="0"/>
                <a:cs typeface="Times New Roman" panose="02020603050405020304" pitchFamily="18" charset="0"/>
              </a:rPr>
            </a:br>
            <a:br>
              <a:rPr lang="cs-CZ" sz="4000" b="1">
                <a:solidFill>
                  <a:schemeClr val="bg1"/>
                </a:solidFill>
                <a:latin typeface="Times New Roman" panose="02020603050405020304" pitchFamily="18" charset="0"/>
                <a:cs typeface="Times New Roman" panose="02020603050405020304" pitchFamily="18" charset="0"/>
              </a:rPr>
            </a:br>
            <a:br>
              <a:rPr lang="cs-CZ" sz="4000" b="1">
                <a:solidFill>
                  <a:schemeClr val="bg1"/>
                </a:solidFill>
                <a:latin typeface="Times New Roman" panose="02020603050405020304" pitchFamily="18" charset="0"/>
                <a:cs typeface="Times New Roman" panose="02020603050405020304" pitchFamily="18" charset="0"/>
              </a:rPr>
            </a:br>
            <a:endParaRPr lang="cs-CZ" sz="4000"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1763688" y="3219822"/>
            <a:ext cx="3888432" cy="1368152"/>
          </a:xfrm>
          <a:prstGeom prst="rect">
            <a:avLst/>
          </a:prstGeom>
        </p:spPr>
        <p:txBody>
          <a:bodyPr>
            <a:normAutofit/>
          </a:bodyPr>
          <a:lstStyle/>
          <a:p>
            <a:pPr marL="0" indent="0" algn="r">
              <a:buNone/>
            </a:pPr>
            <a:r>
              <a:rPr lang="cs-CZ" sz="2000">
                <a:solidFill>
                  <a:schemeClr val="bg1"/>
                </a:solidFill>
                <a:latin typeface="Times New Roman" panose="02020603050405020304" pitchFamily="18" charset="0"/>
                <a:cs typeface="Times New Roman" panose="02020603050405020304" pitchFamily="18" charset="0"/>
              </a:rPr>
              <a:t>a přeji Vám úspěšný den </a:t>
            </a:r>
            <a:r>
              <a:rPr lang="cs-CZ" sz="2000">
                <a:solidFill>
                  <a:schemeClr val="bg1"/>
                </a:solidFill>
                <a:latin typeface="Times New Roman" panose="02020603050405020304" pitchFamily="18" charset="0"/>
                <a:cs typeface="Times New Roman" panose="02020603050405020304" pitchFamily="18" charset="0"/>
                <a:sym typeface="Wingdings" panose="05000000000000000000" pitchFamily="2" charset="2"/>
              </a:rPr>
              <a:t></a:t>
            </a:r>
            <a:endParaRPr lang="cs-CZ" sz="2000">
              <a:solidFill>
                <a:schemeClr val="bg1"/>
              </a:solidFill>
              <a:latin typeface="Times New Roman" panose="02020603050405020304" pitchFamily="18" charset="0"/>
              <a:cs typeface="Times New Roman" panose="02020603050405020304" pitchFamily="18" charset="0"/>
            </a:endParaRPr>
          </a:p>
          <a:p>
            <a:pPr marL="0" indent="0" algn="r">
              <a:buNone/>
            </a:pPr>
            <a:endParaRPr lang="cs-CZ" sz="1400"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6956047" y="3723878"/>
            <a:ext cx="2016224"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900" b="1" dirty="0">
                <a:solidFill>
                  <a:srgbClr val="307871"/>
                </a:solidFill>
                <a:latin typeface="Times New Roman" panose="02020603050405020304" pitchFamily="18" charset="0"/>
                <a:cs typeface="Times New Roman" panose="02020603050405020304" pitchFamily="18" charset="0"/>
              </a:rPr>
              <a:t>Ing</a:t>
            </a:r>
            <a:r>
              <a:rPr lang="cs-CZ" altLang="cs-CZ" sz="900" b="1">
                <a:solidFill>
                  <a:srgbClr val="307871"/>
                </a:solidFill>
                <a:latin typeface="Times New Roman" panose="02020603050405020304" pitchFamily="18" charset="0"/>
                <a:cs typeface="Times New Roman" panose="02020603050405020304" pitchFamily="18" charset="0"/>
              </a:rPr>
              <a:t>. Pavel Adámek, Ph.D.</a:t>
            </a:r>
          </a:p>
          <a:p>
            <a:pPr algn="r"/>
            <a:r>
              <a:rPr lang="cs-CZ" altLang="cs-CZ" sz="900" b="1">
                <a:solidFill>
                  <a:srgbClr val="307871"/>
                </a:solidFill>
                <a:latin typeface="Times New Roman" panose="02020603050405020304" pitchFamily="18" charset="0"/>
                <a:cs typeface="Times New Roman" panose="02020603050405020304" pitchFamily="18" charset="0"/>
              </a:rPr>
              <a:t>adamek@opf.slu.cz</a:t>
            </a:r>
            <a:endParaRPr lang="cs-CZ" altLang="cs-CZ" sz="900" b="1"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209203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267494"/>
            <a:ext cx="345638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4" name="Zástupný symbol pro obsah 2"/>
          <p:cNvSpPr txBox="1">
            <a:spLocks/>
          </p:cNvSpPr>
          <p:nvPr/>
        </p:nvSpPr>
        <p:spPr>
          <a:xfrm>
            <a:off x="395536" y="2067694"/>
            <a:ext cx="3024336" cy="2520279"/>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600" dirty="0">
                <a:solidFill>
                  <a:schemeClr val="bg1"/>
                </a:solidFill>
                <a:latin typeface="Times New Roman" panose="02020603050405020304" pitchFamily="18" charset="0"/>
                <a:cs typeface="Times New Roman" panose="02020603050405020304" pitchFamily="18" charset="0"/>
              </a:rPr>
              <a:t>Společenská odpovědnost se stává součástí prostředí, které je reprezentováno podnikatelskou i neziskovou sférou a stále více zainteresovaných stran se zaměřuje na aspekty sociální, environmentální a ekonomické.</a:t>
            </a:r>
          </a:p>
        </p:txBody>
      </p:sp>
      <p:sp>
        <p:nvSpPr>
          <p:cNvPr id="5" name="Zástupný symbol pro obsah 2"/>
          <p:cNvSpPr txBox="1">
            <a:spLocks/>
          </p:cNvSpPr>
          <p:nvPr/>
        </p:nvSpPr>
        <p:spPr>
          <a:xfrm>
            <a:off x="4067944" y="972651"/>
            <a:ext cx="3888052" cy="3759339"/>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cs-CZ" sz="1400" dirty="0">
              <a:solidFill>
                <a:srgbClr val="002060"/>
              </a:solidFill>
              <a:latin typeface="Times New Roman" panose="02020603050405020304" pitchFamily="18" charset="0"/>
              <a:cs typeface="Times New Roman" panose="02020603050405020304" pitchFamily="18" charset="0"/>
            </a:endParaRPr>
          </a:p>
          <a:p>
            <a:r>
              <a:rPr lang="cs-CZ" sz="1400" dirty="0">
                <a:solidFill>
                  <a:srgbClr val="002060"/>
                </a:solidFill>
                <a:latin typeface="Times New Roman" panose="02020603050405020304" pitchFamily="18" charset="0"/>
                <a:cs typeface="Times New Roman" panose="02020603050405020304" pitchFamily="18" charset="0"/>
              </a:rPr>
              <a:t>Koncept je předmětem zájmu řady mezinárodních  a nadnárodních organizací nevládního a vládního charakteru (OECD </a:t>
            </a:r>
            <a:r>
              <a:rPr lang="cs-CZ" sz="1400" dirty="0" err="1">
                <a:solidFill>
                  <a:srgbClr val="002060"/>
                </a:solidFill>
                <a:latin typeface="Times New Roman" panose="02020603050405020304" pitchFamily="18" charset="0"/>
                <a:cs typeface="Times New Roman" panose="02020603050405020304" pitchFamily="18" charset="0"/>
              </a:rPr>
              <a:t>Multinational</a:t>
            </a:r>
            <a:r>
              <a:rPr lang="cs-CZ" sz="1400" dirty="0">
                <a:solidFill>
                  <a:srgbClr val="002060"/>
                </a:solidFill>
                <a:latin typeface="Times New Roman" panose="02020603050405020304" pitchFamily="18" charset="0"/>
                <a:cs typeface="Times New Roman" panose="02020603050405020304" pitchFamily="18" charset="0"/>
              </a:rPr>
              <a:t> </a:t>
            </a:r>
            <a:r>
              <a:rPr lang="cs-CZ" sz="1400" dirty="0" err="1">
                <a:solidFill>
                  <a:srgbClr val="002060"/>
                </a:solidFill>
                <a:latin typeface="Times New Roman" panose="02020603050405020304" pitchFamily="18" charset="0"/>
                <a:cs typeface="Times New Roman" panose="02020603050405020304" pitchFamily="18" charset="0"/>
              </a:rPr>
              <a:t>Guidelines</a:t>
            </a:r>
            <a:r>
              <a:rPr lang="cs-CZ" sz="1400" dirty="0">
                <a:solidFill>
                  <a:srgbClr val="002060"/>
                </a:solidFill>
                <a:latin typeface="Times New Roman" panose="02020603050405020304" pitchFamily="18" charset="0"/>
                <a:cs typeface="Times New Roman" panose="02020603050405020304" pitchFamily="18" charset="0"/>
              </a:rPr>
              <a:t>, ISO 26000, UN </a:t>
            </a:r>
            <a:r>
              <a:rPr lang="cs-CZ" sz="1400" dirty="0" err="1">
                <a:solidFill>
                  <a:srgbClr val="002060"/>
                </a:solidFill>
                <a:latin typeface="Times New Roman" panose="02020603050405020304" pitchFamily="18" charset="0"/>
                <a:cs typeface="Times New Roman" panose="02020603050405020304" pitchFamily="18" charset="0"/>
              </a:rPr>
              <a:t>Global</a:t>
            </a:r>
            <a:r>
              <a:rPr lang="cs-CZ" sz="1400" dirty="0">
                <a:solidFill>
                  <a:srgbClr val="002060"/>
                </a:solidFill>
                <a:latin typeface="Times New Roman" panose="02020603050405020304" pitchFamily="18" charset="0"/>
                <a:cs typeface="Times New Roman" panose="02020603050405020304" pitchFamily="18" charset="0"/>
              </a:rPr>
              <a:t> </a:t>
            </a:r>
            <a:r>
              <a:rPr lang="cs-CZ" sz="1400" dirty="0" err="1">
                <a:solidFill>
                  <a:srgbClr val="002060"/>
                </a:solidFill>
                <a:latin typeface="Times New Roman" panose="02020603050405020304" pitchFamily="18" charset="0"/>
                <a:cs typeface="Times New Roman" panose="02020603050405020304" pitchFamily="18" charset="0"/>
              </a:rPr>
              <a:t>Compact</a:t>
            </a:r>
            <a:r>
              <a:rPr lang="cs-CZ" sz="1400" dirty="0">
                <a:solidFill>
                  <a:srgbClr val="002060"/>
                </a:solidFill>
                <a:latin typeface="Times New Roman" panose="02020603050405020304" pitchFamily="18" charset="0"/>
                <a:cs typeface="Times New Roman" panose="02020603050405020304" pitchFamily="18" charset="0"/>
              </a:rPr>
              <a:t>, ILO </a:t>
            </a:r>
            <a:r>
              <a:rPr lang="cs-CZ" sz="1400" dirty="0" err="1">
                <a:solidFill>
                  <a:srgbClr val="002060"/>
                </a:solidFill>
                <a:latin typeface="Times New Roman" panose="02020603050405020304" pitchFamily="18" charset="0"/>
                <a:cs typeface="Times New Roman" panose="02020603050405020304" pitchFamily="18" charset="0"/>
              </a:rPr>
              <a:t>Declaration</a:t>
            </a:r>
            <a:r>
              <a:rPr lang="cs-CZ" sz="1400" dirty="0">
                <a:solidFill>
                  <a:srgbClr val="002060"/>
                </a:solidFill>
                <a:latin typeface="Times New Roman" panose="02020603050405020304" pitchFamily="18" charset="0"/>
                <a:cs typeface="Times New Roman" panose="02020603050405020304" pitchFamily="18" charset="0"/>
              </a:rPr>
              <a:t>, atd.)</a:t>
            </a:r>
          </a:p>
          <a:p>
            <a:endParaRPr lang="cs-CZ" sz="1400" dirty="0">
              <a:solidFill>
                <a:srgbClr val="002060"/>
              </a:solidFill>
              <a:latin typeface="Times New Roman" panose="02020603050405020304" pitchFamily="18" charset="0"/>
              <a:cs typeface="Times New Roman" panose="02020603050405020304" pitchFamily="18" charset="0"/>
            </a:endParaRPr>
          </a:p>
          <a:p>
            <a:r>
              <a:rPr lang="cs-CZ" sz="1400" dirty="0">
                <a:solidFill>
                  <a:srgbClr val="002060"/>
                </a:solidFill>
                <a:latin typeface="Times New Roman" panose="02020603050405020304" pitchFamily="18" charset="0"/>
                <a:cs typeface="Times New Roman" panose="02020603050405020304" pitchFamily="18" charset="0"/>
              </a:rPr>
              <a:t>Současným odrazem vývoje společnosti je především znázornění v globální míře </a:t>
            </a:r>
            <a:r>
              <a:rPr lang="cs-CZ" sz="1400" b="1" dirty="0">
                <a:solidFill>
                  <a:srgbClr val="002060"/>
                </a:solidFill>
                <a:latin typeface="Times New Roman" panose="02020603050405020304" pitchFamily="18" charset="0"/>
                <a:cs typeface="Times New Roman" panose="02020603050405020304" pitchFamily="18" charset="0"/>
              </a:rPr>
              <a:t>neudržitelnosti současných přístupů lidských činností v omezeném prostředí planety </a:t>
            </a:r>
            <a:r>
              <a:rPr lang="cs-CZ" sz="1400" dirty="0">
                <a:solidFill>
                  <a:srgbClr val="002060"/>
                </a:solidFill>
                <a:latin typeface="Times New Roman" panose="02020603050405020304" pitchFamily="18" charset="0"/>
                <a:cs typeface="Times New Roman" panose="02020603050405020304" pitchFamily="18" charset="0"/>
              </a:rPr>
              <a:t>(např. neodpovědné chování jednotlivců, organizací vůči ŽP, přečerpání přírodních zdrojů, produkce odpadů, znečištění apod.).</a:t>
            </a:r>
          </a:p>
          <a:p>
            <a:endParaRPr lang="cs-CZ" sz="1400" dirty="0">
              <a:solidFill>
                <a:srgbClr val="002060"/>
              </a:solidFill>
              <a:latin typeface="Times New Roman" panose="02020603050405020304" pitchFamily="18" charset="0"/>
              <a:cs typeface="Times New Roman" panose="02020603050405020304" pitchFamily="18" charset="0"/>
            </a:endParaRPr>
          </a:p>
          <a:p>
            <a:endParaRPr lang="cs-CZ" sz="1400" b="1" dirty="0">
              <a:solidFill>
                <a:srgbClr val="002060"/>
              </a:solidFill>
              <a:latin typeface="Times New Roman" panose="02020603050405020304" pitchFamily="18" charset="0"/>
              <a:cs typeface="Times New Roman" panose="02020603050405020304" pitchFamily="18" charset="0"/>
            </a:endParaRPr>
          </a:p>
        </p:txBody>
      </p:sp>
      <p:sp>
        <p:nvSpPr>
          <p:cNvPr id="6" name="Nadpis 1"/>
          <p:cNvSpPr txBox="1">
            <a:spLocks/>
          </p:cNvSpPr>
          <p:nvPr/>
        </p:nvSpPr>
        <p:spPr>
          <a:xfrm>
            <a:off x="388132" y="411510"/>
            <a:ext cx="3183160" cy="1656184"/>
          </a:xfrm>
          <a:prstGeom prst="rect">
            <a:avLst/>
          </a:prstGeom>
        </p:spPr>
        <p:txBody>
          <a:bodyPr vert="horz" lIns="91440" tIns="45720" rIns="91440" bIns="45720" rtlCol="0" anchor="t">
            <a:normAutofit fontScale="92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pl-PL" sz="2400" b="1" dirty="0">
                <a:solidFill>
                  <a:schemeClr val="bg1"/>
                </a:solidFill>
                <a:latin typeface="Times New Roman" panose="02020603050405020304" pitchFamily="18" charset="0"/>
                <a:cs typeface="Times New Roman" panose="02020603050405020304" pitchFamily="18" charset="0"/>
              </a:rPr>
              <a:t>Corporate Social Responsibility (CSR) – Společenská odpovědnost organizací </a:t>
            </a: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226939"/>
            <a:ext cx="956040" cy="745712"/>
          </a:xfrm>
          <a:prstGeom prst="rect">
            <a:avLst/>
          </a:prstGeom>
        </p:spPr>
      </p:pic>
    </p:spTree>
    <p:extLst>
      <p:ext uri="{BB962C8B-B14F-4D97-AF65-F5344CB8AC3E}">
        <p14:creationId xmlns:p14="http://schemas.microsoft.com/office/powerpoint/2010/main" val="32609294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267494"/>
            <a:ext cx="345638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4" name="Zástupný symbol pro obsah 2"/>
          <p:cNvSpPr txBox="1">
            <a:spLocks/>
          </p:cNvSpPr>
          <p:nvPr/>
        </p:nvSpPr>
        <p:spPr>
          <a:xfrm>
            <a:off x="395536" y="2067694"/>
            <a:ext cx="3024336" cy="2520279"/>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600">
              <a:solidFill>
                <a:schemeClr val="bg1"/>
              </a:solidFill>
              <a:latin typeface="Times New Roman" panose="02020603050405020304" pitchFamily="18" charset="0"/>
              <a:cs typeface="Times New Roman" panose="02020603050405020304" pitchFamily="18" charset="0"/>
            </a:endParaRPr>
          </a:p>
          <a:p>
            <a:pPr marL="0" indent="0">
              <a:buNone/>
            </a:pPr>
            <a:r>
              <a:rPr lang="cs-CZ" sz="1600">
                <a:solidFill>
                  <a:schemeClr val="bg1"/>
                </a:solidFill>
                <a:latin typeface="Times New Roman" panose="02020603050405020304" pitchFamily="18" charset="0"/>
                <a:cs typeface="Times New Roman" panose="02020603050405020304" pitchFamily="18" charset="0"/>
              </a:rPr>
              <a:t>V ČR v roce 2013 vznikla - </a:t>
            </a:r>
            <a:r>
              <a:rPr lang="cs-CZ" sz="1600" b="1">
                <a:solidFill>
                  <a:schemeClr val="bg1"/>
                </a:solidFill>
                <a:latin typeface="Times New Roman" panose="02020603050405020304" pitchFamily="18" charset="0"/>
                <a:cs typeface="Times New Roman" panose="02020603050405020304" pitchFamily="18" charset="0"/>
              </a:rPr>
              <a:t>Asociace společenské odpovědnosti</a:t>
            </a:r>
            <a:r>
              <a:rPr lang="cs-CZ" sz="1600">
                <a:solidFill>
                  <a:schemeClr val="bg1"/>
                </a:solidFill>
                <a:latin typeface="Times New Roman" panose="02020603050405020304" pitchFamily="18" charset="0"/>
                <a:cs typeface="Times New Roman" panose="02020603050405020304" pitchFamily="18" charset="0"/>
              </a:rPr>
              <a:t>, která svým velmi aktivním přístupem spoluutváří růst pojetí a aplikovatelnosti CSR v ČR ve spolupráci s dalšími organizacemi včetně podpory vlády reprezentované </a:t>
            </a:r>
            <a:r>
              <a:rPr lang="cs-CZ" sz="1600" b="1">
                <a:solidFill>
                  <a:schemeClr val="bg1"/>
                </a:solidFill>
                <a:latin typeface="Times New Roman" panose="02020603050405020304" pitchFamily="18" charset="0"/>
                <a:cs typeface="Times New Roman" panose="02020603050405020304" pitchFamily="18" charset="0"/>
              </a:rPr>
              <a:t>Radou kvality ČR.</a:t>
            </a:r>
          </a:p>
        </p:txBody>
      </p:sp>
      <p:sp>
        <p:nvSpPr>
          <p:cNvPr id="5" name="Zástupný symbol pro obsah 2"/>
          <p:cNvSpPr txBox="1">
            <a:spLocks/>
          </p:cNvSpPr>
          <p:nvPr/>
        </p:nvSpPr>
        <p:spPr>
          <a:xfrm>
            <a:off x="4067944" y="555526"/>
            <a:ext cx="3888052" cy="4176464"/>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1400" b="1">
                <a:solidFill>
                  <a:srgbClr val="002060"/>
                </a:solidFill>
                <a:latin typeface="Times New Roman" panose="02020603050405020304" pitchFamily="18" charset="0"/>
                <a:cs typeface="Times New Roman" panose="02020603050405020304" pitchFamily="18" charset="0"/>
              </a:rPr>
              <a:t>Vybrané definice CSR</a:t>
            </a:r>
          </a:p>
          <a:p>
            <a:r>
              <a:rPr lang="cs-CZ" sz="1400">
                <a:solidFill>
                  <a:srgbClr val="002060"/>
                </a:solidFill>
                <a:latin typeface="Times New Roman" panose="02020603050405020304" pitchFamily="18" charset="0"/>
                <a:cs typeface="Times New Roman" panose="02020603050405020304" pitchFamily="18" charset="0"/>
              </a:rPr>
              <a:t>Nexen (2009) definuje „</a:t>
            </a:r>
            <a:r>
              <a:rPr lang="cs-CZ" sz="1400" i="1">
                <a:solidFill>
                  <a:srgbClr val="002060"/>
                </a:solidFill>
                <a:latin typeface="Times New Roman" panose="02020603050405020304" pitchFamily="18" charset="0"/>
                <a:cs typeface="Times New Roman" panose="02020603050405020304" pitchFamily="18" charset="0"/>
              </a:rPr>
              <a:t>CSR jako závazek chovat se eticky a přispívat k hospodářskému rozvoji a zároveň zlepšovat kvalitu života našich zaměstnanců a jejich rodin, stejně tak jako místní komunity jako celku.“</a:t>
            </a:r>
          </a:p>
          <a:p>
            <a:endParaRPr lang="cs-CZ" sz="1400">
              <a:solidFill>
                <a:srgbClr val="002060"/>
              </a:solidFill>
              <a:latin typeface="Times New Roman" panose="02020603050405020304" pitchFamily="18" charset="0"/>
              <a:cs typeface="Times New Roman" panose="02020603050405020304" pitchFamily="18" charset="0"/>
            </a:endParaRPr>
          </a:p>
          <a:p>
            <a:r>
              <a:rPr lang="cs-CZ" sz="1400">
                <a:solidFill>
                  <a:srgbClr val="002060"/>
                </a:solidFill>
                <a:latin typeface="Times New Roman" panose="02020603050405020304" pitchFamily="18" charset="0"/>
                <a:cs typeface="Times New Roman" panose="02020603050405020304" pitchFamily="18" charset="0"/>
              </a:rPr>
              <a:t>Kotler a Lee (2004) definují „</a:t>
            </a:r>
            <a:r>
              <a:rPr lang="cs-CZ" sz="1400" i="1">
                <a:solidFill>
                  <a:srgbClr val="002060"/>
                </a:solidFill>
                <a:latin typeface="Times New Roman" panose="02020603050405020304" pitchFamily="18" charset="0"/>
                <a:cs typeface="Times New Roman" panose="02020603050405020304" pitchFamily="18" charset="0"/>
              </a:rPr>
              <a:t>CSR jako závazek pro zlepšení blahobytu společnosti skrze diskreční obchodní praktiky a přínosy z podnikových zdrojů.“ </a:t>
            </a:r>
          </a:p>
          <a:p>
            <a:endParaRPr lang="cs-CZ" sz="1400">
              <a:solidFill>
                <a:srgbClr val="002060"/>
              </a:solidFill>
              <a:latin typeface="Times New Roman" panose="02020603050405020304" pitchFamily="18" charset="0"/>
              <a:cs typeface="Times New Roman" panose="02020603050405020304" pitchFamily="18" charset="0"/>
            </a:endParaRPr>
          </a:p>
          <a:p>
            <a:r>
              <a:rPr lang="cs-CZ" sz="1400">
                <a:solidFill>
                  <a:srgbClr val="002060"/>
                </a:solidFill>
                <a:latin typeface="Times New Roman" panose="02020603050405020304" pitchFamily="18" charset="0"/>
                <a:cs typeface="Times New Roman" panose="02020603050405020304" pitchFamily="18" charset="0"/>
              </a:rPr>
              <a:t>Evropská komise v tzv. Zelené knize (2001) - „</a:t>
            </a:r>
            <a:r>
              <a:rPr lang="cs-CZ" sz="1400" i="1">
                <a:solidFill>
                  <a:srgbClr val="002060"/>
                </a:solidFill>
                <a:latin typeface="Times New Roman" panose="02020603050405020304" pitchFamily="18" charset="0"/>
                <a:cs typeface="Times New Roman" panose="02020603050405020304" pitchFamily="18" charset="0"/>
              </a:rPr>
              <a:t>CSR znamená dobrovolné integrování sociálních a ekologických hledisek do firemních operací a interakcí s firemními stakeholders</a:t>
            </a:r>
            <a:r>
              <a:rPr lang="cs-CZ" sz="1400">
                <a:solidFill>
                  <a:srgbClr val="002060"/>
                </a:solidFill>
                <a:latin typeface="Times New Roman" panose="02020603050405020304" pitchFamily="18" charset="0"/>
                <a:cs typeface="Times New Roman" panose="02020603050405020304" pitchFamily="18" charset="0"/>
              </a:rPr>
              <a:t>“.</a:t>
            </a:r>
          </a:p>
        </p:txBody>
      </p:sp>
      <p:sp>
        <p:nvSpPr>
          <p:cNvPr id="6" name="Nadpis 1"/>
          <p:cNvSpPr txBox="1">
            <a:spLocks/>
          </p:cNvSpPr>
          <p:nvPr/>
        </p:nvSpPr>
        <p:spPr>
          <a:xfrm>
            <a:off x="388132" y="411510"/>
            <a:ext cx="3183160" cy="1656184"/>
          </a:xfrm>
          <a:prstGeom prst="rect">
            <a:avLst/>
          </a:prstGeom>
        </p:spPr>
        <p:txBody>
          <a:bodyPr vert="horz" lIns="91440" tIns="45720" rIns="91440" bIns="45720" rtlCol="0" anchor="t">
            <a:normAutofit fontScale="92500"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pl-PL" sz="2400" b="1">
                <a:solidFill>
                  <a:schemeClr val="bg1"/>
                </a:solidFill>
                <a:latin typeface="Times New Roman" panose="02020603050405020304" pitchFamily="18" charset="0"/>
                <a:cs typeface="Times New Roman" panose="02020603050405020304" pitchFamily="18" charset="0"/>
              </a:rPr>
              <a:t>Corporate Social Responsibility (CSR) – Společenská odpovědnost organizací (podnikání) (SOP)</a:t>
            </a:r>
          </a:p>
          <a:p>
            <a:pPr algn="l"/>
            <a:endParaRPr lang="pl-PL" sz="2400" b="1">
              <a:solidFill>
                <a:schemeClr val="bg1"/>
              </a:solidFill>
              <a:latin typeface="Times New Roman" panose="02020603050405020304" pitchFamily="18" charset="0"/>
              <a:cs typeface="Times New Roman" panose="02020603050405020304" pitchFamily="18" charset="0"/>
            </a:endParaRP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226939"/>
            <a:ext cx="956040" cy="745712"/>
          </a:xfrm>
          <a:prstGeom prst="rect">
            <a:avLst/>
          </a:prstGeom>
        </p:spPr>
      </p:pic>
    </p:spTree>
    <p:extLst>
      <p:ext uri="{BB962C8B-B14F-4D97-AF65-F5344CB8AC3E}">
        <p14:creationId xmlns:p14="http://schemas.microsoft.com/office/powerpoint/2010/main" val="4770514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267494"/>
            <a:ext cx="345638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4" name="Zástupný symbol pro obsah 2"/>
          <p:cNvSpPr txBox="1">
            <a:spLocks/>
          </p:cNvSpPr>
          <p:nvPr/>
        </p:nvSpPr>
        <p:spPr>
          <a:xfrm>
            <a:off x="395536" y="2067694"/>
            <a:ext cx="3312368" cy="2520279"/>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1600">
                <a:solidFill>
                  <a:schemeClr val="bg1"/>
                </a:solidFill>
                <a:latin typeface="Times New Roman" panose="02020603050405020304" pitchFamily="18" charset="0"/>
                <a:cs typeface="Times New Roman" panose="02020603050405020304" pitchFamily="18" charset="0"/>
              </a:rPr>
              <a:t>Samotný </a:t>
            </a:r>
            <a:r>
              <a:rPr lang="cs-CZ" sz="1600" b="1">
                <a:solidFill>
                  <a:schemeClr val="bg1"/>
                </a:solidFill>
                <a:latin typeface="Times New Roman" panose="02020603050405020304" pitchFamily="18" charset="0"/>
                <a:cs typeface="Times New Roman" panose="02020603050405020304" pitchFamily="18" charset="0"/>
              </a:rPr>
              <a:t>akronym CSR </a:t>
            </a:r>
            <a:r>
              <a:rPr lang="cs-CZ" sz="1600">
                <a:solidFill>
                  <a:schemeClr val="bg1"/>
                </a:solidFill>
                <a:latin typeface="Times New Roman" panose="02020603050405020304" pitchFamily="18" charset="0"/>
                <a:cs typeface="Times New Roman" panose="02020603050405020304" pitchFamily="18" charset="0"/>
              </a:rPr>
              <a:t>zahrnuje (mohou být zaměněny) termíny jako jsou např. </a:t>
            </a:r>
            <a:r>
              <a:rPr lang="cs-CZ" sz="1600" i="1">
                <a:solidFill>
                  <a:schemeClr val="bg1"/>
                </a:solidFill>
                <a:latin typeface="Times New Roman" panose="02020603050405020304" pitchFamily="18" charset="0"/>
                <a:cs typeface="Times New Roman" panose="02020603050405020304" pitchFamily="18" charset="0"/>
              </a:rPr>
              <a:t>společenská odpovědnost, corporate citizenship, podnikání ve společnosti, sociální společnost, udržitelnost, trvalý rozvoj, společnost s přidanou hodnotou, strategická filantropie, firemní etika, corporate governance apod</a:t>
            </a:r>
            <a:r>
              <a:rPr lang="cs-CZ" sz="1600">
                <a:solidFill>
                  <a:schemeClr val="bg1"/>
                </a:solidFill>
                <a:latin typeface="Times New Roman" panose="02020603050405020304" pitchFamily="18" charset="0"/>
                <a:cs typeface="Times New Roman" panose="02020603050405020304" pitchFamily="18" charset="0"/>
              </a:rPr>
              <a:t>. Existují </a:t>
            </a:r>
            <a:r>
              <a:rPr lang="cs-CZ" sz="1600" b="1">
                <a:solidFill>
                  <a:schemeClr val="bg1"/>
                </a:solidFill>
                <a:latin typeface="Times New Roman" panose="02020603050405020304" pitchFamily="18" charset="0"/>
                <a:cs typeface="Times New Roman" panose="02020603050405020304" pitchFamily="18" charset="0"/>
              </a:rPr>
              <a:t>zřejmé rozdíly </a:t>
            </a:r>
            <a:r>
              <a:rPr lang="cs-CZ" sz="1600">
                <a:solidFill>
                  <a:schemeClr val="bg1"/>
                </a:solidFill>
                <a:latin typeface="Times New Roman" panose="02020603050405020304" pitchFamily="18" charset="0"/>
                <a:cs typeface="Times New Roman" panose="02020603050405020304" pitchFamily="18" charset="0"/>
              </a:rPr>
              <a:t>mezi zmiňovanými termíny.</a:t>
            </a:r>
          </a:p>
        </p:txBody>
      </p:sp>
      <p:sp>
        <p:nvSpPr>
          <p:cNvPr id="5" name="Zástupný symbol pro obsah 2"/>
          <p:cNvSpPr txBox="1">
            <a:spLocks/>
          </p:cNvSpPr>
          <p:nvPr/>
        </p:nvSpPr>
        <p:spPr>
          <a:xfrm>
            <a:off x="4067944" y="555526"/>
            <a:ext cx="3888052" cy="4176464"/>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1400" b="1">
                <a:solidFill>
                  <a:srgbClr val="002060"/>
                </a:solidFill>
                <a:latin typeface="Times New Roman" panose="02020603050405020304" pitchFamily="18" charset="0"/>
                <a:cs typeface="Times New Roman" panose="02020603050405020304" pitchFamily="18" charset="0"/>
              </a:rPr>
              <a:t>Vybrané definice CSR</a:t>
            </a:r>
          </a:p>
          <a:p>
            <a:r>
              <a:rPr lang="cs-CZ" sz="1400" b="1">
                <a:solidFill>
                  <a:srgbClr val="002060"/>
                </a:solidFill>
                <a:latin typeface="Times New Roman" panose="02020603050405020304" pitchFamily="18" charset="0"/>
                <a:cs typeface="Times New Roman" panose="02020603050405020304" pitchFamily="18" charset="0"/>
              </a:rPr>
              <a:t>International Business Leaders Forum </a:t>
            </a:r>
            <a:r>
              <a:rPr lang="cs-CZ" sz="1400">
                <a:solidFill>
                  <a:srgbClr val="002060"/>
                </a:solidFill>
                <a:latin typeface="Times New Roman" panose="02020603050405020304" pitchFamily="18" charset="0"/>
                <a:cs typeface="Times New Roman" panose="02020603050405020304" pitchFamily="18" charset="0"/>
              </a:rPr>
              <a:t>(IBLF)  CSR znamená: „</a:t>
            </a:r>
            <a:r>
              <a:rPr lang="cs-CZ" sz="1400" i="1">
                <a:solidFill>
                  <a:srgbClr val="002060"/>
                </a:solidFill>
                <a:latin typeface="Times New Roman" panose="02020603050405020304" pitchFamily="18" charset="0"/>
                <a:cs typeface="Times New Roman" panose="02020603050405020304" pitchFamily="18" charset="0"/>
              </a:rPr>
              <a:t>Otevřené a transparentní podnikání založené na etických hodnotách a respektu k zaměstnancům, komunitám a životnímu prostředí. Přináší dlouhodobé hodnoty vlastníkům i celé společnosti“.</a:t>
            </a:r>
          </a:p>
          <a:p>
            <a:pPr marL="0" indent="0">
              <a:buNone/>
            </a:pPr>
            <a:endParaRPr lang="cs-CZ" sz="1400" i="1">
              <a:solidFill>
                <a:srgbClr val="002060"/>
              </a:solidFill>
              <a:latin typeface="Times New Roman" panose="02020603050405020304" pitchFamily="18" charset="0"/>
              <a:cs typeface="Times New Roman" panose="02020603050405020304" pitchFamily="18" charset="0"/>
            </a:endParaRPr>
          </a:p>
          <a:p>
            <a:r>
              <a:rPr lang="cs-CZ" sz="1400">
                <a:solidFill>
                  <a:srgbClr val="002060"/>
                </a:solidFill>
                <a:latin typeface="Times New Roman" panose="02020603050405020304" pitchFamily="18" charset="0"/>
                <a:cs typeface="Times New Roman" panose="02020603050405020304" pitchFamily="18" charset="0"/>
              </a:rPr>
              <a:t>Definice CSR od </a:t>
            </a:r>
            <a:r>
              <a:rPr lang="cs-CZ" sz="1400" b="1">
                <a:solidFill>
                  <a:srgbClr val="002060"/>
                </a:solidFill>
                <a:latin typeface="Times New Roman" panose="02020603050405020304" pitchFamily="18" charset="0"/>
                <a:cs typeface="Times New Roman" panose="02020603050405020304" pitchFamily="18" charset="0"/>
              </a:rPr>
              <a:t>Světové obchodní rady </a:t>
            </a:r>
            <a:r>
              <a:rPr lang="cs-CZ" sz="1400">
                <a:solidFill>
                  <a:srgbClr val="002060"/>
                </a:solidFill>
                <a:latin typeface="Times New Roman" panose="02020603050405020304" pitchFamily="18" charset="0"/>
                <a:cs typeface="Times New Roman" panose="02020603050405020304" pitchFamily="18" charset="0"/>
              </a:rPr>
              <a:t>pro udržitelný rozvoj </a:t>
            </a:r>
            <a:r>
              <a:rPr lang="cs-CZ" sz="1400" b="1">
                <a:solidFill>
                  <a:srgbClr val="002060"/>
                </a:solidFill>
                <a:latin typeface="Times New Roman" panose="02020603050405020304" pitchFamily="18" charset="0"/>
                <a:cs typeface="Times New Roman" panose="02020603050405020304" pitchFamily="18" charset="0"/>
              </a:rPr>
              <a:t>(WBCSD</a:t>
            </a:r>
            <a:r>
              <a:rPr lang="cs-CZ" sz="1400">
                <a:solidFill>
                  <a:srgbClr val="002060"/>
                </a:solidFill>
                <a:latin typeface="Times New Roman" panose="02020603050405020304" pitchFamily="18" charset="0"/>
                <a:cs typeface="Times New Roman" panose="02020603050405020304" pitchFamily="18" charset="0"/>
              </a:rPr>
              <a:t>)  zahrnuje tyto tři různé možnosti výkladu písmene „S“ ve zkratce CSR: </a:t>
            </a:r>
            <a:r>
              <a:rPr lang="cs-CZ" sz="1400" i="1">
                <a:solidFill>
                  <a:srgbClr val="002060"/>
                </a:solidFill>
                <a:latin typeface="Times New Roman" panose="02020603050405020304" pitchFamily="18" charset="0"/>
                <a:cs typeface="Times New Roman" panose="02020603050405020304" pitchFamily="18" charset="0"/>
              </a:rPr>
              <a:t>„CSR je závazek podnikání přispívat k trvale udržitelnému rozvoji (sustainability), k práci se zaměstnanci, jejich rodinami, místní komunitou (stakeholders) a společnosti obecně (social) za účelem zlepšení kvality života“. </a:t>
            </a:r>
          </a:p>
        </p:txBody>
      </p:sp>
      <p:sp>
        <p:nvSpPr>
          <p:cNvPr id="6" name="Nadpis 1"/>
          <p:cNvSpPr txBox="1">
            <a:spLocks/>
          </p:cNvSpPr>
          <p:nvPr/>
        </p:nvSpPr>
        <p:spPr>
          <a:xfrm>
            <a:off x="388132" y="411510"/>
            <a:ext cx="3183160" cy="1656184"/>
          </a:xfrm>
          <a:prstGeom prst="rect">
            <a:avLst/>
          </a:prstGeom>
        </p:spPr>
        <p:txBody>
          <a:bodyPr vert="horz" lIns="91440" tIns="45720" rIns="91440" bIns="45720" rtlCol="0" anchor="t">
            <a:normAutofit fontScale="92500"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pl-PL" sz="2400" b="1">
                <a:solidFill>
                  <a:schemeClr val="bg1"/>
                </a:solidFill>
                <a:latin typeface="Times New Roman" panose="02020603050405020304" pitchFamily="18" charset="0"/>
                <a:cs typeface="Times New Roman" panose="02020603050405020304" pitchFamily="18" charset="0"/>
              </a:rPr>
              <a:t>Corporate Social Responsibility (CSR) – Společenská odpovědnost organizací (podnikání) (SOP)</a:t>
            </a:r>
          </a:p>
          <a:p>
            <a:pPr algn="l"/>
            <a:endParaRPr lang="pl-PL" sz="2400" b="1">
              <a:solidFill>
                <a:schemeClr val="bg1"/>
              </a:solidFill>
              <a:latin typeface="Times New Roman" panose="02020603050405020304" pitchFamily="18" charset="0"/>
              <a:cs typeface="Times New Roman" panose="02020603050405020304" pitchFamily="18" charset="0"/>
            </a:endParaRP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226939"/>
            <a:ext cx="956040" cy="745712"/>
          </a:xfrm>
          <a:prstGeom prst="rect">
            <a:avLst/>
          </a:prstGeom>
        </p:spPr>
      </p:pic>
    </p:spTree>
    <p:extLst>
      <p:ext uri="{BB962C8B-B14F-4D97-AF65-F5344CB8AC3E}">
        <p14:creationId xmlns:p14="http://schemas.microsoft.com/office/powerpoint/2010/main" val="1060175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267494"/>
            <a:ext cx="345638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4" name="Zástupný symbol pro obsah 2"/>
          <p:cNvSpPr txBox="1">
            <a:spLocks/>
          </p:cNvSpPr>
          <p:nvPr/>
        </p:nvSpPr>
        <p:spPr>
          <a:xfrm>
            <a:off x="395536" y="2067694"/>
            <a:ext cx="3312368" cy="2520279"/>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400">
                <a:solidFill>
                  <a:schemeClr val="bg1"/>
                </a:solidFill>
                <a:latin typeface="Times New Roman" panose="02020603050405020304" pitchFamily="18" charset="0"/>
                <a:cs typeface="Times New Roman" panose="02020603050405020304" pitchFamily="18" charset="0"/>
              </a:rPr>
              <a:t>3 pilíře – ekonomický, sociální a environmentální</a:t>
            </a:r>
          </a:p>
          <a:p>
            <a:r>
              <a:rPr lang="cs-CZ" sz="1400">
                <a:solidFill>
                  <a:schemeClr val="bg1"/>
                </a:solidFill>
                <a:latin typeface="Times New Roman" panose="02020603050405020304" pitchFamily="18" charset="0"/>
                <a:cs typeface="Times New Roman" panose="02020603050405020304" pitchFamily="18" charset="0"/>
              </a:rPr>
              <a:t>Pilíře korespondují s charakteristikami, tzv. triple-bottom-line (3P): </a:t>
            </a:r>
          </a:p>
          <a:p>
            <a:pPr>
              <a:buFont typeface="+mj-lt"/>
              <a:buAutoNum type="arabicPeriod"/>
            </a:pPr>
            <a:r>
              <a:rPr lang="cs-CZ" sz="1400" b="1">
                <a:solidFill>
                  <a:schemeClr val="bg1"/>
                </a:solidFill>
                <a:latin typeface="Times New Roman" panose="02020603050405020304" pitchFamily="18" charset="0"/>
                <a:cs typeface="Times New Roman" panose="02020603050405020304" pitchFamily="18" charset="0"/>
              </a:rPr>
              <a:t>profit</a:t>
            </a:r>
            <a:r>
              <a:rPr lang="cs-CZ" sz="1400">
                <a:solidFill>
                  <a:schemeClr val="bg1"/>
                </a:solidFill>
                <a:latin typeface="Times New Roman" panose="02020603050405020304" pitchFamily="18" charset="0"/>
                <a:cs typeface="Times New Roman" panose="02020603050405020304" pitchFamily="18" charset="0"/>
              </a:rPr>
              <a:t> – zisk (ekonomická oblast), </a:t>
            </a:r>
          </a:p>
          <a:p>
            <a:pPr>
              <a:buFont typeface="+mj-lt"/>
              <a:buAutoNum type="arabicPeriod"/>
            </a:pPr>
            <a:r>
              <a:rPr lang="cs-CZ" sz="1400" b="1">
                <a:solidFill>
                  <a:schemeClr val="bg1"/>
                </a:solidFill>
                <a:latin typeface="Times New Roman" panose="02020603050405020304" pitchFamily="18" charset="0"/>
                <a:cs typeface="Times New Roman" panose="02020603050405020304" pitchFamily="18" charset="0"/>
              </a:rPr>
              <a:t>people</a:t>
            </a:r>
            <a:r>
              <a:rPr lang="cs-CZ" sz="1400">
                <a:solidFill>
                  <a:schemeClr val="bg1"/>
                </a:solidFill>
                <a:latin typeface="Times New Roman" panose="02020603050405020304" pitchFamily="18" charset="0"/>
                <a:cs typeface="Times New Roman" panose="02020603050405020304" pitchFamily="18" charset="0"/>
              </a:rPr>
              <a:t> – lidé (sociální oblast), </a:t>
            </a:r>
          </a:p>
          <a:p>
            <a:pPr>
              <a:buFont typeface="+mj-lt"/>
              <a:buAutoNum type="arabicPeriod"/>
            </a:pPr>
            <a:r>
              <a:rPr lang="cs-CZ" sz="1400" b="1">
                <a:solidFill>
                  <a:schemeClr val="bg1"/>
                </a:solidFill>
                <a:latin typeface="Times New Roman" panose="02020603050405020304" pitchFamily="18" charset="0"/>
                <a:cs typeface="Times New Roman" panose="02020603050405020304" pitchFamily="18" charset="0"/>
              </a:rPr>
              <a:t>planet</a:t>
            </a:r>
            <a:r>
              <a:rPr lang="cs-CZ" sz="1400">
                <a:solidFill>
                  <a:schemeClr val="bg1"/>
                </a:solidFill>
                <a:latin typeface="Times New Roman" panose="02020603050405020304" pitchFamily="18" charset="0"/>
                <a:cs typeface="Times New Roman" panose="02020603050405020304" pitchFamily="18" charset="0"/>
              </a:rPr>
              <a:t> – planeta (environmentální oblast).</a:t>
            </a:r>
          </a:p>
        </p:txBody>
      </p:sp>
      <p:sp>
        <p:nvSpPr>
          <p:cNvPr id="5" name="Zástupný symbol pro obsah 2"/>
          <p:cNvSpPr txBox="1">
            <a:spLocks/>
          </p:cNvSpPr>
          <p:nvPr/>
        </p:nvSpPr>
        <p:spPr>
          <a:xfrm>
            <a:off x="4067944" y="555526"/>
            <a:ext cx="3888052" cy="4176464"/>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1400" b="1">
                <a:solidFill>
                  <a:srgbClr val="002060"/>
                </a:solidFill>
                <a:latin typeface="Times New Roman" panose="02020603050405020304" pitchFamily="18" charset="0"/>
                <a:cs typeface="Times New Roman" panose="02020603050405020304" pitchFamily="18" charset="0"/>
              </a:rPr>
              <a:t>Sumarizace</a:t>
            </a:r>
            <a:r>
              <a:rPr lang="cs-CZ" sz="1400">
                <a:solidFill>
                  <a:srgbClr val="002060"/>
                </a:solidFill>
                <a:latin typeface="Times New Roman" panose="02020603050405020304" pitchFamily="18" charset="0"/>
                <a:cs typeface="Times New Roman" panose="02020603050405020304" pitchFamily="18" charset="0"/>
              </a:rPr>
              <a:t> - základní skutečnosti společenské odpovědnosti firem: </a:t>
            </a:r>
          </a:p>
          <a:p>
            <a:pPr marL="0" indent="0">
              <a:buNone/>
            </a:pPr>
            <a:endParaRPr lang="cs-CZ" sz="1400">
              <a:solidFill>
                <a:srgbClr val="002060"/>
              </a:solidFill>
              <a:latin typeface="Times New Roman" panose="02020603050405020304" pitchFamily="18" charset="0"/>
              <a:cs typeface="Times New Roman" panose="02020603050405020304" pitchFamily="18" charset="0"/>
            </a:endParaRPr>
          </a:p>
          <a:p>
            <a:pPr>
              <a:buAutoNum type="arabicPeriod"/>
            </a:pPr>
            <a:r>
              <a:rPr lang="cs-CZ" sz="1400">
                <a:solidFill>
                  <a:srgbClr val="002060"/>
                </a:solidFill>
                <a:latin typeface="Times New Roman" panose="02020603050405020304" pitchFamily="18" charset="0"/>
                <a:cs typeface="Times New Roman" panose="02020603050405020304" pitchFamily="18" charset="0"/>
              </a:rPr>
              <a:t>jedná se o </a:t>
            </a:r>
            <a:r>
              <a:rPr lang="cs-CZ" sz="1400" b="1">
                <a:solidFill>
                  <a:srgbClr val="002060"/>
                </a:solidFill>
                <a:latin typeface="Times New Roman" panose="02020603050405020304" pitchFamily="18" charset="0"/>
                <a:cs typeface="Times New Roman" panose="02020603050405020304" pitchFamily="18" charset="0"/>
              </a:rPr>
              <a:t>dobrovolný </a:t>
            </a:r>
            <a:r>
              <a:rPr lang="cs-CZ" sz="1400">
                <a:solidFill>
                  <a:srgbClr val="002060"/>
                </a:solidFill>
                <a:latin typeface="Times New Roman" panose="02020603050405020304" pitchFamily="18" charset="0"/>
                <a:cs typeface="Times New Roman" panose="02020603050405020304" pitchFamily="18" charset="0"/>
              </a:rPr>
              <a:t>akt (přijetí konceptu CSR je výhradně dobrovolné, nad rámec legislativy),</a:t>
            </a:r>
          </a:p>
          <a:p>
            <a:pPr>
              <a:buAutoNum type="arabicPeriod"/>
            </a:pPr>
            <a:endParaRPr lang="cs-CZ" sz="1400">
              <a:solidFill>
                <a:srgbClr val="002060"/>
              </a:solidFill>
              <a:latin typeface="Times New Roman" panose="02020603050405020304" pitchFamily="18" charset="0"/>
              <a:cs typeface="Times New Roman" panose="02020603050405020304" pitchFamily="18" charset="0"/>
            </a:endParaRPr>
          </a:p>
          <a:p>
            <a:pPr>
              <a:buAutoNum type="arabicPeriod"/>
            </a:pPr>
            <a:r>
              <a:rPr lang="cs-CZ" sz="1400">
                <a:solidFill>
                  <a:srgbClr val="002060"/>
                </a:solidFill>
                <a:latin typeface="Times New Roman" panose="02020603050405020304" pitchFamily="18" charset="0"/>
                <a:cs typeface="Times New Roman" panose="02020603050405020304" pitchFamily="18" charset="0"/>
              </a:rPr>
              <a:t>šíře konceptu je „částečně“ ohraničena oblastí </a:t>
            </a:r>
            <a:r>
              <a:rPr lang="cs-CZ" sz="1400" b="1">
                <a:solidFill>
                  <a:srgbClr val="002060"/>
                </a:solidFill>
                <a:latin typeface="Times New Roman" panose="02020603050405020304" pitchFamily="18" charset="0"/>
                <a:cs typeface="Times New Roman" panose="02020603050405020304" pitchFamily="18" charset="0"/>
              </a:rPr>
              <a:t>sociální, environmentální a ekonomickou, </a:t>
            </a:r>
          </a:p>
          <a:p>
            <a:pPr>
              <a:buAutoNum type="arabicPeriod"/>
            </a:pPr>
            <a:endParaRPr lang="cs-CZ" sz="1400" b="1">
              <a:solidFill>
                <a:srgbClr val="002060"/>
              </a:solidFill>
              <a:latin typeface="Times New Roman" panose="02020603050405020304" pitchFamily="18" charset="0"/>
              <a:cs typeface="Times New Roman" panose="02020603050405020304" pitchFamily="18" charset="0"/>
            </a:endParaRPr>
          </a:p>
          <a:p>
            <a:pPr>
              <a:buFont typeface="+mj-lt"/>
              <a:buAutoNum type="arabicPeriod"/>
            </a:pPr>
            <a:r>
              <a:rPr lang="cs-CZ" sz="1400">
                <a:solidFill>
                  <a:srgbClr val="002060"/>
                </a:solidFill>
                <a:latin typeface="Times New Roman" panose="02020603050405020304" pitchFamily="18" charset="0"/>
                <a:cs typeface="Times New Roman" panose="02020603050405020304" pitchFamily="18" charset="0"/>
              </a:rPr>
              <a:t>koncept může mít důsledky ve zlepšování životních, pracovních a environmentálních podmínek </a:t>
            </a:r>
            <a:r>
              <a:rPr lang="cs-CZ" sz="1400" b="1">
                <a:solidFill>
                  <a:srgbClr val="002060"/>
                </a:solidFill>
                <a:latin typeface="Times New Roman" panose="02020603050405020304" pitchFamily="18" charset="0"/>
                <a:cs typeface="Times New Roman" panose="02020603050405020304" pitchFamily="18" charset="0"/>
              </a:rPr>
              <a:t>všech zainteresovaných skupin</a:t>
            </a:r>
            <a:r>
              <a:rPr lang="cs-CZ" sz="1400">
                <a:solidFill>
                  <a:srgbClr val="002060"/>
                </a:solidFill>
                <a:latin typeface="Times New Roman" panose="02020603050405020304" pitchFamily="18" charset="0"/>
                <a:cs typeface="Times New Roman" panose="02020603050405020304" pitchFamily="18" charset="0"/>
              </a:rPr>
              <a:t>.</a:t>
            </a:r>
          </a:p>
        </p:txBody>
      </p:sp>
      <p:sp>
        <p:nvSpPr>
          <p:cNvPr id="6" name="Nadpis 1"/>
          <p:cNvSpPr txBox="1">
            <a:spLocks/>
          </p:cNvSpPr>
          <p:nvPr/>
        </p:nvSpPr>
        <p:spPr>
          <a:xfrm>
            <a:off x="388132" y="411510"/>
            <a:ext cx="3183160" cy="1656184"/>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pl-PL" sz="2400" b="1">
                <a:solidFill>
                  <a:schemeClr val="bg1"/>
                </a:solidFill>
                <a:latin typeface="Times New Roman" panose="02020603050405020304" pitchFamily="18" charset="0"/>
                <a:cs typeface="Times New Roman" panose="02020603050405020304" pitchFamily="18" charset="0"/>
              </a:rPr>
              <a:t>Vymezení konceptu společenské odpovědnosti organizací</a:t>
            </a: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226939"/>
            <a:ext cx="956040" cy="745712"/>
          </a:xfrm>
          <a:prstGeom prst="rect">
            <a:avLst/>
          </a:prstGeom>
        </p:spPr>
      </p:pic>
    </p:spTree>
    <p:extLst>
      <p:ext uri="{BB962C8B-B14F-4D97-AF65-F5344CB8AC3E}">
        <p14:creationId xmlns:p14="http://schemas.microsoft.com/office/powerpoint/2010/main" val="14818251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6469158" y="1851669"/>
            <a:ext cx="2448272" cy="2351747"/>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400">
                <a:solidFill>
                  <a:srgbClr val="002060"/>
                </a:solidFill>
                <a:latin typeface="Times New Roman" panose="02020603050405020304" pitchFamily="18" charset="0"/>
                <a:cs typeface="Times New Roman" panose="02020603050405020304" pitchFamily="18" charset="0"/>
              </a:rPr>
              <a:t>Jednotlivé stupně jsou řazeny vzestupně podle stupně vývoje podniku ve společensky odpovědném podnikatelském chování a jednání</a:t>
            </a:r>
            <a:r>
              <a:rPr lang="cs-CZ" sz="1200">
                <a:solidFill>
                  <a:srgbClr val="002060"/>
                </a:solidFill>
                <a:latin typeface="Times New Roman" panose="02020603050405020304" pitchFamily="18" charset="0"/>
                <a:cs typeface="Times New Roman" panose="02020603050405020304" pitchFamily="18" charset="0"/>
              </a:rPr>
              <a:t>.</a:t>
            </a:r>
          </a:p>
          <a:p>
            <a:pPr marL="0" indent="0">
              <a:buNone/>
            </a:pPr>
            <a:endParaRPr lang="cs-CZ" sz="1200" b="1" dirty="0">
              <a:latin typeface="Times New Roman" panose="02020603050405020304" pitchFamily="18" charset="0"/>
              <a:cs typeface="Times New Roman" panose="02020603050405020304" pitchFamily="18" charset="0"/>
            </a:endParaRP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endParaRPr lang="cs-CZ" sz="1400" dirty="0">
              <a:solidFill>
                <a:srgbClr val="307871"/>
              </a:solidFill>
              <a:latin typeface="Enriqueta" panose="02000000000000000000" pitchFamily="2" charset="0"/>
            </a:endParaRPr>
          </a:p>
        </p:txBody>
      </p:sp>
      <p:sp>
        <p:nvSpPr>
          <p:cNvPr id="18" name="Zástupný symbol pro obsah 2"/>
          <p:cNvSpPr txBox="1">
            <a:spLocks/>
          </p:cNvSpPr>
          <p:nvPr/>
        </p:nvSpPr>
        <p:spPr>
          <a:xfrm>
            <a:off x="826478" y="3962875"/>
            <a:ext cx="2088232" cy="481084"/>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altLang="cs-CZ" sz="800">
                <a:solidFill>
                  <a:srgbClr val="002060"/>
                </a:solidFill>
                <a:latin typeface="Times New Roman" panose="02020603050405020304" pitchFamily="18" charset="0"/>
                <a:cs typeface="Times New Roman" panose="02020603050405020304" pitchFamily="18" charset="0"/>
              </a:rPr>
              <a:t>Zdroj: Carroll (1999)</a:t>
            </a:r>
            <a:endParaRPr lang="cs-CZ" altLang="cs-CZ" sz="800" dirty="0">
              <a:solidFill>
                <a:srgbClr val="002060"/>
              </a:solidFill>
              <a:latin typeface="Times New Roman" panose="02020603050405020304" pitchFamily="18" charset="0"/>
              <a:cs typeface="Times New Roman" panose="02020603050405020304" pitchFamily="18" charset="0"/>
            </a:endParaRPr>
          </a:p>
          <a:p>
            <a:pPr marL="0" indent="0">
              <a:buNone/>
            </a:pPr>
            <a:endParaRPr lang="cs-CZ" sz="1400" dirty="0">
              <a:solidFill>
                <a:srgbClr val="002060"/>
              </a:solidFill>
              <a:latin typeface="Enriqueta" panose="02000000000000000000" pitchFamily="2" charset="0"/>
            </a:endParaRPr>
          </a:p>
        </p:txBody>
      </p:sp>
      <p:sp>
        <p:nvSpPr>
          <p:cNvPr id="3" name="Nadpis 2"/>
          <p:cNvSpPr>
            <a:spLocks noGrp="1"/>
          </p:cNvSpPr>
          <p:nvPr>
            <p:ph type="title"/>
          </p:nvPr>
        </p:nvSpPr>
        <p:spPr>
          <a:xfrm>
            <a:off x="251520" y="195486"/>
            <a:ext cx="5832648" cy="507703"/>
          </a:xfrm>
        </p:spPr>
        <p:txBody>
          <a:bodyPr/>
          <a:lstStyle/>
          <a:p>
            <a:r>
              <a:rPr lang="cs-CZ"/>
              <a:t>Stupně společenské odpovědnosti organizace</a:t>
            </a:r>
            <a:endParaRPr lang="cs-CZ" dirty="0"/>
          </a:p>
        </p:txBody>
      </p:sp>
      <p:pic>
        <p:nvPicPr>
          <p:cNvPr id="4" name="Obrázek 3"/>
          <p:cNvPicPr>
            <a:picLocks noChangeAspect="1"/>
          </p:cNvPicPr>
          <p:nvPr/>
        </p:nvPicPr>
        <p:blipFill>
          <a:blip r:embed="rId2"/>
          <a:stretch>
            <a:fillRect/>
          </a:stretch>
        </p:blipFill>
        <p:spPr>
          <a:xfrm>
            <a:off x="0" y="1131591"/>
            <a:ext cx="6660232" cy="2750526"/>
          </a:xfrm>
          <a:prstGeom prst="rect">
            <a:avLst/>
          </a:prstGeom>
        </p:spPr>
      </p:pic>
    </p:spTree>
    <p:extLst>
      <p:ext uri="{BB962C8B-B14F-4D97-AF65-F5344CB8AC3E}">
        <p14:creationId xmlns:p14="http://schemas.microsoft.com/office/powerpoint/2010/main" val="38827536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267494"/>
            <a:ext cx="345638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4" name="Zástupný symbol pro obsah 2"/>
          <p:cNvSpPr txBox="1">
            <a:spLocks/>
          </p:cNvSpPr>
          <p:nvPr/>
        </p:nvSpPr>
        <p:spPr>
          <a:xfrm>
            <a:off x="395536" y="2067694"/>
            <a:ext cx="3312368" cy="2520279"/>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1600" b="1">
                <a:solidFill>
                  <a:schemeClr val="bg1"/>
                </a:solidFill>
                <a:latin typeface="Times New Roman" panose="02020603050405020304" pitchFamily="18" charset="0"/>
                <a:cs typeface="Times New Roman" panose="02020603050405020304" pitchFamily="18" charset="0"/>
              </a:rPr>
              <a:t>1. Ekonomická oblast CSR</a:t>
            </a:r>
          </a:p>
          <a:p>
            <a:pPr marL="0" indent="0">
              <a:buNone/>
            </a:pPr>
            <a:endParaRPr lang="cs-CZ" sz="1600">
              <a:solidFill>
                <a:schemeClr val="bg1"/>
              </a:solidFill>
              <a:latin typeface="Times New Roman" panose="02020603050405020304" pitchFamily="18" charset="0"/>
              <a:cs typeface="Times New Roman" panose="02020603050405020304" pitchFamily="18" charset="0"/>
            </a:endParaRPr>
          </a:p>
          <a:p>
            <a:pPr marL="0" indent="0">
              <a:buNone/>
            </a:pPr>
            <a:r>
              <a:rPr lang="cs-CZ" sz="1600">
                <a:solidFill>
                  <a:schemeClr val="bg1"/>
                </a:solidFill>
                <a:latin typeface="Times New Roman" panose="02020603050405020304" pitchFamily="18" charset="0"/>
                <a:cs typeface="Times New Roman" panose="02020603050405020304" pitchFamily="18" charset="0"/>
              </a:rPr>
              <a:t>Dle řady autorů do ekonomické oblasti společenské odpovědnosti firem patří následující aktivity:</a:t>
            </a:r>
          </a:p>
        </p:txBody>
      </p:sp>
      <p:sp>
        <p:nvSpPr>
          <p:cNvPr id="5" name="Zástupný symbol pro obsah 2"/>
          <p:cNvSpPr txBox="1">
            <a:spLocks/>
          </p:cNvSpPr>
          <p:nvPr/>
        </p:nvSpPr>
        <p:spPr>
          <a:xfrm>
            <a:off x="4067944" y="555526"/>
            <a:ext cx="4104456" cy="4176464"/>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cs-CZ" sz="1400" b="1">
              <a:solidFill>
                <a:srgbClr val="002060"/>
              </a:solidFill>
              <a:latin typeface="Times New Roman" panose="02020603050405020304" pitchFamily="18" charset="0"/>
              <a:cs typeface="Times New Roman" panose="02020603050405020304" pitchFamily="18" charset="0"/>
            </a:endParaRPr>
          </a:p>
          <a:p>
            <a:endParaRPr lang="cs-CZ" sz="1400" b="1">
              <a:solidFill>
                <a:srgbClr val="002060"/>
              </a:solidFill>
              <a:latin typeface="Times New Roman" panose="02020603050405020304" pitchFamily="18" charset="0"/>
              <a:cs typeface="Times New Roman" panose="02020603050405020304" pitchFamily="18" charset="0"/>
            </a:endParaRPr>
          </a:p>
          <a:p>
            <a:r>
              <a:rPr lang="cs-CZ" sz="1400" b="1">
                <a:solidFill>
                  <a:srgbClr val="002060"/>
                </a:solidFill>
                <a:latin typeface="Times New Roman" panose="02020603050405020304" pitchFamily="18" charset="0"/>
                <a:cs typeface="Times New Roman" panose="02020603050405020304" pitchFamily="18" charset="0"/>
              </a:rPr>
              <a:t>Stanovení etického kodexu </a:t>
            </a:r>
            <a:r>
              <a:rPr lang="cs-CZ" sz="1400">
                <a:solidFill>
                  <a:srgbClr val="002060"/>
                </a:solidFill>
                <a:latin typeface="Times New Roman" panose="02020603050405020304" pitchFamily="18" charset="0"/>
                <a:cs typeface="Times New Roman" panose="02020603050405020304" pitchFamily="18" charset="0"/>
              </a:rPr>
              <a:t>- řada firem má zpracován etický kodex, který upravuje a stanovuje pravidla chování a jednání firmy a jejich zaměstnanců, kteří se tak chovají eticky a protikorupčně.</a:t>
            </a:r>
          </a:p>
          <a:p>
            <a:endParaRPr lang="cs-CZ" sz="1400">
              <a:solidFill>
                <a:srgbClr val="002060"/>
              </a:solidFill>
              <a:latin typeface="Times New Roman" panose="02020603050405020304" pitchFamily="18" charset="0"/>
              <a:cs typeface="Times New Roman" panose="02020603050405020304" pitchFamily="18" charset="0"/>
            </a:endParaRPr>
          </a:p>
          <a:p>
            <a:r>
              <a:rPr lang="cs-CZ" sz="1400" b="1">
                <a:solidFill>
                  <a:srgbClr val="002060"/>
                </a:solidFill>
                <a:latin typeface="Times New Roman" panose="02020603050405020304" pitchFamily="18" charset="0"/>
                <a:cs typeface="Times New Roman" panose="02020603050405020304" pitchFamily="18" charset="0"/>
              </a:rPr>
              <a:t>Transparentní jednání </a:t>
            </a:r>
            <a:r>
              <a:rPr lang="cs-CZ" sz="1400">
                <a:solidFill>
                  <a:srgbClr val="002060"/>
                </a:solidFill>
                <a:latin typeface="Times New Roman" panose="02020603050405020304" pitchFamily="18" charset="0"/>
                <a:cs typeface="Times New Roman" panose="02020603050405020304" pitchFamily="18" charset="0"/>
              </a:rPr>
              <a:t>- komunikace se stakeholdery je součástí odpovědného chování firmy. Firmy podávají pravidelné informace všem stakeholderům, aby stakeholdeři měli potřebný pohled do věcí, kterých se jich týkají, poskytování informací stakeholderům je podstatou transparentního jednání (CSR reporting).</a:t>
            </a:r>
          </a:p>
          <a:p>
            <a:endParaRPr lang="cs-CZ" sz="1400">
              <a:solidFill>
                <a:srgbClr val="002060"/>
              </a:solidFill>
              <a:latin typeface="Times New Roman" panose="02020603050405020304" pitchFamily="18" charset="0"/>
              <a:cs typeface="Times New Roman" panose="02020603050405020304" pitchFamily="18" charset="0"/>
            </a:endParaRPr>
          </a:p>
          <a:p>
            <a:endParaRPr lang="cs-CZ" sz="1400">
              <a:solidFill>
                <a:srgbClr val="002060"/>
              </a:solidFill>
              <a:latin typeface="Times New Roman" panose="02020603050405020304" pitchFamily="18" charset="0"/>
              <a:cs typeface="Times New Roman" panose="02020603050405020304" pitchFamily="18" charset="0"/>
            </a:endParaRPr>
          </a:p>
        </p:txBody>
      </p:sp>
      <p:sp>
        <p:nvSpPr>
          <p:cNvPr id="6" name="Nadpis 1"/>
          <p:cNvSpPr txBox="1">
            <a:spLocks/>
          </p:cNvSpPr>
          <p:nvPr/>
        </p:nvSpPr>
        <p:spPr>
          <a:xfrm>
            <a:off x="388132" y="411510"/>
            <a:ext cx="3183160" cy="1656184"/>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pl-PL" sz="2400" b="1">
                <a:solidFill>
                  <a:schemeClr val="bg1"/>
                </a:solidFill>
                <a:latin typeface="Times New Roman" panose="02020603050405020304" pitchFamily="18" charset="0"/>
                <a:cs typeface="Times New Roman" panose="02020603050405020304" pitchFamily="18" charset="0"/>
              </a:rPr>
              <a:t>3 pilíře CSR</a:t>
            </a: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226939"/>
            <a:ext cx="956040" cy="745712"/>
          </a:xfrm>
          <a:prstGeom prst="rect">
            <a:avLst/>
          </a:prstGeom>
        </p:spPr>
      </p:pic>
    </p:spTree>
    <p:extLst>
      <p:ext uri="{BB962C8B-B14F-4D97-AF65-F5344CB8AC3E}">
        <p14:creationId xmlns:p14="http://schemas.microsoft.com/office/powerpoint/2010/main" val="41782112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267494"/>
            <a:ext cx="345638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4" name="Zástupný symbol pro obsah 2"/>
          <p:cNvSpPr txBox="1">
            <a:spLocks/>
          </p:cNvSpPr>
          <p:nvPr/>
        </p:nvSpPr>
        <p:spPr>
          <a:xfrm>
            <a:off x="395536" y="2067694"/>
            <a:ext cx="3312368" cy="2520279"/>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1600" b="1">
                <a:solidFill>
                  <a:schemeClr val="bg1"/>
                </a:solidFill>
                <a:latin typeface="Times New Roman" panose="02020603050405020304" pitchFamily="18" charset="0"/>
                <a:cs typeface="Times New Roman" panose="02020603050405020304" pitchFamily="18" charset="0"/>
              </a:rPr>
              <a:t>1. Ekonomická oblast CSR</a:t>
            </a:r>
          </a:p>
          <a:p>
            <a:pPr marL="0" indent="0">
              <a:buNone/>
            </a:pPr>
            <a:endParaRPr lang="cs-CZ" sz="1600">
              <a:solidFill>
                <a:schemeClr val="bg1"/>
              </a:solidFill>
              <a:latin typeface="Times New Roman" panose="02020603050405020304" pitchFamily="18" charset="0"/>
              <a:cs typeface="Times New Roman" panose="02020603050405020304" pitchFamily="18" charset="0"/>
            </a:endParaRPr>
          </a:p>
          <a:p>
            <a:pPr marL="0" indent="0">
              <a:buNone/>
            </a:pPr>
            <a:r>
              <a:rPr lang="cs-CZ" sz="1600">
                <a:solidFill>
                  <a:schemeClr val="bg1"/>
                </a:solidFill>
                <a:latin typeface="Times New Roman" panose="02020603050405020304" pitchFamily="18" charset="0"/>
                <a:cs typeface="Times New Roman" panose="02020603050405020304" pitchFamily="18" charset="0"/>
              </a:rPr>
              <a:t>Dle řady autorů do ekonomické oblasti společenské odpovědnosti firem patří následující aktivity:</a:t>
            </a:r>
          </a:p>
        </p:txBody>
      </p:sp>
      <p:sp>
        <p:nvSpPr>
          <p:cNvPr id="5" name="Zástupný symbol pro obsah 2"/>
          <p:cNvSpPr txBox="1">
            <a:spLocks/>
          </p:cNvSpPr>
          <p:nvPr/>
        </p:nvSpPr>
        <p:spPr>
          <a:xfrm>
            <a:off x="4067944" y="1275606"/>
            <a:ext cx="4104456" cy="3456384"/>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400" b="1">
                <a:solidFill>
                  <a:srgbClr val="002060"/>
                </a:solidFill>
                <a:latin typeface="Times New Roman" panose="02020603050405020304" pitchFamily="18" charset="0"/>
                <a:cs typeface="Times New Roman" panose="02020603050405020304" pitchFamily="18" charset="0"/>
              </a:rPr>
              <a:t>Protikorupční politika – </a:t>
            </a:r>
            <a:r>
              <a:rPr lang="cs-CZ" sz="1400">
                <a:solidFill>
                  <a:srgbClr val="002060"/>
                </a:solidFill>
                <a:latin typeface="Times New Roman" panose="02020603050405020304" pitchFamily="18" charset="0"/>
                <a:cs typeface="Times New Roman" panose="02020603050405020304" pitchFamily="18" charset="0"/>
              </a:rPr>
              <a:t>je součástí ekonomické oblasti společenské odpovědnosti firem. Firmy přijímají protikorupční politiku a stanovují si pravidla pro řešení výskytu korupčního jednání svých zaměstnanců. Některé firmy zavedly např. </a:t>
            </a:r>
            <a:r>
              <a:rPr lang="cs-CZ" sz="1400" i="1">
                <a:solidFill>
                  <a:srgbClr val="002060"/>
                </a:solidFill>
                <a:latin typeface="Times New Roman" panose="02020603050405020304" pitchFamily="18" charset="0"/>
                <a:cs typeface="Times New Roman" panose="02020603050405020304" pitchFamily="18" charset="0"/>
              </a:rPr>
              <a:t>protikorupční linky</a:t>
            </a:r>
            <a:r>
              <a:rPr lang="cs-CZ" sz="1400">
                <a:solidFill>
                  <a:srgbClr val="002060"/>
                </a:solidFill>
                <a:latin typeface="Times New Roman" panose="02020603050405020304" pitchFamily="18" charset="0"/>
                <a:cs typeface="Times New Roman" panose="02020603050405020304" pitchFamily="18" charset="0"/>
              </a:rPr>
              <a:t>.</a:t>
            </a:r>
          </a:p>
          <a:p>
            <a:endParaRPr lang="cs-CZ" sz="1400">
              <a:solidFill>
                <a:srgbClr val="002060"/>
              </a:solidFill>
              <a:latin typeface="Times New Roman" panose="02020603050405020304" pitchFamily="18" charset="0"/>
              <a:cs typeface="Times New Roman" panose="02020603050405020304" pitchFamily="18" charset="0"/>
            </a:endParaRPr>
          </a:p>
          <a:p>
            <a:r>
              <a:rPr lang="cs-CZ" sz="1400" b="1">
                <a:solidFill>
                  <a:srgbClr val="002060"/>
                </a:solidFill>
                <a:latin typeface="Times New Roman" panose="02020603050405020304" pitchFamily="18" charset="0"/>
                <a:cs typeface="Times New Roman" panose="02020603050405020304" pitchFamily="18" charset="0"/>
              </a:rPr>
              <a:t>Principy dobrého řízení </a:t>
            </a:r>
            <a:r>
              <a:rPr lang="cs-CZ" sz="1400">
                <a:solidFill>
                  <a:srgbClr val="002060"/>
                </a:solidFill>
                <a:latin typeface="Times New Roman" panose="02020603050405020304" pitchFamily="18" charset="0"/>
                <a:cs typeface="Times New Roman" panose="02020603050405020304" pitchFamily="18" charset="0"/>
              </a:rPr>
              <a:t>– dodržování zásad správy a řízení společnosti je zárukou toho, že představenstvo, dozorčí rady, správní orgány budou pracovat podle etických principů a konceptu CSR. </a:t>
            </a:r>
          </a:p>
          <a:p>
            <a:endParaRPr lang="cs-CZ" sz="1400">
              <a:solidFill>
                <a:srgbClr val="002060"/>
              </a:solidFill>
              <a:latin typeface="Times New Roman" panose="02020603050405020304" pitchFamily="18" charset="0"/>
              <a:cs typeface="Times New Roman" panose="02020603050405020304" pitchFamily="18" charset="0"/>
            </a:endParaRPr>
          </a:p>
          <a:p>
            <a:endParaRPr lang="cs-CZ" sz="1400">
              <a:solidFill>
                <a:srgbClr val="002060"/>
              </a:solidFill>
              <a:latin typeface="Times New Roman" panose="02020603050405020304" pitchFamily="18" charset="0"/>
              <a:cs typeface="Times New Roman" panose="02020603050405020304" pitchFamily="18" charset="0"/>
            </a:endParaRPr>
          </a:p>
        </p:txBody>
      </p:sp>
      <p:sp>
        <p:nvSpPr>
          <p:cNvPr id="6" name="Nadpis 1"/>
          <p:cNvSpPr txBox="1">
            <a:spLocks/>
          </p:cNvSpPr>
          <p:nvPr/>
        </p:nvSpPr>
        <p:spPr>
          <a:xfrm>
            <a:off x="388132" y="411510"/>
            <a:ext cx="3183160" cy="1656184"/>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pl-PL" sz="2400" b="1">
                <a:solidFill>
                  <a:schemeClr val="bg1"/>
                </a:solidFill>
                <a:latin typeface="Times New Roman" panose="02020603050405020304" pitchFamily="18" charset="0"/>
                <a:cs typeface="Times New Roman" panose="02020603050405020304" pitchFamily="18" charset="0"/>
              </a:rPr>
              <a:t>3 pilíře CSR</a:t>
            </a: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226939"/>
            <a:ext cx="956040" cy="745712"/>
          </a:xfrm>
          <a:prstGeom prst="rect">
            <a:avLst/>
          </a:prstGeom>
        </p:spPr>
      </p:pic>
    </p:spTree>
    <p:extLst>
      <p:ext uri="{BB962C8B-B14F-4D97-AF65-F5344CB8AC3E}">
        <p14:creationId xmlns:p14="http://schemas.microsoft.com/office/powerpoint/2010/main" val="32971421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267494"/>
            <a:ext cx="345638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4" name="Zástupný symbol pro obsah 2"/>
          <p:cNvSpPr txBox="1">
            <a:spLocks/>
          </p:cNvSpPr>
          <p:nvPr/>
        </p:nvSpPr>
        <p:spPr>
          <a:xfrm>
            <a:off x="395536" y="2067694"/>
            <a:ext cx="3312368" cy="2520279"/>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buAutoNum type="arabicPeriod"/>
            </a:pPr>
            <a:r>
              <a:rPr lang="cs-CZ" sz="1600" b="1">
                <a:solidFill>
                  <a:schemeClr val="bg1"/>
                </a:solidFill>
                <a:latin typeface="Times New Roman" panose="02020603050405020304" pitchFamily="18" charset="0"/>
                <a:cs typeface="Times New Roman" panose="02020603050405020304" pitchFamily="18" charset="0"/>
              </a:rPr>
              <a:t>Ekonomická oblast CSR</a:t>
            </a:r>
          </a:p>
          <a:p>
            <a:pPr marL="0" indent="0">
              <a:buNone/>
            </a:pPr>
            <a:endParaRPr lang="cs-CZ" sz="1600" b="1">
              <a:solidFill>
                <a:schemeClr val="bg1"/>
              </a:solidFill>
              <a:latin typeface="Times New Roman" panose="02020603050405020304" pitchFamily="18" charset="0"/>
              <a:cs typeface="Times New Roman" panose="02020603050405020304" pitchFamily="18" charset="0"/>
            </a:endParaRPr>
          </a:p>
          <a:p>
            <a:pPr marL="0" indent="0">
              <a:buNone/>
            </a:pPr>
            <a:r>
              <a:rPr lang="cs-CZ" sz="1600" b="1">
                <a:solidFill>
                  <a:schemeClr val="bg1"/>
                </a:solidFill>
                <a:latin typeface="Times New Roman" panose="02020603050405020304" pitchFamily="18" charset="0"/>
                <a:cs typeface="Times New Roman" panose="02020603050405020304" pitchFamily="18" charset="0"/>
              </a:rPr>
              <a:t>Souhrnně lze uvést výčet hlavních aktivit, který obsahuje a pokrývá základní oblasti ekonomického pilíře: </a:t>
            </a:r>
          </a:p>
        </p:txBody>
      </p:sp>
      <p:sp>
        <p:nvSpPr>
          <p:cNvPr id="5" name="Zástupný symbol pro obsah 2"/>
          <p:cNvSpPr txBox="1">
            <a:spLocks/>
          </p:cNvSpPr>
          <p:nvPr/>
        </p:nvSpPr>
        <p:spPr>
          <a:xfrm>
            <a:off x="4067944" y="555526"/>
            <a:ext cx="4104456" cy="4176464"/>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400">
                <a:solidFill>
                  <a:srgbClr val="002060"/>
                </a:solidFill>
                <a:latin typeface="Times New Roman" panose="02020603050405020304" pitchFamily="18" charset="0"/>
                <a:cs typeface="Times New Roman" panose="02020603050405020304" pitchFamily="18" charset="0"/>
              </a:rPr>
              <a:t>vytvoření etického kodexu (případně jiného podnikového dokumentu, který upravuje podnikatelské chování firmy);</a:t>
            </a:r>
          </a:p>
          <a:p>
            <a:r>
              <a:rPr lang="cs-CZ" sz="1400">
                <a:solidFill>
                  <a:srgbClr val="002060"/>
                </a:solidFill>
                <a:latin typeface="Times New Roman" panose="02020603050405020304" pitchFamily="18" charset="0"/>
                <a:cs typeface="Times New Roman" panose="02020603050405020304" pitchFamily="18" charset="0"/>
              </a:rPr>
              <a:t>transparentnost jednání a chování organizace; uplatňování principů dobrého řízení; podnikání s uplatněním protikorupční politiky; </a:t>
            </a:r>
          </a:p>
          <a:p>
            <a:r>
              <a:rPr lang="cs-CZ" sz="1400">
                <a:solidFill>
                  <a:srgbClr val="002060"/>
                </a:solidFill>
                <a:latin typeface="Times New Roman" panose="02020603050405020304" pitchFamily="18" charset="0"/>
                <a:cs typeface="Times New Roman" panose="02020603050405020304" pitchFamily="18" charset="0"/>
              </a:rPr>
              <a:t>vedení dialogu s akcionáři; </a:t>
            </a:r>
          </a:p>
          <a:p>
            <a:r>
              <a:rPr lang="cs-CZ" sz="1400">
                <a:solidFill>
                  <a:srgbClr val="002060"/>
                </a:solidFill>
                <a:latin typeface="Times New Roman" panose="02020603050405020304" pitchFamily="18" charset="0"/>
                <a:cs typeface="Times New Roman" panose="02020603050405020304" pitchFamily="18" charset="0"/>
              </a:rPr>
              <a:t>vymezení pravidel chování k zákazníkům např. kvalitní a bezpečné produkty či služby; </a:t>
            </a:r>
          </a:p>
          <a:p>
            <a:r>
              <a:rPr lang="cs-CZ" sz="1400">
                <a:solidFill>
                  <a:srgbClr val="002060"/>
                </a:solidFill>
                <a:latin typeface="Times New Roman" panose="02020603050405020304" pitchFamily="18" charset="0"/>
                <a:cs typeface="Times New Roman" panose="02020603050405020304" pitchFamily="18" charset="0"/>
              </a:rPr>
              <a:t>vymezení pravidel chování k dodavatelům (korektní jednání s dodavateli např. včasné plnění závazků); </a:t>
            </a:r>
          </a:p>
          <a:p>
            <a:r>
              <a:rPr lang="cs-CZ" sz="1400">
                <a:solidFill>
                  <a:srgbClr val="002060"/>
                </a:solidFill>
                <a:latin typeface="Times New Roman" panose="02020603050405020304" pitchFamily="18" charset="0"/>
                <a:cs typeface="Times New Roman" panose="02020603050405020304" pitchFamily="18" charset="0"/>
              </a:rPr>
              <a:t>odpovědné řízení dodavatelského řetězce; </a:t>
            </a:r>
          </a:p>
          <a:p>
            <a:r>
              <a:rPr lang="cs-CZ" sz="1400">
                <a:solidFill>
                  <a:srgbClr val="002060"/>
                </a:solidFill>
                <a:latin typeface="Times New Roman" panose="02020603050405020304" pitchFamily="18" charset="0"/>
                <a:cs typeface="Times New Roman" panose="02020603050405020304" pitchFamily="18" charset="0"/>
              </a:rPr>
              <a:t>vymezení pravidel chování k investorům; </a:t>
            </a:r>
          </a:p>
          <a:p>
            <a:r>
              <a:rPr lang="cs-CZ" sz="1400">
                <a:solidFill>
                  <a:srgbClr val="002060"/>
                </a:solidFill>
                <a:latin typeface="Times New Roman" panose="02020603050405020304" pitchFamily="18" charset="0"/>
                <a:cs typeface="Times New Roman" panose="02020603050405020304" pitchFamily="18" charset="0"/>
              </a:rPr>
              <a:t>společensky odpovědné investování; </a:t>
            </a:r>
          </a:p>
          <a:p>
            <a:r>
              <a:rPr lang="cs-CZ" sz="1400">
                <a:solidFill>
                  <a:srgbClr val="002060"/>
                </a:solidFill>
                <a:latin typeface="Times New Roman" panose="02020603050405020304" pitchFamily="18" charset="0"/>
                <a:cs typeface="Times New Roman" panose="02020603050405020304" pitchFamily="18" charset="0"/>
              </a:rPr>
              <a:t>ochrana duševního vlastnictví;</a:t>
            </a:r>
          </a:p>
          <a:p>
            <a:r>
              <a:rPr lang="cs-CZ" sz="1400">
                <a:solidFill>
                  <a:srgbClr val="002060"/>
                </a:solidFill>
                <a:latin typeface="Times New Roman" panose="02020603050405020304" pitchFamily="18" charset="0"/>
                <a:cs typeface="Times New Roman" panose="02020603050405020304" pitchFamily="18" charset="0"/>
              </a:rPr>
              <a:t>etický a sociální marketing. </a:t>
            </a:r>
          </a:p>
          <a:p>
            <a:endParaRPr lang="cs-CZ" sz="1400">
              <a:solidFill>
                <a:srgbClr val="002060"/>
              </a:solidFill>
              <a:latin typeface="Times New Roman" panose="02020603050405020304" pitchFamily="18" charset="0"/>
              <a:cs typeface="Times New Roman" panose="02020603050405020304" pitchFamily="18" charset="0"/>
            </a:endParaRPr>
          </a:p>
        </p:txBody>
      </p:sp>
      <p:sp>
        <p:nvSpPr>
          <p:cNvPr id="6" name="Nadpis 1"/>
          <p:cNvSpPr txBox="1">
            <a:spLocks/>
          </p:cNvSpPr>
          <p:nvPr/>
        </p:nvSpPr>
        <p:spPr>
          <a:xfrm>
            <a:off x="388132" y="411510"/>
            <a:ext cx="3183160" cy="1656184"/>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pl-PL" sz="2400" b="1">
                <a:solidFill>
                  <a:schemeClr val="bg1"/>
                </a:solidFill>
                <a:latin typeface="Times New Roman" panose="02020603050405020304" pitchFamily="18" charset="0"/>
                <a:cs typeface="Times New Roman" panose="02020603050405020304" pitchFamily="18" charset="0"/>
              </a:rPr>
              <a:t>3 pilíře CSR</a:t>
            </a: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226939"/>
            <a:ext cx="956040" cy="745712"/>
          </a:xfrm>
          <a:prstGeom prst="rect">
            <a:avLst/>
          </a:prstGeom>
        </p:spPr>
      </p:pic>
    </p:spTree>
    <p:extLst>
      <p:ext uri="{BB962C8B-B14F-4D97-AF65-F5344CB8AC3E}">
        <p14:creationId xmlns:p14="http://schemas.microsoft.com/office/powerpoint/2010/main" val="3347328716"/>
      </p:ext>
    </p:extLst>
  </p:cSld>
  <p:clrMapOvr>
    <a:masterClrMapping/>
  </p:clrMapOvr>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11758</TotalTime>
  <Words>2056</Words>
  <Application>Microsoft Office PowerPoint</Application>
  <PresentationFormat>Předvádění na obrazovce (16:9)</PresentationFormat>
  <Paragraphs>318</Paragraphs>
  <Slides>19</Slides>
  <Notes>0</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19</vt:i4>
      </vt:variant>
    </vt:vector>
  </HeadingPairs>
  <TitlesOfParts>
    <vt:vector size="25" baseType="lpstr">
      <vt:lpstr>Arial</vt:lpstr>
      <vt:lpstr>Calibri</vt:lpstr>
      <vt:lpstr>Enriqueta</vt:lpstr>
      <vt:lpstr>Times New Roman</vt:lpstr>
      <vt:lpstr>Wingdings</vt:lpstr>
      <vt:lpstr>SLU</vt:lpstr>
      <vt:lpstr>1. TUTORIÁL  Společenská odpovědnost firem, neziskového sektoru a veřejné správy </vt:lpstr>
      <vt:lpstr>Prezentace aplikace PowerPoint</vt:lpstr>
      <vt:lpstr>Prezentace aplikace PowerPoint</vt:lpstr>
      <vt:lpstr>Prezentace aplikace PowerPoint</vt:lpstr>
      <vt:lpstr>Prezentace aplikace PowerPoint</vt:lpstr>
      <vt:lpstr>Stupně společenské odpovědnosti organizace</vt:lpstr>
      <vt:lpstr>Prezentace aplikace PowerPoint</vt:lpstr>
      <vt:lpstr>Prezentace aplikace PowerPoint</vt:lpstr>
      <vt:lpstr>Prezentace aplikace PowerPoint</vt:lpstr>
      <vt:lpstr>Příklady aktivit v ekonomickém pilíři</vt:lpstr>
      <vt:lpstr>Prezentace aplikace PowerPoint</vt:lpstr>
      <vt:lpstr>Příklady interních aktivit v sociálním pilíři</vt:lpstr>
      <vt:lpstr>Příklady interních aktivit v sociálním pilíři</vt:lpstr>
      <vt:lpstr>Příklady externích aktivit v sociálním pilíři</vt:lpstr>
      <vt:lpstr>Prezentace aplikace PowerPoint</vt:lpstr>
      <vt:lpstr>Příklady aktivit v environmentálním pilíři</vt:lpstr>
      <vt:lpstr>Příklady aktivit v environmentálním pilíři</vt:lpstr>
      <vt:lpstr>Prezentace aplikace PowerPoint</vt:lpstr>
      <vt:lpstr> Děkuji za pozornost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Pavel Adámek</cp:lastModifiedBy>
  <cp:revision>149</cp:revision>
  <dcterms:created xsi:type="dcterms:W3CDTF">2016-07-06T15:42:34Z</dcterms:created>
  <dcterms:modified xsi:type="dcterms:W3CDTF">2023-02-20T10:23:55Z</dcterms:modified>
</cp:coreProperties>
</file>