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7" r:id="rId3"/>
    <p:sldId id="344" r:id="rId4"/>
    <p:sldId id="265" r:id="rId5"/>
    <p:sldId id="312" r:id="rId6"/>
    <p:sldId id="310" r:id="rId7"/>
    <p:sldId id="313" r:id="rId8"/>
    <p:sldId id="356" r:id="rId9"/>
    <p:sldId id="357" r:id="rId10"/>
    <p:sldId id="316" r:id="rId11"/>
    <p:sldId id="358" r:id="rId12"/>
    <p:sldId id="359" r:id="rId13"/>
    <p:sldId id="360" r:id="rId14"/>
    <p:sldId id="361" r:id="rId15"/>
    <p:sldId id="362" r:id="rId16"/>
    <p:sldId id="385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42" r:id="rId39"/>
    <p:sldId id="343" r:id="rId40"/>
    <p:sldId id="309" r:id="rId4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84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2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99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53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6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69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Zakládání podniku 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investování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1.TUTORIÁL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2859782"/>
            <a:ext cx="5256584" cy="20882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a organizace kurzu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cíl, obsah, literatura, materiály ke studiu, doporučené další zdroje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k požadavkům a nárokům na seminární práci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obsahové zaměření, struktura, organizace podnikatelského plánu…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a dotazy studentů</a:t>
            </a: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struktura:</a:t>
            </a:r>
            <a:endParaRPr lang="it-IT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strana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- CANVAS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Produkt/služba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odvětví/sektoru, trhu, zákazníka, konkurence, dodavatelů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Informace k seminární práci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strana podnikatelského plánu představuje ty nejzákladnější informace podnikatelského plánu. 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 neplní významnou funkci, proto je kladen důraz na formální provedení.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/>
              <a:t>Jednotlivé části titulní strany: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Název projektu</a:t>
            </a:r>
          </a:p>
          <a:p>
            <a:r>
              <a:rPr lang="cs-CZ" sz="1400" dirty="0"/>
              <a:t>Logo</a:t>
            </a:r>
          </a:p>
          <a:p>
            <a:r>
              <a:rPr lang="cs-CZ" sz="1400" dirty="0"/>
              <a:t>Kontaktní údaje</a:t>
            </a:r>
          </a:p>
          <a:p>
            <a:r>
              <a:rPr lang="cs-CZ" sz="1400" dirty="0"/>
              <a:t>Sídlo společnosti</a:t>
            </a:r>
          </a:p>
          <a:p>
            <a:r>
              <a:rPr lang="cs-CZ" sz="1400" dirty="0"/>
              <a:t>Údaje o podnikateli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Titulní strana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 (shrnutí) - týká se zaujetí externích čtenářů (investorů, partnerů), nejdůležitější složkou podnikatelského plánu.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stručný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o nejdůležitějších bodech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podnikatelského záměru a je vstupním vchodem pro celý plán. Jako první část plánu musí shrnutí bezpochyby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zanechat dojem a upoutat pozornost.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plýtvat slovy, ale psát stručně, poutavě, tvořit příběh a tím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vyvolat emoce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Prostřednictvím shrnutí podnikatel postihuje nejdůležitější složky svého podnikání: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Jméno a místo podnikání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Obchodní koncept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Prodávaný produkt/služba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Plněná potřeba na trhu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Konkurenční výhoda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Klíčové faktory úspěchu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Ziskovost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Momentální situace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Účel podnikatelského plánu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Potřeba investice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Jednotlivé body se dále rozvíjejí v dalších částech plánu. Executive summary se </a:t>
            </a:r>
            <a:r>
              <a:rPr lang="cs-CZ" sz="1400" b="1" dirty="0"/>
              <a:t>píše na závěr</a:t>
            </a:r>
            <a:r>
              <a:rPr lang="cs-CZ" sz="1400" dirty="0"/>
              <a:t>, až si podnikatel uspořádá své myšlenky, shrnuje jen to nejpodstatnější a nejzajímavější. Co do rozsahu, text by měl být </a:t>
            </a:r>
            <a:r>
              <a:rPr lang="cs-CZ" sz="1400" b="1" dirty="0"/>
              <a:t>maximálně na dvě strany</a:t>
            </a:r>
            <a:r>
              <a:rPr lang="cs-CZ" sz="1400" dirty="0"/>
              <a:t>.</a:t>
            </a:r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Executive summary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se buď formuje a připravuje na svůj vznik nebo je již založená a funguje. V obou případech je možné blíže specifikovat a popsat základní informace jako například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 podnikání a trh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Fungující společnost se zaměří na konkrétní údaje o sobě samé a o svém dosavadním působení tj. datum a místo vzniku, zakladatelé a dosavadní pokrok.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Je-li projekt nerealizovaný, uvede se zamýšlená </a:t>
            </a:r>
            <a:r>
              <a:rPr lang="cs-CZ" sz="1400" b="1" dirty="0"/>
              <a:t>forma</a:t>
            </a:r>
            <a:r>
              <a:rPr lang="cs-CZ" sz="1400" dirty="0"/>
              <a:t> založení společnosti, horizont pro začátek podnikání, případně jiné podstatné informace spojené se založením.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Na základní otázku </a:t>
            </a:r>
            <a:r>
              <a:rPr lang="cs-CZ" sz="1400" b="1" dirty="0"/>
              <a:t>„Co chci dělat?“ </a:t>
            </a:r>
            <a:r>
              <a:rPr lang="cs-CZ" sz="1400" dirty="0"/>
              <a:t>odpovídá vize společnosti. Jde nejen o způsob a styl směřování, ale i komunikace s okolím o hodnotách, principech a kultuře celé společnosti.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Nutno uvést - </a:t>
            </a:r>
            <a:r>
              <a:rPr lang="cs-CZ" sz="1400" b="1" dirty="0"/>
              <a:t>informace o partnerech.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Požadavky na </a:t>
            </a:r>
            <a:r>
              <a:rPr lang="cs-CZ" sz="1400" b="1" dirty="0"/>
              <a:t>potřebnou investici </a:t>
            </a:r>
            <a:r>
              <a:rPr lang="cs-CZ" sz="1400" dirty="0"/>
              <a:t>nebo jinou spolupráci s investory, respektive dalšími subjekty.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Základní informace o společnosti</a:t>
            </a:r>
            <a:endParaRPr lang="cs-CZ" sz="1400" dirty="0"/>
          </a:p>
          <a:p>
            <a:pPr>
              <a:defRPr/>
            </a:pPr>
            <a:r>
              <a:rPr lang="cs-CZ" sz="1400" dirty="0"/>
              <a:t>Druh podnikání a odvětví</a:t>
            </a:r>
          </a:p>
          <a:p>
            <a:pPr>
              <a:defRPr/>
            </a:pPr>
            <a:r>
              <a:rPr lang="cs-CZ" sz="1400" dirty="0"/>
              <a:t>Právní subjektivita</a:t>
            </a:r>
          </a:p>
          <a:p>
            <a:pPr>
              <a:defRPr/>
            </a:pPr>
            <a:r>
              <a:rPr lang="cs-CZ" sz="1400" dirty="0"/>
              <a:t>Vlastnictví firmy/management</a:t>
            </a:r>
          </a:p>
          <a:p>
            <a:pPr>
              <a:defRPr/>
            </a:pPr>
            <a:r>
              <a:rPr lang="cs-CZ" sz="1400" dirty="0"/>
              <a:t>Založení podniku</a:t>
            </a:r>
          </a:p>
          <a:p>
            <a:pPr>
              <a:defRPr/>
            </a:pPr>
            <a:r>
              <a:rPr lang="cs-CZ" sz="1400" dirty="0"/>
              <a:t>Lokace</a:t>
            </a:r>
          </a:p>
          <a:p>
            <a:pPr>
              <a:defRPr/>
            </a:pPr>
            <a:r>
              <a:rPr lang="cs-CZ" sz="1400" dirty="0"/>
              <a:t>Majetek, zařízení a zázemí</a:t>
            </a:r>
          </a:p>
          <a:p>
            <a:pPr>
              <a:defRPr/>
            </a:pPr>
            <a:r>
              <a:rPr lang="cs-CZ" sz="1400" dirty="0"/>
              <a:t>Relevantní historie (významné milníky, úspěchy)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Vize</a:t>
            </a:r>
          </a:p>
          <a:p>
            <a:pPr>
              <a:defRPr/>
            </a:pPr>
            <a:r>
              <a:rPr lang="cs-CZ" sz="1400" dirty="0"/>
              <a:t>    Poslání</a:t>
            </a:r>
          </a:p>
          <a:p>
            <a:pPr>
              <a:defRPr/>
            </a:pPr>
            <a:r>
              <a:rPr lang="cs-CZ" sz="1400" dirty="0"/>
              <a:t>    Fáze, v níž se společnost nachází</a:t>
            </a:r>
          </a:p>
          <a:p>
            <a:pPr>
              <a:defRPr/>
            </a:pPr>
            <a:r>
              <a:rPr lang="cs-CZ" sz="1400" dirty="0"/>
              <a:t>    Plán realizace start-</a:t>
            </a:r>
            <a:r>
              <a:rPr lang="cs-CZ" sz="1400" dirty="0" err="1"/>
              <a:t>upové</a:t>
            </a:r>
            <a:r>
              <a:rPr lang="cs-CZ" sz="1400" dirty="0"/>
              <a:t> fáze</a:t>
            </a:r>
          </a:p>
          <a:p>
            <a:pPr>
              <a:defRPr/>
            </a:pPr>
            <a:r>
              <a:rPr lang="cs-CZ" sz="1400" dirty="0"/>
              <a:t>    Budoucí rozvoj společnosti</a:t>
            </a:r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Partneři</a:t>
            </a:r>
          </a:p>
          <a:p>
            <a:pPr>
              <a:defRPr/>
            </a:pPr>
            <a:r>
              <a:rPr lang="cs-CZ" sz="1400" dirty="0"/>
              <a:t>    Vyjmenování strategických partnerů</a:t>
            </a:r>
          </a:p>
          <a:p>
            <a:pPr>
              <a:defRPr/>
            </a:pPr>
            <a:r>
              <a:rPr lang="cs-CZ" sz="1400" dirty="0"/>
              <a:t>    Potencionální partneři</a:t>
            </a:r>
          </a:p>
          <a:p>
            <a:pPr>
              <a:defRPr/>
            </a:pPr>
            <a:r>
              <a:rPr lang="cs-CZ" sz="1400" dirty="0"/>
              <a:t>    Přínos spolupráce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b="1" dirty="0"/>
              <a:t>Investor(</a:t>
            </a:r>
            <a:r>
              <a:rPr lang="cs-CZ" sz="1400" b="1" dirty="0" err="1"/>
              <a:t>ři</a:t>
            </a:r>
            <a:r>
              <a:rPr lang="cs-CZ" sz="1400" b="1" dirty="0"/>
              <a:t>)</a:t>
            </a:r>
          </a:p>
          <a:p>
            <a:pPr>
              <a:defRPr/>
            </a:pPr>
            <a:r>
              <a:rPr lang="cs-CZ" sz="1400" dirty="0"/>
              <a:t>nároky, forma spolupráce (skrytý společník, jednatel, spolumajitel…)</a:t>
            </a:r>
          </a:p>
          <a:p>
            <a:pPr>
              <a:defRPr/>
            </a:pPr>
            <a:r>
              <a:rPr lang="cs-CZ" sz="1400" dirty="0"/>
              <a:t>finanční/strategická pomoc výše investice versus podíl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Postupná tvorba business modelu pomocí </a:t>
            </a:r>
            <a:r>
              <a:rPr lang="cs-CZ" sz="1400" b="1" dirty="0"/>
              <a:t>Business Model Canvas</a:t>
            </a:r>
            <a:r>
              <a:rPr lang="cs-CZ" sz="1400" dirty="0"/>
              <a:t> – kniha: </a:t>
            </a:r>
            <a:r>
              <a:rPr lang="cs-CZ" sz="1400" i="1" dirty="0" err="1"/>
              <a:t>Osterwalder</a:t>
            </a:r>
            <a:r>
              <a:rPr lang="cs-CZ" sz="1400" i="1" dirty="0"/>
              <a:t>, </a:t>
            </a:r>
            <a:r>
              <a:rPr lang="cs-CZ" sz="1400" i="1" dirty="0" err="1"/>
              <a:t>Pigneur</a:t>
            </a:r>
            <a:r>
              <a:rPr lang="cs-CZ" sz="1400" i="1" dirty="0"/>
              <a:t>, 2010. Tvorba business modelů.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Zákaznické segmenty </a:t>
            </a:r>
            <a:r>
              <a:rPr lang="cs-CZ" sz="1200" dirty="0"/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Poskytovaná hodnota </a:t>
            </a:r>
            <a:r>
              <a:rPr lang="cs-CZ" sz="1200" dirty="0"/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Distribuční kanály </a:t>
            </a:r>
            <a:r>
              <a:rPr lang="cs-CZ" sz="1200" dirty="0"/>
              <a:t>– Určete, jakým způsobem kontaktujete svého zákazníka a jakým způsobem doručujete své výrobky nebo služby.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DD3A9F-BCFA-4D2B-8285-C81B0AD3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6342"/>
            <a:ext cx="3816424" cy="2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model???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Devět částí modelu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Vztahy se zákazníky </a:t>
            </a:r>
            <a:r>
              <a:rPr lang="cs-CZ" sz="1200" dirty="0"/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Zdroje příjmů </a:t>
            </a:r>
            <a:r>
              <a:rPr lang="cs-CZ" sz="1200" dirty="0"/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zdroje </a:t>
            </a:r>
            <a:r>
              <a:rPr lang="cs-CZ" sz="1200" dirty="0"/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činnosti </a:t>
            </a:r>
            <a:r>
              <a:rPr lang="cs-CZ" sz="1200" dirty="0"/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Klíčová partnerství </a:t>
            </a:r>
            <a:r>
              <a:rPr lang="cs-CZ" sz="1200" dirty="0"/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Struktura nákladů </a:t>
            </a:r>
            <a:r>
              <a:rPr lang="cs-CZ" sz="1200" dirty="0"/>
              <a:t>– Sepište všechny nejdůležitější náklady, které jsou spojené s vaší podnikatelskou činností.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podnikání kriticky závisí na nabízené službě nebo produktu.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produktu/služby zase závisí na míře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 trhu.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Základní otázkou je, </a:t>
            </a:r>
            <a:r>
              <a:rPr lang="cs-CZ" sz="1400" b="1" i="1" dirty="0"/>
              <a:t>jaký problém je řešen a co to přinese zákazníkům</a:t>
            </a:r>
            <a:r>
              <a:rPr lang="cs-CZ" sz="1400" dirty="0"/>
              <a:t>, jak se splní jejich potřeba.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Nemusí se vždy jednat o revoluční objev, ale stačí být </a:t>
            </a:r>
            <a:r>
              <a:rPr lang="cs-CZ" sz="1400" b="1" i="1" dirty="0"/>
              <a:t>efektivnější, inovativní </a:t>
            </a:r>
            <a:r>
              <a:rPr lang="cs-CZ" sz="1400" dirty="0"/>
              <a:t>ve smyslu kvalitnějšího provedení.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Problém, který podnikání řeší je většinou problémem lidským, na jeho řešení se musí nazírat </a:t>
            </a:r>
            <a:r>
              <a:rPr lang="cs-CZ" sz="1400" b="1" i="1" dirty="0"/>
              <a:t>empaticky a zákaznickou optikou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Dobré řešení poskytuje </a:t>
            </a:r>
            <a:r>
              <a:rPr lang="cs-CZ" sz="1400" b="1" i="1" dirty="0"/>
              <a:t>zákazníkům užitek</a:t>
            </a:r>
            <a:r>
              <a:rPr lang="cs-CZ" sz="1400" dirty="0"/>
              <a:t>, </a:t>
            </a:r>
            <a:r>
              <a:rPr lang="cs-CZ" sz="1400" b="1" i="1" dirty="0"/>
              <a:t>zvyšuje jejich kvalitu života </a:t>
            </a:r>
            <a:r>
              <a:rPr lang="cs-CZ" sz="1400" dirty="0"/>
              <a:t>a po této zkušenosti se mohou stát loajální ke společnosti.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Obecně platí, že obyčejný nápad neobyčejně provedený je úspěšnější než neobyčejný nápad obyčejně provedený.</a:t>
            </a: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část není jen o strohém popisu produktu/služby, ale právě i o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popsání problému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jeho řešení</a:t>
            </a: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Proč? 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Jak?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Kdy?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 když půjde o popis technologického produktu, neměl by se používat žargon či příliš odborná terminologie.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Tato skutečnost by mohla negativně působit zejména na potencionální investory, kteří nemají dostatečně hlubokou znalost konkrétního odvětví. </a:t>
            </a:r>
            <a:r>
              <a:rPr lang="cs-CZ" sz="1400" b="1" i="1" dirty="0"/>
              <a:t>Psát tedy jednoduše, a srozumitelně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 popsání produktů nebo jejich portfolia je možné pomoci si tabulkou (např. matice BCG, benchmarking a podobně), podrobnější materiál jako kresby nebo technické specifikace jsou vhodné do přílohy podnikatelského plánu.</a:t>
            </a: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807026"/>
            <a:ext cx="7344816" cy="334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je zaměřen na problematiku podnikání, zakládání firmy, aplikační rovinu tvorby business modelu, podnikatelského plánu včetně vymezení legislativních požadavků a provázání ekonomických aspektů z oblasti managementu, marketingu, personalistiky a financování podnikání. 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předmětu je poskytnout studentům znalosti nutné pro založení, provozování, inovovaní a rozvoj podnikatelské aktivity včetně využití kreativních technik pro tvorbu business modelu a podnikatelského plánu.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Cíl předmětu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Popis služby/produktu</a:t>
            </a:r>
          </a:p>
          <a:p>
            <a:pPr>
              <a:defRPr/>
            </a:pPr>
            <a:r>
              <a:rPr lang="cs-CZ" sz="1400" dirty="0"/>
              <a:t>Vyjmenovat a popsat produkty/služby </a:t>
            </a:r>
            <a:br>
              <a:rPr lang="cs-CZ" sz="1400" dirty="0"/>
            </a:br>
            <a:r>
              <a:rPr lang="cs-CZ" sz="1400" dirty="0"/>
              <a:t>(hlavní znaky)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Vylepšení dosavadních služeb nebo zcela nový objev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Potřeba a problémy na trhu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Saturování potřeb a výhody pro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Zpětná vazba od zákazníků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Zákazníkův důvod pro koupi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Budoucí produkty (strategie do budoucna, stádium vývoje a vztah mezi vývojem a potřebou trhů)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Konkurenční srovnání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Obecné srovnání produktů s 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Silné a slabé stránky produktů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Specifické rysy (odlišení se od konkurence)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Unikátnost a konkurenční výhoda (cena, kvalita, služby)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Technologie </a:t>
            </a:r>
            <a:r>
              <a:rPr lang="cs-CZ" sz="1400" i="1" dirty="0"/>
              <a:t>(pouze u projektů v kontaktu s technologií):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>
              <a:defRPr/>
            </a:pPr>
            <a:r>
              <a:rPr lang="cs-CZ" sz="1400" dirty="0"/>
              <a:t>Technologické produkty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zasahující produkt (výrobní procesy)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jako zdroj konkurenční výhody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Zabezpečení (patenty, licence, užitné vzory)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Investorský axiom je: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lidé, lidé, lidé.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Nejúspěšnější firmy jsou vybudované na nejlepších lidech a tým je klíčovým faktorem rozhodujícím o přežití firmy.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399930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lvl="0"/>
            <a:r>
              <a:rPr lang="cs-CZ" sz="1800" dirty="0"/>
              <a:t>Organizační struktura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Personální zajištění realizace podnikatelské činnosti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Vymezit kompetence pracovních míst a jejich obsazení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Mzdové náklady a možnost optimalizace personálních zdrojů</a:t>
            </a:r>
            <a:endParaRPr lang="en-GB" sz="18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realizací podnikatelské myšlenky stojí vždy jedinec, tým, investor…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v první řadě </a:t>
            </a:r>
            <a:r>
              <a:rPr lang="cs-CZ" sz="1400" b="1" dirty="0"/>
              <a:t>investují právě do lidí</a:t>
            </a:r>
            <a:r>
              <a:rPr lang="cs-CZ" sz="1400" dirty="0"/>
              <a:t>. Zajímavější je investice do kompaktního skvělého týmu s průměrným nápadem, než do skvělé myšlenky s průměrným týmem.</a:t>
            </a:r>
          </a:p>
          <a:p>
            <a:pPr>
              <a:defRPr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400" dirty="0"/>
              <a:t>Cílem tohoto oddílu je podat informace </a:t>
            </a:r>
            <a:r>
              <a:rPr lang="cs-CZ" sz="1400" b="1" dirty="0"/>
              <a:t>o všech lidech v podniku, včetně jejich kompetencí, zodpovědností a pravomocí.</a:t>
            </a:r>
            <a:r>
              <a:rPr lang="cs-CZ" sz="1400" dirty="0"/>
              <a:t>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Nejdetailnějšího popisu se dočkává manažerský tým, respektive osoby vedoucí projekt.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chtějí vědět, proč tým uspěje v realizaci svého záměru. Přesvědčit je lze jen prokázáním kvalit týmu, jeho zkušeností nebo znalostí. Schopný tým představuje konkurenční výhodu, udržitelnou výhodu.</a:t>
            </a:r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Odvětví/ sektor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1800" dirty="0"/>
              <a:t>Výstupy analýzy odhalují naše znalosti o </a:t>
            </a:r>
            <a:r>
              <a:rPr lang="cs-CZ" sz="1800" b="1" dirty="0"/>
              <a:t>prostředí, povahy podnikatelské činnosti a zařazení v rámci odvětví.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Charakter sektoru/odvětví (dynamika, trendy)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Analýza makrookolí (PEST analýza)</a:t>
            </a:r>
            <a:endParaRPr lang="en-GB" sz="1800" dirty="0"/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800" b="1" dirty="0"/>
              <a:t>Trh</a:t>
            </a:r>
            <a:r>
              <a:rPr lang="cs-CZ" sz="1800" dirty="0"/>
              <a:t>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Trh dostává do </a:t>
            </a:r>
            <a:r>
              <a:rPr lang="cs-CZ" sz="1800" b="1" dirty="0"/>
              <a:t>interakce několik účastníků, </a:t>
            </a:r>
            <a:r>
              <a:rPr lang="cs-CZ" sz="1800" dirty="0"/>
              <a:t>v centru zájmu společností jsou hlavně zákazníci, další důležití hráči jsou konkurenti, dodavatelé, odběratelé a další.</a:t>
            </a:r>
          </a:p>
          <a:p>
            <a:pPr>
              <a:defRPr/>
            </a:pPr>
            <a:endParaRPr lang="cs-CZ" sz="1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1800" dirty="0"/>
              <a:t>Trh je místem, kde se setkává nakupující s prodávajícím a společně vstupují do vzájemné interakce.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Pro efektivní prodej produktů/služeb musí podnikatel poznat svůj trh.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78398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600" b="1" dirty="0"/>
              <a:t>Zákazníci</a:t>
            </a:r>
            <a:r>
              <a:rPr lang="cs-CZ" sz="1600" dirty="0"/>
              <a:t>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Zkoumat zájem je možné několika způsoby, doporučuje se např. seznámení zákazníků s prototypem nebo nabídka doposud nerealizované služby a následná reakce zákazníků (kolik jsou schopní za produkt/službu zaplatit a za jakých okolností).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Strategie pro výzkum - </a:t>
            </a:r>
            <a:r>
              <a:rPr lang="cs-CZ" sz="1600" dirty="0" err="1"/>
              <a:t>bottom</a:t>
            </a:r>
            <a:r>
              <a:rPr lang="cs-CZ" sz="1600" dirty="0"/>
              <a:t> up.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Podstatou věci je nechat testovat zákazníky a naslouchat jejich touhám. Zákazník nakoupí u toho, kdo nejlépe zajistí jeho spokojenost. Ověření produktu zákazníkem je zlomovým bodem.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Dobrý průzkum trhu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zjistí, kde se nacházejí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příležitosti a jaký mají potenciál.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Analýza zákazníků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Popis potencionálního zákazníka/cílové skupiny (věk, oblast, pohlaví, vzdělání, odvětví, zájem)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Potřeby/problémy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Vzorce chování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Reálné touhy zákazníků (produkt, který chce zákazník, ne který je ideální podle výrobce)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Zákaznický důvod upřednostnění společnosti před 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Uživatel produktu (zákazník nakoupí, uživatel užívá)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Průzkum trhu je možné udělat mnoha způsoby a provádí se na samotném počátku podnikání, aby objevil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zájem zákazníků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produkt/službu.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Analýza konkurence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Srovnání s konkurencí (standard v sektoru)</a:t>
            </a:r>
          </a:p>
          <a:p>
            <a:pPr>
              <a:defRPr/>
            </a:pPr>
            <a:r>
              <a:rPr lang="cs-CZ" sz="1800" dirty="0"/>
              <a:t>Přímá/nepřímá konkurence</a:t>
            </a:r>
          </a:p>
          <a:p>
            <a:pPr>
              <a:defRPr/>
            </a:pPr>
            <a:r>
              <a:rPr lang="cs-CZ" sz="1800" dirty="0"/>
              <a:t>Potencionální konkurence</a:t>
            </a:r>
          </a:p>
          <a:p>
            <a:pPr>
              <a:defRPr/>
            </a:pPr>
            <a:r>
              <a:rPr lang="cs-CZ" sz="1800" dirty="0"/>
              <a:t>Hrozby od konkurence</a:t>
            </a:r>
          </a:p>
          <a:p>
            <a:pPr>
              <a:defRPr/>
            </a:pPr>
            <a:r>
              <a:rPr lang="cs-CZ" sz="1800" dirty="0"/>
              <a:t>Nejsilnější hráči v odvětví (pozice společnosti proti nim)</a:t>
            </a:r>
          </a:p>
          <a:p>
            <a:pPr>
              <a:defRPr/>
            </a:pPr>
            <a:r>
              <a:rPr lang="cs-CZ" sz="1800" dirty="0"/>
              <a:t>Positioning společnosti</a:t>
            </a:r>
          </a:p>
          <a:p>
            <a:pPr>
              <a:defRPr/>
            </a:pPr>
            <a:r>
              <a:rPr lang="cs-CZ" sz="1800" dirty="0"/>
              <a:t>Faktory úspěchu</a:t>
            </a:r>
          </a:p>
          <a:p>
            <a:pPr>
              <a:defRPr/>
            </a:pPr>
            <a:r>
              <a:rPr lang="cs-CZ" sz="1800" dirty="0"/>
              <a:t>Konkurenční výhoda (udržitelnost, unikátnost, doba opsání výhody konkurencí)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Tvrdý konkurenční boj je neustálý.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nalézt svou konkurenční výhodu!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9532" y="843558"/>
            <a:ext cx="7740860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600" dirty="0"/>
              <a:t>Odevzdání </a:t>
            </a:r>
            <a:r>
              <a:rPr lang="cs-CZ" sz="1600" cap="all" dirty="0"/>
              <a:t>semestrální práce</a:t>
            </a:r>
            <a:r>
              <a:rPr lang="cs-CZ" sz="1600" dirty="0"/>
              <a:t>:</a:t>
            </a:r>
            <a:endParaRPr lang="en-GB" sz="1600" dirty="0"/>
          </a:p>
          <a:p>
            <a:pPr lvl="1"/>
            <a:r>
              <a:rPr lang="cs-CZ" sz="1600" dirty="0"/>
              <a:t>do </a:t>
            </a:r>
            <a:r>
              <a:rPr lang="cs-CZ" sz="1600" b="1" dirty="0"/>
              <a:t>19.5.2023</a:t>
            </a:r>
            <a:r>
              <a:rPr lang="cs-CZ" sz="1600" dirty="0"/>
              <a:t> (Odevzdávárna v IS)</a:t>
            </a:r>
            <a:endParaRPr lang="en-GB" sz="1600" dirty="0"/>
          </a:p>
          <a:p>
            <a:pPr lvl="1"/>
            <a:r>
              <a:rPr lang="cs-CZ" sz="1600" dirty="0"/>
              <a:t>Semestrální práce je hodnocena </a:t>
            </a:r>
            <a:r>
              <a:rPr lang="cs-CZ" sz="1600" b="1" dirty="0"/>
              <a:t>max. 20 body</a:t>
            </a:r>
            <a:endParaRPr lang="en-GB" sz="1600" dirty="0"/>
          </a:p>
          <a:p>
            <a:pPr lvl="1"/>
            <a:r>
              <a:rPr lang="cs-CZ" sz="1600" dirty="0"/>
              <a:t>V IS je dostupná </a:t>
            </a:r>
            <a:r>
              <a:rPr lang="cs-CZ" sz="1600" i="1" dirty="0"/>
              <a:t>šablona</a:t>
            </a:r>
            <a:r>
              <a:rPr lang="cs-CZ" sz="1600" dirty="0"/>
              <a:t> semestrální práce, předpokládaný rozsah dle potřeby podnikatelského plánu (doc/pdf)</a:t>
            </a:r>
            <a:endParaRPr lang="en-GB" sz="1600" dirty="0"/>
          </a:p>
          <a:p>
            <a:endParaRPr lang="en-GB" sz="1600" dirty="0"/>
          </a:p>
          <a:p>
            <a:pPr lvl="0"/>
            <a:r>
              <a:rPr lang="cs-CZ" sz="1600" dirty="0"/>
              <a:t>Odevzdání </a:t>
            </a:r>
            <a:r>
              <a:rPr lang="cs-CZ" sz="1600" cap="all" dirty="0"/>
              <a:t>případové studie</a:t>
            </a:r>
            <a:r>
              <a:rPr lang="cs-CZ" sz="1600" dirty="0"/>
              <a:t>:</a:t>
            </a:r>
            <a:endParaRPr lang="en-GB" sz="1600" dirty="0"/>
          </a:p>
          <a:p>
            <a:pPr lvl="1"/>
            <a:r>
              <a:rPr lang="cs-CZ" sz="1600" dirty="0"/>
              <a:t>do </a:t>
            </a:r>
            <a:r>
              <a:rPr lang="cs-CZ" sz="1600" b="1" dirty="0"/>
              <a:t>19.5.2023</a:t>
            </a:r>
            <a:r>
              <a:rPr lang="cs-CZ" sz="1600" dirty="0"/>
              <a:t> (Odevzdávárna v IS)</a:t>
            </a:r>
            <a:endParaRPr lang="en-GB" sz="1600" dirty="0"/>
          </a:p>
          <a:p>
            <a:pPr lvl="1"/>
            <a:r>
              <a:rPr lang="cs-CZ" sz="1600" dirty="0"/>
              <a:t>Případová studie je hodnocena </a:t>
            </a:r>
            <a:r>
              <a:rPr lang="cs-CZ" sz="1600" b="1" dirty="0"/>
              <a:t>max. 4 body</a:t>
            </a:r>
            <a:r>
              <a:rPr lang="cs-CZ" sz="1600" dirty="0"/>
              <a:t>.</a:t>
            </a:r>
            <a:endParaRPr lang="en-GB" sz="1600" dirty="0"/>
          </a:p>
          <a:p>
            <a:pPr lvl="1"/>
            <a:r>
              <a:rPr lang="cs-CZ" sz="1600" dirty="0"/>
              <a:t>V IS je dostupná </a:t>
            </a:r>
            <a:r>
              <a:rPr lang="cs-CZ" sz="1600" i="1" dirty="0"/>
              <a:t>šablona</a:t>
            </a:r>
            <a:r>
              <a:rPr lang="cs-CZ" sz="1600" dirty="0"/>
              <a:t> případové studie, předpokládaný rozsah cca 2-3 strany A4, doc/pdf.</a:t>
            </a:r>
            <a:endParaRPr lang="en-GB" sz="1600" dirty="0"/>
          </a:p>
          <a:p>
            <a:endParaRPr lang="en-GB" sz="1600" dirty="0"/>
          </a:p>
          <a:p>
            <a:pPr lvl="0"/>
            <a:r>
              <a:rPr lang="cs-CZ" sz="1600" dirty="0"/>
              <a:t>ZKOUŠKA (termíny ve zkouškovém období, </a:t>
            </a:r>
            <a:r>
              <a:rPr lang="cs-CZ" sz="1600" b="1" dirty="0"/>
              <a:t>max. 36 bodů</a:t>
            </a:r>
            <a:r>
              <a:rPr lang="cs-CZ" sz="1600" dirty="0"/>
              <a:t>).</a:t>
            </a:r>
            <a:endParaRPr lang="en-GB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Podmínky pro úspěšné zakončení</a:t>
            </a:r>
          </a:p>
        </p:txBody>
      </p:sp>
    </p:spTree>
    <p:extLst>
      <p:ext uri="{BB962C8B-B14F-4D97-AF65-F5344CB8AC3E}">
        <p14:creationId xmlns:p14="http://schemas.microsoft.com/office/powerpoint/2010/main" val="3073473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Analýza dodavatelů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Infrastruktura</a:t>
            </a:r>
          </a:p>
          <a:p>
            <a:pPr>
              <a:defRPr/>
            </a:pPr>
            <a:r>
              <a:rPr lang="cs-CZ" sz="1800" dirty="0"/>
              <a:t>Chování dodavatelů</a:t>
            </a:r>
          </a:p>
          <a:p>
            <a:pPr>
              <a:defRPr/>
            </a:pPr>
            <a:r>
              <a:rPr lang="cs-CZ" sz="1800" dirty="0"/>
              <a:t>Dodavatelská síť</a:t>
            </a:r>
          </a:p>
          <a:p>
            <a:pPr>
              <a:defRPr/>
            </a:pPr>
            <a:r>
              <a:rPr lang="cs-CZ" sz="1800" dirty="0"/>
              <a:t>Diverzifikace dodavatelské sítě</a:t>
            </a:r>
          </a:p>
          <a:p>
            <a:pPr algn="just">
              <a:defRPr/>
            </a:pPr>
            <a:r>
              <a:rPr lang="cs-CZ" sz="1800" dirty="0"/>
              <a:t>Strategičtí dodavatelé</a:t>
            </a:r>
          </a:p>
          <a:p>
            <a:pPr algn="just">
              <a:defRPr/>
            </a:pPr>
            <a:r>
              <a:rPr lang="cs-CZ" sz="1800" dirty="0"/>
              <a:t>Metody výběru dodavatelů</a:t>
            </a:r>
          </a:p>
          <a:p>
            <a:pPr algn="just">
              <a:defRPr/>
            </a:pPr>
            <a:r>
              <a:rPr lang="cs-CZ" sz="1800" dirty="0"/>
              <a:t>Smlouvy, penále, reference a budování vztahu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Oslovit (nabídnout)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Dohodnout se na podmínkách dodávek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realizace (materiál, služby apod.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dlouhodobého vztahu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stanovené cíle (podíly na trhu, výši tržeb, vstupy na zahraniční trhy apod.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se koncentrovat na zákaznické segmenty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Formuluje strategie 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marL="0" indent="0" algn="just">
              <a:buNone/>
              <a:defRPr/>
            </a:pPr>
            <a:endParaRPr lang="cs-CZ" sz="1800" b="1" dirty="0"/>
          </a:p>
          <a:p>
            <a:pPr algn="just">
              <a:defRPr/>
            </a:pPr>
            <a:r>
              <a:rPr lang="cs-CZ" sz="1800" dirty="0"/>
              <a:t>Marketingové cíle</a:t>
            </a:r>
          </a:p>
          <a:p>
            <a:pPr>
              <a:defRPr/>
            </a:pPr>
            <a:r>
              <a:rPr lang="cs-CZ" sz="1800" dirty="0"/>
              <a:t>Marketingové strategie (zpravidla </a:t>
            </a:r>
          </a:p>
          <a:p>
            <a:pPr>
              <a:defRPr/>
            </a:pPr>
            <a:r>
              <a:rPr lang="cs-CZ" sz="1800" dirty="0"/>
              <a:t>Marketingové nástroje (mix)</a:t>
            </a:r>
          </a:p>
          <a:p>
            <a:pPr>
              <a:defRPr/>
            </a:pPr>
            <a:r>
              <a:rPr lang="cs-CZ" sz="1800" dirty="0"/>
              <a:t>Marketingový rozpočet, náklady (personální + všechny podpůrné aktivity)</a:t>
            </a:r>
          </a:p>
          <a:p>
            <a:pPr>
              <a:defRPr/>
            </a:pPr>
            <a:r>
              <a:rPr lang="cs-CZ" sz="1800" dirty="0"/>
              <a:t> Způsob vyhodnocování implementovaných marketingových aktivit</a:t>
            </a:r>
          </a:p>
          <a:p>
            <a:pPr>
              <a:defRPr/>
            </a:pPr>
            <a:r>
              <a:rPr lang="cs-CZ" sz="1800" dirty="0"/>
              <a:t>Jaká bude reflexe?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Marketingová strategie nevychází jen z kreativního přístupu, ale zejména z informací opřených o marketingový výzkum.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Čím </a:t>
            </a:r>
            <a:r>
              <a:rPr lang="cs-CZ" sz="1800" b="1" dirty="0"/>
              <a:t>užší zákaznický segment</a:t>
            </a:r>
            <a:r>
              <a:rPr lang="cs-CZ" sz="1800" dirty="0"/>
              <a:t>, tím lepší možnost komunikace. Strategie odpovídá segmentu. Proces STP.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Základní otázkou je, co chce podnik marketingovou strategií dosáhnout, po zodpovězení otázky se může tvořit marketingový mix. </a:t>
            </a:r>
          </a:p>
          <a:p>
            <a:pPr>
              <a:defRPr/>
            </a:pPr>
            <a:endParaRPr lang="cs-CZ" sz="18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DD43B6F-DE37-4788-A59E-D82CBEBF9622}"/>
              </a:ext>
            </a:extLst>
          </p:cNvPr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určení vlastností produktů/služeb a důkladné analýze trhu může následovat vymýšlení strategií a jejich zavádění. 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strategie vychází z vize společnosti a opírá se o provedené výzkumy a zjištěné informace. </a:t>
            </a:r>
          </a:p>
        </p:txBody>
      </p:sp>
    </p:spTree>
    <p:extLst>
      <p:ext uri="{BB962C8B-B14F-4D97-AF65-F5344CB8AC3E}">
        <p14:creationId xmlns:p14="http://schemas.microsoft.com/office/powerpoint/2010/main" val="24798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výroby (přeměna vstupů na výstupy – JAK?)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Patentová ochrana (průmyslový vzor, autorská práva…)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Materiál, zdroje, stroje, zásobování, testování, logistika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potřeby – budovy, stroje, materiál, energie, technologie, zaměstnanci (pracovní místa, výše mezd), ostatní výdaje, provozní výdaje…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produkční kapacita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logistika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dodavatelé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Výrobní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informace z podnikatelského plánu jsou zde transformovány do finančních výstupů, ukazatelů a hodnot.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se ale těší velkému zájmu investorů či bank.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Neprůstřelná a propracovaná finanční analýza a zejména </a:t>
            </a:r>
            <a:r>
              <a:rPr lang="cs-CZ" sz="1400" b="1" dirty="0"/>
              <a:t>fungující cash </a:t>
            </a:r>
            <a:r>
              <a:rPr lang="cs-CZ" sz="1400" b="1" dirty="0" err="1"/>
              <a:t>flow</a:t>
            </a:r>
            <a:r>
              <a:rPr lang="cs-CZ" sz="1400" b="1" dirty="0"/>
              <a:t>.</a:t>
            </a: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Finanční plán </a:t>
            </a:r>
            <a:r>
              <a:rPr lang="cs-CZ" sz="1400" dirty="0"/>
              <a:t>představuje zdroje financování podniku, jejich alokaci a následnou ziskovost.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Finanční ukazatele se dají vyčíslit vždy. I když podnik prozatím nemá žádné finanční údaje, </a:t>
            </a:r>
            <a:r>
              <a:rPr lang="cs-CZ" sz="1400" b="1" dirty="0"/>
              <a:t>může po analýze trhu vytvořit předpoklady</a:t>
            </a:r>
            <a:r>
              <a:rPr lang="cs-CZ" sz="1400" dirty="0"/>
              <a:t>, ze kterých se vychází během výpočtu finančních ukazatelů. Tyto předpoklady musí být dobře popsané a obhajitelné.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K přehlednosti finančního řízení přispívají jednoduché tabulky a grafy. Finanční předpověď podniku se uvádí až v </a:t>
            </a:r>
            <a:r>
              <a:rPr lang="cs-CZ" sz="1400" b="1" dirty="0"/>
              <a:t>horizontu pěti let</a:t>
            </a:r>
            <a:r>
              <a:rPr lang="cs-CZ" sz="1400" dirty="0"/>
              <a:t>, s tím, že první rok je popsán nejdetailněji.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3739"/>
            <a:ext cx="4187985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Finanční výkazy dle plánované právní formy podnikání. </a:t>
            </a:r>
            <a:r>
              <a:rPr lang="cs-CZ" sz="1600" b="1" dirty="0"/>
              <a:t>Detailnost</a:t>
            </a:r>
            <a:r>
              <a:rPr lang="cs-CZ" sz="1600" dirty="0"/>
              <a:t> položek: první rok-  měsíční hodnoty, 2.-3. rok - roční hodnoty) a výhled cca 5 let.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Vhodné zpracovat ve </a:t>
            </a:r>
            <a:r>
              <a:rPr lang="cs-CZ" sz="1600" b="1" dirty="0"/>
              <a:t>variantě</a:t>
            </a:r>
            <a:r>
              <a:rPr lang="cs-CZ" sz="1600" dirty="0"/>
              <a:t> – pesimistická, reálná a mírně optimistická.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jedné posuzujeme </a:t>
            </a:r>
            <a:r>
              <a:rPr lang="cs-CZ" sz="1600" b="1" dirty="0"/>
              <a:t>tržby (příjmy), </a:t>
            </a:r>
            <a:r>
              <a:rPr lang="cs-CZ" sz="1600" dirty="0"/>
              <a:t>očekáváné výnosy, zisk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druhé posuzujeme náklady (výdaje) – před zahájením podnikání, vložený kapitál, investice, startupové náklady, provozní náklady, mzdové náklady, výrobní náklady, marketingové náklady…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63997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Oblasti zájmu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Náklady před rozjezdem podnikání </a:t>
            </a:r>
          </a:p>
          <a:p>
            <a:pPr>
              <a:defRPr/>
            </a:pPr>
            <a:r>
              <a:rPr lang="cs-CZ" sz="1800" dirty="0"/>
              <a:t>Vložený kapitál (vlastní, cizí)</a:t>
            </a:r>
          </a:p>
          <a:p>
            <a:pPr>
              <a:defRPr/>
            </a:pPr>
            <a:r>
              <a:rPr lang="cs-CZ" sz="1800" dirty="0"/>
              <a:t>Příjmy z podnikání – marže</a:t>
            </a:r>
          </a:p>
          <a:p>
            <a:pPr>
              <a:defRPr/>
            </a:pPr>
            <a:r>
              <a:rPr lang="cs-CZ" sz="1800" dirty="0"/>
              <a:t>Předpoklady pro finanční výkazy a ukazatele</a:t>
            </a:r>
          </a:p>
          <a:p>
            <a:pPr>
              <a:defRPr/>
            </a:pPr>
            <a:r>
              <a:rPr lang="cs-CZ" sz="1800" dirty="0"/>
              <a:t>Odhadovaný výkaz zisku a ztrát</a:t>
            </a:r>
          </a:p>
          <a:p>
            <a:pPr>
              <a:defRPr/>
            </a:pPr>
            <a:r>
              <a:rPr lang="cs-CZ" sz="1800" dirty="0"/>
              <a:t>Odhadovaný výkaz cash-</a:t>
            </a:r>
            <a:r>
              <a:rPr lang="cs-CZ" sz="1800" dirty="0" err="1"/>
              <a:t>flow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Odhadovaná rozvaha</a:t>
            </a:r>
          </a:p>
          <a:p>
            <a:pPr>
              <a:defRPr/>
            </a:pPr>
            <a:r>
              <a:rPr lang="cs-CZ" sz="1800" dirty="0"/>
              <a:t>Finanční ukazatele – analýza bodu zvratu, ukazatele rentability, likvidity, aktivity, zadluženosti a další…dle potřeby.</a:t>
            </a:r>
          </a:p>
          <a:p>
            <a:pPr>
              <a:defRPr/>
            </a:pPr>
            <a:r>
              <a:rPr lang="cs-CZ" sz="1800" dirty="0"/>
              <a:t>Metody návratnosti investic (časová hodnota peněz apod.)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pojmem přílohy jsou myšleny všechny dokumenty nezařazené do předchozích sekcí a vztahující se k podnikatelské činnosti.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Dokumenty, které podporují, rozšiřují či ověřují údaje obsažené v podnikatelském plánu.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Řadíme mezi ně materiály např.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studie, finanční výkazy, výrobní postupy, technologické údaje o výrobcích, CV týmu, výbava podniku, smlouvy, reklamní nástroje, ceníky, prototyp výrobku, studie, výzkumy a jiné.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(11.) Přílohy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DDCA79B-D846-4D7A-A1EA-34FB9B751D0E}"/>
              </a:ext>
            </a:extLst>
          </p:cNvPr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Podnikatelský plán musí odpovídat realitě.</a:t>
            </a:r>
          </a:p>
          <a:p>
            <a:endParaRPr lang="cs-CZ" sz="1400" dirty="0"/>
          </a:p>
          <a:p>
            <a:r>
              <a:rPr lang="cs-CZ" sz="1400" dirty="0"/>
              <a:t>Finanční podklady založeny na věrohodných analýzách a predikcích.</a:t>
            </a:r>
          </a:p>
          <a:p>
            <a:endParaRPr lang="cs-CZ" sz="1400" dirty="0"/>
          </a:p>
          <a:p>
            <a:r>
              <a:rPr lang="cs-CZ" sz="1400" dirty="0"/>
              <a:t>Důraz na monetizaci podnikatelského nápadu.</a:t>
            </a:r>
          </a:p>
          <a:p>
            <a:endParaRPr lang="cs-CZ" sz="1400" dirty="0"/>
          </a:p>
          <a:p>
            <a:r>
              <a:rPr lang="cs-CZ" sz="1400" dirty="0"/>
              <a:t>Ujasnění si jakou hodnotu nabízíte a komu -dokonale znát svůj produkt/službu a svého zákazníka.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Psát stručně a výstižně.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Komplexnost plánu (alternativy, predikce, znalost prostředí, trhu, atd.) – může snižovat případná rizika spojená s jeho realizací.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jednotlivých požadavků (max. 60 bodů):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		20 bodů		                        HODNOCENÍ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		4 body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	36 bodů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Výsledná známka se skládá ze součtu všech dílčích částí</a:t>
            </a:r>
            <a:b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5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práce, prezentace, bodový zisk z testu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Hodnocení v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71469"/>
              </p:ext>
            </p:extLst>
          </p:nvPr>
        </p:nvGraphicFramePr>
        <p:xfrm>
          <a:off x="6084168" y="1975785"/>
          <a:ext cx="1512168" cy="2468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Známka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60-56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55-51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45-41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35-0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Obsahové zaměření předmětu – hlavní témata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1E86581-092B-48DB-922F-1BF5261D9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09802"/>
              </p:ext>
            </p:extLst>
          </p:nvPr>
        </p:nvGraphicFramePr>
        <p:xfrm>
          <a:off x="407548" y="845768"/>
          <a:ext cx="6756740" cy="3652222"/>
        </p:xfrm>
        <a:graphic>
          <a:graphicData uri="http://schemas.openxmlformats.org/drawingml/2006/table">
            <a:tbl>
              <a:tblPr/>
              <a:tblGrid>
                <a:gridCol w="6756740">
                  <a:extLst>
                    <a:ext uri="{9D8B030D-6E8A-4147-A177-3AD203B41FA5}">
                      <a16:colId xmlns:a16="http://schemas.microsoft.com/office/drawing/2014/main" val="3066807961"/>
                    </a:ext>
                  </a:extLst>
                </a:gridCol>
              </a:tblGrid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Úvodní informace, organizace předmětu, představení seminární práce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224066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Podnikatelská inspirace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432449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Podnikatelská příležitost a zákaznická perspektiva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482613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Business Model Canvas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94780"/>
                  </a:ext>
                </a:extLst>
              </a:tr>
              <a:tr h="3308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Formální a legislativní nároky na založení firmy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78083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Alternativy financování podnikání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90617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Finanční plán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07962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Start-up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86682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Podnikatelské riziko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41662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Lean Startup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01305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Technicko-ekonomická studie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17855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Význam kvality v podnikání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67554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Příklady úspěšých podnikatelů a startupů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35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62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Zakládání podniku. Karviná: SU OPF. 2020. ISBN 978-80-7510-399-4.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KORÁB, V., PETERKA, J., REŽŇÁKOVÁ, M. Podnikatelský plán. Brno: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Press, 2007.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90-247-0939-2.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FOTR, J., SOUČEK, I.  Podnikatelský záměr a investiční rozhodování. Praha: Grada Publishing, 2005.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80-7169-812-1. 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J., SVOBODOVÁ, I., SKOPAL, P., ORLÍK, T. Podnikatelský plán a strategie. Praha: Grada Publishing, 2011. ISBN 978-80-247-4103-1.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 ŘEHOŘ, V. Základy podnikání: teoretické poznatky, příklady a zkušenosti českých podnikatelů, Grada Publishing, 2010. ISBN 978-80-247-3339-5.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další zdroje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H. 2017.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Bob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Dorf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Owner´s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Step-By-Step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Great Company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Maurya. 2012.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Lean:Interate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to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2011. The Lean Startup: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Innovation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Radically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Lipp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Yves Pigneur. 2015. Tvorba business modelů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Priestley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2015. Revoluce v podnikání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Fried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Heinemeier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Hansson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2010. RESTART – průvodce podnikatelským minimalismem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Reid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Hoffman a Ben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Casnocha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2013. Váš osobní Start UP: Připravte se na budoucnost, investujte do sebe, změňte svou kariéru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Svobodobá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Michal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Od nápadu k podnikatelskému plánu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Začni vydělávat na tom, co tě baví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5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5771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Business Model pro krávu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dá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monetizovat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kráva – produkt mléko…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Let´s play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FD601F-63DA-460A-A1E2-BE231371B6F1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08712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jedna kráva  = 8 byznys modelů…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BE8483-4289-4618-A72E-76B45FF3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53" t="9875" r="4353" b="70009"/>
          <a:stretch/>
        </p:blipFill>
        <p:spPr>
          <a:xfrm>
            <a:off x="-126269" y="654608"/>
            <a:ext cx="2376264" cy="437014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9F7A1E2-02B7-4C0D-A8B9-0C9808A5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00" b="49303"/>
          <a:stretch/>
        </p:blipFill>
        <p:spPr>
          <a:xfrm>
            <a:off x="2284239" y="663405"/>
            <a:ext cx="2350195" cy="43613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EAFB31C-FC5B-4F24-8C9B-CC7411C8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0" b="29000"/>
          <a:stretch/>
        </p:blipFill>
        <p:spPr>
          <a:xfrm>
            <a:off x="4668679" y="652448"/>
            <a:ext cx="2279586" cy="43554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BCCFFC5-385E-43ED-AB80-00632F42C725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11C1FD-4ABE-4FEC-ACBD-98223AD7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00" b="8000"/>
          <a:stretch/>
        </p:blipFill>
        <p:spPr>
          <a:xfrm>
            <a:off x="6982510" y="652447"/>
            <a:ext cx="2161491" cy="43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11085</TotalTime>
  <Words>3265</Words>
  <Application>Microsoft Office PowerPoint</Application>
  <PresentationFormat>Předvádění na obrazovce (16:9)</PresentationFormat>
  <Paragraphs>589</Paragraphs>
  <Slides>40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Enriqueta</vt:lpstr>
      <vt:lpstr>Times New Roman</vt:lpstr>
      <vt:lpstr>Wingdings</vt:lpstr>
      <vt:lpstr>SLU</vt:lpstr>
      <vt:lpstr>Zakládání podniku  a investování  1.TUTORIÁL </vt:lpstr>
      <vt:lpstr>Cíl předmětu</vt:lpstr>
      <vt:lpstr>Podmínky pro úspěšné zakončení</vt:lpstr>
      <vt:lpstr>Hodnocení v předmětu</vt:lpstr>
      <vt:lpstr>Obsahové zaměření předmětu – hlavní témata</vt:lpstr>
      <vt:lpstr>Literatura</vt:lpstr>
      <vt:lpstr>Literatura</vt:lpstr>
      <vt:lpstr>ICE Break </vt:lpstr>
      <vt:lpstr>Možnosti jedna kráva  = 8 byznys modelů…</vt:lpstr>
      <vt:lpstr>Informace k seminární práci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151</cp:revision>
  <dcterms:created xsi:type="dcterms:W3CDTF">2016-07-06T15:42:34Z</dcterms:created>
  <dcterms:modified xsi:type="dcterms:W3CDTF">2023-02-13T15:12:40Z</dcterms:modified>
</cp:coreProperties>
</file>