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8" r:id="rId2"/>
    <p:sldId id="263" r:id="rId3"/>
    <p:sldId id="410" r:id="rId4"/>
    <p:sldId id="411" r:id="rId5"/>
    <p:sldId id="417" r:id="rId6"/>
    <p:sldId id="412" r:id="rId7"/>
    <p:sldId id="413" r:id="rId8"/>
    <p:sldId id="414" r:id="rId9"/>
    <p:sldId id="391" r:id="rId10"/>
    <p:sldId id="392" r:id="rId11"/>
    <p:sldId id="393" r:id="rId12"/>
    <p:sldId id="418" r:id="rId13"/>
    <p:sldId id="421" r:id="rId14"/>
    <p:sldId id="427" r:id="rId15"/>
    <p:sldId id="424" r:id="rId16"/>
    <p:sldId id="428" r:id="rId17"/>
    <p:sldId id="426" r:id="rId18"/>
    <p:sldId id="429" r:id="rId19"/>
    <p:sldId id="422" r:id="rId20"/>
    <p:sldId id="398" r:id="rId21"/>
    <p:sldId id="397" r:id="rId22"/>
    <p:sldId id="400" r:id="rId23"/>
    <p:sldId id="430" r:id="rId24"/>
    <p:sldId id="432" r:id="rId25"/>
    <p:sldId id="402" r:id="rId26"/>
    <p:sldId id="433" r:id="rId27"/>
    <p:sldId id="434" r:id="rId28"/>
    <p:sldId id="431" r:id="rId29"/>
    <p:sldId id="403" r:id="rId30"/>
    <p:sldId id="435" r:id="rId31"/>
    <p:sldId id="436" r:id="rId32"/>
    <p:sldId id="437" r:id="rId33"/>
    <p:sldId id="404" r:id="rId34"/>
    <p:sldId id="406" r:id="rId35"/>
    <p:sldId id="407" r:id="rId36"/>
    <p:sldId id="438" r:id="rId37"/>
    <p:sldId id="408" r:id="rId38"/>
    <p:sldId id="442" r:id="rId39"/>
    <p:sldId id="416" r:id="rId40"/>
    <p:sldId id="440" r:id="rId41"/>
    <p:sldId id="441" r:id="rId42"/>
    <p:sldId id="439" r:id="rId43"/>
    <p:sldId id="287" r:id="rId44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90" autoAdjust="0"/>
  </p:normalViewPr>
  <p:slideViewPr>
    <p:cSldViewPr snapToGrid="0">
      <p:cViewPr varScale="1">
        <p:scale>
          <a:sx n="124" d="100"/>
          <a:sy n="124" d="100"/>
        </p:scale>
        <p:origin x="12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69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553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20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06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474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523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831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120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79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22.04.2022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algn="l"/>
            <a:endParaRPr lang="cs-CZ" sz="3000" b="1" dirty="0"/>
          </a:p>
          <a:p>
            <a:pPr lvl="0"/>
            <a:endParaRPr lang="cs-CZ" sz="3000" b="1" cap="all" dirty="0"/>
          </a:p>
          <a:p>
            <a:pPr lvl="0"/>
            <a:endParaRPr lang="cs-CZ" sz="3000" b="1" cap="all" dirty="0"/>
          </a:p>
          <a:p>
            <a:pPr lvl="0"/>
            <a:r>
              <a:rPr lang="cs-CZ" sz="3000" b="1" cap="all" dirty="0"/>
              <a:t>Logistika</a:t>
            </a:r>
          </a:p>
          <a:p>
            <a:pPr lvl="0"/>
            <a:r>
              <a:rPr lang="cs-CZ" sz="3000" b="1" cap="all" dirty="0"/>
              <a:t>-</a:t>
            </a:r>
          </a:p>
          <a:p>
            <a:pPr lvl="0"/>
            <a:r>
              <a:rPr lang="cs-CZ" sz="2600" b="1" cap="all" dirty="0"/>
              <a:t>Automatické skladové systémy</a:t>
            </a:r>
          </a:p>
          <a:p>
            <a:pPr lvl="0"/>
            <a:r>
              <a:rPr lang="cs-CZ" sz="2600" b="1" cap="all" dirty="0"/>
              <a:t>Obaly, reverzní  logistika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858770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800" b="1" i="1" dirty="0">
                <a:solidFill>
                  <a:srgbClr val="002060"/>
                </a:solidFill>
              </a:rPr>
              <a:t>Cílem přednášky je pojednat o automatických skladových systémech, o logistické úloze obalu a reverzní logistice</a:t>
            </a:r>
            <a:endParaRPr lang="en-GB" sz="18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Garant předmětu a přednášející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49D393E-E16F-4A85-ACDE-5B44BAC48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749946"/>
            <a:ext cx="3557588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38B4602-9A5B-4234-B31C-FBA6CE720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57" y="1154421"/>
            <a:ext cx="2364581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6C347F4-1B4C-41C1-8DD0-8730D330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243" y="2963302"/>
            <a:ext cx="2807970" cy="172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329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69DE0A0D-A06F-47D3-8914-8038C58DC17E}"/>
              </a:ext>
            </a:extLst>
          </p:cNvPr>
          <p:cNvGrpSpPr/>
          <p:nvPr/>
        </p:nvGrpSpPr>
        <p:grpSpPr>
          <a:xfrm>
            <a:off x="155846" y="570455"/>
            <a:ext cx="8702349" cy="3855482"/>
            <a:chOff x="155846" y="570455"/>
            <a:chExt cx="8702349" cy="3855482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07644DAE-AE75-46F6-AEF7-4242CE6082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0"/>
            <a:stretch/>
          </p:blipFill>
          <p:spPr bwMode="auto">
            <a:xfrm>
              <a:off x="155846" y="570455"/>
              <a:ext cx="2987050" cy="287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104989FC-C745-4A75-8FE3-2090599E3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572" t="12099" r="48095" b="5502"/>
            <a:stretch/>
          </p:blipFill>
          <p:spPr>
            <a:xfrm>
              <a:off x="6216615" y="2007778"/>
              <a:ext cx="2641580" cy="169527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B3BAF21C-0FE2-4EFA-BCB9-7C61C07FA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231" t="41164" r="63942" b="35696"/>
            <a:stretch/>
          </p:blipFill>
          <p:spPr>
            <a:xfrm>
              <a:off x="3418051" y="1084315"/>
              <a:ext cx="2523409" cy="166628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DC49E240-676B-4389-A524-05D1EB8B3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714" t="36084" r="61810" b="29206"/>
            <a:stretch/>
          </p:blipFill>
          <p:spPr>
            <a:xfrm>
              <a:off x="3727268" y="3354782"/>
              <a:ext cx="1689463" cy="1071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319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97741A0-E87D-485C-A792-757FD06250D3}"/>
              </a:ext>
            </a:extLst>
          </p:cNvPr>
          <p:cNvSpPr/>
          <p:nvPr/>
        </p:nvSpPr>
        <p:spPr>
          <a:xfrm>
            <a:off x="1082040" y="1326492"/>
            <a:ext cx="6195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https://www.youtube.com/watch?v=kom4cD6pbsk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C673DD6-04B2-40FB-A33D-5109DEF3500B}"/>
              </a:ext>
            </a:extLst>
          </p:cNvPr>
          <p:cNvSpPr/>
          <p:nvPr/>
        </p:nvSpPr>
        <p:spPr>
          <a:xfrm>
            <a:off x="1082040" y="1731857"/>
            <a:ext cx="6606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https://www.youtube.com/watch?v=FDYSP9jZMw8</a:t>
            </a:r>
          </a:p>
        </p:txBody>
      </p:sp>
    </p:spTree>
    <p:extLst>
      <p:ext uri="{BB962C8B-B14F-4D97-AF65-F5344CB8AC3E}">
        <p14:creationId xmlns:p14="http://schemas.microsoft.com/office/powerpoint/2010/main" val="1430638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</a:pPr>
            <a:r>
              <a:rPr lang="cs-CZ" sz="2600" b="1" cap="all" dirty="0">
                <a:solidFill>
                  <a:srgbClr val="307871"/>
                </a:solidFill>
              </a:rPr>
              <a:t>Balení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těsná spojitost se skladováním a manipulací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vliv na celkovou kvalitu, skladovou efektivnost a výkonnost 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procesy balení mají dopad na </a:t>
            </a:r>
            <a:r>
              <a:rPr lang="cs-CZ" sz="2200" b="1" dirty="0"/>
              <a:t>marketing</a:t>
            </a:r>
            <a:r>
              <a:rPr lang="cs-CZ" sz="2200" dirty="0"/>
              <a:t> a </a:t>
            </a:r>
            <a:r>
              <a:rPr lang="cs-CZ" sz="2200" b="1" dirty="0"/>
              <a:t>logistiku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vztah balení a nákladů byl často podceňován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65328F7-34C6-483C-B8E5-0014EAA09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77" y="2954836"/>
            <a:ext cx="1679802" cy="19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82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199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/>
              <a:t>Logistické funkce obalu</a:t>
            </a:r>
          </a:p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1. uzavření výrobku</a:t>
            </a:r>
          </a:p>
          <a:p>
            <a:pPr marL="342900" lvl="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ochrana životního prostředí</a:t>
            </a:r>
          </a:p>
          <a:p>
            <a:pPr marL="342900" lvl="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výrobek se nepoškodí</a:t>
            </a:r>
          </a:p>
          <a:p>
            <a:pPr marL="342900" lvl="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výrobek se nepoztrácí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EAA1D2-AB5F-4B31-B488-079911006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398" y="1552624"/>
            <a:ext cx="22288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13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2472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2. ochrana výrobku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před poškozením nebo ztrátami v důsledku vnějších vlivů: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vlhkost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prach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hmyz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infikování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E35DBC8-C65A-4F1E-9508-EAF38CA7A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341" y="2045385"/>
            <a:ext cx="2583316" cy="24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53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3. rozdělení výrobku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zmenšení výstupu průmyslové výroby na spotřebitelskou velikost</a:t>
            </a:r>
            <a:endParaRPr lang="cs-CZ" sz="2200" b="1" dirty="0">
              <a:solidFill>
                <a:srgbClr val="FF0000"/>
              </a:solidFill>
            </a:endParaRPr>
          </a:p>
          <a:p>
            <a:pPr lvl="1">
              <a:spcBef>
                <a:spcPts val="430"/>
              </a:spcBef>
            </a:pPr>
            <a:endParaRPr lang="cs-CZ" sz="2200" b="1" dirty="0">
              <a:solidFill>
                <a:srgbClr val="FF0000"/>
              </a:solidFill>
            </a:endParaRPr>
          </a:p>
          <a:p>
            <a:pPr marL="0" lvl="1">
              <a:spcBef>
                <a:spcPts val="430"/>
              </a:spcBef>
            </a:pPr>
            <a:endParaRPr lang="cs-CZ" sz="2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3EBC6D4-54A4-4668-95DF-03A83E898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284" y="1999398"/>
            <a:ext cx="1117605" cy="145687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9E04770-790E-4FCD-B7F7-3BD527422E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44"/>
          <a:stretch/>
        </p:blipFill>
        <p:spPr>
          <a:xfrm rot="554215">
            <a:off x="7330451" y="2805395"/>
            <a:ext cx="1098625" cy="163734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D2C262F-3A72-4F66-991A-E5BBBB1D5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859" y="2294165"/>
            <a:ext cx="1075551" cy="145544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7AF20CF-57DB-4B17-8C06-66F94769E3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05"/>
          <a:stretch/>
        </p:blipFill>
        <p:spPr>
          <a:xfrm rot="20527947">
            <a:off x="5761068" y="3284138"/>
            <a:ext cx="980750" cy="14445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95B8FF8-E995-40E4-8F68-A37D1D18B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62" y="2228851"/>
            <a:ext cx="3138625" cy="1998042"/>
          </a:xfrm>
          <a:prstGeom prst="rect">
            <a:avLst/>
          </a:prstGeom>
        </p:spPr>
      </p:pic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D3A16201-CDBD-4A15-93C5-A5F26DC6CA88}"/>
              </a:ext>
            </a:extLst>
          </p:cNvPr>
          <p:cNvCxnSpPr>
            <a:cxnSpLocks/>
          </p:cNvCxnSpPr>
          <p:nvPr/>
        </p:nvCxnSpPr>
        <p:spPr>
          <a:xfrm>
            <a:off x="3771900" y="2990552"/>
            <a:ext cx="63073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256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4. sjednocení velikostí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sdružení primárních balení do sekundárních, která mají jednotnou standardizovanou velikost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snížení nutného počtu manipulací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7ED597-EE7D-45EE-9D6C-2B29B77AA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06" y="2965758"/>
            <a:ext cx="3031321" cy="19721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4B010A4-9341-4979-B9C3-CB12A25B7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904" y="2278952"/>
            <a:ext cx="2827915" cy="207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15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5. vhodnost pro spotřebitele</a:t>
            </a:r>
          </a:p>
          <a:p>
            <a:pPr marL="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zákazník nemusí vynakládat příliš mnoho času a úsilí, než se k výrobku dostane</a:t>
            </a:r>
          </a:p>
          <a:p>
            <a:pPr lvl="1">
              <a:spcBef>
                <a:spcPts val="430"/>
              </a:spcBef>
            </a:pPr>
            <a:endParaRPr lang="cs-CZ" sz="2200" b="1" dirty="0">
              <a:solidFill>
                <a:srgbClr val="FF0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DBB2B5-98FD-46F3-B742-474711D39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02" y="2369012"/>
            <a:ext cx="2107653" cy="214588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34EDA87-77BB-4E6F-89FC-1742F6A1B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51501">
            <a:off x="6484598" y="2028105"/>
            <a:ext cx="960888" cy="168347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515B30C-23B3-47F4-9179-2FAE09958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34092">
            <a:off x="3457120" y="1848696"/>
            <a:ext cx="2320019" cy="15040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9ADF22-BA7A-44AB-93AE-784D2F02B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1680">
            <a:off x="4614011" y="3373038"/>
            <a:ext cx="2347686" cy="153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59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DFC3327-587E-4C6A-8444-49EA167A15E2}"/>
              </a:ext>
            </a:extLst>
          </p:cNvPr>
          <p:cNvSpPr/>
          <p:nvPr/>
        </p:nvSpPr>
        <p:spPr>
          <a:xfrm>
            <a:off x="489857" y="628601"/>
            <a:ext cx="7390763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6. komunikace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použití jednoznačných, snadno pochopitelných symbolů</a:t>
            </a:r>
          </a:p>
          <a:p>
            <a:pPr marL="342900" lvl="1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čárové kódy</a:t>
            </a:r>
            <a:endParaRPr lang="cs-CZ" sz="2200" b="1" dirty="0">
              <a:solidFill>
                <a:srgbClr val="FF0000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BE63E57-F19A-4F3A-A3AF-53312ABD7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456" y="2278952"/>
            <a:ext cx="6532789" cy="282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58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000" b="1" dirty="0"/>
          </a:p>
          <a:p>
            <a:pPr lvl="0"/>
            <a:endParaRPr lang="cs-CZ" sz="3600" b="1" cap="all" dirty="0"/>
          </a:p>
          <a:p>
            <a:pPr lvl="0"/>
            <a:r>
              <a:rPr lang="cs-CZ" sz="3100" b="1" dirty="0"/>
              <a:t>Logistika</a:t>
            </a:r>
          </a:p>
          <a:p>
            <a:pPr lvl="0"/>
            <a:r>
              <a:rPr lang="cs-CZ" sz="3100" b="1" dirty="0"/>
              <a:t>-</a:t>
            </a:r>
          </a:p>
          <a:p>
            <a:pPr lvl="0"/>
            <a:r>
              <a:rPr lang="cs-CZ" sz="3100" b="1" dirty="0"/>
              <a:t>Automatické skladové systémy, obaly, reverzní logistika</a:t>
            </a:r>
          </a:p>
          <a:p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547847"/>
            <a:ext cx="3604568" cy="2223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Automatické skladové systémy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Logistická funkce obalu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Reverzní logistika v různém úhlu pojetí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Příklady recyklace vybraných odpadů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002060"/>
                </a:solidFill>
                <a:cs typeface="Arial" panose="020B0604020202020204" pitchFamily="34" charset="0"/>
              </a:rPr>
              <a:t>Zelená logistika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Struktura přednášky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652557F-8731-4C4A-9446-913D8CD070A1}"/>
              </a:ext>
            </a:extLst>
          </p:cNvPr>
          <p:cNvSpPr/>
          <p:nvPr/>
        </p:nvSpPr>
        <p:spPr>
          <a:xfrm>
            <a:off x="613710" y="628601"/>
            <a:ext cx="7266910" cy="234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ea typeface="Calibri" panose="020F0502020204030204" pitchFamily="34" charset="0"/>
              </a:rPr>
              <a:t>pozitiva</a:t>
            </a:r>
            <a:r>
              <a:rPr lang="cs-CZ" sz="2200" b="1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cs-CZ" sz="2200" dirty="0">
                <a:solidFill>
                  <a:srgbClr val="000000"/>
                </a:solidFill>
                <a:ea typeface="Calibri" panose="020F0502020204030204" pitchFamily="34" charset="0"/>
              </a:rPr>
              <a:t>kvalitního a dobře zvoleného balení:</a:t>
            </a:r>
            <a:endParaRPr lang="cs-CZ" sz="2200" dirty="0"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</a:rPr>
              <a:t>nižší náklady na dopravu</a:t>
            </a:r>
            <a:endParaRPr lang="cs-CZ" dirty="0"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</a:rPr>
              <a:t>lepší vytížení skladů i dopravních prostředků</a:t>
            </a:r>
            <a:endParaRPr lang="cs-CZ" dirty="0"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</a:rPr>
              <a:t>snížení míry poškozování zboží a požadavků na speciální manipulaci</a:t>
            </a:r>
            <a:endParaRPr lang="cs-CZ" dirty="0"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</a:rPr>
              <a:t>snížení nákladů na likvidaci materiálů</a:t>
            </a:r>
            <a:endParaRPr lang="cs-CZ" dirty="0">
              <a:ea typeface="Calibri" panose="020F0502020204030204" pitchFamily="34" charset="0"/>
            </a:endParaRP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ea typeface="Calibri" panose="020F0502020204030204" pitchFamily="34" charset="0"/>
              </a:rPr>
              <a:t>snížení objemu odpadových produktů (vratné obaly)</a:t>
            </a:r>
            <a:endParaRPr lang="cs-CZ" dirty="0">
              <a:ea typeface="Calibri" panose="020F050202020403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B5FD3DE-5C9F-47AD-AD97-99BBFAA6A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3220130"/>
            <a:ext cx="34099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44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579ADF2-877C-4B39-A9DA-D00904C4D595}"/>
              </a:ext>
            </a:extLst>
          </p:cNvPr>
          <p:cNvSpPr/>
          <p:nvPr/>
        </p:nvSpPr>
        <p:spPr>
          <a:xfrm>
            <a:off x="620486" y="628601"/>
            <a:ext cx="7129754" cy="2728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faktory ovlivňující balení: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standardizace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ceny/náklady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přizpůsobivost výrobku nebo balení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úroveň ochrany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schopnost manipulace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 err="1"/>
              <a:t>balitelnost</a:t>
            </a:r>
            <a:r>
              <a:rPr lang="cs-CZ" dirty="0"/>
              <a:t> výrobku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možnost opětovného použití a recyklovatelnost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51E5D7-5C34-4B28-81D1-9501C998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164" y="2394770"/>
            <a:ext cx="1430499" cy="191868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A3069C4-79D1-4E00-AA06-1A89805F3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392" y="3659632"/>
            <a:ext cx="2049236" cy="13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55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3966E29-EC53-4891-AF1B-282E2EA81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003"/>
            <a:ext cx="9001125" cy="461962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C111EA1-10E4-49D3-A9D5-6C79965DF453}"/>
              </a:ext>
            </a:extLst>
          </p:cNvPr>
          <p:cNvSpPr/>
          <p:nvPr/>
        </p:nvSpPr>
        <p:spPr>
          <a:xfrm>
            <a:off x="595993" y="628601"/>
            <a:ext cx="7349942" cy="321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10000"/>
              </a:lnSpc>
              <a:spcBef>
                <a:spcPts val="430"/>
              </a:spcBef>
              <a:spcAft>
                <a:spcPts val="700"/>
              </a:spcAft>
            </a:pPr>
            <a:r>
              <a:rPr lang="cs-CZ" sz="2600" b="1" cap="all" dirty="0">
                <a:solidFill>
                  <a:srgbClr val="307871"/>
                </a:solidFill>
              </a:rPr>
              <a:t>Zpětná (Reverzní) logistika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z počátku opomíjena, dnes předmět zájmu</a:t>
            </a:r>
          </a:p>
          <a:p>
            <a:pPr marL="342900" indent="-342900" algn="just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nutnost řešit tok výrobků z koncového místa užití zpět do místa jeho vzniku (zpětným (reverzním) směrem)</a:t>
            </a:r>
            <a:endParaRPr lang="cs-CZ" sz="22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původně spojována pouze s recyklací výrobků a obalů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zabývá se toky použitých výrobků, obalů a odpadových materiálů, které vychází od spotřebitele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4D46A13-D7DD-4022-AFC3-B26B85697951}"/>
              </a:ext>
            </a:extLst>
          </p:cNvPr>
          <p:cNvGrpSpPr/>
          <p:nvPr/>
        </p:nvGrpSpPr>
        <p:grpSpPr>
          <a:xfrm>
            <a:off x="3135086" y="3714750"/>
            <a:ext cx="2918731" cy="1012714"/>
            <a:chOff x="2245179" y="3432018"/>
            <a:chExt cx="4176032" cy="1564867"/>
          </a:xfrm>
        </p:grpSpPr>
        <p:sp>
          <p:nvSpPr>
            <p:cNvPr id="2" name="Šipka: doprava 1">
              <a:extLst>
                <a:ext uri="{FF2B5EF4-FFF2-40B4-BE49-F238E27FC236}">
                  <a16:creationId xmlns:a16="http://schemas.microsoft.com/office/drawing/2014/main" id="{4C6A3712-024E-4544-AE01-58AC8DB6BB00}"/>
                </a:ext>
              </a:extLst>
            </p:cNvPr>
            <p:cNvSpPr/>
            <p:nvPr/>
          </p:nvSpPr>
          <p:spPr>
            <a:xfrm>
              <a:off x="2245179" y="3432018"/>
              <a:ext cx="3094265" cy="857250"/>
            </a:xfrm>
            <a:prstGeom prst="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Šipka: doprava 6">
              <a:extLst>
                <a:ext uri="{FF2B5EF4-FFF2-40B4-BE49-F238E27FC236}">
                  <a16:creationId xmlns:a16="http://schemas.microsoft.com/office/drawing/2014/main" id="{3EFB2951-2BB5-498E-BCB5-29769D4344C4}"/>
                </a:ext>
              </a:extLst>
            </p:cNvPr>
            <p:cNvSpPr/>
            <p:nvPr/>
          </p:nvSpPr>
          <p:spPr>
            <a:xfrm rot="10800000">
              <a:off x="3326946" y="4139635"/>
              <a:ext cx="3094265" cy="85725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071663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C111EA1-10E4-49D3-A9D5-6C79965DF453}"/>
              </a:ext>
            </a:extLst>
          </p:cNvPr>
          <p:cNvSpPr/>
          <p:nvPr/>
        </p:nvSpPr>
        <p:spPr>
          <a:xfrm>
            <a:off x="595993" y="628601"/>
            <a:ext cx="69641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odvoz odpadu ve formě spotřebovaných výrobků a vráceného, tedy reklamovaného zboží</a:t>
            </a:r>
            <a:endParaRPr lang="cs-CZ" sz="22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podpora alternativního využití výrobků a obalů, které byly již jednou využity nebo nemohou být prodány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veškerá činnost spojenou s produktem, která následuje za bodem prodeje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pohled maloobchodu vs. pohled výrobce</a:t>
            </a:r>
          </a:p>
        </p:txBody>
      </p:sp>
    </p:spTree>
    <p:extLst>
      <p:ext uri="{BB962C8B-B14F-4D97-AF65-F5344CB8AC3E}">
        <p14:creationId xmlns:p14="http://schemas.microsoft.com/office/powerpoint/2010/main" val="327761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01715DB-23B2-4ADD-AFC0-9D508015FDEC}"/>
              </a:ext>
            </a:extLst>
          </p:cNvPr>
          <p:cNvSpPr/>
          <p:nvPr/>
        </p:nvSpPr>
        <p:spPr>
          <a:xfrm>
            <a:off x="881743" y="628601"/>
            <a:ext cx="623751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3 úzká pojetí zpětné logistiky: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činnost spojená s přebalením a opětovným prodejem vráceného zboží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soubor aktivit podporujících materiálovou recyklaci 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organizace a řízení komplikovanějších způsobů zhodnocování starých výrobků </a:t>
            </a:r>
          </a:p>
        </p:txBody>
      </p:sp>
    </p:spTree>
    <p:extLst>
      <p:ext uri="{BB962C8B-B14F-4D97-AF65-F5344CB8AC3E}">
        <p14:creationId xmlns:p14="http://schemas.microsoft.com/office/powerpoint/2010/main" val="253074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C111EA1-10E4-49D3-A9D5-6C79965DF453}"/>
              </a:ext>
            </a:extLst>
          </p:cNvPr>
          <p:cNvSpPr/>
          <p:nvPr/>
        </p:nvSpPr>
        <p:spPr>
          <a:xfrm>
            <a:off x="718457" y="440822"/>
            <a:ext cx="6964136" cy="3241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30"/>
              </a:spcBef>
              <a:spcAft>
                <a:spcPts val="0"/>
              </a:spcAft>
            </a:pPr>
            <a:r>
              <a:rPr lang="cs-CZ" sz="2200" b="1" dirty="0"/>
              <a:t>Obecná definice:</a:t>
            </a:r>
          </a:p>
          <a:p>
            <a:pPr algn="just">
              <a:spcBef>
                <a:spcPts val="430"/>
              </a:spcBef>
              <a:spcAft>
                <a:spcPts val="0"/>
              </a:spcAft>
            </a:pPr>
            <a:br>
              <a:rPr lang="cs-CZ" sz="2200" dirty="0"/>
            </a:br>
            <a:r>
              <a:rPr lang="cs-CZ" sz="2200" dirty="0"/>
              <a:t>Hlavní náplní </a:t>
            </a:r>
            <a:r>
              <a:rPr lang="cs-CZ" sz="2200" b="1" dirty="0"/>
              <a:t>reverzní logistiky</a:t>
            </a:r>
            <a:r>
              <a:rPr lang="cs-CZ" sz="2200" dirty="0"/>
              <a:t> je sběr, třídění, demontáž a zpracování použitých výrobků, součástek, vedlejších produktů, nadbytečných zásob a obalového materiálu, s cílem je zajistit jejich nové využití, nebo materiálové zhodnocení způsobem, který je šetrný k životnímu prostředí a ekonomicky zajímavý. </a:t>
            </a:r>
            <a:endParaRPr lang="cs-CZ" sz="2200" dirty="0">
              <a:solidFill>
                <a:srgbClr val="000000"/>
              </a:solidFill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1C65A2A-9132-496D-A64A-1E6A74384317}"/>
              </a:ext>
            </a:extLst>
          </p:cNvPr>
          <p:cNvGrpSpPr/>
          <p:nvPr/>
        </p:nvGrpSpPr>
        <p:grpSpPr>
          <a:xfrm>
            <a:off x="3502541" y="3571690"/>
            <a:ext cx="1395968" cy="1130988"/>
            <a:chOff x="3792415" y="3382397"/>
            <a:chExt cx="1395968" cy="113098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3140ED-CE8B-47E0-A204-536032F00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3792415" y="3382398"/>
              <a:ext cx="486508" cy="1130987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6944055A-4734-447E-BDAD-B3DA79D6D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247145" y="3382398"/>
              <a:ext cx="486508" cy="113098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7451FE2C-BD7F-4389-A62B-568B503BA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330" t="46656" r="65350" b="31355"/>
            <a:stretch/>
          </p:blipFill>
          <p:spPr>
            <a:xfrm>
              <a:off x="4701875" y="3382397"/>
              <a:ext cx="486508" cy="1130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3977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3CCB70D-B10D-47F7-AE1A-0F111F02BACF}"/>
              </a:ext>
            </a:extLst>
          </p:cNvPr>
          <p:cNvSpPr/>
          <p:nvPr/>
        </p:nvSpPr>
        <p:spPr>
          <a:xfrm>
            <a:off x="604157" y="628601"/>
            <a:ext cx="7276464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430"/>
              </a:spcBef>
            </a:pPr>
            <a:r>
              <a:rPr lang="cs-CZ" sz="2000" b="1" dirty="0"/>
              <a:t>Nástroje zpětné logistiky 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cs-CZ" dirty="0"/>
          </a:p>
          <a:p>
            <a:pPr marL="0" lvl="1" indent="-342900">
              <a:spcBef>
                <a:spcPts val="430"/>
              </a:spcBef>
              <a:buFont typeface="+mj-lt"/>
              <a:buAutoNum type="arabicPeriod"/>
            </a:pPr>
            <a:r>
              <a:rPr lang="cs-CZ" sz="2200" b="1" dirty="0" err="1">
                <a:solidFill>
                  <a:srgbClr val="FF0000"/>
                </a:solidFill>
              </a:rPr>
              <a:t>push</a:t>
            </a:r>
            <a:r>
              <a:rPr lang="cs-CZ" sz="2200" b="1" dirty="0">
                <a:solidFill>
                  <a:srgbClr val="FF0000"/>
                </a:solidFill>
              </a:rPr>
              <a:t> nástroje: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zásahy státu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protesty občanských iniciativ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směrnice odvětvových svazů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směrnice pro poskytování úvěrů a grantů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ekologickou uvědomělost zaměstnanců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ekologické chování konkurence </a:t>
            </a:r>
          </a:p>
        </p:txBody>
      </p:sp>
    </p:spTree>
    <p:extLst>
      <p:ext uri="{BB962C8B-B14F-4D97-AF65-F5344CB8AC3E}">
        <p14:creationId xmlns:p14="http://schemas.microsoft.com/office/powerpoint/2010/main" val="5369745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C111EA1-10E4-49D3-A9D5-6C79965DF453}"/>
              </a:ext>
            </a:extLst>
          </p:cNvPr>
          <p:cNvSpPr/>
          <p:nvPr/>
        </p:nvSpPr>
        <p:spPr>
          <a:xfrm>
            <a:off x="595993" y="628601"/>
            <a:ext cx="5380264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30"/>
              </a:spcBef>
              <a:spcAft>
                <a:spcPts val="0"/>
              </a:spcAft>
            </a:pPr>
            <a:r>
              <a:rPr lang="cs-CZ" sz="2200" b="1" dirty="0"/>
              <a:t>Příklad: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/>
              <a:t>některým podnikům je zákonem</a:t>
            </a:r>
            <a:br>
              <a:rPr lang="cs-CZ" sz="2200" dirty="0"/>
            </a:br>
            <a:r>
              <a:rPr lang="cs-CZ" sz="2200" dirty="0"/>
              <a:t>dána povinnost odebírat své výrobky zpět, např. baterie, a zajistit jejich ekologickou likvidaci</a:t>
            </a:r>
            <a:endParaRPr lang="cs-CZ" sz="220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B2DC3A9-E0F4-44BE-AAED-DE72C4957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907" y="1103366"/>
            <a:ext cx="2656338" cy="3834493"/>
          </a:xfrm>
          <a:prstGeom prst="rect">
            <a:avLst/>
          </a:prstGeom>
        </p:spPr>
      </p:pic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0003B9B2-1DA9-40B2-9122-094AAD7014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552417"/>
              </p:ext>
            </p:extLst>
          </p:nvPr>
        </p:nvGraphicFramePr>
        <p:xfrm>
          <a:off x="3591018" y="2771433"/>
          <a:ext cx="1847396" cy="208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Rastrový obrázek" r:id="rId6" imgW="1325880" imgH="1493640" progId="Paint.Picture">
                  <p:embed/>
                </p:oleObj>
              </mc:Choice>
              <mc:Fallback>
                <p:oleObj name="Rastrový obrázek" r:id="rId6" imgW="1325880" imgH="1493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91018" y="2771433"/>
                        <a:ext cx="1847396" cy="2081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8785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3CCB70D-B10D-47F7-AE1A-0F111F02BACF}"/>
              </a:ext>
            </a:extLst>
          </p:cNvPr>
          <p:cNvSpPr/>
          <p:nvPr/>
        </p:nvSpPr>
        <p:spPr>
          <a:xfrm>
            <a:off x="604157" y="628601"/>
            <a:ext cx="3567793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>
                <a:solidFill>
                  <a:srgbClr val="FF0000"/>
                </a:solidFill>
              </a:rPr>
              <a:t>2. </a:t>
            </a:r>
            <a:r>
              <a:rPr lang="cs-CZ" sz="2200" b="1" dirty="0" err="1">
                <a:solidFill>
                  <a:srgbClr val="FF0000"/>
                </a:solidFill>
              </a:rPr>
              <a:t>pull</a:t>
            </a:r>
            <a:r>
              <a:rPr lang="cs-CZ" sz="2200" b="1" dirty="0">
                <a:solidFill>
                  <a:srgbClr val="FF0000"/>
                </a:solidFill>
              </a:rPr>
              <a:t> nástroje: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tlak spotřebitele na výrobce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přání obchodu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udělování </a:t>
            </a:r>
            <a:r>
              <a:rPr lang="cs-CZ" dirty="0" err="1"/>
              <a:t>eco</a:t>
            </a:r>
            <a:r>
              <a:rPr lang="cs-CZ" dirty="0"/>
              <a:t>-cen, </a:t>
            </a:r>
            <a:r>
              <a:rPr lang="cs-CZ" dirty="0" err="1"/>
              <a:t>eco-labelling</a:t>
            </a:r>
            <a:endParaRPr lang="cs-CZ" dirty="0"/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programy subvencí pro ekologické aktivity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95AE2D0-7D26-4C4A-B83C-521B1C488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860" y="527392"/>
            <a:ext cx="2574242" cy="336932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B2CCB7-2F2F-486B-B4CF-6BD99F3F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012" y="3117021"/>
            <a:ext cx="1885233" cy="18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38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1F49A38-0F39-469A-B81F-24C7D80EF51D}"/>
              </a:ext>
            </a:extLst>
          </p:cNvPr>
          <p:cNvSpPr/>
          <p:nvPr/>
        </p:nvSpPr>
        <p:spPr>
          <a:xfrm>
            <a:off x="800100" y="628601"/>
            <a:ext cx="708052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  <a:spcAft>
                <a:spcPts val="0"/>
              </a:spcAft>
            </a:pPr>
            <a:r>
              <a:rPr lang="cs-CZ" sz="2200" b="1" dirty="0">
                <a:highlight>
                  <a:srgbClr val="FFFF00"/>
                </a:highlight>
                <a:latin typeface="+mj-lt"/>
              </a:rPr>
              <a:t>Automatizované systémy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druhy: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</a:rPr>
              <a:t>systémy automatického uskladňování a vyhledávání zboží (AS/RS)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otáčivé zásobníky (karusely)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zařízení na vyzvedávání krabic nebo kusových položek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pásové dopravníky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roboty a snímací systémy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běžná součást moderních skladovacích zařízení</a:t>
            </a:r>
          </a:p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lze rozdělit do stejných kategorií jako manuální zařízení</a:t>
            </a:r>
          </a:p>
          <a:p>
            <a:pPr algn="just">
              <a:spcBef>
                <a:spcPts val="430"/>
              </a:spcBef>
              <a:spcAft>
                <a:spcPts val="0"/>
              </a:spcAft>
            </a:pPr>
            <a:endParaRPr lang="cs-CZ" sz="2000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48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679C775-AA3E-4AF9-A682-469CB9FB441F}"/>
              </a:ext>
            </a:extLst>
          </p:cNvPr>
          <p:cNvSpPr/>
          <p:nvPr/>
        </p:nvSpPr>
        <p:spPr>
          <a:xfrm>
            <a:off x="587829" y="889858"/>
            <a:ext cx="73662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 err="1"/>
              <a:t>Ekospotřebitel</a:t>
            </a:r>
            <a:r>
              <a:rPr lang="cs-CZ" sz="2200" b="1" dirty="0"/>
              <a:t>:</a:t>
            </a:r>
          </a:p>
          <a:p>
            <a:pPr marL="457200" indent="-4572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typy:</a:t>
            </a:r>
          </a:p>
          <a:p>
            <a:pPr marL="914400" lvl="1" indent="-4572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aktivní</a:t>
            </a:r>
          </a:p>
          <a:p>
            <a:pPr marL="914400" lvl="1" indent="-4572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 err="1"/>
              <a:t>aktivovatelný</a:t>
            </a:r>
            <a:endParaRPr lang="cs-CZ" dirty="0"/>
          </a:p>
          <a:p>
            <a:pPr marL="914400" lvl="1" indent="-4572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pasivní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vliv vzdělání a výchovy</a:t>
            </a:r>
          </a:p>
          <a:p>
            <a:pPr lvl="1">
              <a:spcBef>
                <a:spcPts val="430"/>
              </a:spcBef>
            </a:pPr>
            <a:endParaRPr lang="cs-CZ" sz="22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354A61-71B1-4C2A-BFF5-E5FE73CF3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495" y="889858"/>
            <a:ext cx="1812666" cy="38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1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679C775-AA3E-4AF9-A682-469CB9FB441F}"/>
              </a:ext>
            </a:extLst>
          </p:cNvPr>
          <p:cNvSpPr/>
          <p:nvPr/>
        </p:nvSpPr>
        <p:spPr>
          <a:xfrm>
            <a:off x="571500" y="628601"/>
            <a:ext cx="7366270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dirty="0"/>
              <a:t>Základní důvody, proč se věnovat reverzní logistice: 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využití funkčních částí znehodnocených výrobků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snížení poplatků za skládkování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reklamace, jako zpětná vazba odhalující nedostatky konstrukce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očekávání zákazníků nebo vstřícné</a:t>
            </a:r>
            <a:br>
              <a:rPr lang="cs-CZ" sz="2200" dirty="0"/>
            </a:br>
            <a:r>
              <a:rPr lang="cs-CZ" sz="2200" dirty="0"/>
              <a:t>vyřizování reklamací jako konkurenční</a:t>
            </a:r>
            <a:br>
              <a:rPr lang="cs-CZ" sz="2200" dirty="0"/>
            </a:br>
            <a:r>
              <a:rPr lang="cs-CZ" sz="2200" dirty="0"/>
              <a:t>výhoda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79241B7-26E3-499B-97DC-2E5F988C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08" y="2590800"/>
            <a:ext cx="28003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59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679C775-AA3E-4AF9-A682-469CB9FB441F}"/>
              </a:ext>
            </a:extLst>
          </p:cNvPr>
          <p:cNvSpPr/>
          <p:nvPr/>
        </p:nvSpPr>
        <p:spPr>
          <a:xfrm>
            <a:off x="571500" y="628601"/>
            <a:ext cx="7366270" cy="2872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v budoucnu růst významu zpětné logistiky: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efektivní využívání zdrojů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ochrana přírody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rozvoj e-</a:t>
            </a:r>
            <a:r>
              <a:rPr lang="cs-CZ" dirty="0" err="1"/>
              <a:t>commerce</a:t>
            </a:r>
            <a:r>
              <a:rPr lang="cs-CZ" dirty="0"/>
              <a:t> (potřeba eliminovat unáhlené impulzivní rozhodnutí zákazníka)</a:t>
            </a:r>
          </a:p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nedostatečná pozornost  = náklady pro společnost, ale také pro vlastní podnik </a:t>
            </a:r>
          </a:p>
          <a:p>
            <a:pPr>
              <a:spcBef>
                <a:spcPts val="430"/>
              </a:spcBef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817820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2B7FF3A-C6F6-4D62-BA5B-FBFB1792E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527392"/>
            <a:ext cx="6456589" cy="4258080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0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1583280B-6D75-4725-B284-566EB813A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61" y="500062"/>
            <a:ext cx="57721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59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3879444-271E-40BA-8401-485B38C38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9" y="146615"/>
            <a:ext cx="3461722" cy="491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90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B918E6E-124A-4153-80B8-7EEEB5BE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65" y="100013"/>
            <a:ext cx="7062106" cy="49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16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4B19E33-DB6C-4642-9CB6-03F174FA9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5" y="693965"/>
            <a:ext cx="7632959" cy="4080609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50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937628-6AD1-4C9A-B07D-3EE1B1B073A4}"/>
              </a:ext>
            </a:extLst>
          </p:cNvPr>
          <p:cNvSpPr/>
          <p:nvPr/>
        </p:nvSpPr>
        <p:spPr>
          <a:xfrm>
            <a:off x="767443" y="628601"/>
            <a:ext cx="7013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Příklad: dřevní odpad z pilařské výroby (piliny, hobliny apod.):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dříve  odvoz na skládku, popř. využito drobnými chovateli a zahrádkáři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dnes vstupní materiál pro výrobu </a:t>
            </a:r>
            <a:r>
              <a:rPr lang="cs-CZ" dirty="0" err="1"/>
              <a:t>peletek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E30445-867B-4653-B1E3-0819BDB61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43" y="2141821"/>
            <a:ext cx="2423431" cy="13442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541C64-C253-49F3-9963-176A1056D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078" y="1828930"/>
            <a:ext cx="3556906" cy="180003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00626D-2EB0-40D7-8BA6-618A069D0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8569" y="3314571"/>
            <a:ext cx="2423431" cy="1545911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0C1E4486-EE40-475B-A000-61B3C0E2DD2E}"/>
              </a:ext>
            </a:extLst>
          </p:cNvPr>
          <p:cNvSpPr/>
          <p:nvPr/>
        </p:nvSpPr>
        <p:spPr>
          <a:xfrm rot="20754533">
            <a:off x="4572000" y="2677886"/>
            <a:ext cx="738078" cy="36739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365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245F970-576E-4A10-BCA7-F2C4EC4A8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5" y="146615"/>
            <a:ext cx="4335280" cy="242513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AE41E4D-E9A2-4EFB-94D1-DF8CAF975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799" y="2334985"/>
            <a:ext cx="4579500" cy="266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57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83881EB-6CC4-4F03-B359-91FBE8D60A8C}"/>
              </a:ext>
            </a:extLst>
          </p:cNvPr>
          <p:cNvSpPr/>
          <p:nvPr/>
        </p:nvSpPr>
        <p:spPr>
          <a:xfrm>
            <a:off x="851095" y="628601"/>
            <a:ext cx="4461217" cy="2903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latin typeface="+mj-lt"/>
                <a:ea typeface="Calibri" panose="020F0502020204030204" pitchFamily="34" charset="0"/>
              </a:rPr>
              <a:t>přínosy: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nárůst produktivity procesu vyřizování objednávek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snížení míry poškození výrobků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zlepšení úrovně přesnosti informací o skladových zásobách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zlepšení úrovně zákaznického servisu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latin typeface="+mj-lt"/>
                <a:ea typeface="Calibri" panose="020F0502020204030204" pitchFamily="34" charset="0"/>
              </a:rPr>
              <a:t>menší potřeba počtu pracovníků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727E88A-4541-4396-9004-8719DCE77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6" t="35043" r="63942" b="29060"/>
          <a:stretch/>
        </p:blipFill>
        <p:spPr>
          <a:xfrm>
            <a:off x="5449339" y="1624705"/>
            <a:ext cx="2980593" cy="2957125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AC2CAC25-337C-42EA-B3AA-FAC235293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40" y="3409760"/>
            <a:ext cx="1518240" cy="144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4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937628-6AD1-4C9A-B07D-3EE1B1B073A4}"/>
              </a:ext>
            </a:extLst>
          </p:cNvPr>
          <p:cNvSpPr/>
          <p:nvPr/>
        </p:nvSpPr>
        <p:spPr>
          <a:xfrm>
            <a:off x="726621" y="628601"/>
            <a:ext cx="7013122" cy="3005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cs-CZ" sz="2200" b="1" cap="all" dirty="0">
                <a:solidFill>
                  <a:srgbClr val="307871"/>
                </a:solidFill>
              </a:rPr>
              <a:t>zelená logistika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trvale udržitelná ekologická orientace logistiky = uspokojovat potřeby dnešní generace, aniž by se dávaly v sázku možnosti budoucích generací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ekologická, ekonomická i sociální hlediska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optimalizace využívání energie a zdrojů v logistice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/>
              <a:t>zelená logistika se mnohdy omezuje jen na dopravní logistiku</a:t>
            </a:r>
          </a:p>
        </p:txBody>
      </p:sp>
    </p:spTree>
    <p:extLst>
      <p:ext uri="{BB962C8B-B14F-4D97-AF65-F5344CB8AC3E}">
        <p14:creationId xmlns:p14="http://schemas.microsoft.com/office/powerpoint/2010/main" val="1053915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937628-6AD1-4C9A-B07D-3EE1B1B073A4}"/>
              </a:ext>
            </a:extLst>
          </p:cNvPr>
          <p:cNvSpPr/>
          <p:nvPr/>
        </p:nvSpPr>
        <p:spPr>
          <a:xfrm>
            <a:off x="726621" y="527392"/>
            <a:ext cx="7013122" cy="3611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cs-CZ" sz="2200" dirty="0" err="1"/>
              <a:t>Fraunhoferův</a:t>
            </a:r>
            <a:r>
              <a:rPr lang="cs-CZ" sz="2200" dirty="0"/>
              <a:t> ústav pro materiálový tok a logistiku: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ve vnitropodnikových logistických systémech se v průměru zhruba 40 % celkových nákladů vynakládá na energii</a:t>
            </a:r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lze ušetřit až 1/3 těchto nákladů</a:t>
            </a:r>
            <a:endParaRPr lang="cs-CZ" sz="2200" dirty="0"/>
          </a:p>
          <a:p>
            <a:pPr marL="800100" lvl="1" indent="-34290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/>
              <a:t>pět oblastí opatření: 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</a:pPr>
            <a:r>
              <a:rPr lang="cs-CZ" dirty="0"/>
              <a:t>trh a produkt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</a:pPr>
            <a:r>
              <a:rPr lang="cs-CZ" dirty="0"/>
              <a:t>struktury a plánování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</a:pPr>
            <a:r>
              <a:rPr lang="cs-CZ" dirty="0"/>
              <a:t>procesy, řízení a měření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</a:pPr>
            <a:r>
              <a:rPr lang="cs-CZ" dirty="0"/>
              <a:t>technologie a zdroje</a:t>
            </a:r>
          </a:p>
          <a:p>
            <a:pPr marL="1257300" lvl="2" indent="-342900">
              <a:spcBef>
                <a:spcPts val="430"/>
              </a:spcBef>
              <a:buFont typeface="Wingdings" panose="05000000000000000000" pitchFamily="2" charset="2"/>
              <a:buChar char="q"/>
            </a:pPr>
            <a:r>
              <a:rPr lang="cs-CZ" dirty="0"/>
              <a:t>pracovníci, zákazníci, dodavatelé a poskytovatelé služeb</a:t>
            </a:r>
          </a:p>
        </p:txBody>
      </p:sp>
    </p:spTree>
    <p:extLst>
      <p:ext uri="{BB962C8B-B14F-4D97-AF65-F5344CB8AC3E}">
        <p14:creationId xmlns:p14="http://schemas.microsoft.com/office/powerpoint/2010/main" val="38934802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937628-6AD1-4C9A-B07D-3EE1B1B073A4}"/>
              </a:ext>
            </a:extLst>
          </p:cNvPr>
          <p:cNvSpPr/>
          <p:nvPr/>
        </p:nvSpPr>
        <p:spPr>
          <a:xfrm>
            <a:off x="767443" y="628601"/>
            <a:ext cx="7013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Příklad: výše emisí CO</a:t>
            </a:r>
            <a:r>
              <a:rPr lang="cs-CZ" baseline="30000" dirty="0"/>
              <a:t>2</a:t>
            </a:r>
            <a:r>
              <a:rPr lang="cs-CZ" dirty="0"/>
              <a:t> na dopravovanou jednotku množství je ovlivněna: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objem a hmotnost  obalu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vytížení dopravních prostředků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počet kusů v přepravním zařízení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počet jízd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využitá skladová a manipulační technika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dirty="0"/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2328351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850349" y="432392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cs-CZ" sz="2100" b="1" kern="0" dirty="0">
                <a:solidFill>
                  <a:srgbClr val="307871"/>
                </a:solidFill>
                <a:latin typeface="Times New Roman"/>
                <a:ea typeface="+mj-ea"/>
                <a:cs typeface="+mj-cs"/>
              </a:rPr>
              <a:t>Shrnutí přednášky</a:t>
            </a:r>
            <a:endParaRPr lang="en-GB" sz="2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2031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Umíte: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Charakterizovat automatizované manipulační prostředky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Vysvětlit logistickou funkci obalu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Popsat pozitiva dobrého obalu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Definovat reverzní logistiku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Na vybraných příkladech vysvětlit materiálovou recyklaci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2060"/>
                </a:solidFill>
                <a:cs typeface="Arial" panose="020B0604020202020204" pitchFamily="34" charset="0"/>
              </a:rPr>
              <a:t>Objasnit podstatu zelené logistiky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E929340-E9A5-44E0-B366-7C4345F9A56C}"/>
              </a:ext>
            </a:extLst>
          </p:cNvPr>
          <p:cNvSpPr/>
          <p:nvPr/>
        </p:nvSpPr>
        <p:spPr>
          <a:xfrm>
            <a:off x="815340" y="628601"/>
            <a:ext cx="6878683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4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ea typeface="Calibri" panose="020F0502020204030204" pitchFamily="34" charset="0"/>
              </a:rPr>
              <a:t>nedostatky: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počáteční kapitálové náklady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výpadky nebo nespolehlivost v důsledku přerušení provozu nebo údržby zařízení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problémy spojené se SW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kapacitní problémy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42C4473-B311-4DE0-B746-FF65720CC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241" y="2750876"/>
            <a:ext cx="15716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E929340-E9A5-44E0-B366-7C4345F9A56C}"/>
              </a:ext>
            </a:extLst>
          </p:cNvPr>
          <p:cNvSpPr/>
          <p:nvPr/>
        </p:nvSpPr>
        <p:spPr>
          <a:xfrm>
            <a:off x="792480" y="704801"/>
            <a:ext cx="6878683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nedostatek flexibility při nutnosti reagovat na změnu prostředí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vysoké náklady na údržbu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uživatelská rozhraní a školení uživatelů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přijetí systému pracovníky</a:t>
            </a:r>
          </a:p>
          <a:p>
            <a:pPr marL="800100" lvl="1" indent="-342900" algn="just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cs-CZ" dirty="0">
                <a:ea typeface="Calibri" panose="020F0502020204030204" pitchFamily="34" charset="0"/>
              </a:rPr>
              <a:t>zastarávání</a:t>
            </a:r>
            <a:r>
              <a:rPr lang="cs-CZ" b="1" dirty="0">
                <a:ea typeface="Calibri" panose="020F0502020204030204" pitchFamily="34" charset="0"/>
              </a:rPr>
              <a:t> 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52C064D-7032-4D21-91C1-1BB61A1A8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07" y="2841721"/>
            <a:ext cx="157162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2DF52E14-72DD-4E3C-8889-CE515EC524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640" y="894035"/>
          <a:ext cx="7488361" cy="354989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0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405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Zařízení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Typ materiálu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Výhody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400" b="1" dirty="0">
                          <a:effectLst/>
                        </a:rPr>
                        <a:t>Další informace</a:t>
                      </a:r>
                      <a:endParaRPr lang="cs-CZ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027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Systém automatizovaného uskladnění a vyhledávání zboží (AS/RS )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Paletované zboží, široký výběr velikostí a tvarů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Velmi vysoká hustota skladování, řízení počítačem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 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Automaticky ovládaná vozidla (systémy ASVG)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Paletované zboží i jiné ucelené ložné jednotky 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Vysoká hustota skladování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Nevhodnější pro uskladnění velkých množství pouze malého počtu skladových položek 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1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Minisystém AS/RS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Drobné součástky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Vysoká hustota skladování, řízení počítačem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Pro zvýšení flexibility lze nainstalovat ve více konfiguracích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Horizontální karusely (rotující zásobníky)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Drobné součástky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Snadný přístup ke zboží, poměrně levný systém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Lze jich naskládat více na sebe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358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9E5B981-172C-47E2-8C99-442BBD16D0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639" y="1051622"/>
          <a:ext cx="7488361" cy="162965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3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0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Vertikální karusely 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Drobné součástky a nástroje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Vysoká hustota skladování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Ve vícepodlažních zařízeních může vykonávat dvojí funkci - uskladňovací i dodací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2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Lidmi řízené stroje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Drobné součásti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>
                          <a:effectLst/>
                        </a:rPr>
                        <a:t>Velmi flexibilní</a:t>
                      </a:r>
                      <a:endParaRPr lang="cs-CZ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Lze použít u vysokých policových systémů nebo modulárních zásuvkových systémů</a:t>
                      </a:r>
                      <a:endParaRPr lang="cs-CZ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4276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855C97E7-702F-40CB-AAA0-2B67FCEA3AA6}"/>
              </a:ext>
            </a:extLst>
          </p:cNvPr>
          <p:cNvGrpSpPr/>
          <p:nvPr/>
        </p:nvGrpSpPr>
        <p:grpSpPr>
          <a:xfrm>
            <a:off x="251640" y="711148"/>
            <a:ext cx="8315462" cy="3940264"/>
            <a:chOff x="251640" y="711148"/>
            <a:chExt cx="8315462" cy="3940264"/>
          </a:xfrm>
        </p:grpSpPr>
        <p:pic>
          <p:nvPicPr>
            <p:cNvPr id="7" name="Obrázek 6" descr="fotky.jpg">
              <a:extLst>
                <a:ext uri="{FF2B5EF4-FFF2-40B4-BE49-F238E27FC236}">
                  <a16:creationId xmlns:a16="http://schemas.microsoft.com/office/drawing/2014/main" id="{4D505F4C-319C-4C95-87F1-A961EC24DCFE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51640" y="711148"/>
              <a:ext cx="3962400" cy="3940264"/>
            </a:xfrm>
            <a:prstGeom prst="rect">
              <a:avLst/>
            </a:prstGeom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2508BB29-EFDD-4CB0-AACB-8E330F093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6589" y="903514"/>
              <a:ext cx="3014663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7ADD4F0-6628-409C-948F-D7BFB38E38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402" y="2965142"/>
              <a:ext cx="2171700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8128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1062</Words>
  <Application>Microsoft Office PowerPoint</Application>
  <PresentationFormat>Předvádění na obrazovce (16:9)</PresentationFormat>
  <Paragraphs>211</Paragraphs>
  <Slides>43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2" baseType="lpstr">
      <vt:lpstr>Arial</vt:lpstr>
      <vt:lpstr>Calibri</vt:lpstr>
      <vt:lpstr>Courier New</vt:lpstr>
      <vt:lpstr>DejaVu Sans</vt:lpstr>
      <vt:lpstr>StarSymbol</vt:lpstr>
      <vt:lpstr>Times New Roman</vt:lpstr>
      <vt:lpstr>Wingdings</vt:lpstr>
      <vt:lpstr>Office Theme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cem0001</cp:lastModifiedBy>
  <cp:revision>645</cp:revision>
  <dcterms:created xsi:type="dcterms:W3CDTF">2016-07-06T15:42:34Z</dcterms:created>
  <dcterms:modified xsi:type="dcterms:W3CDTF">2022-04-22T14:06:20Z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