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71" r:id="rId3"/>
    <p:sldId id="374" r:id="rId4"/>
    <p:sldId id="372" r:id="rId5"/>
    <p:sldId id="373" r:id="rId6"/>
    <p:sldId id="375" r:id="rId7"/>
    <p:sldId id="376" r:id="rId8"/>
    <p:sldId id="349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9" r:id="rId23"/>
    <p:sldId id="370" r:id="rId24"/>
    <p:sldId id="368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styly vedení a motivace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Motivace má tři </a:t>
            </a:r>
            <a:r>
              <a:rPr lang="cs-CZ" sz="1800" dirty="0"/>
              <a:t>složky, a to směr (co se nějaká osoba pokouší udělat) – úsilí (s jakou pílí se o to pokouší) – vytrvalost (jak dlouho se o to pokouší). 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úspěšné řízení a vedení lidí v organizacích je potřeba poznat a pochopit faktory ovlivňující chování lidí při práci.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tyto </a:t>
            </a:r>
            <a:r>
              <a:rPr lang="cs-CZ" sz="1800" dirty="0" smtClean="0"/>
              <a:t>faktory patří </a:t>
            </a:r>
            <a:r>
              <a:rPr lang="cs-CZ" sz="1800" dirty="0"/>
              <a:t>jednak osobností charakteristiky jedinců (jako je například inteligence, schopnosti, postoje, emoce apod.), ale také faktory specifické povahy jako je motivace, oddanost nebo angažovanost </a:t>
            </a:r>
            <a:endParaRPr lang="cs-CZ" sz="1800" dirty="0" smtClean="0"/>
          </a:p>
          <a:p>
            <a:pPr algn="just"/>
            <a:r>
              <a:rPr lang="cs-CZ" sz="1800" dirty="0" smtClean="0"/>
              <a:t>Motivace </a:t>
            </a:r>
            <a:r>
              <a:rPr lang="cs-CZ" sz="1800" dirty="0"/>
              <a:t>může být chápána jako síla, která ovlivňuje lidi, aby se chovali určitým způsobem. </a:t>
            </a:r>
          </a:p>
          <a:p>
            <a:pPr lvl="0" algn="just"/>
            <a:r>
              <a:rPr lang="cs-CZ" sz="1800" dirty="0"/>
              <a:t>Oddanost představuje sílu, s jakou se lidé identifikují s organizací a s jakou se zapojují do organizace.  </a:t>
            </a:r>
          </a:p>
          <a:p>
            <a:pPr algn="just"/>
            <a:r>
              <a:rPr lang="cs-CZ" sz="1800" dirty="0"/>
              <a:t>Angažovanost je stav, ve kterém jsou lidé oddáni své práci a organizaci a jsou motivovaní k dosahování vysoké úrovně výkonu.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Motivace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Teorie motivace zkoumá proces motivování, proces utváření motivací. </a:t>
            </a:r>
            <a:endParaRPr lang="cs-CZ" sz="1800" dirty="0" smtClean="0"/>
          </a:p>
          <a:p>
            <a:pPr algn="just"/>
            <a:r>
              <a:rPr lang="cs-CZ" sz="1800" dirty="0" smtClean="0"/>
              <a:t>Vysvětluje</a:t>
            </a:r>
            <a:r>
              <a:rPr lang="cs-CZ" sz="1800" dirty="0"/>
              <a:t>, proč se lidé při práci určitým způsobem chovají  a proč vyvíjejí určité úsilí v konkrétním směru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Motivační teorie se, mimo jiné zabývají tím, co mohou organizace udělat pro povzbuzování lidí, aby uplatnili své schopnosti a vyvinuli úsilí způsobem, který podpoří naplnění cílů organizace a uspokojí vlastní potřeby </a:t>
            </a:r>
            <a:r>
              <a:rPr lang="cs-CZ" sz="1800" dirty="0" smtClean="0"/>
              <a:t>zaměstnanců. </a:t>
            </a:r>
          </a:p>
          <a:p>
            <a:pPr algn="just"/>
            <a:r>
              <a:rPr lang="cs-CZ" sz="1800" dirty="0"/>
              <a:t>Motivační teorie rozděluje Armstrong </a:t>
            </a:r>
            <a:r>
              <a:rPr lang="cs-CZ" sz="1800" dirty="0" smtClean="0"/>
              <a:t>do </a:t>
            </a:r>
            <a:r>
              <a:rPr lang="cs-CZ" sz="1800" dirty="0"/>
              <a:t>tří základních skupin, a to podle jejich </a:t>
            </a:r>
            <a:r>
              <a:rPr lang="cs-CZ" sz="1800" dirty="0" smtClean="0"/>
              <a:t>zaměření na: teorie </a:t>
            </a:r>
            <a:r>
              <a:rPr lang="cs-CZ" sz="1800" dirty="0" err="1" smtClean="0"/>
              <a:t>instrumentality</a:t>
            </a:r>
            <a:r>
              <a:rPr lang="cs-CZ" sz="1800" dirty="0" smtClean="0"/>
              <a:t>, teorie zaměřené na obsah, teorie zaměřené na proces.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Motivační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12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Teorie </a:t>
            </a:r>
            <a:r>
              <a:rPr lang="cs-CZ" sz="1800" b="1" dirty="0" err="1"/>
              <a:t>instrumentality</a:t>
            </a:r>
            <a:r>
              <a:rPr lang="cs-CZ" sz="1800" dirty="0"/>
              <a:t> – tvrdí, že odměny nebo tresty slouží jako prostředek (nástroj) k zabezpečení žádoucího chování a jednání lidí. Do této kategorie patří třeba teorie Taylorismu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Teorie zaměřené na obsah</a:t>
            </a:r>
            <a:r>
              <a:rPr lang="cs-CZ" sz="1800" dirty="0"/>
              <a:t> – tvrdí, že motivace se týká aktivit za účelem uspokojení potřeb a identifikace hlavních potřeb ovlivňujících chování. Do této oblasti patří </a:t>
            </a:r>
            <a:r>
              <a:rPr lang="cs-CZ" sz="1800" dirty="0" err="1"/>
              <a:t>Maslowova</a:t>
            </a:r>
            <a:r>
              <a:rPr lang="cs-CZ" sz="1800" dirty="0"/>
              <a:t> pyramida potřeb, </a:t>
            </a:r>
            <a:r>
              <a:rPr lang="cs-CZ" sz="1800" dirty="0" err="1"/>
              <a:t>Herzbergova</a:t>
            </a:r>
            <a:r>
              <a:rPr lang="cs-CZ" sz="1800" dirty="0"/>
              <a:t> </a:t>
            </a:r>
            <a:r>
              <a:rPr lang="cs-CZ" sz="1800" dirty="0" err="1"/>
              <a:t>dvoufaktorová</a:t>
            </a:r>
            <a:r>
              <a:rPr lang="cs-CZ" sz="1800" dirty="0"/>
              <a:t> teorie motivace, Teorie ERG C. </a:t>
            </a:r>
            <a:r>
              <a:rPr lang="cs-CZ" sz="1800" dirty="0" err="1"/>
              <a:t>Alderfera</a:t>
            </a:r>
            <a:r>
              <a:rPr lang="cs-CZ" sz="1800" dirty="0"/>
              <a:t>, Teorie potřeb </a:t>
            </a:r>
            <a:r>
              <a:rPr lang="cs-CZ" sz="1800" dirty="0" err="1"/>
              <a:t>McClellanda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  <a:p>
            <a:pPr algn="just"/>
            <a:r>
              <a:rPr lang="cs-CZ" sz="1800" b="1" dirty="0"/>
              <a:t>Teorie zaměřené na proces</a:t>
            </a:r>
            <a:r>
              <a:rPr lang="cs-CZ" sz="1800" dirty="0"/>
              <a:t> – zaměřují se na psychologického procesy ovlivňující motivaci a související s očekáváními, cíli a vnímáním spravedlnosti. Do této kategorie patří Expektační teorie, Teorie cíle, Teorie spravedlnosti J. S. Adamse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Rozdělení motivačních teorií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36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Maslowova</a:t>
            </a:r>
            <a:r>
              <a:rPr lang="cs-CZ" sz="1800" b="1" dirty="0"/>
              <a:t> pyramida potřeba</a:t>
            </a:r>
            <a:r>
              <a:rPr lang="cs-CZ" sz="1800" dirty="0"/>
              <a:t>, kterou sestavil v roce 1943 americký psycholog Abraham </a:t>
            </a:r>
            <a:r>
              <a:rPr lang="cs-CZ" sz="1800" dirty="0" err="1"/>
              <a:t>Maslow</a:t>
            </a:r>
            <a:r>
              <a:rPr lang="cs-CZ" sz="1800" dirty="0"/>
              <a:t>, je teorie o hierarchii lidských potřeb využitelná při motivaci lidí v organizaci. </a:t>
            </a:r>
            <a:r>
              <a:rPr lang="cs-CZ" sz="1800" dirty="0" smtClean="0"/>
              <a:t>Teorie </a:t>
            </a:r>
            <a:r>
              <a:rPr lang="cs-CZ" sz="1800" dirty="0"/>
              <a:t>říká, že každý člověk přirozeně nejprve uspokojuje nižší potřeby, potřeby s nižší hodnotou, aby mohl dosáhnout svého potenciálu v oblasti vyšších potřeb, potřeb s vyšší hodnotou.</a:t>
            </a:r>
          </a:p>
          <a:p>
            <a:pPr marL="0" lvl="0" indent="0" algn="just">
              <a:buNone/>
            </a:pPr>
            <a:r>
              <a:rPr lang="cs-CZ" sz="1800" dirty="0" smtClean="0"/>
              <a:t>Podle </a:t>
            </a:r>
            <a:r>
              <a:rPr lang="cs-CZ" sz="1800" dirty="0"/>
              <a:t>této teorie tvoří lidské potřeby hierarchickou strukturu, pyramidu, která má základy postavené na potřebách, které jsou rozděleny do těchto </a:t>
            </a:r>
            <a:r>
              <a:rPr lang="cs-CZ" sz="1800" dirty="0" smtClean="0"/>
              <a:t>stupňů: </a:t>
            </a:r>
          </a:p>
          <a:p>
            <a:pPr lvl="0" algn="just"/>
            <a:r>
              <a:rPr lang="cs-CZ" sz="1800" dirty="0" smtClean="0"/>
              <a:t>fyziologické potřeby</a:t>
            </a:r>
            <a:r>
              <a:rPr lang="cs-CZ" sz="1800" dirty="0"/>
              <a:t>;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potřebí </a:t>
            </a:r>
            <a:r>
              <a:rPr lang="cs-CZ" sz="1800" dirty="0"/>
              <a:t>bezpečí a </a:t>
            </a:r>
            <a:r>
              <a:rPr lang="cs-CZ" sz="1800" dirty="0" smtClean="0"/>
              <a:t>jistoty; </a:t>
            </a:r>
          </a:p>
          <a:p>
            <a:pPr lvl="0" algn="just"/>
            <a:r>
              <a:rPr lang="cs-CZ" sz="1800" dirty="0" smtClean="0"/>
              <a:t>potřeba </a:t>
            </a:r>
            <a:r>
              <a:rPr lang="cs-CZ" sz="1800" dirty="0"/>
              <a:t>lásky a </a:t>
            </a:r>
            <a:r>
              <a:rPr lang="cs-CZ" sz="1800" dirty="0" smtClean="0"/>
              <a:t>sounáležitosti; </a:t>
            </a:r>
          </a:p>
          <a:p>
            <a:pPr lvl="0" algn="just"/>
            <a:r>
              <a:rPr lang="cs-CZ" sz="1800" dirty="0" smtClean="0"/>
              <a:t>potřeba </a:t>
            </a:r>
            <a:r>
              <a:rPr lang="cs-CZ" sz="1800" dirty="0"/>
              <a:t>uznání a </a:t>
            </a:r>
            <a:r>
              <a:rPr lang="cs-CZ" sz="1800" dirty="0" smtClean="0"/>
              <a:t>úcty</a:t>
            </a:r>
            <a:r>
              <a:rPr lang="cs-CZ" sz="1800" dirty="0"/>
              <a:t>;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potřeba </a:t>
            </a:r>
            <a:r>
              <a:rPr lang="cs-CZ" sz="1800" dirty="0"/>
              <a:t>seberealizace.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Maslowova</a:t>
            </a:r>
            <a:r>
              <a:rPr lang="cs-CZ" dirty="0" smtClean="0"/>
              <a:t> pyramida potřeb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04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Maslowova</a:t>
            </a:r>
            <a:r>
              <a:rPr lang="cs-CZ" dirty="0" smtClean="0"/>
              <a:t> pyramida potřeb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843558"/>
            <a:ext cx="5928320" cy="351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tří kategorií </a:t>
            </a:r>
            <a:r>
              <a:rPr lang="cs-CZ" sz="1800" dirty="0" smtClean="0"/>
              <a:t>potřeb, </a:t>
            </a:r>
            <a:r>
              <a:rPr lang="cs-CZ" sz="1800" b="1" dirty="0" smtClean="0"/>
              <a:t>Teorie </a:t>
            </a:r>
            <a:r>
              <a:rPr lang="cs-CZ" sz="1800" b="1" dirty="0"/>
              <a:t>ERG C. </a:t>
            </a:r>
            <a:r>
              <a:rPr lang="cs-CZ" sz="1800" b="1" dirty="0" err="1"/>
              <a:t>Alderfera</a:t>
            </a:r>
            <a:r>
              <a:rPr lang="cs-CZ" sz="1800" dirty="0" smtClean="0"/>
              <a:t>,, </a:t>
            </a:r>
            <a:r>
              <a:rPr lang="cs-CZ" sz="1800" dirty="0"/>
              <a:t>jejímž autorem byl </a:t>
            </a:r>
            <a:r>
              <a:rPr lang="cs-CZ" sz="1800" dirty="0" err="1"/>
              <a:t>Clayton</a:t>
            </a:r>
            <a:r>
              <a:rPr lang="cs-CZ" sz="1800" dirty="0"/>
              <a:t> P. </a:t>
            </a:r>
            <a:r>
              <a:rPr lang="cs-CZ" sz="1800" dirty="0" err="1"/>
              <a:t>Alderfer</a:t>
            </a:r>
            <a:r>
              <a:rPr lang="cs-CZ" sz="1800" dirty="0"/>
              <a:t> v roce 1972, a která navazuje na práci A. </a:t>
            </a:r>
            <a:r>
              <a:rPr lang="cs-CZ" sz="1800" dirty="0" err="1"/>
              <a:t>Maslowa</a:t>
            </a:r>
            <a:r>
              <a:rPr lang="cs-CZ" sz="1800" dirty="0"/>
              <a:t>, rozděluje lidské potřeby do tří hierarchických skupin. </a:t>
            </a:r>
            <a:endParaRPr lang="cs-CZ" sz="1800" dirty="0" smtClean="0"/>
          </a:p>
          <a:p>
            <a:pPr marL="0" lv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potřeby: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potřeby </a:t>
            </a:r>
            <a:r>
              <a:rPr lang="cs-CZ" sz="1800" dirty="0"/>
              <a:t>zajištění existence;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potřeby </a:t>
            </a:r>
            <a:r>
              <a:rPr lang="cs-CZ" sz="1800" dirty="0"/>
              <a:t>zajištění sociálních vztahů k pracovnímu okolí;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potřeby </a:t>
            </a:r>
            <a:r>
              <a:rPr lang="cs-CZ" sz="1800" dirty="0"/>
              <a:t>zajištění dalšího osobního, resp. profesního a kvalifikačního rozvoje.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Podobně </a:t>
            </a:r>
            <a:r>
              <a:rPr lang="cs-CZ" sz="1800" dirty="0"/>
              <a:t>jako u </a:t>
            </a:r>
            <a:r>
              <a:rPr lang="cs-CZ" sz="1800" dirty="0" err="1"/>
              <a:t>Maslowa</a:t>
            </a:r>
            <a:r>
              <a:rPr lang="cs-CZ" sz="1800" dirty="0"/>
              <a:t> se vychází z toho, že potřeba uspokojení vyšších potřeb se dostavuje až poté, co jsou uspokojeny potřeby nižší. </a:t>
            </a:r>
            <a:r>
              <a:rPr lang="cs-CZ" sz="1800" dirty="0" smtClean="0"/>
              <a:t>Oproti </a:t>
            </a:r>
            <a:r>
              <a:rPr lang="cs-CZ" sz="1800" dirty="0" err="1"/>
              <a:t>Maslowově</a:t>
            </a:r>
            <a:r>
              <a:rPr lang="cs-CZ" sz="1800" dirty="0"/>
              <a:t> teorie, ale </a:t>
            </a:r>
            <a:r>
              <a:rPr lang="cs-CZ" sz="1800" dirty="0" err="1"/>
              <a:t>Alderferova</a:t>
            </a:r>
            <a:r>
              <a:rPr lang="cs-CZ" sz="1800" dirty="0"/>
              <a:t> teorie předpokládá určitou substituci: když jedna z těchto skupin není dostatečně uspokojována, tak to může zvyšovat naléhavost druhé.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tří kategorií potřeb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7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Teorie </a:t>
            </a:r>
            <a:r>
              <a:rPr lang="cs-CZ" sz="1800" b="1" dirty="0"/>
              <a:t>potřeb </a:t>
            </a:r>
            <a:r>
              <a:rPr lang="cs-CZ" sz="1800" b="1" dirty="0" err="1"/>
              <a:t>McClellanda</a:t>
            </a:r>
            <a:r>
              <a:rPr lang="cs-CZ" sz="1800" dirty="0"/>
              <a:t> byla ovlivněna teorií A. </a:t>
            </a:r>
            <a:r>
              <a:rPr lang="cs-CZ" sz="1800" dirty="0" err="1"/>
              <a:t>Maslowova</a:t>
            </a:r>
            <a:r>
              <a:rPr lang="cs-CZ" sz="1800" dirty="0"/>
              <a:t>. </a:t>
            </a:r>
            <a:r>
              <a:rPr lang="cs-CZ" sz="1800" dirty="0" err="1"/>
              <a:t>McClellandovi</a:t>
            </a:r>
            <a:r>
              <a:rPr lang="cs-CZ" sz="1800" dirty="0"/>
              <a:t> se podařilo identifikovat tři základní kategorie potřeb: </a:t>
            </a:r>
            <a:endParaRPr lang="cs-CZ" sz="1800" dirty="0" smtClean="0"/>
          </a:p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moci, </a:t>
            </a:r>
            <a:endParaRPr lang="cs-CZ" sz="1800" dirty="0" smtClean="0"/>
          </a:p>
          <a:p>
            <a:pPr algn="just"/>
            <a:r>
              <a:rPr lang="cs-CZ" sz="1800" dirty="0" smtClean="0"/>
              <a:t>potřeba výkonu, </a:t>
            </a:r>
          </a:p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vztahů.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Motivované </a:t>
            </a:r>
            <a:r>
              <a:rPr lang="cs-CZ" sz="1800" dirty="0"/>
              <a:t>chování jedinců je důsledkem jedné nebo důsledkem kombinace všech těchto tří typů potřeb.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 err="1"/>
              <a:t>Tureckiové</a:t>
            </a:r>
            <a:r>
              <a:rPr lang="cs-CZ" sz="1800" dirty="0"/>
              <a:t> (2007) byla tato teorie od počátku navržena tak, aby umožnila poznání preference potřeb u zaměstnanců na manažerských pozicích. </a:t>
            </a:r>
            <a:r>
              <a:rPr lang="cs-CZ" sz="1800" dirty="0" err="1"/>
              <a:t>McClellandova</a:t>
            </a:r>
            <a:r>
              <a:rPr lang="cs-CZ" sz="1800" dirty="0"/>
              <a:t> teorie předpokládá, že uspokojování potřeb je podmíněno situačními vlivy. </a:t>
            </a:r>
          </a:p>
          <a:p>
            <a:pPr lvl="0"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potřeb </a:t>
            </a:r>
            <a:r>
              <a:rPr lang="cs-CZ" dirty="0" err="1" smtClean="0"/>
              <a:t>McClellanda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56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Herzbergova</a:t>
            </a:r>
            <a:r>
              <a:rPr lang="cs-CZ" sz="1800" b="1" dirty="0"/>
              <a:t> </a:t>
            </a:r>
            <a:r>
              <a:rPr lang="cs-CZ" sz="1800" b="1" dirty="0" err="1"/>
              <a:t>dvoufaktorová</a:t>
            </a:r>
            <a:r>
              <a:rPr lang="cs-CZ" sz="1800" b="1" dirty="0"/>
              <a:t> teorie motivace</a:t>
            </a:r>
            <a:r>
              <a:rPr lang="cs-CZ" sz="1800" dirty="0"/>
              <a:t> Frederika </a:t>
            </a:r>
            <a:r>
              <a:rPr lang="cs-CZ" sz="1800" dirty="0" err="1"/>
              <a:t>Herzberga</a:t>
            </a:r>
            <a:r>
              <a:rPr lang="cs-CZ" sz="1800" dirty="0"/>
              <a:t> z roku 1959 říká, že pro zaměstnance jsou zdrojem spokojenosti a motivace dva základní faktory – hygienické faktory a motivátory. </a:t>
            </a:r>
            <a:endParaRPr lang="cs-CZ" sz="1800" dirty="0" smtClean="0"/>
          </a:p>
          <a:p>
            <a:pPr algn="just"/>
            <a:r>
              <a:rPr lang="cs-CZ" sz="1800" dirty="0" smtClean="0"/>
              <a:t>Hygienické </a:t>
            </a:r>
            <a:r>
              <a:rPr lang="cs-CZ" sz="1800" dirty="0"/>
              <a:t>faktory (</a:t>
            </a:r>
            <a:r>
              <a:rPr lang="cs-CZ" sz="1800" dirty="0" err="1"/>
              <a:t>neuspokojovatele</a:t>
            </a:r>
            <a:r>
              <a:rPr lang="cs-CZ" sz="1800" dirty="0"/>
              <a:t>) zahrnuje faktory, jako jsou pracovní podmínky, mezilidské vztahy, platové podmínky, jistota zaměstnání a další.  Nenaplnění těchto faktorů může vyvolat pracovní nespokojenost, přičemž ale jejich naplnění nevyvolá pocit spokojenosti nebo zloby. Pracovník tyto faktory bere jako samozřejmé a účinek z jejich naplnění rychle vyprchá, účinek je krátkodobý. </a:t>
            </a:r>
            <a:endParaRPr lang="cs-CZ" sz="1800" dirty="0" smtClean="0"/>
          </a:p>
          <a:p>
            <a:pPr algn="just"/>
            <a:r>
              <a:rPr lang="cs-CZ" sz="1800" dirty="0" smtClean="0"/>
              <a:t>Motivátory </a:t>
            </a:r>
            <a:r>
              <a:rPr lang="cs-CZ" sz="1800" dirty="0"/>
              <a:t>(</a:t>
            </a:r>
            <a:r>
              <a:rPr lang="cs-CZ" sz="1800" dirty="0" err="1"/>
              <a:t>uspokojovatele</a:t>
            </a:r>
            <a:r>
              <a:rPr lang="cs-CZ" sz="1800" dirty="0"/>
              <a:t>, </a:t>
            </a:r>
            <a:r>
              <a:rPr lang="cs-CZ" sz="1800" dirty="0" smtClean="0"/>
              <a:t>motivátory) </a:t>
            </a:r>
            <a:r>
              <a:rPr lang="cs-CZ" sz="1800" dirty="0" err="1" smtClean="0"/>
              <a:t>zahnrují</a:t>
            </a:r>
            <a:r>
              <a:rPr lang="cs-CZ" sz="1800" dirty="0" smtClean="0"/>
              <a:t> například </a:t>
            </a:r>
            <a:r>
              <a:rPr lang="cs-CZ" sz="1800" dirty="0"/>
              <a:t>úspěch, uznání, profesní růst nebo odpovědnost, vzbuzují motivaci a spokojenost pracovníků. Naplněním motivačních faktorů je tudíž nezbytnou podmínkou pro motivaci k vyšším pracovním výkonům a jejich účinek na motivace je dlouhodobý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Herzbergova</a:t>
            </a:r>
            <a:r>
              <a:rPr lang="cs-CZ" dirty="0" smtClean="0"/>
              <a:t> </a:t>
            </a:r>
            <a:r>
              <a:rPr lang="cs-CZ" dirty="0" err="1" smtClean="0"/>
              <a:t>dvoufaktorová</a:t>
            </a:r>
            <a:r>
              <a:rPr lang="cs-CZ" dirty="0" smtClean="0"/>
              <a:t> teorie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11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56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Expektační teorie</a:t>
            </a:r>
            <a:r>
              <a:rPr lang="cs-CZ" sz="1800" dirty="0"/>
              <a:t>, teorie očekávání, jejímž autorem je Victor H. </a:t>
            </a:r>
            <a:r>
              <a:rPr lang="cs-CZ" sz="1800" dirty="0" err="1"/>
              <a:t>Vroom</a:t>
            </a:r>
            <a:r>
              <a:rPr lang="cs-CZ" sz="1800" dirty="0"/>
              <a:t>, byla publikována v roce 1964.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Základem </a:t>
            </a:r>
            <a:r>
              <a:rPr lang="cs-CZ" sz="1800" dirty="0"/>
              <a:t>této teorie je triáda VIE: valence – instrumentalista – </a:t>
            </a:r>
            <a:r>
              <a:rPr lang="cs-CZ" sz="1800" dirty="0" err="1"/>
              <a:t>expektance</a:t>
            </a:r>
            <a:r>
              <a:rPr lang="cs-CZ" sz="1800" dirty="0"/>
              <a:t>, která je považována za základ lidské motivace k dosahování cílů.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Valence</a:t>
            </a:r>
            <a:r>
              <a:rPr lang="cs-CZ" sz="1800" dirty="0" smtClean="0"/>
              <a:t> </a:t>
            </a:r>
            <a:r>
              <a:rPr lang="cs-CZ" sz="1800" dirty="0"/>
              <a:t>představuje subjektivní hodnotu a atraktivitu cíle, kterého se člověk snaží dosáhnout. </a:t>
            </a:r>
            <a:endParaRPr lang="cs-CZ" sz="1800" dirty="0" smtClean="0"/>
          </a:p>
          <a:p>
            <a:pPr algn="just"/>
            <a:r>
              <a:rPr lang="cs-CZ" sz="1800" b="1" dirty="0" err="1" smtClean="0"/>
              <a:t>Instrumentalita</a:t>
            </a:r>
            <a:r>
              <a:rPr lang="cs-CZ" sz="1800" dirty="0" smtClean="0"/>
              <a:t> </a:t>
            </a:r>
            <a:r>
              <a:rPr lang="cs-CZ" sz="1800" dirty="0"/>
              <a:t>je obsažena v očekávání, že dosažení cíle bude doprovázeno adekvátní odměnou. </a:t>
            </a:r>
            <a:endParaRPr lang="cs-CZ" sz="1800" dirty="0" smtClean="0"/>
          </a:p>
          <a:p>
            <a:pPr algn="just"/>
            <a:r>
              <a:rPr lang="cs-CZ" sz="1800" b="1" dirty="0" err="1" smtClean="0"/>
              <a:t>Expektance</a:t>
            </a:r>
            <a:r>
              <a:rPr lang="cs-CZ" sz="1800" dirty="0" smtClean="0"/>
              <a:t> </a:t>
            </a:r>
            <a:r>
              <a:rPr lang="cs-CZ" sz="1800" dirty="0"/>
              <a:t>je očekávání založené na předchozích zkušenostech, že se podaří dosáhnout stanoveného cíle. </a:t>
            </a:r>
            <a:endParaRPr lang="cs-CZ" sz="1800" dirty="0" smtClean="0"/>
          </a:p>
          <a:p>
            <a:pPr algn="just"/>
            <a:r>
              <a:rPr lang="cs-CZ" sz="1800" dirty="0" smtClean="0"/>
              <a:t>Valence </a:t>
            </a:r>
            <a:r>
              <a:rPr lang="cs-CZ" sz="1800" dirty="0"/>
              <a:t>zastupuje hodnotu, instrumentalista přesvědčení, že pokud uděláme jednu věc, tak to povede k jiné, a </a:t>
            </a:r>
            <a:r>
              <a:rPr lang="cs-CZ" sz="1800" dirty="0" err="1"/>
              <a:t>expektance</a:t>
            </a:r>
            <a:r>
              <a:rPr lang="cs-CZ" sz="1800" dirty="0"/>
              <a:t> je pravděpodobnost, že úsilí povede k určitému výsledku.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Expektační teorie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0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971" y="987574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Teorie cíle</a:t>
            </a:r>
            <a:r>
              <a:rPr lang="cs-CZ" sz="1800" dirty="0"/>
              <a:t>, zformulována </a:t>
            </a:r>
            <a:r>
              <a:rPr lang="cs-CZ" sz="1800" dirty="0" err="1"/>
              <a:t>Lathamem</a:t>
            </a:r>
            <a:r>
              <a:rPr lang="cs-CZ" sz="1800" dirty="0"/>
              <a:t> a Lockem v roce 1979 konstatuje, že motivace a výkon jsou vyšší, jestliže byly jednotlivcům stanoveny specifické cíle, které jsou náročné a zároveň přijatelné, a existuje-li zpětná vazba na </a:t>
            </a:r>
            <a:r>
              <a:rPr lang="cs-CZ" sz="1800" dirty="0" smtClean="0"/>
              <a:t>výkon. </a:t>
            </a:r>
          </a:p>
          <a:p>
            <a:pPr algn="just"/>
            <a:r>
              <a:rPr lang="cs-CZ" sz="1800" dirty="0" smtClean="0"/>
              <a:t>Klíčová </a:t>
            </a:r>
            <a:r>
              <a:rPr lang="cs-CZ" sz="1800" dirty="0"/>
              <a:t>podle této teorie  je participace jedinců na stanovování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Přičemž </a:t>
            </a:r>
            <a:r>
              <a:rPr lang="cs-CZ" sz="1800" dirty="0"/>
              <a:t>náročnost cílů musí být projednána a odsouhlasena a jejich plnění musí být podporováno vedením a radou. </a:t>
            </a:r>
            <a:endParaRPr lang="cs-CZ" sz="1800" dirty="0" smtClean="0"/>
          </a:p>
          <a:p>
            <a:pPr algn="just"/>
            <a:r>
              <a:rPr lang="cs-CZ" sz="1800" dirty="0" smtClean="0"/>
              <a:t>Životně </a:t>
            </a:r>
            <a:r>
              <a:rPr lang="cs-CZ" sz="1800" dirty="0"/>
              <a:t>důležitou roli pro udržení motivace a dosahování stále vyšších cílů, podle této teorie, je poskytování zpětné vazby zaměstnancům</a:t>
            </a:r>
            <a:r>
              <a:rPr lang="cs-CZ" sz="18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6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 pohledu stylu řízení je koučování osobní přístup realizovaný při výkonu práce a používaný manažery k rozvoji dovedností a schopností pracovníků.  </a:t>
            </a:r>
            <a:endParaRPr lang="cs-CZ" sz="1800" dirty="0" smtClean="0"/>
          </a:p>
          <a:p>
            <a:pPr algn="just"/>
            <a:r>
              <a:rPr lang="cs-CZ" sz="1800" dirty="0" smtClean="0"/>
              <a:t>Řízení </a:t>
            </a:r>
            <a:r>
              <a:rPr lang="cs-CZ" sz="1800" dirty="0"/>
              <a:t>lidí formou koučování není založeno na přímých příkazech a rozkazech, ale spíše na přístupech podporujících důvěru, posilující spolupráci při řešení problému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Koučování, jak už napovídá samotný pojem, je manažerský přístup převzatý z oblasti sportu. </a:t>
            </a:r>
            <a:endParaRPr lang="cs-CZ" sz="1800" dirty="0" smtClean="0"/>
          </a:p>
          <a:p>
            <a:pPr algn="just"/>
            <a:r>
              <a:rPr lang="cs-CZ" sz="1800" dirty="0" smtClean="0"/>
              <a:t>Koučování </a:t>
            </a:r>
            <a:r>
              <a:rPr lang="cs-CZ" sz="1800" dirty="0"/>
              <a:t>může být chápáno buď jako forma poradenství nebo určitý styl </a:t>
            </a:r>
            <a:r>
              <a:rPr lang="cs-CZ" sz="1800" dirty="0" smtClean="0"/>
              <a:t>řízení.</a:t>
            </a:r>
          </a:p>
          <a:p>
            <a:pPr algn="just"/>
            <a:r>
              <a:rPr lang="cs-CZ" sz="1800" dirty="0"/>
              <a:t>Potřeba koučování </a:t>
            </a:r>
            <a:r>
              <a:rPr lang="cs-CZ" sz="1800" dirty="0" smtClean="0"/>
              <a:t>vyplývá </a:t>
            </a:r>
            <a:r>
              <a:rPr lang="cs-CZ" sz="1800" dirty="0"/>
              <a:t>z formálního nebo neformálního zkoumání pracovního výkonu, ale i běžných každodenních </a:t>
            </a:r>
            <a:r>
              <a:rPr lang="cs-CZ" sz="1800" dirty="0" smtClean="0"/>
              <a:t>aktivit.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Koučování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89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Teorie spravedlnosti</a:t>
            </a:r>
            <a:r>
              <a:rPr lang="cs-CZ" sz="1700" dirty="0"/>
              <a:t> </a:t>
            </a:r>
            <a:r>
              <a:rPr lang="cs-CZ" sz="1700" b="1" dirty="0"/>
              <a:t>J. S. Adamse</a:t>
            </a:r>
            <a:r>
              <a:rPr lang="cs-CZ" sz="1700" dirty="0"/>
              <a:t> je založena na principu sociálního srovnání. </a:t>
            </a:r>
            <a:endParaRPr lang="cs-CZ" sz="1700" dirty="0" smtClean="0"/>
          </a:p>
          <a:p>
            <a:pPr algn="just"/>
            <a:r>
              <a:rPr lang="cs-CZ" sz="1700" dirty="0" smtClean="0"/>
              <a:t>Teorie </a:t>
            </a:r>
            <a:r>
              <a:rPr lang="cs-CZ" sz="1700" dirty="0"/>
              <a:t>se zabývá tím, jak lidé vnímají způsob, jak se s nimi v porovnání s jinými lidmi zachází. </a:t>
            </a:r>
            <a:r>
              <a:rPr lang="cs-CZ" sz="1700" dirty="0" smtClean="0"/>
              <a:t>Přičemž </a:t>
            </a:r>
            <a:r>
              <a:rPr lang="cs-CZ" sz="1700" dirty="0"/>
              <a:t>spravedlivé zacházení podle této teorie </a:t>
            </a:r>
            <a:r>
              <a:rPr lang="cs-CZ" sz="1700" dirty="0" smtClean="0"/>
              <a:t>znamená</a:t>
            </a:r>
            <a:r>
              <a:rPr lang="cs-CZ" sz="1700" dirty="0"/>
              <a:t>, že je s člověkem jednáno stejně jako s jinou skupinou lidí nebo jako s odpovídající jinou osobou. </a:t>
            </a:r>
            <a:r>
              <a:rPr lang="cs-CZ" sz="1700" dirty="0" smtClean="0"/>
              <a:t>Spravedlnost </a:t>
            </a:r>
            <a:r>
              <a:rPr lang="cs-CZ" sz="1700" dirty="0"/>
              <a:t>se týká pocitů a vnímání z porovnání. </a:t>
            </a:r>
            <a:r>
              <a:rPr lang="cs-CZ" sz="1700" i="1" dirty="0" smtClean="0"/>
              <a:t>Teorie </a:t>
            </a:r>
            <a:r>
              <a:rPr lang="cs-CZ" sz="1700" i="1" dirty="0"/>
              <a:t>spravedlnosti </a:t>
            </a:r>
            <a:r>
              <a:rPr lang="cs-CZ" sz="1700" dirty="0"/>
              <a:t>vychází z předpokladu, že lidé budou lépe motivováni, jestliže se s nimi bude zacházet spravedlivě, a demotivováni, jestliže to bude naopak. </a:t>
            </a:r>
            <a:endParaRPr lang="cs-CZ" sz="1700" dirty="0" smtClean="0"/>
          </a:p>
          <a:p>
            <a:pPr algn="just"/>
            <a:r>
              <a:rPr lang="cs-CZ" sz="1700" dirty="0" smtClean="0"/>
              <a:t>Jak </a:t>
            </a:r>
            <a:r>
              <a:rPr lang="cs-CZ" sz="1700" dirty="0"/>
              <a:t>uvádí Adams ve své </a:t>
            </a:r>
            <a:r>
              <a:rPr lang="cs-CZ" sz="1700" dirty="0" smtClean="0"/>
              <a:t>teorii, </a:t>
            </a:r>
            <a:r>
              <a:rPr lang="cs-CZ" sz="1700" dirty="0"/>
              <a:t>existují dvě formy spravedlnosti, a to distributivní spravedlnost a procedurální spravedlnost. </a:t>
            </a:r>
            <a:endParaRPr lang="cs-CZ" sz="1700" dirty="0" smtClean="0"/>
          </a:p>
          <a:p>
            <a:pPr algn="just"/>
            <a:r>
              <a:rPr lang="cs-CZ" sz="1700" dirty="0" smtClean="0"/>
              <a:t>Distributivní </a:t>
            </a:r>
            <a:r>
              <a:rPr lang="cs-CZ" sz="1700" dirty="0"/>
              <a:t>spravedlnost se týká toho, jak lidé cítí, že jsou odměňováni podle svého přínosu a v porovnání s ostatními. </a:t>
            </a:r>
            <a:endParaRPr lang="cs-CZ" sz="1700" dirty="0" smtClean="0"/>
          </a:p>
          <a:p>
            <a:pPr algn="just"/>
            <a:r>
              <a:rPr lang="cs-CZ" sz="1700" dirty="0" smtClean="0"/>
              <a:t>Procedurální </a:t>
            </a:r>
            <a:r>
              <a:rPr lang="cs-CZ" sz="1700" dirty="0"/>
              <a:t>spravedlnost se týká toho, jak pracovníci vnímají spravedlnost postupů používaných organizací v takových oblastech jako je hodnocení pracovníků, povyšování a disciplinární záležitosti</a:t>
            </a:r>
            <a:r>
              <a:rPr lang="cs-CZ" sz="17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spravedlnosti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7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Motivační systém organizace je chápán jako soubor opatření, pravidel a postupů, které mají za cíl podpořit pozitivní pracovní motivaci </a:t>
            </a:r>
            <a:r>
              <a:rPr lang="cs-CZ" sz="1800" dirty="0" smtClean="0"/>
              <a:t>zaměstnanců.</a:t>
            </a:r>
          </a:p>
          <a:p>
            <a:pPr algn="just"/>
            <a:r>
              <a:rPr lang="cs-CZ" sz="1800" dirty="0" smtClean="0"/>
              <a:t>Motivační </a:t>
            </a:r>
            <a:r>
              <a:rPr lang="cs-CZ" sz="1800" dirty="0"/>
              <a:t>systém organizace </a:t>
            </a:r>
            <a:r>
              <a:rPr lang="cs-CZ" sz="1800" dirty="0" smtClean="0"/>
              <a:t>je chápán jako </a:t>
            </a:r>
            <a:r>
              <a:rPr lang="cs-CZ" sz="1800" dirty="0"/>
              <a:t>dynamický systém motivačních nástrojů, které odpovídají nejrůznějším potřebám zaměstnanců a jehož hlavním úkolem je měnit zavedené vztahy, zvyky a postoje k pracovní aktivitě. </a:t>
            </a:r>
            <a:endParaRPr lang="cs-CZ" sz="1800" dirty="0" smtClean="0"/>
          </a:p>
          <a:p>
            <a:pPr algn="just"/>
            <a:r>
              <a:rPr lang="cs-CZ" sz="1800" dirty="0"/>
              <a:t>Motivování a stimulování zaměstnanců je podstatou každého motivačního systému organizací</a:t>
            </a:r>
            <a:r>
              <a:rPr lang="cs-CZ" sz="1800" dirty="0" smtClean="0"/>
              <a:t>. Motivace </a:t>
            </a:r>
            <a:r>
              <a:rPr lang="cs-CZ" sz="1800" dirty="0"/>
              <a:t>zaměstnanců v organizacích může mít pozitivní formu i negativní formu. V souvislosti s motivačními systémy v převážné míře hovoříme o pozitivních formách </a:t>
            </a:r>
            <a:r>
              <a:rPr lang="cs-CZ" sz="1800" dirty="0" smtClean="0"/>
              <a:t>stimulace.</a:t>
            </a:r>
          </a:p>
          <a:p>
            <a:pPr algn="just"/>
            <a:r>
              <a:rPr lang="cs-CZ" sz="1800" dirty="0" smtClean="0"/>
              <a:t>Motivační </a:t>
            </a:r>
            <a:r>
              <a:rPr lang="cs-CZ" sz="1800" dirty="0"/>
              <a:t>systém </a:t>
            </a:r>
            <a:r>
              <a:rPr lang="cs-CZ" sz="1800" dirty="0" smtClean="0"/>
              <a:t>můžeme specifikovat jako </a:t>
            </a:r>
            <a:r>
              <a:rPr lang="cs-CZ" sz="1800" dirty="0"/>
              <a:t>souhrn tří základních oblastí personálních činností: hodnocení zaměstnanců; odměňování zaměstnanců; vzdělávání a rozvoj </a:t>
            </a:r>
            <a:r>
              <a:rPr lang="cs-CZ" sz="1800" dirty="0" smtClean="0"/>
              <a:t>zaměstnanců.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Motivační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7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Motivaci </a:t>
            </a:r>
            <a:r>
              <a:rPr lang="cs-CZ" sz="1800" dirty="0"/>
              <a:t>k pracovnímu jednání chápat jako vyjádření jednotlivce k přístupu k práci a jeho ochotu pracovat vycházející z jeho vnitřních pohnutek, motivů. </a:t>
            </a:r>
            <a:endParaRPr lang="cs-CZ" sz="1800" dirty="0" smtClean="0"/>
          </a:p>
          <a:p>
            <a:pPr algn="just"/>
            <a:r>
              <a:rPr lang="cs-CZ" sz="1800" dirty="0" smtClean="0"/>
              <a:t>Motivace </a:t>
            </a:r>
            <a:r>
              <a:rPr lang="cs-CZ" sz="1800" dirty="0"/>
              <a:t>je založena na aktivizačních faktorech, které mohou být vnitřní nebo vnější povahy, a podle charakteru aktivizačního faktoru </a:t>
            </a:r>
            <a:r>
              <a:rPr lang="cs-CZ" sz="1800" dirty="0" smtClean="0"/>
              <a:t>rozlišujeme </a:t>
            </a:r>
            <a:r>
              <a:rPr lang="cs-CZ" sz="1800" dirty="0"/>
              <a:t>dva typy motivací, a to vnitřní motivace a vnější motivace.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Vnitřní </a:t>
            </a:r>
            <a:r>
              <a:rPr lang="cs-CZ" sz="1800" b="1" dirty="0"/>
              <a:t>motivace</a:t>
            </a:r>
            <a:r>
              <a:rPr lang="cs-CZ" sz="1800" dirty="0"/>
              <a:t> je založena na vnitřních aktivizačních faktorech – motivech (vnitřní motivátory), což jsou vnitřní (intrapsychické) pohnutky podněcující jednání člověka k něčemu. </a:t>
            </a:r>
            <a:endParaRPr lang="cs-CZ" sz="1800" dirty="0" smtClean="0"/>
          </a:p>
          <a:p>
            <a:pPr algn="just"/>
            <a:r>
              <a:rPr lang="cs-CZ" sz="1800" dirty="0" smtClean="0"/>
              <a:t>Vnitřní </a:t>
            </a:r>
            <a:r>
              <a:rPr lang="cs-CZ" sz="1800" dirty="0"/>
              <a:t>motivy zahrnují potřebu činnosti, potřebu sociálních vztahů, touhu po moci, touhu po výkonu, potřebu seberealizace.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případě pracovní motivace založené převážně na vnitřních motivech, je pracovní výkon sám o sobě zdrojem uspokojení</a:t>
            </a:r>
            <a:r>
              <a:rPr lang="cs-CZ" sz="18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Vnitřní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Vnější motivace</a:t>
            </a:r>
            <a:r>
              <a:rPr lang="cs-CZ" sz="1800" dirty="0"/>
              <a:t> je založena na vnějších aktivizačních faktorech – stimulech (vnější motivátory), které představují pobídky nebo popudy z vnějšku. </a:t>
            </a:r>
            <a:endParaRPr lang="cs-CZ" sz="1800" dirty="0" smtClean="0"/>
          </a:p>
          <a:p>
            <a:pPr algn="just"/>
            <a:r>
              <a:rPr lang="cs-CZ" sz="1800" dirty="0" smtClean="0"/>
              <a:t>Tvoří </a:t>
            </a:r>
            <a:r>
              <a:rPr lang="cs-CZ" sz="1800" dirty="0"/>
              <a:t>ji odměny, jako třeba zvýšení platu, pochvala, povýšení, ale také tresty, jako například disciplinární řízení, odepření platu nebo kritika.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Armstronga (2007) mohou mít vnější motivátory bezprostřední účinek působící spíše krátkodobě. </a:t>
            </a:r>
            <a:endParaRPr lang="cs-CZ" sz="1800" dirty="0" smtClean="0"/>
          </a:p>
          <a:p>
            <a:pPr algn="just"/>
            <a:r>
              <a:rPr lang="cs-CZ" sz="1800" dirty="0" smtClean="0"/>
              <a:t>Zatímco </a:t>
            </a:r>
            <a:r>
              <a:rPr lang="cs-CZ" sz="1800" dirty="0"/>
              <a:t>vnitřní motivátory, které se týkají kvality pracovního života, mají hlubší a dlouhodobější účinek. 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Vnější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44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Vhodně a efektivně nastavený motivační systém je klíčovým prvkem v řízení lidských zdrojů v každé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vytvoření efektivního motivačního systému organizace je nutná identifikace potřeb organizaci i zaměstnanců, a nalezení rovnovážného systému, který bude odpovídat potřebám zaměstnanců i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Vhodně </a:t>
            </a:r>
            <a:r>
              <a:rPr lang="cs-CZ" sz="1800" dirty="0"/>
              <a:t>nastavený motivační systém mimo jiné posiluje firemní kulturu, posiluje loajalitu zaměstnanců a jejich spokojenost, sjednocuje zaměstnance v jejich pracovním úsilí a dosažení požadovaného výkonu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Důležitou </a:t>
            </a:r>
            <a:r>
              <a:rPr lang="cs-CZ" sz="1800" dirty="0"/>
              <a:t>vlastností motivačního systému je jeho flexibilita, schopnost se pružně a včas přizpůsobit měnící se situaci a potřebám zaměstnanců.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motivační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2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pomoci lidem, aby si uvědomili, jak pracují, kde je třeba se zlepšit a co se potřebují naučit</a:t>
            </a:r>
            <a:r>
              <a:rPr lang="cs-CZ" sz="1800" dirty="0" smtClean="0"/>
              <a:t>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uvést řízené delegování do praxe</a:t>
            </a:r>
            <a:r>
              <a:rPr lang="cs-CZ" sz="1800" dirty="0" smtClean="0"/>
              <a:t>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umožnit manažerům a pracovníkům využít jakékoliv vzniklé situace jako příležitosti k učení a vzdělávání</a:t>
            </a:r>
            <a:r>
              <a:rPr lang="cs-CZ" sz="1800" dirty="0" smtClean="0"/>
              <a:t>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umožnit v případě potřeby poskytování vedení v tom, jak vykonávat konkrétní úkoly a tím pomáhat lidem.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Cíle koučování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4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koučování je forma vedení rozhovoru mezi koučem a koučovaným, přičemž kouč koučovaného vede a pomáhá, jej jeho průvodcem a klade mu otázky;</a:t>
            </a:r>
          </a:p>
          <a:p>
            <a:pPr lvl="0" algn="just"/>
            <a:r>
              <a:rPr lang="cs-CZ" sz="1700" dirty="0"/>
              <a:t>koučování je výraznou motivací spolupracovníků;</a:t>
            </a:r>
          </a:p>
          <a:p>
            <a:pPr lvl="0" algn="just"/>
            <a:r>
              <a:rPr lang="cs-CZ" sz="1700" dirty="0"/>
              <a:t>koučovaný vytváří své vlastní řešení, zvažuje své možnosti, posuzuje reálné zdroje a termíny ze svého pohledu a díky tomu také přebírá odpovědnost za úkoly a cíle;</a:t>
            </a:r>
          </a:p>
          <a:p>
            <a:pPr lvl="0" algn="just"/>
            <a:r>
              <a:rPr lang="cs-CZ" sz="1700" dirty="0"/>
              <a:t>koučování vede k rozvoji kompetencí, k samostatnosti, hledá různé možnosti a zdroje;</a:t>
            </a:r>
          </a:p>
          <a:p>
            <a:pPr lvl="0" algn="just"/>
            <a:r>
              <a:rPr lang="cs-CZ" sz="1700" dirty="0"/>
              <a:t>koučování vytváří otevřený vztah mezi koučem a koučovaným, a to díky časovému prostoru, naslouchání, podpoře a akceptování názorů;</a:t>
            </a:r>
          </a:p>
          <a:p>
            <a:pPr lvl="0" algn="just"/>
            <a:r>
              <a:rPr lang="cs-CZ" sz="1700" dirty="0"/>
              <a:t>koučování podporuje kreativitu, iniciativu a konstruktivní postoj k cílům, změnám a konfliktům;</a:t>
            </a:r>
          </a:p>
          <a:p>
            <a:pPr algn="just"/>
            <a:r>
              <a:rPr lang="cs-CZ" sz="1700" dirty="0"/>
              <a:t>koučování pracuje s jedinečností každého člověka, plně respektuje motivaci, schopnosti a zkušenosti koučovaného</a:t>
            </a:r>
            <a:r>
              <a:rPr lang="cs-CZ" sz="1700" dirty="0" smtClean="0"/>
              <a:t>.</a:t>
            </a: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Charakteristiky koučování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26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Z </a:t>
            </a:r>
            <a:r>
              <a:rPr lang="cs-CZ" sz="1800" dirty="0" smtClean="0"/>
              <a:t>uvedených charakteristik vyplývá</a:t>
            </a:r>
            <a:r>
              <a:rPr lang="cs-CZ" sz="1800" dirty="0"/>
              <a:t>, že podstatou koučování je vztah mezi dvěma rovnocennými partnery, který je založen na vzájemné důvěře, otevřenosti a upřímnosti.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Základní </a:t>
            </a:r>
            <a:r>
              <a:rPr lang="cs-CZ" sz="1800" dirty="0"/>
              <a:t>metodou kouče je kladení otázek s cílem dovést koučovaného, aby si na ně dovedl sám odpovědět a dovedl naplnit stanovený cíl. Pořadí otázek, které kouč klade, se postupně zaměřuje na čtyři odlišné oblasti: </a:t>
            </a:r>
            <a:r>
              <a:rPr lang="cs-CZ" sz="1800" dirty="0" err="1"/>
              <a:t>Goals</a:t>
            </a:r>
            <a:r>
              <a:rPr lang="cs-CZ" sz="1800" dirty="0"/>
              <a:t> – Reality – </a:t>
            </a:r>
            <a:r>
              <a:rPr lang="cs-CZ" sz="1800" dirty="0" err="1"/>
              <a:t>Options</a:t>
            </a:r>
            <a:r>
              <a:rPr lang="cs-CZ" sz="1800" dirty="0"/>
              <a:t> – </a:t>
            </a:r>
            <a:r>
              <a:rPr lang="cs-CZ" sz="1800" dirty="0" err="1" smtClean="0"/>
              <a:t>Will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dirty="0" smtClean="0"/>
              <a:t>Klíčovou </a:t>
            </a:r>
            <a:r>
              <a:rPr lang="cs-CZ" sz="1800" dirty="0"/>
              <a:t>osobu je </a:t>
            </a:r>
            <a:r>
              <a:rPr lang="cs-CZ" sz="1800" dirty="0" err="1"/>
              <a:t>kauč</a:t>
            </a:r>
            <a:r>
              <a:rPr lang="cs-CZ" sz="1800" dirty="0"/>
              <a:t>, </a:t>
            </a:r>
            <a:r>
              <a:rPr lang="cs-CZ" sz="1800" dirty="0" smtClean="0"/>
              <a:t>který </a:t>
            </a:r>
            <a:r>
              <a:rPr lang="cs-CZ" sz="1800" dirty="0"/>
              <a:t>by měl osobou se sebedůvěrou a pozitivním postojem k lidem, měl mít silné vnitřní hnutí pomáhat druhým k úspěchu, schopnost sebeovládání, vůli neustále se učit, ochotu zůstávat postupně více v pozadí a přenechávat hlavní roli koučovanému a další.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Charakteristiky koučování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6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26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identifikace oblasti znalostí, dovedností a schopností, které je potřeba posílit ke splnění konkrétního úkolu;</a:t>
            </a:r>
          </a:p>
          <a:p>
            <a:pPr lvl="0" algn="just"/>
            <a:r>
              <a:rPr lang="cs-CZ" sz="1800" dirty="0"/>
              <a:t>zabezpečit, aby daná osoba chápala a akceptovala potřebu se učit;</a:t>
            </a:r>
          </a:p>
          <a:p>
            <a:pPr lvl="0" algn="just"/>
            <a:r>
              <a:rPr lang="cs-CZ" sz="1800" dirty="0"/>
              <a:t>diskuse s danou osobou o nejlepším způsobu učení se a spolupráci;</a:t>
            </a:r>
          </a:p>
          <a:p>
            <a:pPr lvl="0" algn="just"/>
            <a:r>
              <a:rPr lang="cs-CZ" sz="1800" dirty="0"/>
              <a:t>požádat danou osobu, aby vypracovala to, jak chce řídit své vzdělávání a zjistila, v čem bude potřebovat pomoc od kouče;</a:t>
            </a:r>
          </a:p>
          <a:p>
            <a:pPr lvl="0" algn="just"/>
            <a:r>
              <a:rPr lang="cs-CZ" sz="1800" dirty="0"/>
              <a:t>zabezpečovat podle potřeby konkrétní vedení;</a:t>
            </a:r>
          </a:p>
          <a:p>
            <a:pPr algn="just"/>
            <a:r>
              <a:rPr lang="cs-CZ" sz="1800" dirty="0"/>
              <a:t>dohoda o sledování a posuzování pokroku v učení dané osoby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Etapy koučování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0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26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Mentorování je proces založený na využívání speciálně vybraných a vyškolených jedinců-mentorů, kteří pomáhají přiděleným osobám při jejich vzdělávání a rozvoji tím, že poskytují odborné vedení, praktické rady a trvalou podporu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Mentorování </a:t>
            </a:r>
            <a:r>
              <a:rPr lang="cs-CZ" sz="1800" dirty="0"/>
              <a:t>může hrát důležitou roli v rozvoji lídrů a manažerů. </a:t>
            </a:r>
          </a:p>
          <a:p>
            <a:pPr algn="just"/>
            <a:r>
              <a:rPr lang="cs-CZ" sz="1800" dirty="0" err="1"/>
              <a:t>Mentoring</a:t>
            </a:r>
            <a:r>
              <a:rPr lang="cs-CZ" sz="1800" dirty="0"/>
              <a:t> je vztah mentora (zkušenější a starší), který pomáhá svému svěřenci rozvíjet jeho osobnost, dovednosti, orientovat se v dané </a:t>
            </a:r>
            <a:r>
              <a:rPr lang="cs-CZ" sz="1800" dirty="0" smtClean="0"/>
              <a:t>problematice. </a:t>
            </a:r>
          </a:p>
          <a:p>
            <a:pPr algn="just"/>
            <a:r>
              <a:rPr lang="cs-CZ" sz="1800" dirty="0" smtClean="0"/>
              <a:t>Mentor </a:t>
            </a:r>
            <a:r>
              <a:rPr lang="cs-CZ" sz="1800" dirty="0"/>
              <a:t>předává své poznatky, zkušenosti formou rad, diskuse a poskytování zpětné vazby. </a:t>
            </a:r>
            <a:endParaRPr lang="cs-CZ" sz="1800" dirty="0" smtClean="0"/>
          </a:p>
          <a:p>
            <a:pPr algn="just"/>
            <a:r>
              <a:rPr lang="cs-CZ" sz="1800" dirty="0" smtClean="0"/>
              <a:t>Mentor navozuje </a:t>
            </a:r>
            <a:r>
              <a:rPr lang="cs-CZ" sz="1800" dirty="0"/>
              <a:t>dilemata a příklady řešení. Svěřenec může pozorovat mentora při činnosti a vyvolávat </a:t>
            </a:r>
            <a:r>
              <a:rPr lang="cs-CZ" sz="1800"/>
              <a:t>diskusi</a:t>
            </a:r>
            <a:r>
              <a:rPr lang="cs-CZ" sz="180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Mentorování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3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Při výběru vhodného stylu vedení je potřeba si uvědomit několik základních zásad:</a:t>
            </a:r>
          </a:p>
          <a:p>
            <a:pPr lvl="0" algn="just"/>
            <a:r>
              <a:rPr lang="cs-CZ" sz="1800" dirty="0"/>
              <a:t>žádný styl vedení není univerzálně vhodný pro každou situaci;</a:t>
            </a:r>
          </a:p>
          <a:p>
            <a:pPr lvl="0" algn="just"/>
            <a:r>
              <a:rPr lang="cs-CZ" sz="1800" dirty="0"/>
              <a:t>žádný styl vedení není sám o sobě lepší než ostatní;</a:t>
            </a:r>
          </a:p>
          <a:p>
            <a:pPr lvl="0" algn="just"/>
            <a:r>
              <a:rPr lang="cs-CZ" sz="1800" dirty="0"/>
              <a:t>použití konkrétního stylu vedení závisí na povaze řešeného úkolu, složení pracovního týmu a oboru činnosti organizace;</a:t>
            </a:r>
          </a:p>
          <a:p>
            <a:pPr lvl="0" algn="just"/>
            <a:r>
              <a:rPr lang="cs-CZ" sz="1800" dirty="0"/>
              <a:t>každá situace může být analyzována tak důkladně, aby pro její řešení byl vybrán optimální styl;</a:t>
            </a:r>
          </a:p>
          <a:p>
            <a:pPr algn="just"/>
            <a:r>
              <a:rPr lang="cs-CZ" sz="1800" dirty="0"/>
              <a:t>efektivní </a:t>
            </a:r>
            <a:r>
              <a:rPr lang="cs-CZ" sz="1800" dirty="0" err="1"/>
              <a:t>leadership</a:t>
            </a:r>
            <a:r>
              <a:rPr lang="cs-CZ" sz="1800" dirty="0"/>
              <a:t> znamená být schopen posoudit, jaký styl vedení je pro danou situaci optimální a přijmout jej, i když osobně preferujeme jiný styl vedení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Zásady volby stylu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5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Motivace představuje určité povzbuzení člověka do aktivity, které dělat odmítá nebo se mu do nich nechce.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Motivace </a:t>
            </a:r>
            <a:r>
              <a:rPr lang="cs-CZ" sz="1800" dirty="0"/>
              <a:t>je nezbytným nástrojem každého vedoucího pracovníka v každé organizaci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Motivace se týká faktorů, které ovlivňují lidi, aby se chovali určitým způsobem.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Motivaci </a:t>
            </a:r>
            <a:r>
              <a:rPr lang="cs-CZ" sz="1800" dirty="0"/>
              <a:t>lze charakterizovat jako cílově orientované </a:t>
            </a:r>
            <a:r>
              <a:rPr lang="cs-CZ" sz="1800" dirty="0" smtClean="0"/>
              <a:t>chování.</a:t>
            </a:r>
          </a:p>
          <a:p>
            <a:pPr lvl="0" algn="just"/>
            <a:r>
              <a:rPr lang="cs-CZ" sz="1800" dirty="0"/>
              <a:t>M</a:t>
            </a:r>
            <a:r>
              <a:rPr lang="cs-CZ" sz="1800" dirty="0" smtClean="0"/>
              <a:t>otivování </a:t>
            </a:r>
            <a:r>
              <a:rPr lang="cs-CZ" sz="1800" dirty="0"/>
              <a:t>není inspirování, ale spíše budování trvalého vztahu.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 tohoto důvodu motivování </a:t>
            </a:r>
            <a:r>
              <a:rPr lang="cs-CZ" sz="1800" dirty="0"/>
              <a:t>vyžaduje více času a investic a dlouhodobě přináší vyšší dividendy.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Motivace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0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3881</TotalTime>
  <Words>2639</Words>
  <Application>Microsoft Office PowerPoint</Application>
  <PresentationFormat>Předvádění na obrazovce (16:9)</PresentationFormat>
  <Paragraphs>166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Moderní styly vedení a motivace</vt:lpstr>
      <vt:lpstr>Koučování</vt:lpstr>
      <vt:lpstr>Cíle koučování</vt:lpstr>
      <vt:lpstr>Charakteristiky koučování I</vt:lpstr>
      <vt:lpstr>Charakteristiky koučování II</vt:lpstr>
      <vt:lpstr>Etapy koučování </vt:lpstr>
      <vt:lpstr>Mentorování</vt:lpstr>
      <vt:lpstr>Zásady volby stylu vedení</vt:lpstr>
      <vt:lpstr>Motivace I</vt:lpstr>
      <vt:lpstr>Motivace II</vt:lpstr>
      <vt:lpstr>Motivační teorie</vt:lpstr>
      <vt:lpstr>Rozdělení motivačních teorií</vt:lpstr>
      <vt:lpstr>Maslowova pyramida potřeb</vt:lpstr>
      <vt:lpstr>Maslowova pyramida potřeb</vt:lpstr>
      <vt:lpstr>Teorie tří kategorií potřeb</vt:lpstr>
      <vt:lpstr>Teorie potřeb McClellanda</vt:lpstr>
      <vt:lpstr>Herzbergova dvoufaktorová teorie motivace</vt:lpstr>
      <vt:lpstr>Expektační teorie motivace</vt:lpstr>
      <vt:lpstr>Teorie cíle</vt:lpstr>
      <vt:lpstr>Teorie spravedlnosti</vt:lpstr>
      <vt:lpstr>Motivační systémy</vt:lpstr>
      <vt:lpstr>Vnitřní motivace</vt:lpstr>
      <vt:lpstr>Vnější motivace</vt:lpstr>
      <vt:lpstr>Požadavky na motivační systémy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388</cp:revision>
  <dcterms:created xsi:type="dcterms:W3CDTF">2016-07-06T15:42:34Z</dcterms:created>
  <dcterms:modified xsi:type="dcterms:W3CDTF">2023-04-24T13:39:03Z</dcterms:modified>
</cp:coreProperties>
</file>