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321" r:id="rId3"/>
    <p:sldId id="348" r:id="rId4"/>
    <p:sldId id="349" r:id="rId5"/>
    <p:sldId id="350" r:id="rId6"/>
    <p:sldId id="351" r:id="rId7"/>
    <p:sldId id="352" r:id="rId8"/>
    <p:sldId id="353" r:id="rId9"/>
    <p:sldId id="354" r:id="rId10"/>
    <p:sldId id="355" r:id="rId11"/>
    <p:sldId id="356" r:id="rId12"/>
    <p:sldId id="357" r:id="rId13"/>
    <p:sldId id="358" r:id="rId14"/>
    <p:sldId id="359" r:id="rId15"/>
    <p:sldId id="360" r:id="rId16"/>
    <p:sldId id="361" r:id="rId17"/>
    <p:sldId id="364" r:id="rId18"/>
    <p:sldId id="363" r:id="rId19"/>
    <p:sldId id="362" r:id="rId20"/>
    <p:sldId id="365" r:id="rId21"/>
    <p:sldId id="366" r:id="rId22"/>
    <p:sldId id="367" r:id="rId23"/>
    <p:sldId id="368" r:id="rId24"/>
    <p:sldId id="369" r:id="rId25"/>
    <p:sldId id="370" r:id="rId26"/>
    <p:sldId id="372" r:id="rId27"/>
    <p:sldId id="373" r:id="rId28"/>
    <p:sldId id="374" r:id="rId29"/>
    <p:sldId id="371" r:id="rId30"/>
    <p:sldId id="375" r:id="rId31"/>
    <p:sldId id="376" r:id="rId32"/>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802" y="6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02.05.2023</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Manažerské kompetence</a:t>
            </a: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a:solidFill>
                  <a:schemeClr val="bg1"/>
                </a:solidFill>
                <a:latin typeface="Times New Roman" panose="02020603050405020304" pitchFamily="18" charset="0"/>
                <a:cs typeface="Times New Roman" panose="02020603050405020304" pitchFamily="18" charset="0"/>
              </a:rPr>
              <a:t>9. </a:t>
            </a:r>
            <a:r>
              <a:rPr lang="cs-CZ" sz="1400" dirty="0">
                <a:solidFill>
                  <a:schemeClr val="bg1"/>
                </a:solidFill>
                <a:latin typeface="Times New Roman" panose="02020603050405020304" pitchFamily="18" charset="0"/>
                <a:cs typeface="Times New Roman" panose="02020603050405020304" pitchFamily="18" charset="0"/>
              </a:rPr>
              <a:t>přednáška</a:t>
            </a: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a:solidFill>
                  <a:srgbClr val="307871"/>
                </a:solidFill>
                <a:latin typeface="Times New Roman" panose="02020603050405020304" pitchFamily="18" charset="0"/>
                <a:cs typeface="Times New Roman" panose="02020603050405020304" pitchFamily="18" charset="0"/>
              </a:rPr>
              <a:t>MANAGEMENT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dirty="0"/>
              <a:t>Beneš člení kompetence na:</a:t>
            </a:r>
          </a:p>
          <a:p>
            <a:pPr lvl="0" algn="just"/>
            <a:r>
              <a:rPr lang="cs-CZ" sz="1700" dirty="0"/>
              <a:t>odborné kompetence – vztahují se k obsahu, předmětu a prostředkům konkrétního pracovního výkonu;</a:t>
            </a:r>
          </a:p>
          <a:p>
            <a:pPr lvl="0" algn="just"/>
            <a:r>
              <a:rPr lang="cs-CZ" sz="1700" dirty="0"/>
              <a:t>sociální neboli týmové kompetence – zaručují zvládání sociální interakcí a komunikaci v pracovním týmu;</a:t>
            </a:r>
          </a:p>
          <a:p>
            <a:pPr lvl="0" algn="just"/>
            <a:r>
              <a:rPr lang="cs-CZ" sz="1700" dirty="0"/>
              <a:t>metodické kompetence – jsou spojené se schopnosti a dovednosti vyhledávat a zpracovávat informace a řešit konkrétní problém.</a:t>
            </a:r>
          </a:p>
          <a:p>
            <a:pPr marL="0" indent="0">
              <a:buNone/>
            </a:pPr>
            <a:r>
              <a:rPr lang="cs-CZ" sz="1700" b="1" dirty="0" err="1"/>
              <a:t>Boyatzis</a:t>
            </a:r>
            <a:r>
              <a:rPr lang="cs-CZ" sz="1700" b="1" dirty="0"/>
              <a:t> rozlišuje kompetence na:</a:t>
            </a:r>
          </a:p>
          <a:p>
            <a:pPr lvl="0"/>
            <a:r>
              <a:rPr lang="cs-CZ" sz="1700" dirty="0"/>
              <a:t>prahové kompetence – jedná se o základní kompetence požadované k výkonu práce a nerozlišující výkonnost jednotlivých pracovníků;</a:t>
            </a:r>
          </a:p>
          <a:p>
            <a:pPr lvl="0"/>
            <a:r>
              <a:rPr lang="cs-CZ" sz="1700" dirty="0"/>
              <a:t>výkonové kompetence – kompetence rozlišující mezi vysoce a málo výkonnými pracovníky;</a:t>
            </a:r>
          </a:p>
          <a:p>
            <a:pPr lvl="0"/>
            <a:r>
              <a:rPr lang="cs-CZ" sz="1700" dirty="0"/>
              <a:t>rozlišovací kompetence – definují charakteristiky chování projevující vysoce výkonní pracovníci a charakteristiky projevující méně výkonní lidé. </a:t>
            </a:r>
          </a:p>
          <a:p>
            <a:pPr lvl="0" algn="just"/>
            <a:endParaRPr lang="cs-CZ" sz="1700" dirty="0"/>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Členění kompetencí IV</a:t>
            </a:r>
          </a:p>
        </p:txBody>
      </p:sp>
    </p:spTree>
    <p:extLst>
      <p:ext uri="{BB962C8B-B14F-4D97-AF65-F5344CB8AC3E}">
        <p14:creationId xmlns:p14="http://schemas.microsoft.com/office/powerpoint/2010/main" val="13473441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Armstrong (1999) rozlišuje tyto typy kompetencí:</a:t>
            </a:r>
          </a:p>
          <a:p>
            <a:pPr lvl="0" algn="just"/>
            <a:r>
              <a:rPr lang="cs-CZ" sz="1800" dirty="0"/>
              <a:t>behaviorální nebo personální kompetence (tzv. měkké kompetence) – zahrnují základní vlastnosti jedinců přenášené do jejich pracovních rolí;</a:t>
            </a:r>
          </a:p>
          <a:p>
            <a:pPr lvl="0" algn="just"/>
            <a:r>
              <a:rPr lang="cs-CZ" sz="1800" dirty="0"/>
              <a:t>kompetence založené na práci nebo povolání (tzv. tvrdé kompetence) – týkají se očekávání na pracovišti, normách a očekávaných výstupech;</a:t>
            </a:r>
          </a:p>
          <a:p>
            <a:pPr lvl="0" algn="just"/>
            <a:r>
              <a:rPr lang="cs-CZ" sz="1800" dirty="0"/>
              <a:t>druhové, základní a specifické kompetence:</a:t>
            </a:r>
          </a:p>
          <a:p>
            <a:pPr lvl="1" algn="just"/>
            <a:r>
              <a:rPr lang="cs-CZ" sz="1800" dirty="0"/>
              <a:t>druhové kompetence mají univerzální charakter a mají je všichni lidé v určitém povolání a to nezávisle na typu organizace nebo jejich konkrétní roli v organizaci;</a:t>
            </a:r>
          </a:p>
          <a:p>
            <a:pPr lvl="1" algn="just"/>
            <a:r>
              <a:rPr lang="cs-CZ" sz="1800" dirty="0"/>
              <a:t>základní kompetence – týkají se všech pracovníků a mohou být zaměřené na konkrétní pracovní místa nebo na určitou kategorii pracovníků;</a:t>
            </a:r>
          </a:p>
          <a:p>
            <a:pPr algn="just"/>
            <a:r>
              <a:rPr lang="cs-CZ" sz="1800" dirty="0"/>
              <a:t>specifické kompetence – jsou stanoveny pro určitou skupinu pracovních míst nebo pro jednotlivé role v organizaci.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Členění kompetencí V</a:t>
            </a:r>
          </a:p>
        </p:txBody>
      </p:sp>
    </p:spTree>
    <p:extLst>
      <p:ext uri="{BB962C8B-B14F-4D97-AF65-F5344CB8AC3E}">
        <p14:creationId xmlns:p14="http://schemas.microsoft.com/office/powerpoint/2010/main" val="41266490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7973" y="843558"/>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Kompetence lze také rozdělit podle skupiny pracovníků a jejich potřeb:</a:t>
            </a:r>
          </a:p>
          <a:p>
            <a:pPr lvl="0" algn="just"/>
            <a:r>
              <a:rPr lang="cs-CZ" sz="1800" dirty="0"/>
              <a:t>kompetence klíčové – určené pro všechny pracovníky;</a:t>
            </a:r>
          </a:p>
          <a:p>
            <a:pPr lvl="0" algn="just"/>
            <a:r>
              <a:rPr lang="cs-CZ" sz="1800" dirty="0"/>
              <a:t>kompetence týmové – především pro skupiny vzájemně závislé a projektově zaměřené;</a:t>
            </a:r>
          </a:p>
          <a:p>
            <a:pPr lvl="0" algn="just"/>
            <a:r>
              <a:rPr lang="cs-CZ" sz="1800" dirty="0"/>
              <a:t>kompetence funkční neboli profesní – spojené se specifickým pracovním výkonem;</a:t>
            </a:r>
          </a:p>
          <a:p>
            <a:pPr algn="just"/>
            <a:r>
              <a:rPr lang="cs-CZ" sz="1800" dirty="0"/>
              <a:t>kompetence manažerské a vůdcovské – základem pro zvládnutí aktivit manažerských a v oblasti vedení lidí.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Členění kompetencí VI</a:t>
            </a:r>
          </a:p>
        </p:txBody>
      </p:sp>
    </p:spTree>
    <p:extLst>
      <p:ext uri="{BB962C8B-B14F-4D97-AF65-F5344CB8AC3E}">
        <p14:creationId xmlns:p14="http://schemas.microsoft.com/office/powerpoint/2010/main" val="2688348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7973" y="843558"/>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Manažerské kompetence v podstatě kombinací tří aspektů, a to analytického, interpersonálního a emocionálního. Na základě těchto tří aspektů je možné manažerské kompetence členit do těchto skupin</a:t>
            </a:r>
            <a:r>
              <a:rPr lang="cs-CZ" sz="1800" i="1" dirty="0"/>
              <a:t>:</a:t>
            </a:r>
            <a:endParaRPr lang="cs-CZ" sz="1800" dirty="0"/>
          </a:p>
          <a:p>
            <a:pPr lvl="0" algn="just"/>
            <a:r>
              <a:rPr lang="cs-CZ" sz="1800" b="1" dirty="0"/>
              <a:t>analyticko-koncepční schopnosti </a:t>
            </a:r>
            <a:r>
              <a:rPr lang="cs-CZ" sz="1800" dirty="0"/>
              <a:t>– „co dělat“ – soubor manažerských postupů a přístupů k jednotlivým činnostem (např. řízení lidských zdrojů, finance, výroba atd.);</a:t>
            </a:r>
          </a:p>
          <a:p>
            <a:pPr lvl="0" algn="just"/>
            <a:r>
              <a:rPr lang="cs-CZ" sz="1800" b="1" dirty="0"/>
              <a:t>manažerské procesní dovednosti </a:t>
            </a:r>
            <a:r>
              <a:rPr lang="cs-CZ" sz="1800" dirty="0"/>
              <a:t>– „jak to dělat“ – umění jednat, naslouchat a komunikovat, schopnost si efektivně zorganizovat vlastní čas apod.;</a:t>
            </a:r>
          </a:p>
          <a:p>
            <a:pPr lvl="0" algn="just"/>
            <a:r>
              <a:rPr lang="cs-CZ" sz="1800" b="1" dirty="0"/>
              <a:t>osobní rysy a vlastnosti </a:t>
            </a:r>
            <a:r>
              <a:rPr lang="cs-CZ" sz="1800" dirty="0"/>
              <a:t>– schopnost pracovat v týmech, tvořivost, pracovitost, cílevědomost, důslednost, další osobností a profesní rozvoj a vzdělávání apod.;</a:t>
            </a:r>
          </a:p>
          <a:p>
            <a:pPr algn="just"/>
            <a:r>
              <a:rPr lang="cs-CZ" sz="1800" b="1" dirty="0"/>
              <a:t>„know-how“ daného odvětví </a:t>
            </a:r>
            <a:r>
              <a:rPr lang="cs-CZ" sz="1800" dirty="0"/>
              <a:t>– soubor znalostí o daném oboru a vše co souvisí s dalším rozvojem odvětví a oboru.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Složky manažerských kompetencí I</a:t>
            </a:r>
          </a:p>
        </p:txBody>
      </p:sp>
    </p:spTree>
    <p:extLst>
      <p:ext uri="{BB962C8B-B14F-4D97-AF65-F5344CB8AC3E}">
        <p14:creationId xmlns:p14="http://schemas.microsoft.com/office/powerpoint/2010/main" val="1637827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7973" y="843558"/>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i="1" dirty="0"/>
              <a:t>Sociální psycholog organizace Robert L. </a:t>
            </a:r>
            <a:r>
              <a:rPr lang="cs-CZ" sz="1800" i="1" dirty="0" err="1"/>
              <a:t>Katz</a:t>
            </a:r>
            <a:r>
              <a:rPr lang="cs-CZ" sz="1800" i="1" dirty="0"/>
              <a:t> specifikoval požadované manažerské kompetence v souvislosti s určitou hierarchickou úrovní managementu</a:t>
            </a:r>
            <a:r>
              <a:rPr lang="cs-CZ" sz="1800" dirty="0"/>
              <a:t>:</a:t>
            </a:r>
          </a:p>
          <a:p>
            <a:pPr lvl="0" algn="just"/>
            <a:r>
              <a:rPr lang="cs-CZ" sz="1800" dirty="0"/>
              <a:t>technické kompetence – významné především pro nižší management;</a:t>
            </a:r>
          </a:p>
          <a:p>
            <a:pPr lvl="0" algn="just"/>
            <a:r>
              <a:rPr lang="cs-CZ" sz="1800" dirty="0"/>
              <a:t>lidské kompetence – potřebné pro všechny úrovně managementu;</a:t>
            </a:r>
          </a:p>
          <a:p>
            <a:pPr lvl="0" algn="just"/>
            <a:r>
              <a:rPr lang="cs-CZ" sz="1800" dirty="0"/>
              <a:t>koncepční kompetence – kompetence mající zásadní význam především u top managementu. </a:t>
            </a:r>
          </a:p>
          <a:p>
            <a:pPr algn="just"/>
            <a:r>
              <a:rPr lang="cs-CZ" sz="1800" dirty="0"/>
              <a:t>Požadavky na manažerské kompetence závisí na postavení manažera v rámci hierarchie řízení dané organizace. Každá úroveň řízení vyžaduje konkrétní, specifické manažerské kompetence. Manažerské kompetence se projevují v chování, a to především v chování spojeném s plněním pracovních úkolů.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Složky manažerských kompetencí II</a:t>
            </a:r>
          </a:p>
        </p:txBody>
      </p:sp>
    </p:spTree>
    <p:extLst>
      <p:ext uri="{BB962C8B-B14F-4D97-AF65-F5344CB8AC3E}">
        <p14:creationId xmlns:p14="http://schemas.microsoft.com/office/powerpoint/2010/main" val="42346784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Kompetence je poměrně stabilní charakteristika osobnosti a napovídá, jakým způsobem se bude její nositel chovat, myslet a projevovat v určitém typu situace. Manažerské kompetence, jak již bylo uvedeno, představuje chování spojené s výkonem určitého pracovního zadání. </a:t>
            </a:r>
          </a:p>
          <a:p>
            <a:pPr algn="just"/>
            <a:r>
              <a:rPr lang="cs-CZ" sz="1800" dirty="0"/>
              <a:t>Proto mezi složky manažerských kompetencí bývají zařazovány znalosti, dovednosti a schopnosti jedinců, kteří zastávají konkrétní manažerskou pozici</a:t>
            </a:r>
          </a:p>
          <a:p>
            <a:pPr marL="0" indent="0" algn="just">
              <a:buNone/>
            </a:pPr>
            <a:r>
              <a:rPr lang="cs-CZ" sz="1800" dirty="0"/>
              <a:t>Jednotlivé složky osobnosti vstupující do kompetence lze rozdělit do pěti kategorií: </a:t>
            </a:r>
          </a:p>
          <a:p>
            <a:pPr algn="just"/>
            <a:r>
              <a:rPr lang="cs-CZ" sz="1800" dirty="0"/>
              <a:t>motivy; </a:t>
            </a:r>
          </a:p>
          <a:p>
            <a:pPr algn="just"/>
            <a:r>
              <a:rPr lang="cs-CZ" sz="1800" dirty="0"/>
              <a:t>rysy; </a:t>
            </a:r>
          </a:p>
          <a:p>
            <a:pPr algn="just"/>
            <a:r>
              <a:rPr lang="cs-CZ" sz="1800" dirty="0"/>
              <a:t>vnímání sebe samotného; </a:t>
            </a:r>
          </a:p>
          <a:p>
            <a:pPr algn="just"/>
            <a:r>
              <a:rPr lang="cs-CZ" sz="1800" dirty="0"/>
              <a:t>vědomosti; </a:t>
            </a:r>
          </a:p>
          <a:p>
            <a:pPr algn="just"/>
            <a:r>
              <a:rPr lang="cs-CZ" sz="1800" dirty="0"/>
              <a:t>dovednosti. </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Složky manažerských kompetencí III</a:t>
            </a:r>
          </a:p>
        </p:txBody>
      </p:sp>
    </p:spTree>
    <p:extLst>
      <p:ext uri="{BB962C8B-B14F-4D97-AF65-F5344CB8AC3E}">
        <p14:creationId xmlns:p14="http://schemas.microsoft.com/office/powerpoint/2010/main" val="30695921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4721" y="843558"/>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Znalosti</a:t>
            </a:r>
            <a:r>
              <a:rPr lang="cs-CZ" sz="1800" dirty="0"/>
              <a:t> představují poznatky získané díky učení, vzdělávání se. Umožní manažerovi správné rozhodování při volbě nejoptimálnější varianty. Mezi požadované znalosti patří všeobecné vzdělání, politické a ekonomické znalosti, odborné znalosti, orientace v určité technologii a znalost prostředí pro konkrétní realizaci.</a:t>
            </a:r>
          </a:p>
          <a:p>
            <a:pPr lvl="0" algn="just"/>
            <a:endParaRPr lang="cs-CZ" sz="1800" dirty="0"/>
          </a:p>
          <a:p>
            <a:pPr lvl="0" algn="just"/>
            <a:r>
              <a:rPr lang="cs-CZ" sz="1800" b="1" dirty="0"/>
              <a:t>Dovednosti</a:t>
            </a:r>
            <a:r>
              <a:rPr lang="cs-CZ" sz="1800" dirty="0"/>
              <a:t> získané schopnosti vykonávat určité činnosti související s konkrétním fyzickým nebo duševním úkonem. Dovednosti manažera se projeví se schopnosti aplikovat nové poznatky do výkonu své pracovní role. Jsou výsledkem účelného uplatnění intelektových schopností manažera. Dovednost je způsob, jakým manažer aplikuje své znalosti. Efektivní řízení organizace vyžaduje tři základní manažerské dovednosti, a to koncepční, lidské a technické.</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Složky manažerských kompetencí IV</a:t>
            </a:r>
          </a:p>
        </p:txBody>
      </p:sp>
    </p:spTree>
    <p:extLst>
      <p:ext uri="{BB962C8B-B14F-4D97-AF65-F5344CB8AC3E}">
        <p14:creationId xmlns:p14="http://schemas.microsoft.com/office/powerpoint/2010/main" val="9890752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Schopnosti </a:t>
            </a:r>
            <a:r>
              <a:rPr lang="cs-CZ" sz="1800" dirty="0"/>
              <a:t>- jedná se o vrozené způsobilosti, které může člověk cíleným tréninkem rozvíjet, přičemž nikdy nemůže touto cestou získat schopnosti nové. Mezi nejvýznamnější manažerské způsobilosti patří intelektové schopnosti jedince (schopnost paměti a soustředěné pozornosti a vnímání), racionální inteligence a emoční inteligence. </a:t>
            </a:r>
          </a:p>
          <a:p>
            <a:pPr algn="just"/>
            <a:r>
              <a:rPr lang="cs-CZ" sz="1800" dirty="0"/>
              <a:t>Strukturovanost kompetencí je značně složitá záležitost, a to nejen v případě manažerských kompetencí. K lepšímu pochopení struktury kompetence byl vytvořen hierarchický model struktury kompetence od autorů Lucia a </a:t>
            </a:r>
            <a:r>
              <a:rPr lang="cs-CZ" sz="1800" dirty="0" err="1"/>
              <a:t>Lepsingera</a:t>
            </a:r>
            <a:r>
              <a:rPr lang="cs-CZ" sz="1800" dirty="0"/>
              <a:t>. Spodní vrstva představuje stabilní a základní složky osobnosti jedince. Tyto složky jsou obtížně ovlivnitelné a měnitelné. Prostřední vrstva naopak zahrnuje složky poměrně lehce ovlivnitelné. Jedná se o předvídatelné charakteristiky získané během života a profesní praxí. Vrchol pyramidy tvoří chování jakožto přímo pozorovatelný projev jedince.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Složky manažerských kompetencí V</a:t>
            </a:r>
          </a:p>
        </p:txBody>
      </p:sp>
    </p:spTree>
    <p:extLst>
      <p:ext uri="{BB962C8B-B14F-4D97-AF65-F5344CB8AC3E}">
        <p14:creationId xmlns:p14="http://schemas.microsoft.com/office/powerpoint/2010/main" val="36819014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Hierarchický model struktury kompetencí</a:t>
            </a:r>
          </a:p>
        </p:txBody>
      </p:sp>
      <p:sp>
        <p:nvSpPr>
          <p:cNvPr id="5" name="Rovnoramenný trojúhelník 4"/>
          <p:cNvSpPr/>
          <p:nvPr/>
        </p:nvSpPr>
        <p:spPr>
          <a:xfrm>
            <a:off x="1835696" y="966788"/>
            <a:ext cx="5112568" cy="3549178"/>
          </a:xfrm>
          <a:prstGeom prst="triangle">
            <a:avLst/>
          </a:prstGeom>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cs-CZ"/>
          </a:p>
        </p:txBody>
      </p:sp>
      <p:sp>
        <p:nvSpPr>
          <p:cNvPr id="6" name="Textové pole 17"/>
          <p:cNvSpPr txBox="1"/>
          <p:nvPr/>
        </p:nvSpPr>
        <p:spPr>
          <a:xfrm>
            <a:off x="3924840" y="1668401"/>
            <a:ext cx="934280" cy="447675"/>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Bef>
                <a:spcPts val="425"/>
              </a:spcBef>
              <a:spcAft>
                <a:spcPts val="1000"/>
              </a:spcAft>
            </a:pP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chování</a:t>
            </a:r>
          </a:p>
        </p:txBody>
      </p:sp>
      <p:sp>
        <p:nvSpPr>
          <p:cNvPr id="7" name="Textové pole 132"/>
          <p:cNvSpPr txBox="1"/>
          <p:nvPr/>
        </p:nvSpPr>
        <p:spPr>
          <a:xfrm>
            <a:off x="3035164" y="2879508"/>
            <a:ext cx="1098686" cy="38100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l">
              <a:lnSpc>
                <a:spcPct val="115000"/>
              </a:lnSpc>
              <a:spcBef>
                <a:spcPts val="425"/>
              </a:spcBef>
              <a:spcAft>
                <a:spcPts val="1000"/>
              </a:spcAft>
            </a:pP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dovednosti</a:t>
            </a:r>
          </a:p>
        </p:txBody>
      </p:sp>
      <p:sp>
        <p:nvSpPr>
          <p:cNvPr id="8" name="Textové pole 154"/>
          <p:cNvSpPr txBox="1"/>
          <p:nvPr/>
        </p:nvSpPr>
        <p:spPr>
          <a:xfrm>
            <a:off x="5027703" y="3563469"/>
            <a:ext cx="1055038" cy="60960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425"/>
              </a:spcBef>
              <a:spcAft>
                <a:spcPts val="0"/>
              </a:spcAft>
            </a:pP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hodnoty</a:t>
            </a:r>
          </a:p>
          <a:p>
            <a:pPr indent="180340" algn="ctr">
              <a:spcBef>
                <a:spcPts val="425"/>
              </a:spcBef>
              <a:spcAft>
                <a:spcPts val="0"/>
              </a:spcAft>
            </a:pP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postoje</a:t>
            </a:r>
          </a:p>
          <a:p>
            <a:pPr indent="180340" algn="ctr">
              <a:spcBef>
                <a:spcPts val="425"/>
              </a:spcBef>
              <a:spcAft>
                <a:spcPts val="0"/>
              </a:spcAft>
            </a:pP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motivy</a:t>
            </a:r>
          </a:p>
        </p:txBody>
      </p:sp>
      <p:sp>
        <p:nvSpPr>
          <p:cNvPr id="9" name="Textové pole 133"/>
          <p:cNvSpPr txBox="1"/>
          <p:nvPr/>
        </p:nvSpPr>
        <p:spPr>
          <a:xfrm>
            <a:off x="4207997" y="2540131"/>
            <a:ext cx="1302246" cy="695325"/>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Bef>
                <a:spcPts val="425"/>
              </a:spcBef>
              <a:spcAft>
                <a:spcPts val="0"/>
              </a:spcAft>
            </a:pP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vědomosti</a:t>
            </a:r>
          </a:p>
          <a:p>
            <a:pPr indent="180340" algn="ctr">
              <a:lnSpc>
                <a:spcPct val="115000"/>
              </a:lnSpc>
              <a:spcBef>
                <a:spcPts val="425"/>
              </a:spcBef>
              <a:spcAft>
                <a:spcPts val="0"/>
              </a:spcAft>
            </a:pP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zkušenosti</a:t>
            </a:r>
          </a:p>
          <a:p>
            <a:pPr indent="180340" algn="ctr">
              <a:lnSpc>
                <a:spcPct val="115000"/>
              </a:lnSpc>
              <a:spcBef>
                <a:spcPts val="425"/>
              </a:spcBef>
              <a:spcAft>
                <a:spcPts val="1000"/>
              </a:spcAft>
            </a:pP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know-how</a:t>
            </a:r>
          </a:p>
        </p:txBody>
      </p:sp>
      <p:sp>
        <p:nvSpPr>
          <p:cNvPr id="11" name="Textové pole 134"/>
          <p:cNvSpPr txBox="1"/>
          <p:nvPr/>
        </p:nvSpPr>
        <p:spPr>
          <a:xfrm>
            <a:off x="2567154" y="3595652"/>
            <a:ext cx="1212758" cy="619125"/>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425"/>
              </a:spcBef>
              <a:spcAft>
                <a:spcPts val="0"/>
              </a:spcAft>
            </a:pP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inteligence</a:t>
            </a:r>
          </a:p>
          <a:p>
            <a:pPr indent="180340" algn="ctr">
              <a:spcBef>
                <a:spcPts val="425"/>
              </a:spcBef>
              <a:spcAft>
                <a:spcPts val="0"/>
              </a:spcAft>
            </a:pP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talent</a:t>
            </a:r>
          </a:p>
          <a:p>
            <a:pPr indent="180340" algn="ctr">
              <a:spcBef>
                <a:spcPts val="425"/>
              </a:spcBef>
              <a:spcAft>
                <a:spcPts val="1000"/>
              </a:spcAft>
            </a:pP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schopnost</a:t>
            </a:r>
          </a:p>
        </p:txBody>
      </p:sp>
      <p:cxnSp>
        <p:nvCxnSpPr>
          <p:cNvPr id="4" name="Přímá spojnice 3"/>
          <p:cNvCxnSpPr/>
          <p:nvPr/>
        </p:nvCxnSpPr>
        <p:spPr>
          <a:xfrm flipV="1">
            <a:off x="2567154" y="3595652"/>
            <a:ext cx="3733038"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Přímá spojnice 13"/>
          <p:cNvCxnSpPr/>
          <p:nvPr/>
        </p:nvCxnSpPr>
        <p:spPr>
          <a:xfrm>
            <a:off x="3491880" y="2283648"/>
            <a:ext cx="1800200" cy="31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Přímá spojnice 19"/>
          <p:cNvCxnSpPr>
            <a:endCxn id="5" idx="3"/>
          </p:cNvCxnSpPr>
          <p:nvPr/>
        </p:nvCxnSpPr>
        <p:spPr>
          <a:xfrm>
            <a:off x="4391980" y="2283648"/>
            <a:ext cx="0" cy="223231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28021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3368" y="843558"/>
            <a:ext cx="756534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a:t>Stejně jako člověk roste a rozvíjí se, tak se i mění a rozvíjí kompetence. Je to podobné jako s životním cyklem výrobku nebo organizace. Kompetence, které byly včera postačující pro výkon manažerských funkcí, dnes a v budoucnu již nemusí stačit. </a:t>
            </a:r>
          </a:p>
          <a:p>
            <a:pPr marL="0" indent="0" algn="just">
              <a:buNone/>
            </a:pPr>
            <a:r>
              <a:rPr lang="cs-CZ" sz="1700" dirty="0"/>
              <a:t>V souvislosti s vývojem kompetencí můžeme specifikovat čtyři fáze, které mohou v průběhu života kompetencí nastat:</a:t>
            </a:r>
          </a:p>
          <a:p>
            <a:pPr lvl="0" algn="just"/>
            <a:r>
              <a:rPr lang="cs-CZ" sz="1700" b="1" dirty="0"/>
              <a:t>zánik kompetence </a:t>
            </a:r>
            <a:r>
              <a:rPr lang="cs-CZ" sz="1700" dirty="0"/>
              <a:t>– kompetence odpovídají nastaveným standardům výkonu nebo cílům;</a:t>
            </a:r>
          </a:p>
          <a:p>
            <a:pPr lvl="0" algn="just"/>
            <a:r>
              <a:rPr lang="cs-CZ" sz="1700" b="1" dirty="0"/>
              <a:t>udržování osvědčených kompetencí </a:t>
            </a:r>
            <a:r>
              <a:rPr lang="cs-CZ" sz="1700" dirty="0"/>
              <a:t>– udržování a posilování kompetencí aktuálních v současné době i v budoucnu;</a:t>
            </a:r>
          </a:p>
          <a:p>
            <a:pPr lvl="0" algn="just"/>
            <a:r>
              <a:rPr lang="cs-CZ" sz="1700" b="1" dirty="0"/>
              <a:t>rozvoj kompetencí </a:t>
            </a:r>
            <a:r>
              <a:rPr lang="cs-CZ" sz="1700" dirty="0"/>
              <a:t>– probíhá na základě dalšího vzdělávání a rozvoje manažerů;</a:t>
            </a:r>
          </a:p>
          <a:p>
            <a:pPr algn="just"/>
            <a:r>
              <a:rPr lang="cs-CZ" sz="1700" b="1" dirty="0"/>
              <a:t>zavádění nových kompetencí </a:t>
            </a:r>
            <a:r>
              <a:rPr lang="cs-CZ" sz="1700" dirty="0"/>
              <a:t>– z důvodu nastavení nových standardů nebo změnách v organizaci, např. při zavádění nové strategie apod.</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Životní cyklus manažerských kompetencí</a:t>
            </a:r>
          </a:p>
        </p:txBody>
      </p:sp>
    </p:spTree>
    <p:extLst>
      <p:ext uri="{BB962C8B-B14F-4D97-AF65-F5344CB8AC3E}">
        <p14:creationId xmlns:p14="http://schemas.microsoft.com/office/powerpoint/2010/main" val="18713978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Řízení podle kompetencí nový přístup k managementu, který řeší organizační výzvy komplexně s cílem poznat a odstranit problémy organizace a umět jim předcházet. </a:t>
            </a:r>
          </a:p>
          <a:p>
            <a:pPr algn="just"/>
            <a:r>
              <a:rPr lang="cs-CZ" sz="1800" dirty="0"/>
              <a:t>Pojem kompetence ve dvou významech, a to jednak ve smyslu pravomoci a odpovědnosti (jedinec je oprávněn dělat určitou práci – angl. </a:t>
            </a:r>
            <a:r>
              <a:rPr lang="cs-CZ" sz="1800" dirty="0" err="1"/>
              <a:t>competence</a:t>
            </a:r>
            <a:r>
              <a:rPr lang="cs-CZ" sz="1800" dirty="0"/>
              <a:t>), a také ve smyslu souboru schopnosti jedince a jeho chování potřebné k plnění pracovních úkolů kvalitně (angl. </a:t>
            </a:r>
            <a:r>
              <a:rPr lang="cs-CZ" sz="1800" dirty="0" err="1"/>
              <a:t>competency</a:t>
            </a:r>
            <a:r>
              <a:rPr lang="cs-CZ" sz="1800" dirty="0"/>
              <a:t>).</a:t>
            </a:r>
          </a:p>
          <a:p>
            <a:pPr algn="just"/>
            <a:r>
              <a:rPr lang="cs-CZ" sz="1800" dirty="0"/>
              <a:t>Samotný pojem kompetence poprvé zavedl do manažerské praxe R. </a:t>
            </a:r>
            <a:r>
              <a:rPr lang="cs-CZ" sz="1800" dirty="0" err="1"/>
              <a:t>Boyatzis</a:t>
            </a:r>
            <a:r>
              <a:rPr lang="cs-CZ" sz="1800" dirty="0"/>
              <a:t> v roce 1982, kdy představil obecný kompetenční model se dvanácti kompetencemi, které je možné aplikovat v různých organizacích. </a:t>
            </a:r>
          </a:p>
          <a:p>
            <a:pPr algn="just"/>
            <a:r>
              <a:rPr lang="cs-CZ" sz="1800" dirty="0"/>
              <a:t>Kompetence můžeme chápat jako základní charakteristika jednotlivce, která je spojena s jeho efektivním pracovním výkonem.</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Vymezení pojmu kompetence</a:t>
            </a:r>
          </a:p>
        </p:txBody>
      </p:sp>
    </p:spTree>
    <p:extLst>
      <p:ext uri="{BB962C8B-B14F-4D97-AF65-F5344CB8AC3E}">
        <p14:creationId xmlns:p14="http://schemas.microsoft.com/office/powerpoint/2010/main" val="4008531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27534"/>
            <a:ext cx="756534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Měření úrovně manažerských kompetencí by mělo zjistit, na jaké úrovni jsou u manažerů požadované kompetence rozvinuty, což znamená rozdíl mezi skutečným a potřebným stavem (nastaveným standardem). </a:t>
            </a:r>
          </a:p>
          <a:p>
            <a:pPr marL="0" indent="0" algn="just">
              <a:buNone/>
            </a:pPr>
            <a:r>
              <a:rPr lang="cs-CZ" sz="1800" dirty="0"/>
              <a:t>Předmětem měření by měly být znalosti a dovednosti, ale i postoje manažerů v organizaci. V souvislosti s měřením manažerských se rozlišují čtyři hlavní přístupy, metody využitelné v této oblasti: </a:t>
            </a:r>
          </a:p>
          <a:p>
            <a:pPr lvl="0" algn="just"/>
            <a:r>
              <a:rPr lang="cs-CZ" sz="1800" b="1" dirty="0"/>
              <a:t>behaviorální přístup </a:t>
            </a:r>
            <a:r>
              <a:rPr lang="cs-CZ" sz="1800" dirty="0"/>
              <a:t>– vychází z toho, že kompetence se týkají pracovníků, takže těžiště spočívá v pozorování chování manažerů v různých situacích;</a:t>
            </a:r>
          </a:p>
          <a:p>
            <a:pPr lvl="0" algn="just"/>
            <a:r>
              <a:rPr lang="cs-CZ" sz="1800" b="1" dirty="0"/>
              <a:t>analogové metody </a:t>
            </a:r>
            <a:r>
              <a:rPr lang="cs-CZ" sz="1800" dirty="0"/>
              <a:t>– při tomto přístupu se zkoumá bezprostřední chování po vyprovokované podnětné situace (např. hraní rolí, případové studie, skupinové cvičení atd.);</a:t>
            </a:r>
          </a:p>
          <a:p>
            <a:pPr lvl="0" algn="just"/>
            <a:r>
              <a:rPr lang="cs-CZ" sz="1800" b="1" dirty="0"/>
              <a:t>analytické metody </a:t>
            </a:r>
            <a:r>
              <a:rPr lang="cs-CZ" sz="1800" dirty="0"/>
              <a:t>– zaměřují se na charakteristiky osobnosti univerzálně potřebné a použitelné, patří zde třeba testy osobnosti, motivační testy atd. </a:t>
            </a:r>
          </a:p>
          <a:p>
            <a:pPr algn="just"/>
            <a:r>
              <a:rPr lang="cs-CZ" sz="1800" b="1" dirty="0"/>
              <a:t>další metody </a:t>
            </a:r>
            <a:r>
              <a:rPr lang="cs-CZ" sz="1800" dirty="0"/>
              <a:t>– například dotazování.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Měření úrovně manažerských kompetencí</a:t>
            </a:r>
          </a:p>
        </p:txBody>
      </p:sp>
    </p:spTree>
    <p:extLst>
      <p:ext uri="{BB962C8B-B14F-4D97-AF65-F5344CB8AC3E}">
        <p14:creationId xmlns:p14="http://schemas.microsoft.com/office/powerpoint/2010/main" val="29440905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56534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Kompetenční model představuje určitou kombinaci znalostí, dovedností a schopností, které jsou potřebné k výkonu určité funkce, k plnění konkrétních úkolů. </a:t>
            </a:r>
          </a:p>
          <a:p>
            <a:pPr algn="just"/>
            <a:r>
              <a:rPr lang="cs-CZ" sz="1800" dirty="0"/>
              <a:t>Kompetenční model není cestou tvorby standardu, ale cestou k řízení diverzity a výkonu, a zajišťující vysokou míru měřitelnosti výkonů.</a:t>
            </a:r>
          </a:p>
          <a:p>
            <a:pPr algn="just"/>
            <a:r>
              <a:rPr lang="cs-CZ" sz="1800" dirty="0"/>
              <a:t>Kompetenční model je soubor kompetencí, neboli způsobilostí, nezbytných pro výkon konkrétní pracovní pozice.</a:t>
            </a:r>
          </a:p>
          <a:p>
            <a:pPr algn="just"/>
            <a:r>
              <a:rPr lang="cs-CZ" sz="1800" dirty="0"/>
              <a:t>Kompetenční model propojuje kompetence organizace a jejich pracovníků a reflektuje, že stejnou věc lze realizovat různými způsoby. </a:t>
            </a:r>
          </a:p>
          <a:p>
            <a:pPr algn="just"/>
            <a:r>
              <a:rPr lang="cs-CZ" sz="1800" dirty="0"/>
              <a:t>Kompetenční model tak může být chápán jako most, po němž kráčí lidé z pravé strany (personální strategie), aby naplnili strategii organizace na levé straně mostu.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Kompetenční model</a:t>
            </a:r>
          </a:p>
        </p:txBody>
      </p:sp>
    </p:spTree>
    <p:extLst>
      <p:ext uri="{BB962C8B-B14F-4D97-AF65-F5344CB8AC3E}">
        <p14:creationId xmlns:p14="http://schemas.microsoft.com/office/powerpoint/2010/main" val="30467615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4117" y="987574"/>
            <a:ext cx="756534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Sociálně-psychologické východisko </a:t>
            </a:r>
            <a:r>
              <a:rPr lang="cs-CZ" sz="1800" dirty="0"/>
              <a:t>znamená, že při sestavování kompetenčního modelu je potřeba směřovat od kompetentního jedince ke kompetentní organizaci, tj. kompetence organizace jsou součtem kompetencí jednotlivců.</a:t>
            </a:r>
          </a:p>
          <a:p>
            <a:pPr lvl="0" algn="just"/>
            <a:endParaRPr lang="cs-CZ" sz="1800" dirty="0"/>
          </a:p>
          <a:p>
            <a:pPr lvl="0" algn="just"/>
            <a:r>
              <a:rPr lang="cs-CZ" sz="1800" b="1" dirty="0"/>
              <a:t>Strategické východisko </a:t>
            </a:r>
            <a:r>
              <a:rPr lang="cs-CZ" sz="1800" dirty="0"/>
              <a:t>znamená, že při sestavování kompetenčního modelu je potřeba směřovat od kompetence organizace ke kompetencím jednotlivců, tj. je potřeba vytvořit podobu kompetentní organizace a z nich odvodit představu o kompetencích jednotlivců.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Východiska kompetenčních modelů</a:t>
            </a:r>
          </a:p>
        </p:txBody>
      </p:sp>
    </p:spTree>
    <p:extLst>
      <p:ext uri="{BB962C8B-B14F-4D97-AF65-F5344CB8AC3E}">
        <p14:creationId xmlns:p14="http://schemas.microsoft.com/office/powerpoint/2010/main" val="13989856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4117" y="987574"/>
            <a:ext cx="756534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Funkční kompetenční model je charakterizován těmito body:</a:t>
            </a:r>
          </a:p>
          <a:p>
            <a:pPr lvl="0" algn="just"/>
            <a:r>
              <a:rPr lang="cs-CZ" sz="1800" dirty="0"/>
              <a:t>propojující – vytváří propojení na danou strategii organizace;</a:t>
            </a:r>
          </a:p>
          <a:p>
            <a:pPr lvl="0" algn="just"/>
            <a:r>
              <a:rPr lang="cs-CZ" sz="1800" dirty="0"/>
              <a:t>uživatelsky-přátelský – jednoduchost vystihující podstatu věci;</a:t>
            </a:r>
          </a:p>
          <a:p>
            <a:pPr lvl="0" algn="just"/>
            <a:r>
              <a:rPr lang="cs-CZ" sz="1800" dirty="0"/>
              <a:t>jednotný – fungující napříč celou společností;</a:t>
            </a:r>
          </a:p>
          <a:p>
            <a:pPr lvl="0" algn="just"/>
            <a:r>
              <a:rPr lang="cs-CZ" sz="1800" dirty="0"/>
              <a:t>široce využitelný – poskytující schéma pro výběr, hodnocení, rozvoj a vzdělávání v organizaci;</a:t>
            </a:r>
          </a:p>
          <a:p>
            <a:pPr lvl="0" algn="just"/>
            <a:r>
              <a:rPr lang="cs-CZ" sz="1800" dirty="0"/>
              <a:t>sdílený – sdílení s uživateli. </a:t>
            </a:r>
          </a:p>
          <a:p>
            <a:pPr lvl="0" algn="just"/>
            <a:endParaRPr lang="cs-CZ" sz="1800" dirty="0"/>
          </a:p>
          <a:p>
            <a:pPr marL="0" lvl="0" indent="0" algn="just">
              <a:buNone/>
            </a:pPr>
            <a:r>
              <a:rPr lang="cs-CZ" sz="1800" dirty="0"/>
              <a:t>Samotná tvorba a volba konkrétního kompetenčního modelu závisí na charakteristikách organizace a jejich cílech.</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Funkční kompetenční model</a:t>
            </a:r>
          </a:p>
        </p:txBody>
      </p:sp>
    </p:spTree>
    <p:extLst>
      <p:ext uri="{BB962C8B-B14F-4D97-AF65-F5344CB8AC3E}">
        <p14:creationId xmlns:p14="http://schemas.microsoft.com/office/powerpoint/2010/main" val="11822473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4117" y="987574"/>
            <a:ext cx="756534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Model ústředních kompetencí</a:t>
            </a:r>
            <a:r>
              <a:rPr lang="cs-CZ" sz="1800" dirty="0"/>
              <a:t> – zahrnuje kompetence společné a nevyhnutelné pro všechny zaměstnance organizace bez ohledu na jejich pozici v hierarchii nebo jejich roli.</a:t>
            </a:r>
          </a:p>
          <a:p>
            <a:pPr lvl="0" algn="just"/>
            <a:endParaRPr lang="cs-CZ" sz="1800" dirty="0"/>
          </a:p>
          <a:p>
            <a:pPr lvl="0" algn="just"/>
            <a:r>
              <a:rPr lang="cs-CZ" sz="1800" b="1" dirty="0"/>
              <a:t>Specifický kompetenční model</a:t>
            </a:r>
            <a:r>
              <a:rPr lang="cs-CZ" sz="1800" dirty="0"/>
              <a:t> – bývá vytvořený za účelem identifikace specifických kompetencí manažerů, které je činí tak úspěšnými v konkrétních pozicích dané organizace.</a:t>
            </a:r>
          </a:p>
          <a:p>
            <a:pPr lvl="0" algn="just"/>
            <a:endParaRPr lang="cs-CZ" sz="1800" dirty="0"/>
          </a:p>
          <a:p>
            <a:pPr lvl="0" algn="just"/>
            <a:r>
              <a:rPr lang="cs-CZ" sz="1800" b="1" dirty="0"/>
              <a:t>Generický kompetenční model</a:t>
            </a:r>
            <a:r>
              <a:rPr lang="cs-CZ" sz="1800" dirty="0"/>
              <a:t> – zahrnuje seznam kompetencí, které jsou obvykle shodné pro všechny nebo většinu konkrétních manažerských pozic v organizaci.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Typy kompetenčních modelů</a:t>
            </a:r>
          </a:p>
        </p:txBody>
      </p:sp>
    </p:spTree>
    <p:extLst>
      <p:ext uri="{BB962C8B-B14F-4D97-AF65-F5344CB8AC3E}">
        <p14:creationId xmlns:p14="http://schemas.microsoft.com/office/powerpoint/2010/main" val="37732748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96961" y="843558"/>
            <a:ext cx="756534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Při sestavování kompetenčního modelu je potřeba v první řadě specifikovat kompetence, které jsou rozhodující a přispívají k úspěšnému zvládnutí úkolů jednotlivých pracovníků. </a:t>
            </a:r>
          </a:p>
          <a:p>
            <a:pPr lvl="0" algn="just"/>
            <a:r>
              <a:rPr lang="cs-CZ" sz="1800" dirty="0"/>
              <a:t>Až na základě tohoto poznání je možné nastavit standardy výkonu pro jednotlivé pracovníky a vytvořit vhodný kompetenční model. </a:t>
            </a:r>
          </a:p>
          <a:p>
            <a:pPr lvl="0" algn="just"/>
            <a:r>
              <a:rPr lang="cs-CZ" sz="1800" dirty="0"/>
              <a:t>Pro analýzu a identifikaci vhodných a potřebných kompetencí je možné využít celou řadu metod a přístupů. </a:t>
            </a:r>
          </a:p>
          <a:p>
            <a:pPr lvl="0" algn="just"/>
            <a:r>
              <a:rPr lang="cs-CZ" sz="1800" dirty="0"/>
              <a:t>Celý proces sestavení kompetenčního modelu lze sestavit do pěti postupných kroků.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Proces sestavení kompetenčního modelu I</a:t>
            </a:r>
          </a:p>
        </p:txBody>
      </p:sp>
    </p:spTree>
    <p:extLst>
      <p:ext uri="{BB962C8B-B14F-4D97-AF65-F5344CB8AC3E}">
        <p14:creationId xmlns:p14="http://schemas.microsoft.com/office/powerpoint/2010/main" val="8800318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685358"/>
            <a:ext cx="756534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cs-CZ" sz="1750" b="1" dirty="0"/>
              <a:t>Přípravná fáze </a:t>
            </a:r>
          </a:p>
          <a:p>
            <a:pPr lvl="0" algn="just"/>
            <a:r>
              <a:rPr lang="cs-CZ" sz="1750" dirty="0"/>
              <a:t>klíčová je identifikace pracovní pozice, které se má kompetenční model týkat; </a:t>
            </a:r>
          </a:p>
          <a:p>
            <a:pPr lvl="0" algn="just"/>
            <a:r>
              <a:rPr lang="cs-CZ" sz="1750" dirty="0"/>
              <a:t>dále je důležité získávání informací o cílech a strategických záměrech organizace, pochopení podnikové kultury, organizační struktury a rozhodovacích procesů, vztahy mezi pracovními místy a další informace týkajíc se dané pracovní pozice;</a:t>
            </a:r>
          </a:p>
          <a:p>
            <a:pPr marL="0" lvl="0" indent="0" algn="just">
              <a:buNone/>
            </a:pPr>
            <a:r>
              <a:rPr lang="cs-CZ" sz="1750" b="1" dirty="0"/>
              <a:t>Fáze sběru dat</a:t>
            </a:r>
          </a:p>
          <a:p>
            <a:pPr lvl="0" algn="just"/>
            <a:r>
              <a:rPr lang="cs-CZ" sz="1750" dirty="0"/>
              <a:t>volba metody vhodné pro identifikaci kompetencí (analýza pracovního místa) – analýza interních dokumentů, rozhovory, panely expertů, dotazování, analýza pracovních úkolů;</a:t>
            </a:r>
          </a:p>
          <a:p>
            <a:pPr lvl="0" algn="just"/>
            <a:r>
              <a:rPr lang="cs-CZ" sz="1750" dirty="0"/>
              <a:t>ověření relevantnosti získaných informací;</a:t>
            </a:r>
          </a:p>
          <a:p>
            <a:pPr algn="just"/>
            <a:r>
              <a:rPr lang="cs-CZ" sz="1750" dirty="0"/>
              <a:t>zohlednění časových a finančních možností organizace a zkušenosti pracovníků v oblasti řízení lidských vztahů;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Proces sestavení kompetenčního modelu II</a:t>
            </a:r>
          </a:p>
        </p:txBody>
      </p:sp>
    </p:spTree>
    <p:extLst>
      <p:ext uri="{BB962C8B-B14F-4D97-AF65-F5344CB8AC3E}">
        <p14:creationId xmlns:p14="http://schemas.microsoft.com/office/powerpoint/2010/main" val="25396221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68535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cs-CZ" sz="1700" b="1" dirty="0"/>
              <a:t>Fáze analýzy a klasifikace informací</a:t>
            </a:r>
          </a:p>
          <a:p>
            <a:pPr lvl="0" algn="just"/>
            <a:r>
              <a:rPr lang="cs-CZ" sz="1700" dirty="0"/>
              <a:t>zpracování získaných informací a vytvoření seznamu kompetencí potřebných pro manažery k řízení konkrétních aktivit a projektů;</a:t>
            </a:r>
          </a:p>
          <a:p>
            <a:pPr marL="0" lvl="0" indent="0" algn="just">
              <a:buNone/>
            </a:pPr>
            <a:r>
              <a:rPr lang="cs-CZ" sz="1700" b="1" dirty="0"/>
              <a:t>Popis a tvorba kompetencí a kompetenčního modelu</a:t>
            </a:r>
          </a:p>
          <a:p>
            <a:pPr lvl="0" algn="just"/>
            <a:r>
              <a:rPr lang="cs-CZ" sz="1700" dirty="0"/>
              <a:t>zpracování charakteristiky kompetencí v pojmech znalostí a dovedností potřebných pro manažery;</a:t>
            </a:r>
          </a:p>
          <a:p>
            <a:pPr lvl="0" algn="just"/>
            <a:r>
              <a:rPr lang="cs-CZ" sz="1700" dirty="0"/>
              <a:t>definitivní pojmenování kompetencí a vytvoření stupnice k měření výstupů;</a:t>
            </a:r>
          </a:p>
          <a:p>
            <a:pPr lvl="0" algn="just"/>
            <a:r>
              <a:rPr lang="cs-CZ" sz="1700" dirty="0"/>
              <a:t>vytvoření vlastního kompetenčního modelu nebo jeho převzetí z jiné organizace, případně převzetí z jiné organizace s následným přizpůsobením podmínkám konkrétní organizace;</a:t>
            </a:r>
          </a:p>
          <a:p>
            <a:pPr marL="0" lvl="0" indent="0" algn="just">
              <a:buNone/>
            </a:pPr>
            <a:r>
              <a:rPr lang="cs-CZ" sz="1700" b="1" dirty="0"/>
              <a:t>Ověření a </a:t>
            </a:r>
            <a:r>
              <a:rPr lang="cs-CZ" sz="1700" b="1" dirty="0" err="1"/>
              <a:t>validizace</a:t>
            </a:r>
            <a:r>
              <a:rPr lang="cs-CZ" sz="1700" b="1" dirty="0"/>
              <a:t> vzniklého modelu </a:t>
            </a:r>
          </a:p>
          <a:p>
            <a:pPr lvl="0" algn="just"/>
            <a:r>
              <a:rPr lang="cs-CZ" sz="1700" dirty="0"/>
              <a:t>posouzení jednotlivých kompetencí v modelu a provedení případné revize, úpravy nastaveného kompetenčního modelu;</a:t>
            </a:r>
          </a:p>
          <a:p>
            <a:pPr lvl="0" algn="just"/>
            <a:r>
              <a:rPr lang="cs-CZ" sz="1700" dirty="0"/>
              <a:t>ověření nastaveného kompetenčního modelu zaměstnancům a expertům.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Proces sestavení kompetenčního modelu III</a:t>
            </a:r>
          </a:p>
        </p:txBody>
      </p:sp>
    </p:spTree>
    <p:extLst>
      <p:ext uri="{BB962C8B-B14F-4D97-AF65-F5344CB8AC3E}">
        <p14:creationId xmlns:p14="http://schemas.microsoft.com/office/powerpoint/2010/main" val="1049437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07504" y="84355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ujasnění si cílů – k čemu a proč chceme model využívat;</a:t>
            </a:r>
          </a:p>
          <a:p>
            <a:pPr lvl="0" algn="just"/>
            <a:r>
              <a:rPr lang="cs-CZ" sz="1800" dirty="0"/>
              <a:t>identifikace cílové skupiny – motiv uplatnění modelu, komu bude sloužit;</a:t>
            </a:r>
          </a:p>
          <a:p>
            <a:pPr lvl="0" algn="just"/>
            <a:r>
              <a:rPr lang="cs-CZ" sz="1800" dirty="0"/>
              <a:t>volba vhodného přístupu – zvážit podmínky a možnosti organizace, její specifika a požadavky;</a:t>
            </a:r>
          </a:p>
          <a:p>
            <a:pPr lvl="0" algn="just"/>
            <a:r>
              <a:rPr lang="cs-CZ" sz="1800" dirty="0"/>
              <a:t>sestavení projektového týmu – zapojení co nejvíce pracovníků odpovědných za implementaci a používání modelu;</a:t>
            </a:r>
          </a:p>
          <a:p>
            <a:pPr lvl="0" algn="just"/>
            <a:r>
              <a:rPr lang="cs-CZ" sz="1800" dirty="0"/>
              <a:t>identifikace různých úrovní výkonu – je to potřebné pro definování kritérií efektivního výkonu;</a:t>
            </a:r>
          </a:p>
          <a:p>
            <a:pPr lvl="0" algn="just"/>
            <a:r>
              <a:rPr lang="cs-CZ" sz="1800" dirty="0"/>
              <a:t>sběr dat a jejich analýza;</a:t>
            </a:r>
          </a:p>
          <a:p>
            <a:pPr lvl="0" algn="just"/>
            <a:r>
              <a:rPr lang="cs-CZ" sz="1800" dirty="0" err="1"/>
              <a:t>validizace</a:t>
            </a:r>
            <a:r>
              <a:rPr lang="cs-CZ" sz="1800" dirty="0"/>
              <a:t> – praktické ověření zvoleného kompetenčního modelu;</a:t>
            </a:r>
          </a:p>
          <a:p>
            <a:pPr algn="just"/>
            <a:r>
              <a:rPr lang="cs-CZ" sz="1800" dirty="0"/>
              <a:t>připravení modelu k užívání – začlenění uživatele modelu do jeho implementace.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Zásady pro sestavení úspěšného kompetenčního modelu</a:t>
            </a:r>
          </a:p>
        </p:txBody>
      </p:sp>
    </p:spTree>
    <p:extLst>
      <p:ext uri="{BB962C8B-B14F-4D97-AF65-F5344CB8AC3E}">
        <p14:creationId xmlns:p14="http://schemas.microsoft.com/office/powerpoint/2010/main" val="8565738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Příklad kompetenčního modelu MŠMT I</a:t>
            </a:r>
          </a:p>
        </p:txBody>
      </p:sp>
      <p:graphicFrame>
        <p:nvGraphicFramePr>
          <p:cNvPr id="2" name="Tabulka 1"/>
          <p:cNvGraphicFramePr>
            <a:graphicFrameLocks noGrp="1"/>
          </p:cNvGraphicFramePr>
          <p:nvPr>
            <p:extLst>
              <p:ext uri="{D42A27DB-BD31-4B8C-83A1-F6EECF244321}">
                <p14:modId xmlns:p14="http://schemas.microsoft.com/office/powerpoint/2010/main" val="1068684290"/>
              </p:ext>
            </p:extLst>
          </p:nvPr>
        </p:nvGraphicFramePr>
        <p:xfrm>
          <a:off x="683565" y="915566"/>
          <a:ext cx="7272810" cy="3619350"/>
        </p:xfrm>
        <a:graphic>
          <a:graphicData uri="http://schemas.openxmlformats.org/drawingml/2006/table">
            <a:tbl>
              <a:tblPr firstRow="1" firstCol="1" bandRow="1">
                <a:tableStyleId>{5C22544A-7EE6-4342-B048-85BDC9FD1C3A}</a:tableStyleId>
              </a:tblPr>
              <a:tblGrid>
                <a:gridCol w="1368155">
                  <a:extLst>
                    <a:ext uri="{9D8B030D-6E8A-4147-A177-3AD203B41FA5}">
                      <a16:colId xmlns:a16="http://schemas.microsoft.com/office/drawing/2014/main" val="1421315882"/>
                    </a:ext>
                  </a:extLst>
                </a:gridCol>
                <a:gridCol w="1296144">
                  <a:extLst>
                    <a:ext uri="{9D8B030D-6E8A-4147-A177-3AD203B41FA5}">
                      <a16:colId xmlns:a16="http://schemas.microsoft.com/office/drawing/2014/main" val="3616794799"/>
                    </a:ext>
                  </a:extLst>
                </a:gridCol>
                <a:gridCol w="1234692">
                  <a:extLst>
                    <a:ext uri="{9D8B030D-6E8A-4147-A177-3AD203B41FA5}">
                      <a16:colId xmlns:a16="http://schemas.microsoft.com/office/drawing/2014/main" val="386359169"/>
                    </a:ext>
                  </a:extLst>
                </a:gridCol>
                <a:gridCol w="496051">
                  <a:extLst>
                    <a:ext uri="{9D8B030D-6E8A-4147-A177-3AD203B41FA5}">
                      <a16:colId xmlns:a16="http://schemas.microsoft.com/office/drawing/2014/main" val="1911568359"/>
                    </a:ext>
                  </a:extLst>
                </a:gridCol>
                <a:gridCol w="2877768">
                  <a:extLst>
                    <a:ext uri="{9D8B030D-6E8A-4147-A177-3AD203B41FA5}">
                      <a16:colId xmlns:a16="http://schemas.microsoft.com/office/drawing/2014/main" val="3869466281"/>
                    </a:ext>
                  </a:extLst>
                </a:gridCol>
              </a:tblGrid>
              <a:tr h="472403">
                <a:tc rowSpan="4">
                  <a:txBody>
                    <a:bodyPr/>
                    <a:lstStyle/>
                    <a:p>
                      <a:pPr indent="13970" algn="ctr">
                        <a:lnSpc>
                          <a:spcPct val="115000"/>
                        </a:lnSpc>
                        <a:spcBef>
                          <a:spcPts val="1200"/>
                        </a:spcBef>
                        <a:spcAft>
                          <a:spcPts val="1200"/>
                        </a:spcAft>
                      </a:pPr>
                      <a:r>
                        <a:rPr lang="cs-CZ" sz="1800" dirty="0">
                          <a:solidFill>
                            <a:srgbClr val="000000"/>
                          </a:solidFill>
                          <a:effectLst/>
                        </a:rPr>
                        <a:t>Kompetence</a:t>
                      </a:r>
                      <a:endPar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6813" marR="46813" marT="0" marB="0" anchor="ctr"/>
                </a:tc>
                <a:tc gridSpan="3">
                  <a:txBody>
                    <a:bodyPr/>
                    <a:lstStyle/>
                    <a:p>
                      <a:pPr indent="180340" algn="just">
                        <a:lnSpc>
                          <a:spcPct val="115000"/>
                        </a:lnSpc>
                        <a:spcBef>
                          <a:spcPts val="1200"/>
                        </a:spcBef>
                        <a:spcAft>
                          <a:spcPts val="1200"/>
                        </a:spcAft>
                      </a:pPr>
                      <a:r>
                        <a:rPr lang="cs-CZ" sz="1800">
                          <a:solidFill>
                            <a:srgbClr val="000000"/>
                          </a:solidFill>
                          <a:effectLst/>
                        </a:rPr>
                        <a:t>Měkké (soft) kompetence </a:t>
                      </a:r>
                      <a:endParaRPr lang="cs-CZ"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6813" marR="46813" marT="0" marB="0"/>
                </a:tc>
                <a:tc hMerge="1">
                  <a:txBody>
                    <a:bodyPr/>
                    <a:lstStyle/>
                    <a:p>
                      <a:endParaRPr lang="cs-CZ"/>
                    </a:p>
                  </a:txBody>
                  <a:tcPr/>
                </a:tc>
                <a:tc hMerge="1">
                  <a:txBody>
                    <a:bodyPr/>
                    <a:lstStyle/>
                    <a:p>
                      <a:endParaRPr lang="cs-CZ"/>
                    </a:p>
                  </a:txBody>
                  <a:tcPr/>
                </a:tc>
                <a:tc rowSpan="2">
                  <a:txBody>
                    <a:bodyPr/>
                    <a:lstStyle/>
                    <a:p>
                      <a:pPr indent="180340" algn="ctr">
                        <a:lnSpc>
                          <a:spcPct val="115000"/>
                        </a:lnSpc>
                        <a:spcBef>
                          <a:spcPts val="1200"/>
                        </a:spcBef>
                        <a:spcAft>
                          <a:spcPts val="1200"/>
                        </a:spcAft>
                      </a:pPr>
                      <a:r>
                        <a:rPr lang="cs-CZ" sz="1800">
                          <a:solidFill>
                            <a:srgbClr val="000000"/>
                          </a:solidFill>
                          <a:effectLst/>
                        </a:rPr>
                        <a:t>Obecné kompetence</a:t>
                      </a:r>
                      <a:endParaRPr lang="cs-CZ"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6813" marR="46813" marT="0" marB="0" anchor="ctr"/>
                </a:tc>
                <a:extLst>
                  <a:ext uri="{0D108BD9-81ED-4DB2-BD59-A6C34878D82A}">
                    <a16:rowId xmlns:a16="http://schemas.microsoft.com/office/drawing/2014/main" val="2537654454"/>
                  </a:ext>
                </a:extLst>
              </a:tr>
              <a:tr h="1638783">
                <a:tc vMerge="1">
                  <a:txBody>
                    <a:bodyPr/>
                    <a:lstStyle/>
                    <a:p>
                      <a:endParaRPr lang="cs-CZ"/>
                    </a:p>
                  </a:txBody>
                  <a:tcPr/>
                </a:tc>
                <a:tc rowSpan="3">
                  <a:txBody>
                    <a:bodyPr/>
                    <a:lstStyle/>
                    <a:p>
                      <a:pPr marL="0" indent="0" algn="just">
                        <a:lnSpc>
                          <a:spcPct val="115000"/>
                        </a:lnSpc>
                        <a:spcBef>
                          <a:spcPts val="1200"/>
                        </a:spcBef>
                        <a:spcAft>
                          <a:spcPts val="1200"/>
                        </a:spcAft>
                      </a:pPr>
                      <a:r>
                        <a:rPr lang="cs-CZ" sz="1800" dirty="0">
                          <a:solidFill>
                            <a:srgbClr val="000000"/>
                          </a:solidFill>
                          <a:effectLst/>
                        </a:rPr>
                        <a:t>Odborné (hard) kompetence</a:t>
                      </a:r>
                      <a:endPar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6813" marR="46813" marT="0" marB="0"/>
                </a:tc>
                <a:tc gridSpan="2">
                  <a:txBody>
                    <a:bodyPr/>
                    <a:lstStyle/>
                    <a:p>
                      <a:pPr marL="0" indent="0" algn="l">
                        <a:lnSpc>
                          <a:spcPct val="115000"/>
                        </a:lnSpc>
                        <a:spcBef>
                          <a:spcPts val="1200"/>
                        </a:spcBef>
                        <a:spcAft>
                          <a:spcPts val="0"/>
                        </a:spcAft>
                      </a:pPr>
                      <a:r>
                        <a:rPr lang="cs-CZ" sz="1800" dirty="0">
                          <a:solidFill>
                            <a:srgbClr val="000000"/>
                          </a:solidFill>
                          <a:effectLst/>
                        </a:rPr>
                        <a:t>Odborné kompetence</a:t>
                      </a:r>
                    </a:p>
                    <a:p>
                      <a:pPr marL="0" indent="0" algn="l">
                        <a:lnSpc>
                          <a:spcPct val="115000"/>
                        </a:lnSpc>
                        <a:spcBef>
                          <a:spcPts val="1200"/>
                        </a:spcBef>
                        <a:spcAft>
                          <a:spcPts val="0"/>
                        </a:spcAft>
                      </a:pPr>
                      <a:r>
                        <a:rPr lang="cs-CZ" sz="1800" dirty="0">
                          <a:solidFill>
                            <a:srgbClr val="000000"/>
                          </a:solidFill>
                          <a:effectLst/>
                        </a:rPr>
                        <a:t>obecné (přenositelné, průřezové</a:t>
                      </a:r>
                      <a:endPar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6813" marR="46813" marT="0" marB="0" anchor="ctr"/>
                </a:tc>
                <a:tc hMerge="1">
                  <a:txBody>
                    <a:bodyPr/>
                    <a:lstStyle/>
                    <a:p>
                      <a:endParaRPr lang="cs-CZ"/>
                    </a:p>
                  </a:txBody>
                  <a:tcPr/>
                </a:tc>
                <a:tc vMerge="1">
                  <a:txBody>
                    <a:bodyPr/>
                    <a:lstStyle/>
                    <a:p>
                      <a:endParaRPr lang="cs-CZ"/>
                    </a:p>
                  </a:txBody>
                  <a:tcPr/>
                </a:tc>
                <a:extLst>
                  <a:ext uri="{0D108BD9-81ED-4DB2-BD59-A6C34878D82A}">
                    <a16:rowId xmlns:a16="http://schemas.microsoft.com/office/drawing/2014/main" val="1677130577"/>
                  </a:ext>
                </a:extLst>
              </a:tr>
              <a:tr h="472403">
                <a:tc vMerge="1">
                  <a:txBody>
                    <a:bodyPr/>
                    <a:lstStyle/>
                    <a:p>
                      <a:endParaRPr lang="cs-CZ"/>
                    </a:p>
                  </a:txBody>
                  <a:tcPr/>
                </a:tc>
                <a:tc vMerge="1">
                  <a:txBody>
                    <a:bodyPr/>
                    <a:lstStyle/>
                    <a:p>
                      <a:endParaRPr lang="cs-CZ"/>
                    </a:p>
                  </a:txBody>
                  <a:tcPr/>
                </a:tc>
                <a:tc rowSpan="2">
                  <a:txBody>
                    <a:bodyPr/>
                    <a:lstStyle/>
                    <a:p>
                      <a:pPr marL="0" indent="0" algn="just">
                        <a:lnSpc>
                          <a:spcPct val="115000"/>
                        </a:lnSpc>
                        <a:spcBef>
                          <a:spcPts val="1200"/>
                        </a:spcBef>
                        <a:spcAft>
                          <a:spcPts val="1200"/>
                        </a:spcAft>
                      </a:pPr>
                      <a:r>
                        <a:rPr lang="cs-CZ" sz="1800" dirty="0">
                          <a:solidFill>
                            <a:srgbClr val="000000"/>
                          </a:solidFill>
                          <a:effectLst/>
                        </a:rPr>
                        <a:t>Odborné kompetence specifické</a:t>
                      </a:r>
                      <a:endPar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6813" marR="46813" marT="0" marB="0"/>
                </a:tc>
                <a:tc gridSpan="2">
                  <a:txBody>
                    <a:bodyPr/>
                    <a:lstStyle/>
                    <a:p>
                      <a:pPr marL="0" indent="0" algn="just">
                        <a:lnSpc>
                          <a:spcPct val="115000"/>
                        </a:lnSpc>
                        <a:spcBef>
                          <a:spcPts val="1200"/>
                        </a:spcBef>
                        <a:spcAft>
                          <a:spcPts val="1200"/>
                        </a:spcAft>
                      </a:pPr>
                      <a:r>
                        <a:rPr lang="cs-CZ" sz="1800" dirty="0">
                          <a:solidFill>
                            <a:srgbClr val="000000"/>
                          </a:solidFill>
                          <a:effectLst/>
                        </a:rPr>
                        <a:t>Kompetence – činnostní charakter</a:t>
                      </a:r>
                      <a:endPar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6813" marR="46813" marT="0" marB="0"/>
                </a:tc>
                <a:tc hMerge="1">
                  <a:txBody>
                    <a:bodyPr/>
                    <a:lstStyle/>
                    <a:p>
                      <a:endParaRPr lang="cs-CZ"/>
                    </a:p>
                  </a:txBody>
                  <a:tcPr/>
                </a:tc>
                <a:extLst>
                  <a:ext uri="{0D108BD9-81ED-4DB2-BD59-A6C34878D82A}">
                    <a16:rowId xmlns:a16="http://schemas.microsoft.com/office/drawing/2014/main" val="1337028443"/>
                  </a:ext>
                </a:extLst>
              </a:tr>
              <a:tr h="944804">
                <a:tc vMerge="1">
                  <a:txBody>
                    <a:bodyPr/>
                    <a:lstStyle/>
                    <a:p>
                      <a:endParaRPr lang="cs-CZ"/>
                    </a:p>
                  </a:txBody>
                  <a:tcPr/>
                </a:tc>
                <a:tc vMerge="1">
                  <a:txBody>
                    <a:bodyPr/>
                    <a:lstStyle/>
                    <a:p>
                      <a:endParaRPr lang="cs-CZ"/>
                    </a:p>
                  </a:txBody>
                  <a:tcPr/>
                </a:tc>
                <a:tc vMerge="1">
                  <a:txBody>
                    <a:bodyPr/>
                    <a:lstStyle/>
                    <a:p>
                      <a:endParaRPr lang="cs-CZ"/>
                    </a:p>
                  </a:txBody>
                  <a:tcPr/>
                </a:tc>
                <a:tc gridSpan="2">
                  <a:txBody>
                    <a:bodyPr/>
                    <a:lstStyle/>
                    <a:p>
                      <a:pPr indent="180340" algn="just">
                        <a:lnSpc>
                          <a:spcPct val="115000"/>
                        </a:lnSpc>
                        <a:spcBef>
                          <a:spcPts val="1200"/>
                        </a:spcBef>
                        <a:spcAft>
                          <a:spcPts val="1200"/>
                        </a:spcAft>
                      </a:pPr>
                      <a:r>
                        <a:rPr lang="cs-CZ" sz="1800" dirty="0">
                          <a:solidFill>
                            <a:srgbClr val="000000"/>
                          </a:solidFill>
                          <a:effectLst/>
                        </a:rPr>
                        <a:t>Znalosti - výjimky</a:t>
                      </a:r>
                      <a:endPar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6813" marR="46813" marT="0" marB="0"/>
                </a:tc>
                <a:tc hMerge="1">
                  <a:txBody>
                    <a:bodyPr/>
                    <a:lstStyle/>
                    <a:p>
                      <a:endParaRPr lang="cs-CZ"/>
                    </a:p>
                  </a:txBody>
                  <a:tcPr/>
                </a:tc>
                <a:extLst>
                  <a:ext uri="{0D108BD9-81ED-4DB2-BD59-A6C34878D82A}">
                    <a16:rowId xmlns:a16="http://schemas.microsoft.com/office/drawing/2014/main" val="4071149404"/>
                  </a:ext>
                </a:extLst>
              </a:tr>
            </a:tbl>
          </a:graphicData>
        </a:graphic>
      </p:graphicFrame>
    </p:spTree>
    <p:extLst>
      <p:ext uri="{BB962C8B-B14F-4D97-AF65-F5344CB8AC3E}">
        <p14:creationId xmlns:p14="http://schemas.microsoft.com/office/powerpoint/2010/main" val="1855721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Kompetence představují schopnosti člověka chovat se způsobem odpovídajícím způsobem požadavkům práce v konkrétním prostředí organizace, a tak přinášet žádoucí výsledky (</a:t>
            </a:r>
            <a:r>
              <a:rPr lang="cs-CZ" sz="1800" dirty="0" err="1"/>
              <a:t>Boyatzis</a:t>
            </a:r>
            <a:r>
              <a:rPr lang="cs-CZ" sz="1800" dirty="0"/>
              <a:t>, 1982). </a:t>
            </a:r>
          </a:p>
          <a:p>
            <a:pPr algn="just"/>
            <a:r>
              <a:rPr lang="cs-CZ" sz="1800" dirty="0"/>
              <a:t>Kompetence představují základní schopnosti a způsobilosti potřebné k dobrému výkonu práce (</a:t>
            </a:r>
            <a:r>
              <a:rPr lang="cs-CZ" sz="1800" dirty="0" err="1"/>
              <a:t>Furnham</a:t>
            </a:r>
            <a:r>
              <a:rPr lang="cs-CZ" sz="1800" dirty="0"/>
              <a:t>, 2005).</a:t>
            </a:r>
          </a:p>
          <a:p>
            <a:pPr algn="just"/>
            <a:r>
              <a:rPr lang="cs-CZ" sz="1800" dirty="0"/>
              <a:t>Kompetence je množina chování pracovníka, které musí v dané pozici použít, aby úkoly z této pozice kompetentně zvládl (</a:t>
            </a:r>
            <a:r>
              <a:rPr lang="cs-CZ" sz="1800" dirty="0" err="1"/>
              <a:t>Woodruffe</a:t>
            </a:r>
            <a:r>
              <a:rPr lang="cs-CZ" sz="1800" dirty="0"/>
              <a:t>, 1992). </a:t>
            </a:r>
          </a:p>
          <a:p>
            <a:pPr algn="just"/>
            <a:r>
              <a:rPr lang="cs-CZ" sz="1800" dirty="0"/>
              <a:t>Kompetence představuje jakýkoliv osobní rys, vlastnost nebo dovednost, která může být považována za bezprostředně související s efektivním nebo mimořádným pracovním výkonem (Murphy, 1993).</a:t>
            </a:r>
          </a:p>
          <a:p>
            <a:pPr algn="just"/>
            <a:r>
              <a:rPr lang="cs-CZ" sz="1800" dirty="0"/>
              <a:t>Nároky kladené na pracovní místa, nazýváme kompetencemi. Kompetence je tedy schopnost vykonávat a úspěšné zvládnout určitou profesi nebo funkci (Bělohlávek et al., 2006).</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Vybrané definice kompetence I</a:t>
            </a:r>
          </a:p>
        </p:txBody>
      </p:sp>
    </p:spTree>
    <p:extLst>
      <p:ext uri="{BB962C8B-B14F-4D97-AF65-F5344CB8AC3E}">
        <p14:creationId xmlns:p14="http://schemas.microsoft.com/office/powerpoint/2010/main" val="25284234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07504" y="84355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Kompetence jsou rozdělené do tří základních typů:</a:t>
            </a:r>
          </a:p>
          <a:p>
            <a:pPr lvl="0" algn="just"/>
            <a:r>
              <a:rPr lang="cs-CZ" sz="1800" dirty="0"/>
              <a:t>měkké kompetence – efektivní komunikace, plánování a organizování práce, orientace v informacích aj. </a:t>
            </a:r>
          </a:p>
          <a:p>
            <a:pPr lvl="0" algn="just"/>
            <a:r>
              <a:rPr lang="cs-CZ" sz="1800" dirty="0"/>
              <a:t>odborné kompetence obecné – obecné znalosti představují obecné způsobilosti jako je znalost anglického jazyka, využívání PC při práci, řidičský průkaz B, základní právní a ekonomické povědomí aj. </a:t>
            </a:r>
          </a:p>
          <a:p>
            <a:pPr algn="just"/>
            <a:r>
              <a:rPr lang="cs-CZ" sz="1800" dirty="0"/>
              <a:t>odborné kompetence specifické – kompetence specifické tvoří kvalifikační standard dílčí kvalifikace a je tvořenou složkou činnostní (např. kladení elektrických vedení, sestavování jídelního lístku aj.) a složkou znalostní (např. legislativa mysliveckého a lesního hospodářství, základní pojmy a vztahy v elektrotechnice aj.)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Příklad kompetenčního modelu MŠMT II</a:t>
            </a:r>
          </a:p>
        </p:txBody>
      </p:sp>
    </p:spTree>
    <p:extLst>
      <p:ext uri="{BB962C8B-B14F-4D97-AF65-F5344CB8AC3E}">
        <p14:creationId xmlns:p14="http://schemas.microsoft.com/office/powerpoint/2010/main" val="7409671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07504" y="84355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odborné kompetence obecné – ekonomické povědomí; právní povědomí; jazyková způsobilost v češtině; jazyková způsobilost v anglickém jazyce;</a:t>
            </a:r>
          </a:p>
          <a:p>
            <a:pPr lvl="0" algn="just"/>
            <a:endParaRPr lang="cs-CZ" sz="1800" dirty="0"/>
          </a:p>
          <a:p>
            <a:pPr lvl="0" algn="just"/>
            <a:r>
              <a:rPr lang="cs-CZ" sz="1800" dirty="0"/>
              <a:t>odborné kompetence specifické – strategické řízení regionálního rozvoje; projektové a programové řízení; risk management;</a:t>
            </a:r>
          </a:p>
          <a:p>
            <a:pPr lvl="0" algn="just"/>
            <a:endParaRPr lang="cs-CZ" sz="1800" dirty="0"/>
          </a:p>
          <a:p>
            <a:pPr lvl="0" algn="just"/>
            <a:r>
              <a:rPr lang="cs-CZ" sz="1800" dirty="0"/>
              <a:t>měkké kompetence – kompetence k ovlivňování a přesvědčování ostatních; kompetence k vedení lidí; kompetence k výkonnosti; kompetence ke koncepčnímu myšlení; kompetence k samostatnosti; kompetence k řešení problémů; kompetence k budování vztahů;</a:t>
            </a:r>
          </a:p>
          <a:p>
            <a:pPr lvl="0" algn="just"/>
            <a:endParaRPr lang="cs-CZ" sz="1800" dirty="0"/>
          </a:p>
          <a:p>
            <a:pPr algn="just"/>
            <a:r>
              <a:rPr lang="cs-CZ" sz="1800" dirty="0"/>
              <a:t>kompetence k orientaci v mocenské a organizační struktuře.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a:t>Příklad:  Kompetenční model pro nově přijatého manažera</a:t>
            </a:r>
          </a:p>
        </p:txBody>
      </p:sp>
    </p:spTree>
    <p:extLst>
      <p:ext uri="{BB962C8B-B14F-4D97-AF65-F5344CB8AC3E}">
        <p14:creationId xmlns:p14="http://schemas.microsoft.com/office/powerpoint/2010/main" val="2441761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Kompetence představuje soubor souvisejících znalostí, postojů a schopností ovlivňující významnější část práce jedince, které korelují s pracovním výkonem, mohou být měřeny na základy dobře nastavených standardů, a které mohou být zdokonalovány prostřednictvím vzdělávání a rozvoje (</a:t>
            </a:r>
            <a:r>
              <a:rPr lang="cs-CZ" sz="1800" dirty="0" err="1"/>
              <a:t>Scott</a:t>
            </a:r>
            <a:r>
              <a:rPr lang="cs-CZ" sz="1800" dirty="0"/>
              <a:t> et al., 1997).</a:t>
            </a:r>
          </a:p>
          <a:p>
            <a:pPr algn="just"/>
            <a:r>
              <a:rPr lang="cs-CZ" sz="1800" dirty="0"/>
              <a:t>Kompetence je trs znalostí, dovedností, zkušeností a vlastností, které podporuje dosažení cíle (Hroník, 2007, s. 61). </a:t>
            </a:r>
          </a:p>
          <a:p>
            <a:pPr algn="just"/>
            <a:r>
              <a:rPr lang="cs-CZ" sz="1800" dirty="0"/>
              <a:t>Kompetence jsou definovány jako znalosti, dovednosti, schopnosti a ostatní osobní charakteristiky, které jsou mocným nástrojem pro dosažení významných pracovních výsledků a přispívají k úspěchu organizace (</a:t>
            </a:r>
            <a:r>
              <a:rPr lang="cs-CZ" sz="1800" dirty="0" err="1"/>
              <a:t>Pulakos</a:t>
            </a:r>
            <a:r>
              <a:rPr lang="cs-CZ" sz="1800" dirty="0"/>
              <a:t>, 2009).</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Vybrané definice kompetence II</a:t>
            </a:r>
          </a:p>
        </p:txBody>
      </p:sp>
    </p:spTree>
    <p:extLst>
      <p:ext uri="{BB962C8B-B14F-4D97-AF65-F5344CB8AC3E}">
        <p14:creationId xmlns:p14="http://schemas.microsoft.com/office/powerpoint/2010/main" val="29114327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Všechny definice kompetencí mají dva společné prvky : </a:t>
            </a:r>
          </a:p>
          <a:p>
            <a:pPr lvl="0" algn="just"/>
            <a:r>
              <a:rPr lang="cs-CZ" sz="1800" dirty="0"/>
              <a:t>jedná se o soubor znalostí, dovedností a schopností, které lze pozorovat a měřit;</a:t>
            </a:r>
          </a:p>
          <a:p>
            <a:pPr lvl="0" algn="just"/>
            <a:r>
              <a:rPr lang="cs-CZ" sz="1800" dirty="0"/>
              <a:t>na základě kompetencí lze rozlišit mezi jednotlivými výkony, mezi vynikajícími výkony a průměrnými.</a:t>
            </a:r>
          </a:p>
          <a:p>
            <a:pPr marL="0" indent="0" algn="just">
              <a:buNone/>
            </a:pPr>
            <a:endParaRPr lang="cs-CZ" sz="1800" dirty="0"/>
          </a:p>
          <a:p>
            <a:pPr marL="0" indent="0" algn="just">
              <a:buNone/>
            </a:pPr>
            <a:r>
              <a:rPr lang="cs-CZ" sz="1800" dirty="0"/>
              <a:t>Z pohledu pojetí kompetencí jsou uváděny tyto požadavky na jejich nositele:</a:t>
            </a:r>
          </a:p>
          <a:p>
            <a:pPr lvl="0" algn="just"/>
            <a:r>
              <a:rPr lang="cs-CZ" sz="1800" dirty="0"/>
              <a:t>jejich získání vyžaduje výcvik, opakování a použití v různorodých reálných situacích;</a:t>
            </a:r>
          </a:p>
          <a:p>
            <a:pPr algn="just"/>
            <a:r>
              <a:rPr lang="cs-CZ" sz="1800" dirty="0"/>
              <a:t>je potřeba vnitřní připravenost a ochota naučené dovednosti použít, tím je zahrnuta i motivační stránka osobnosti, vztah k práci ke kolektivu, sebedůvěra a další vlastnosti týkající se samotného jádra osobnosti.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Pojetí kompetencí</a:t>
            </a:r>
          </a:p>
        </p:txBody>
      </p:sp>
    </p:spTree>
    <p:extLst>
      <p:ext uri="{BB962C8B-B14F-4D97-AF65-F5344CB8AC3E}">
        <p14:creationId xmlns:p14="http://schemas.microsoft.com/office/powerpoint/2010/main" val="3144054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Kompetence je vždy </a:t>
            </a:r>
            <a:r>
              <a:rPr lang="cs-CZ" sz="1800" dirty="0" err="1"/>
              <a:t>kontextualizovaná</a:t>
            </a:r>
            <a:r>
              <a:rPr lang="cs-CZ" sz="1800" dirty="0"/>
              <a:t> – znamená to, že je vždy zasazené do určitého prostředí nebo situace. </a:t>
            </a:r>
          </a:p>
          <a:p>
            <a:pPr lvl="0" algn="just"/>
            <a:r>
              <a:rPr lang="cs-CZ" sz="1800" dirty="0"/>
              <a:t>Kompetence je multidimenzionální – znamená to, že se skládá z různých zdrojů a předpokládá se efektivní nakládání s těmito zdroji, které jsou propojeny se základními dimenzemi lidského chování.</a:t>
            </a:r>
          </a:p>
          <a:p>
            <a:pPr lvl="0" algn="just"/>
            <a:r>
              <a:rPr lang="cs-CZ" sz="1800" dirty="0"/>
              <a:t>Kompetence je definována standardem – znamená to, že předpokládaná úroveň zvládnutí kompetence je určena předem a zároveň existuje předem definovaný soubor výkonových standardů. </a:t>
            </a:r>
          </a:p>
          <a:p>
            <a:pPr lvl="0" algn="just"/>
            <a:r>
              <a:rPr lang="cs-CZ" sz="1800" dirty="0"/>
              <a:t>Kompetence má potenciál pro akci a rozvoj – znamená to, že je kompetence získávána a rozvíjena v procesech vzdělávání a učení, které mají kontinuální charakter a slouží k získávání a rozvíjení kompetencí.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Znaky kompetencí</a:t>
            </a:r>
          </a:p>
        </p:txBody>
      </p:sp>
    </p:spTree>
    <p:extLst>
      <p:ext uri="{BB962C8B-B14F-4D97-AF65-F5344CB8AC3E}">
        <p14:creationId xmlns:p14="http://schemas.microsoft.com/office/powerpoint/2010/main" val="38746036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Pro členění kompetencí se používají různé přístupy. Při výběru konkrétního členění je potřeba vzít v úvahu potřeby a specifika konkrétní organizace. </a:t>
            </a:r>
          </a:p>
          <a:p>
            <a:pPr marL="0" indent="0" algn="just">
              <a:buNone/>
            </a:pPr>
            <a:endParaRPr lang="cs-CZ" sz="1800" i="1" dirty="0"/>
          </a:p>
          <a:p>
            <a:pPr marL="0" indent="0" algn="just">
              <a:buNone/>
            </a:pPr>
            <a:r>
              <a:rPr lang="cs-CZ" sz="1800" b="1" dirty="0"/>
              <a:t>Členění podle Vebera a kol. </a:t>
            </a:r>
            <a:r>
              <a:rPr lang="cs-CZ" sz="1800" dirty="0"/>
              <a:t>rozlišuje kompetence v následujících třech oblastech:</a:t>
            </a:r>
          </a:p>
          <a:p>
            <a:pPr lvl="0" algn="just"/>
            <a:r>
              <a:rPr lang="cs-CZ" sz="1800" dirty="0"/>
              <a:t>odborná kompetence – spojená se znalostmi a vědomostní inteligencí;</a:t>
            </a:r>
          </a:p>
          <a:p>
            <a:pPr lvl="0" algn="just"/>
            <a:r>
              <a:rPr lang="cs-CZ" sz="1800" dirty="0"/>
              <a:t>dovedností kompetence – spojená s dovednostmi (technické, lidské, koncepční, projekční) a aktivizační inteligencí;</a:t>
            </a:r>
          </a:p>
          <a:p>
            <a:pPr lvl="0" algn="just"/>
            <a:r>
              <a:rPr lang="cs-CZ" sz="1800" dirty="0"/>
              <a:t>osobnostní kompetence – spojená s osobností manažera a s emoční inteligencí.</a:t>
            </a:r>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Členění kompetencí I</a:t>
            </a:r>
          </a:p>
        </p:txBody>
      </p:sp>
    </p:spTree>
    <p:extLst>
      <p:ext uri="{BB962C8B-B14F-4D97-AF65-F5344CB8AC3E}">
        <p14:creationId xmlns:p14="http://schemas.microsoft.com/office/powerpoint/2010/main" val="38384268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Podle Hroníka </a:t>
            </a:r>
            <a:r>
              <a:rPr lang="cs-CZ" sz="1800" dirty="0"/>
              <a:t>můžeme kompetence členit:</a:t>
            </a:r>
          </a:p>
          <a:p>
            <a:pPr lvl="0" algn="just"/>
            <a:r>
              <a:rPr lang="cs-CZ" sz="1800" dirty="0"/>
              <a:t>ze sociálně psychologického hlediska na:</a:t>
            </a:r>
          </a:p>
          <a:p>
            <a:pPr lvl="1" algn="just"/>
            <a:r>
              <a:rPr lang="cs-CZ" sz="1800" dirty="0"/>
              <a:t>kompetence řešení problému,</a:t>
            </a:r>
          </a:p>
          <a:p>
            <a:pPr lvl="1" algn="just"/>
            <a:r>
              <a:rPr lang="cs-CZ" sz="1800" dirty="0"/>
              <a:t>interpersonální kompetence,</a:t>
            </a:r>
          </a:p>
          <a:p>
            <a:pPr lvl="1" algn="just"/>
            <a:r>
              <a:rPr lang="cs-CZ" sz="1800" dirty="0"/>
              <a:t>kompetence sebeřízení;</a:t>
            </a:r>
          </a:p>
          <a:p>
            <a:pPr lvl="0" algn="just"/>
            <a:r>
              <a:rPr lang="cs-CZ" sz="1800" dirty="0"/>
              <a:t>podle kompetenční orientace organizace na:</a:t>
            </a:r>
          </a:p>
          <a:p>
            <a:pPr lvl="1" algn="just"/>
            <a:r>
              <a:rPr lang="cs-CZ" sz="1800" dirty="0"/>
              <a:t>orientaci produktovou,</a:t>
            </a:r>
          </a:p>
          <a:p>
            <a:pPr lvl="1" algn="just"/>
            <a:r>
              <a:rPr lang="cs-CZ" sz="1800" dirty="0"/>
              <a:t>orientaci zákaznickou,</a:t>
            </a:r>
          </a:p>
          <a:p>
            <a:pPr lvl="1" algn="just"/>
            <a:r>
              <a:rPr lang="cs-CZ" sz="1800" dirty="0"/>
              <a:t>orientaci provozní a systémovou. </a:t>
            </a:r>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Členění kompetencí II</a:t>
            </a:r>
          </a:p>
        </p:txBody>
      </p:sp>
    </p:spTree>
    <p:extLst>
      <p:ext uri="{BB962C8B-B14F-4D97-AF65-F5344CB8AC3E}">
        <p14:creationId xmlns:p14="http://schemas.microsoft.com/office/powerpoint/2010/main" val="31644547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Členění podle předpokládaného pracovního výkonu v určité pracovní pozici:</a:t>
            </a:r>
          </a:p>
          <a:p>
            <a:pPr lvl="0" algn="just"/>
            <a:r>
              <a:rPr lang="cs-CZ" sz="1800" dirty="0"/>
              <a:t>prahové kompetence – základní nevyhnutelné (minimální) dovednosti potřebné ke zvládnutí přiděleného úkolu;</a:t>
            </a:r>
          </a:p>
          <a:p>
            <a:pPr lvl="0" algn="just"/>
            <a:r>
              <a:rPr lang="cs-CZ" sz="1800" dirty="0"/>
              <a:t>odlišující kompetence – dovednosti a schopnosti odlišující výkon vynikající od průměrného.</a:t>
            </a:r>
          </a:p>
          <a:p>
            <a:pPr marL="0" indent="0" algn="just">
              <a:buNone/>
            </a:pPr>
            <a:r>
              <a:rPr lang="cs-CZ" sz="1800" b="1" i="1" dirty="0"/>
              <a:t>Členění založeno na typu práce a na něj navázaných potřebných dovednostech</a:t>
            </a:r>
            <a:r>
              <a:rPr lang="cs-CZ" sz="1800" b="1" dirty="0"/>
              <a:t>:</a:t>
            </a:r>
          </a:p>
          <a:p>
            <a:pPr lvl="0" algn="just"/>
            <a:r>
              <a:rPr lang="cs-CZ" sz="1800" dirty="0"/>
              <a:t>manažerské kompetence – dovednosti a schopnosti přispívající k výkonu v roli manažera;</a:t>
            </a:r>
          </a:p>
          <a:p>
            <a:pPr lvl="0" algn="just"/>
            <a:r>
              <a:rPr lang="cs-CZ" sz="1800" dirty="0"/>
              <a:t>interpersonální kompetence – schopnosti a dovednosti potřebné pro efektivní komunikaci a budování pozitivních vztahů s ostatními;</a:t>
            </a:r>
          </a:p>
          <a:p>
            <a:pPr lvl="0" algn="just"/>
            <a:r>
              <a:rPr lang="cs-CZ" sz="1800" dirty="0"/>
              <a:t>technické kompetence – dovednosti a schopnosti vztahující se ke konkrétní pracovní pozici. </a:t>
            </a:r>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Členění kompetencí III</a:t>
            </a:r>
          </a:p>
        </p:txBody>
      </p:sp>
    </p:spTree>
    <p:extLst>
      <p:ext uri="{BB962C8B-B14F-4D97-AF65-F5344CB8AC3E}">
        <p14:creationId xmlns:p14="http://schemas.microsoft.com/office/powerpoint/2010/main" val="1887653503"/>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3925</TotalTime>
  <Words>3188</Words>
  <Application>Microsoft Office PowerPoint</Application>
  <PresentationFormat>Předvádění na obrazovce (16:9)</PresentationFormat>
  <Paragraphs>245</Paragraphs>
  <Slides>31</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31</vt:i4>
      </vt:variant>
    </vt:vector>
  </HeadingPairs>
  <TitlesOfParts>
    <vt:vector size="36" baseType="lpstr">
      <vt:lpstr>Arial</vt:lpstr>
      <vt:lpstr>Calibri</vt:lpstr>
      <vt:lpstr>Enriqueta</vt:lpstr>
      <vt:lpstr>Times New Roman</vt:lpstr>
      <vt:lpstr>SLU</vt:lpstr>
      <vt:lpstr>Manažerské kompetence</vt:lpstr>
      <vt:lpstr>Vymezení pojmu kompetence</vt:lpstr>
      <vt:lpstr>Vybrané definice kompetence I</vt:lpstr>
      <vt:lpstr>Vybrané definice kompetence II</vt:lpstr>
      <vt:lpstr>Pojetí kompetencí</vt:lpstr>
      <vt:lpstr>Znaky kompetencí</vt:lpstr>
      <vt:lpstr>Členění kompetencí I</vt:lpstr>
      <vt:lpstr>Členění kompetencí II</vt:lpstr>
      <vt:lpstr>Členění kompetencí III</vt:lpstr>
      <vt:lpstr>Členění kompetencí IV</vt:lpstr>
      <vt:lpstr>Členění kompetencí V</vt:lpstr>
      <vt:lpstr>Členění kompetencí VI</vt:lpstr>
      <vt:lpstr>Složky manažerských kompetencí I</vt:lpstr>
      <vt:lpstr>Složky manažerských kompetencí II</vt:lpstr>
      <vt:lpstr>Složky manažerských kompetencí III</vt:lpstr>
      <vt:lpstr>Složky manažerských kompetencí IV</vt:lpstr>
      <vt:lpstr>Složky manažerských kompetencí V</vt:lpstr>
      <vt:lpstr>Hierarchický model struktury kompetencí</vt:lpstr>
      <vt:lpstr>Životní cyklus manažerských kompetencí</vt:lpstr>
      <vt:lpstr>Měření úrovně manažerských kompetencí</vt:lpstr>
      <vt:lpstr>Kompetenční model</vt:lpstr>
      <vt:lpstr>Východiska kompetenčních modelů</vt:lpstr>
      <vt:lpstr>Funkční kompetenční model</vt:lpstr>
      <vt:lpstr>Typy kompetenčních modelů</vt:lpstr>
      <vt:lpstr>Proces sestavení kompetenčního modelu I</vt:lpstr>
      <vt:lpstr>Proces sestavení kompetenčního modelu II</vt:lpstr>
      <vt:lpstr>Proces sestavení kompetenčního modelu III</vt:lpstr>
      <vt:lpstr>Zásady pro sestavení úspěšného kompetenčního modelu</vt:lpstr>
      <vt:lpstr>Příklad kompetenčního modelu MŠMT I</vt:lpstr>
      <vt:lpstr>Příklad kompetenčního modelu MŠMT II</vt:lpstr>
      <vt:lpstr>Příklad:  Kompetenční model pro nově přijatého manažera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Šárka Zapletalová</cp:lastModifiedBy>
  <cp:revision>428</cp:revision>
  <dcterms:created xsi:type="dcterms:W3CDTF">2016-07-06T15:42:34Z</dcterms:created>
  <dcterms:modified xsi:type="dcterms:W3CDTF">2023-05-02T10:03:54Z</dcterms:modified>
</cp:coreProperties>
</file>