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6" r:id="rId2"/>
    <p:sldId id="341" r:id="rId3"/>
    <p:sldId id="269" r:id="rId4"/>
    <p:sldId id="347" r:id="rId5"/>
    <p:sldId id="338" r:id="rId6"/>
    <p:sldId id="348" r:id="rId7"/>
    <p:sldId id="350" r:id="rId8"/>
    <p:sldId id="344" r:id="rId9"/>
    <p:sldId id="349" r:id="rId10"/>
    <p:sldId id="340" r:id="rId11"/>
    <p:sldId id="342" r:id="rId12"/>
    <p:sldId id="335" r:id="rId13"/>
    <p:sldId id="351" r:id="rId14"/>
    <p:sldId id="352" r:id="rId15"/>
    <p:sldId id="353" r:id="rId16"/>
    <p:sldId id="345" r:id="rId17"/>
    <p:sldId id="346" r:id="rId18"/>
    <p:sldId id="354" r:id="rId19"/>
    <p:sldId id="356" r:id="rId20"/>
    <p:sldId id="355" r:id="rId21"/>
    <p:sldId id="357" r:id="rId22"/>
    <p:sldId id="273" r:id="rId23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7" d="100"/>
          <a:sy n="77" d="100"/>
        </p:scale>
        <p:origin x="103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71A94-FE0F-4BE3-9501-E23B4914FAB6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94D97-5373-4298-8B4E-E1196774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23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6 w 21600"/>
                <a:gd name="T1" fmla="*/ 0 h 21231"/>
                <a:gd name="T2" fmla="*/ 32 w 21600"/>
                <a:gd name="T3" fmla="*/ 13 h 21231"/>
                <a:gd name="T4" fmla="*/ 0 w 21600"/>
                <a:gd name="T5" fmla="*/ 13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D21F-7B72-4377-9B6B-E8C859DC25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8F26-F1E9-4590-B6EC-E9E6238C03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4DF8-5DE6-45A3-A84D-185E2F5D8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C3E8-819E-4156-9800-AC3EAADBB9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4AF0-E47D-4C47-987B-6A94EAAE91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69EB-4052-4500-9DB1-B81EC4C0F4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6111-84F6-4D9F-A650-6DF77B8EB6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3542-ADA3-4CA9-A07E-88D3B768A7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AE1F-3DC3-4E0F-87A4-B26FD0376A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0E9C1-8D4F-49E0-8561-2FCF7F8200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DDA5-73ED-41CA-B7B9-FA45EFCAC7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EF4E-FB7C-4C4A-B9E7-5B20452941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78 w 21600"/>
                <a:gd name="T3" fmla="*/ 34 h 21600"/>
                <a:gd name="T4" fmla="*/ 0 w 21600"/>
                <a:gd name="T5" fmla="*/ 3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A583FF-9F5D-469C-B3BB-B1E3900B7B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iktologie.cz/layova-skala-prokrastinace-pro-studenty" TargetMode="External"/><Relationship Id="rId2" Type="http://schemas.openxmlformats.org/officeDocument/2006/relationships/hyperlink" Target="https://poradna.adiktologie.cz/otestujte-se/?poll_id=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animals.cz/3-tipy-jak-na-efektivni-business-time-managemen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ello.com/cs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mindtools.com/aavjrgg/how-good-is-your-time-manag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adiktologie.cz/layova-skala-prokrastinace-pro-studenty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aira.cz/10-osvedcenych-tipu-jak-na-efektivni-time-management#7" TargetMode="External"/><Relationship Id="rId3" Type="http://schemas.openxmlformats.org/officeDocument/2006/relationships/hyperlink" Target="https://blog.aira.cz/10-osvedcenych-tipu-jak-na-efektivni-time-management#2" TargetMode="External"/><Relationship Id="rId7" Type="http://schemas.openxmlformats.org/officeDocument/2006/relationships/hyperlink" Target="https://blog.aira.cz/10-osvedcenych-tipu-jak-na-efektivni-time-management#6" TargetMode="External"/><Relationship Id="rId2" Type="http://schemas.openxmlformats.org/officeDocument/2006/relationships/hyperlink" Target="https://blog.aira.cz/10-osvedcenych-tipu-jak-na-efektivni-time-management#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aira.cz/10-osvedcenych-tipu-jak-na-efektivni-time-management#5" TargetMode="External"/><Relationship Id="rId11" Type="http://schemas.openxmlformats.org/officeDocument/2006/relationships/hyperlink" Target="https://blog.aira.cz/10-osvedcenych-tipu-jak-na-efektivni-time-management#10" TargetMode="External"/><Relationship Id="rId5" Type="http://schemas.openxmlformats.org/officeDocument/2006/relationships/hyperlink" Target="https://blog.aira.cz/10-osvedcenych-tipu-jak-na-efektivni-time-management#4" TargetMode="External"/><Relationship Id="rId10" Type="http://schemas.openxmlformats.org/officeDocument/2006/relationships/hyperlink" Target="https://blog.aira.cz/10-osvedcenych-tipu-jak-na-efektivni-time-management#9" TargetMode="External"/><Relationship Id="rId4" Type="http://schemas.openxmlformats.org/officeDocument/2006/relationships/hyperlink" Target="https://blog.aira.cz/10-osvedcenych-tipu-jak-na-efektivni-time-management#3" TargetMode="External"/><Relationship Id="rId9" Type="http://schemas.openxmlformats.org/officeDocument/2006/relationships/hyperlink" Target="https://blog.aira.cz/10-osvedcenych-tipu-jak-na-efektivni-time-management#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5625"/>
            <a:ext cx="7772400" cy="8635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500" b="1" i="1" dirty="0">
                <a:solidFill>
                  <a:schemeClr val="bg2"/>
                </a:solidFill>
              </a:rPr>
              <a:t>	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500" b="1" dirty="0">
                <a:solidFill>
                  <a:schemeClr val="bg2"/>
                </a:solidFill>
              </a:rPr>
              <a:t>Time management.</a:t>
            </a:r>
            <a:endParaRPr lang="cs-CZ" sz="2400" b="1" i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2205038"/>
            <a:ext cx="9144000" cy="1944687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MANAGEMENT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2. seminář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19672" y="537321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2"/>
                </a:solidFill>
              </a:rPr>
              <a:t>Ing. Helena Marková, Ph.D.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8812" y="235496"/>
            <a:ext cx="11733052" cy="70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2" descr="SLU-znacka-OPF-horiz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7262"/>
            <a:ext cx="393788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30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Třídění úkolů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28735"/>
            <a:ext cx="8136904" cy="5095889"/>
          </a:xfrm>
        </p:spPr>
        <p:txBody>
          <a:bodyPr/>
          <a:lstStyle/>
          <a:p>
            <a:pPr marL="0" indent="0" algn="just">
              <a:buNone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CDE54AE-C23D-48B1-8497-0323436E2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32" y="1428735"/>
            <a:ext cx="7023336" cy="49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3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Třídění úkolů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28735"/>
            <a:ext cx="8136904" cy="5095889"/>
          </a:xfrm>
        </p:spPr>
        <p:txBody>
          <a:bodyPr/>
          <a:lstStyle/>
          <a:p>
            <a:pPr algn="just"/>
            <a:endParaRPr lang="cs-CZ" sz="1800" dirty="0">
              <a:solidFill>
                <a:schemeClr val="bg2"/>
              </a:solidFill>
            </a:endParaRPr>
          </a:p>
          <a:p>
            <a:pPr algn="just"/>
            <a:r>
              <a:rPr lang="cs-CZ" sz="1800" b="1" dirty="0">
                <a:solidFill>
                  <a:schemeClr val="bg2"/>
                </a:solidFill>
              </a:rPr>
              <a:t>    Důležité a naléhavé: </a:t>
            </a:r>
            <a:r>
              <a:rPr lang="cs-CZ" sz="1800" dirty="0">
                <a:solidFill>
                  <a:schemeClr val="bg2"/>
                </a:solidFill>
              </a:rPr>
              <a:t>jedná se o kategorii zahrnující ty největší „hořáky“ ve vašem programu; mohou to být třeba projekty s blížícím se </a:t>
            </a:r>
            <a:r>
              <a:rPr lang="cs-CZ" sz="1800" dirty="0" err="1">
                <a:solidFill>
                  <a:schemeClr val="bg2"/>
                </a:solidFill>
              </a:rPr>
              <a:t>deadlinem</a:t>
            </a:r>
            <a:r>
              <a:rPr lang="cs-CZ" sz="1800" dirty="0">
                <a:solidFill>
                  <a:schemeClr val="bg2"/>
                </a:solidFill>
              </a:rPr>
              <a:t> nebo činnosti, které jsou nezbytné pro správný a plynulý chod firmy, domácnosti aj.</a:t>
            </a:r>
            <a:r>
              <a:rPr lang="cs-CZ" sz="2000" b="1" dirty="0">
                <a:solidFill>
                  <a:schemeClr val="bg2"/>
                </a:solidFill>
              </a:rPr>
              <a:t>15%</a:t>
            </a:r>
          </a:p>
          <a:p>
            <a:pPr algn="just"/>
            <a:r>
              <a:rPr lang="cs-CZ" sz="1800" dirty="0">
                <a:solidFill>
                  <a:schemeClr val="bg2"/>
                </a:solidFill>
              </a:rPr>
              <a:t>    </a:t>
            </a:r>
            <a:r>
              <a:rPr lang="cs-CZ" sz="1800" b="1" dirty="0">
                <a:solidFill>
                  <a:schemeClr val="bg2"/>
                </a:solidFill>
              </a:rPr>
              <a:t>Důležité, ale nenaléhavé:</a:t>
            </a:r>
            <a:r>
              <a:rPr lang="cs-CZ" sz="1800" dirty="0">
                <a:solidFill>
                  <a:schemeClr val="bg2"/>
                </a:solidFill>
              </a:rPr>
              <a:t> další kategorii tvoří úkoly, které sice tolik nespěchají, ale ve své podstatě jsou velmi důležité; typicky se jedná o velké zakázky či projekty, na než sice v daný moment máte ještě relativně dost času, ale od kvality jejich zpracování se značně odvíjí vaše reputace, tzn. že nechávat je na poslední chvíli se rozhodně nevyplácí. </a:t>
            </a:r>
            <a:r>
              <a:rPr lang="cs-CZ" sz="2000" b="1" dirty="0">
                <a:solidFill>
                  <a:schemeClr val="bg2"/>
                </a:solidFill>
              </a:rPr>
              <a:t>20%</a:t>
            </a:r>
          </a:p>
          <a:p>
            <a:pPr algn="just"/>
            <a:r>
              <a:rPr lang="cs-CZ" sz="1800" dirty="0">
                <a:solidFill>
                  <a:schemeClr val="bg2"/>
                </a:solidFill>
              </a:rPr>
              <a:t>    </a:t>
            </a:r>
            <a:r>
              <a:rPr lang="cs-CZ" sz="1800" b="1" dirty="0">
                <a:solidFill>
                  <a:schemeClr val="bg2"/>
                </a:solidFill>
              </a:rPr>
              <a:t>Nedůležité a naléhavé: </a:t>
            </a:r>
            <a:r>
              <a:rPr lang="cs-CZ" sz="1800" dirty="0">
                <a:solidFill>
                  <a:schemeClr val="bg2"/>
                </a:solidFill>
              </a:rPr>
              <a:t>jedná se o činnosti, které jsou důležité pro druhé, nikoli však pro nás a naše cíle; řadí se zde například odpovědi na nedůležité e-maily, vyřizování nedůležitých telefonátů atp. Z dlouhodobého hlediska jsou nejméně efektivní a přináší nejmenší užitek. </a:t>
            </a:r>
            <a:r>
              <a:rPr lang="cs-CZ" sz="2000" b="1" dirty="0">
                <a:solidFill>
                  <a:schemeClr val="bg2"/>
                </a:solidFill>
              </a:rPr>
              <a:t>65%</a:t>
            </a:r>
          </a:p>
          <a:p>
            <a:pPr algn="just"/>
            <a:r>
              <a:rPr lang="cs-CZ" sz="1800" b="1" dirty="0">
                <a:solidFill>
                  <a:schemeClr val="bg2"/>
                </a:solidFill>
              </a:rPr>
              <a:t>    Nedůležité a nenaléhavé, jinými slovy zloději času</a:t>
            </a:r>
            <a:r>
              <a:rPr lang="cs-CZ" sz="1800" dirty="0">
                <a:solidFill>
                  <a:schemeClr val="bg2"/>
                </a:solidFill>
              </a:rPr>
              <a:t>, kterým navíc často podléháme sami. Typickým příkladem je prokrastinace, která nás zdržuje od prvních tří kategorií, nebo třeba brouzdání po sociálních sítích. Tyto aktivity se snažte co nejvíce eliminovat. </a:t>
            </a:r>
          </a:p>
          <a:p>
            <a:pPr marL="0" indent="0" algn="just">
              <a:buNone/>
            </a:pPr>
            <a:endParaRPr lang="cs-CZ" sz="1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MANAGEMENT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9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678198" cy="475282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2400" dirty="0">
                <a:solidFill>
                  <a:schemeClr val="bg2"/>
                </a:solidFill>
              </a:rPr>
              <a:t>Prokrastinace, nebo-</a:t>
            </a:r>
            <a:r>
              <a:rPr lang="cs-CZ" sz="2400" dirty="0" err="1">
                <a:solidFill>
                  <a:schemeClr val="bg2"/>
                </a:solidFill>
              </a:rPr>
              <a:t>li</a:t>
            </a:r>
            <a:r>
              <a:rPr lang="cs-CZ" sz="2400" dirty="0">
                <a:solidFill>
                  <a:schemeClr val="bg2"/>
                </a:solidFill>
              </a:rPr>
              <a:t> tendence odkládat plnění činností a úkolů, zejména těch nepříjemných, na pozdější dobu. 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2400" dirty="0">
                <a:solidFill>
                  <a:schemeClr val="bg2"/>
                </a:solidFill>
              </a:rPr>
              <a:t>Často jsou u prokrastinace tyto činnosti nahrazovány nedůležitými, nebo dokonce žádnými činnostmi. 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2400" dirty="0">
                <a:solidFill>
                  <a:schemeClr val="bg2"/>
                </a:solidFill>
              </a:rPr>
              <a:t>Prokrastinace není zaměnitelná s leností ani odpočinkem.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2400" dirty="0">
                <a:solidFill>
                  <a:schemeClr val="bg2"/>
                </a:solidFill>
              </a:rPr>
              <a:t>Při </a:t>
            </a:r>
            <a:r>
              <a:rPr lang="cs-CZ" sz="2400" dirty="0" err="1">
                <a:solidFill>
                  <a:schemeClr val="bg2"/>
                </a:solidFill>
              </a:rPr>
              <a:t>prokrastinování</a:t>
            </a:r>
            <a:r>
              <a:rPr lang="cs-CZ" sz="2400" dirty="0">
                <a:solidFill>
                  <a:schemeClr val="bg2"/>
                </a:solidFill>
              </a:rPr>
              <a:t> člověk energii ztrácí a získává pocit viny. 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2400" dirty="0">
                <a:solidFill>
                  <a:schemeClr val="bg2"/>
                </a:solidFill>
              </a:rPr>
              <a:t>Bez energie není pak člověk schopný s důležitými činnostmi začít a opět začíná </a:t>
            </a:r>
            <a:r>
              <a:rPr lang="cs-CZ" sz="2400" dirty="0" err="1">
                <a:solidFill>
                  <a:schemeClr val="bg2"/>
                </a:solidFill>
              </a:rPr>
              <a:t>prokrastinovat</a:t>
            </a:r>
            <a:r>
              <a:rPr lang="cs-CZ" sz="2400" dirty="0">
                <a:solidFill>
                  <a:schemeClr val="bg2"/>
                </a:solidFill>
              </a:rPr>
              <a:t>. 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24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24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24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24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24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24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</a:t>
            </a:r>
            <a:r>
              <a:rPr lang="cs-CZ" sz="1500" b="1" i="1" dirty="0">
                <a:latin typeface="Arial" pitchFamily="34" charset="0"/>
                <a:cs typeface="Arial" pitchFamily="34" charset="0"/>
              </a:rPr>
              <a:t>						</a:t>
            </a:r>
            <a:r>
              <a:rPr lang="cs-CZ" sz="1500" b="1" dirty="0">
                <a:latin typeface="Arial" pitchFamily="34" charset="0"/>
                <a:cs typeface="Arial" pitchFamily="34" charset="0"/>
              </a:rPr>
              <a:t>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534752" cy="962012"/>
          </a:xfrm>
        </p:spPr>
        <p:txBody>
          <a:bodyPr/>
          <a:lstStyle/>
          <a:p>
            <a:pPr>
              <a:defRPr/>
            </a:pPr>
            <a:r>
              <a:rPr lang="ro-RO" sz="3300" b="1" dirty="0">
                <a:solidFill>
                  <a:schemeClr val="bg2"/>
                </a:solidFill>
                <a:effectLst/>
                <a:latin typeface="+mn-lt"/>
              </a:rPr>
              <a:t>Co je prokrastinace?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A2D437-0DD2-49CD-A656-20CFF30FD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19156"/>
            <a:ext cx="3584548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678198" cy="4752826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2800" dirty="0">
                <a:solidFill>
                  <a:schemeClr val="bg2"/>
                </a:solidFill>
              </a:rPr>
              <a:t>Prokrastinace bývá příčinou lidské neefektivity, frustrace a pocitu selhání. Prokrastinace brání v dosažení životních cílů a naplnění potenciálu člověka.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2800" dirty="0">
                <a:solidFill>
                  <a:schemeClr val="bg2"/>
                </a:solidFill>
              </a:rPr>
              <a:t>Co Vy? Jste </a:t>
            </a:r>
            <a:r>
              <a:rPr lang="cs-CZ" sz="2800" dirty="0" err="1">
                <a:solidFill>
                  <a:schemeClr val="bg2"/>
                </a:solidFill>
              </a:rPr>
              <a:t>prokrastinátoři</a:t>
            </a:r>
            <a:r>
              <a:rPr lang="cs-CZ" sz="2800" dirty="0">
                <a:solidFill>
                  <a:schemeClr val="bg2"/>
                </a:solidFill>
              </a:rPr>
              <a:t>? Je rozdíl mezi prokrastinací a leností?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2800" dirty="0">
                <a:solidFill>
                  <a:schemeClr val="bg2"/>
                </a:solidFill>
              </a:rPr>
              <a:t>Otestujte se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2800" dirty="0">
                <a:solidFill>
                  <a:schemeClr val="bg2"/>
                </a:solidFill>
                <a:hlinkClick r:id="rId2"/>
              </a:rPr>
              <a:t>https://poradna.adiktologie.cz/otestujte-se/?poll_id=6</a:t>
            </a:r>
            <a:endParaRPr lang="cs-CZ" sz="2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2800" dirty="0" err="1">
                <a:solidFill>
                  <a:schemeClr val="bg2"/>
                </a:solidFill>
              </a:rPr>
              <a:t>Layova</a:t>
            </a:r>
            <a:r>
              <a:rPr lang="cs-CZ" sz="2800" dirty="0">
                <a:solidFill>
                  <a:schemeClr val="bg2"/>
                </a:solidFill>
              </a:rPr>
              <a:t> škála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2800" dirty="0">
                <a:solidFill>
                  <a:schemeClr val="bg2"/>
                </a:solidFill>
                <a:hlinkClick r:id="rId3"/>
              </a:rPr>
              <a:t>https://www.adiktologie.cz/layova-skala-prokrastinace-pro-studenty</a:t>
            </a:r>
            <a:endParaRPr lang="cs-CZ" sz="2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24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</a:t>
            </a:r>
            <a:r>
              <a:rPr lang="cs-CZ" sz="1500" b="1" i="1" dirty="0">
                <a:latin typeface="Arial" pitchFamily="34" charset="0"/>
                <a:cs typeface="Arial" pitchFamily="34" charset="0"/>
              </a:rPr>
              <a:t>						</a:t>
            </a:r>
            <a:r>
              <a:rPr lang="cs-CZ" sz="1500" b="1" dirty="0">
                <a:latin typeface="Arial" pitchFamily="34" charset="0"/>
                <a:cs typeface="Arial" pitchFamily="34" charset="0"/>
              </a:rPr>
              <a:t>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534752" cy="962012"/>
          </a:xfrm>
        </p:spPr>
        <p:txBody>
          <a:bodyPr/>
          <a:lstStyle/>
          <a:p>
            <a:pPr>
              <a:defRPr/>
            </a:pPr>
            <a:r>
              <a:rPr lang="ro-RO" sz="3300" b="1" dirty="0">
                <a:solidFill>
                  <a:schemeClr val="bg2"/>
                </a:solidFill>
                <a:effectLst/>
                <a:latin typeface="+mn-lt"/>
              </a:rPr>
              <a:t>Jsi prokrastinátor?</a:t>
            </a:r>
          </a:p>
        </p:txBody>
      </p:sp>
    </p:spTree>
    <p:extLst>
      <p:ext uri="{BB962C8B-B14F-4D97-AF65-F5344CB8AC3E}">
        <p14:creationId xmlns:p14="http://schemas.microsoft.com/office/powerpoint/2010/main" val="162382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15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autoUpdateAnimBg="0" advAuto="30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678198" cy="475282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2800" b="1" dirty="0" err="1">
                <a:solidFill>
                  <a:schemeClr val="bg2"/>
                </a:solidFill>
              </a:rPr>
              <a:t>Pomodoro</a:t>
            </a:r>
            <a:r>
              <a:rPr lang="cs-CZ" sz="2800" b="1" dirty="0">
                <a:solidFill>
                  <a:schemeClr val="bg2"/>
                </a:solidFill>
              </a:rPr>
              <a:t> technika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2800" dirty="0">
                <a:solidFill>
                  <a:schemeClr val="bg2"/>
                </a:solidFill>
              </a:rPr>
              <a:t>Čas na splnění úkolu si rozdělíme do časových intervalů po 25 minutách a po každém intervalu si dáme 5 minutovou pauzu. Když takto naplníme 4 půlhodiny našeho času, dopřejeme si delší pauzu třeba na kávu. Tato metoda nám pomáhá plně se soustředit na zadaný úkol.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24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</a:t>
            </a:r>
            <a:r>
              <a:rPr lang="cs-CZ" sz="1500" b="1" i="1" dirty="0">
                <a:latin typeface="Arial" pitchFamily="34" charset="0"/>
                <a:cs typeface="Arial" pitchFamily="34" charset="0"/>
              </a:rPr>
              <a:t>						</a:t>
            </a:r>
            <a:r>
              <a:rPr lang="cs-CZ" sz="1500" b="1" dirty="0">
                <a:latin typeface="Arial" pitchFamily="34" charset="0"/>
                <a:cs typeface="Arial" pitchFamily="34" charset="0"/>
              </a:rPr>
              <a:t>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534752" cy="962012"/>
          </a:xfrm>
        </p:spPr>
        <p:txBody>
          <a:bodyPr/>
          <a:lstStyle/>
          <a:p>
            <a:pPr>
              <a:defRPr/>
            </a:pPr>
            <a:r>
              <a:rPr lang="ro-RO" sz="3300" b="1" dirty="0">
                <a:solidFill>
                  <a:schemeClr val="bg2"/>
                </a:solidFill>
                <a:effectLst/>
                <a:latin typeface="+mn-lt"/>
              </a:rPr>
              <a:t>Jak bojovat s prokrastinací</a:t>
            </a:r>
          </a:p>
        </p:txBody>
      </p:sp>
    </p:spTree>
    <p:extLst>
      <p:ext uri="{BB962C8B-B14F-4D97-AF65-F5344CB8AC3E}">
        <p14:creationId xmlns:p14="http://schemas.microsoft.com/office/powerpoint/2010/main" val="324400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autoUpdateAnimBg="0" advAuto="30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678198" cy="475282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2800" dirty="0">
                <a:solidFill>
                  <a:schemeClr val="bg2"/>
                </a:solidFill>
              </a:rPr>
              <a:t>Dělejte a soustřeďte se jen na jednu věc – dělání více věcí najednou (multitasking) je taky jeden ze žroutů času.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2800" dirty="0">
                <a:solidFill>
                  <a:schemeClr val="bg2"/>
                </a:solidFill>
              </a:rPr>
              <a:t>Z výzkumů vyplývá, že multitasking snižuje naši produktivitu.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2800" dirty="0">
                <a:solidFill>
                  <a:schemeClr val="bg2"/>
                </a:solidFill>
              </a:rPr>
              <a:t>Neschopnost soustředit se na jednu věc snižuje efektivitu naší práce o 20 až 40 procent.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24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</a:t>
            </a:r>
            <a:r>
              <a:rPr lang="cs-CZ" sz="1500" b="1" i="1" dirty="0">
                <a:latin typeface="Arial" pitchFamily="34" charset="0"/>
                <a:cs typeface="Arial" pitchFamily="34" charset="0"/>
              </a:rPr>
              <a:t>						</a:t>
            </a:r>
            <a:r>
              <a:rPr lang="cs-CZ" sz="1500" b="1" dirty="0">
                <a:latin typeface="Arial" pitchFamily="34" charset="0"/>
                <a:cs typeface="Arial" pitchFamily="34" charset="0"/>
              </a:rPr>
              <a:t>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534752" cy="962012"/>
          </a:xfrm>
        </p:spPr>
        <p:txBody>
          <a:bodyPr/>
          <a:lstStyle/>
          <a:p>
            <a:pPr>
              <a:defRPr/>
            </a:pPr>
            <a:r>
              <a:rPr lang="ro-RO" sz="3300" b="1" dirty="0">
                <a:solidFill>
                  <a:schemeClr val="bg2"/>
                </a:solidFill>
                <a:effectLst/>
                <a:latin typeface="+mn-lt"/>
              </a:rPr>
              <a:t>Je multitasking cesta?</a:t>
            </a:r>
          </a:p>
        </p:txBody>
      </p:sp>
    </p:spTree>
    <p:extLst>
      <p:ext uri="{BB962C8B-B14F-4D97-AF65-F5344CB8AC3E}">
        <p14:creationId xmlns:p14="http://schemas.microsoft.com/office/powerpoint/2010/main" val="264380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autoUpdateAnimBg="0" advAuto="30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678198" cy="4752826"/>
          </a:xfrm>
        </p:spPr>
        <p:txBody>
          <a:bodyPr>
            <a:normAutofit fontScale="92500"/>
          </a:bodyPr>
          <a:lstStyle/>
          <a:p>
            <a:pPr marL="457200" indent="-457200" algn="just" eaLnBrk="1" hangingPunct="1">
              <a:lnSpc>
                <a:spcPct val="90000"/>
              </a:lnSpc>
              <a:buClr>
                <a:schemeClr val="bg2"/>
              </a:buClr>
              <a:buAutoNum type="arabicPeriod"/>
            </a:pPr>
            <a:r>
              <a:rPr lang="cs-CZ" sz="2800" dirty="0">
                <a:solidFill>
                  <a:schemeClr val="bg2"/>
                </a:solidFill>
              </a:rPr>
              <a:t>Využijte nejproduktivnější 2 hodiny svého mozku. Začínají 2 hodiny po probuzení. Čas pro nejnáročnější úkol. Jak je to u Vás? Co v tu dobu obvykle děláte?</a:t>
            </a:r>
          </a:p>
          <a:p>
            <a:pPr marL="457200" indent="-457200" algn="just" eaLnBrk="1" hangingPunct="1">
              <a:lnSpc>
                <a:spcPct val="90000"/>
              </a:lnSpc>
              <a:buClr>
                <a:schemeClr val="bg2"/>
              </a:buClr>
              <a:buAutoNum type="arabicPeriod"/>
            </a:pPr>
            <a:r>
              <a:rPr lang="fi-FI" sz="2800" dirty="0">
                <a:solidFill>
                  <a:schemeClr val="bg2"/>
                </a:solidFill>
              </a:rPr>
              <a:t>52 minut práce, 17 minut pauza</a:t>
            </a:r>
            <a:r>
              <a:rPr lang="cs-CZ" sz="2800" dirty="0">
                <a:solidFill>
                  <a:schemeClr val="bg2"/>
                </a:solidFill>
              </a:rPr>
              <a:t>. Co Vám to říká o nastavení rozvrhu ve škole? ;-)</a:t>
            </a:r>
          </a:p>
          <a:p>
            <a:pPr marL="457200" indent="-457200" algn="just" eaLnBrk="1" hangingPunct="1">
              <a:lnSpc>
                <a:spcPct val="90000"/>
              </a:lnSpc>
              <a:buClr>
                <a:schemeClr val="bg2"/>
              </a:buClr>
              <a:buAutoNum type="arabicPeriod"/>
            </a:pPr>
            <a:r>
              <a:rPr lang="cs-CZ" sz="2800" dirty="0">
                <a:solidFill>
                  <a:schemeClr val="bg2"/>
                </a:solidFill>
              </a:rPr>
              <a:t>Najděte svých extra 30 minut práce navíc. Co tím získáte? </a:t>
            </a:r>
          </a:p>
          <a:p>
            <a:pPr marL="457200" indent="-457200" algn="just" eaLnBrk="1" hangingPunct="1">
              <a:lnSpc>
                <a:spcPct val="90000"/>
              </a:lnSpc>
              <a:buClr>
                <a:schemeClr val="bg2"/>
              </a:buClr>
              <a:buAutoNum type="arabicPeriod"/>
            </a:pPr>
            <a:endParaRPr lang="cs-CZ" sz="2400" dirty="0">
              <a:solidFill>
                <a:schemeClr val="bg2"/>
              </a:solidFill>
            </a:endParaRPr>
          </a:p>
          <a:p>
            <a:pPr marL="457200" indent="-457200" algn="just" eaLnBrk="1" hangingPunct="1">
              <a:lnSpc>
                <a:spcPct val="90000"/>
              </a:lnSpc>
              <a:buClr>
                <a:schemeClr val="bg2"/>
              </a:buClr>
              <a:buAutoNum type="arabicPeriod"/>
            </a:pPr>
            <a:endParaRPr lang="cs-CZ" sz="2400" dirty="0">
              <a:solidFill>
                <a:schemeClr val="bg2"/>
              </a:solidFill>
            </a:endParaRPr>
          </a:p>
          <a:p>
            <a:pPr marL="457200" indent="-457200" algn="just" eaLnBrk="1" hangingPunct="1">
              <a:lnSpc>
                <a:spcPct val="90000"/>
              </a:lnSpc>
              <a:buClr>
                <a:schemeClr val="bg2"/>
              </a:buClr>
              <a:buAutoNum type="arabicPeriod"/>
            </a:pPr>
            <a:endParaRPr lang="cs-CZ" sz="2400" dirty="0">
              <a:solidFill>
                <a:schemeClr val="bg2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2400" dirty="0">
              <a:solidFill>
                <a:schemeClr val="bg2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2400" dirty="0">
                <a:solidFill>
                  <a:schemeClr val="bg2"/>
                </a:solidFill>
                <a:hlinkClick r:id="rId2"/>
              </a:rPr>
              <a:t>https://www.businessanimals.cz/3-tipy-jak-na-efektivni-business-time-management/</a:t>
            </a:r>
            <a:endParaRPr lang="cs-CZ" sz="2400" dirty="0">
              <a:solidFill>
                <a:schemeClr val="bg2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2400" dirty="0">
              <a:solidFill>
                <a:schemeClr val="bg2"/>
              </a:solidFill>
            </a:endParaRPr>
          </a:p>
          <a:p>
            <a:pPr marL="457200" indent="-457200" algn="just" eaLnBrk="1" hangingPunct="1">
              <a:lnSpc>
                <a:spcPct val="90000"/>
              </a:lnSpc>
              <a:buClr>
                <a:schemeClr val="bg2"/>
              </a:buClr>
              <a:buAutoNum type="arabicPeriod"/>
            </a:pPr>
            <a:endParaRPr lang="cs-CZ" sz="24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</a:t>
            </a:r>
            <a:r>
              <a:rPr lang="cs-CZ" sz="1500" b="1" i="1" dirty="0">
                <a:latin typeface="Arial" pitchFamily="34" charset="0"/>
                <a:cs typeface="Arial" pitchFamily="34" charset="0"/>
              </a:rPr>
              <a:t>						</a:t>
            </a:r>
            <a:r>
              <a:rPr lang="cs-CZ" sz="1500" b="1" dirty="0">
                <a:latin typeface="Arial" pitchFamily="34" charset="0"/>
                <a:cs typeface="Arial" pitchFamily="34" charset="0"/>
              </a:rPr>
              <a:t>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534752" cy="962012"/>
          </a:xfrm>
        </p:spPr>
        <p:txBody>
          <a:bodyPr/>
          <a:lstStyle/>
          <a:p>
            <a:pPr>
              <a:defRPr/>
            </a:pPr>
            <a:r>
              <a:rPr lang="ro-RO" sz="3300" b="1" dirty="0">
                <a:solidFill>
                  <a:schemeClr val="bg2"/>
                </a:solidFill>
                <a:effectLst/>
                <a:latin typeface="+mn-lt"/>
              </a:rPr>
              <a:t>Efektivní 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125722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autoUpdateAnimBg="0" advAuto="30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036637"/>
            <a:ext cx="8678198" cy="5561013"/>
          </a:xfrm>
        </p:spPr>
        <p:txBody>
          <a:bodyPr>
            <a:normAutofit/>
          </a:bodyPr>
          <a:lstStyle/>
          <a:p>
            <a:pPr marL="0" indent="0" eaLnBrk="1" fontAlgn="t" hangingPunct="1">
              <a:buNone/>
            </a:pPr>
            <a:r>
              <a:rPr lang="cs-CZ" sz="1100" b="1" kern="1200" dirty="0">
                <a:solidFill>
                  <a:schemeClr val="lt1"/>
                </a:solidFill>
              </a:rPr>
              <a:t>Spíše</a:t>
            </a:r>
            <a:r>
              <a:rPr lang="cs-CZ" dirty="0"/>
              <a:t> 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</a:t>
            </a:r>
            <a:r>
              <a:rPr lang="cs-CZ" sz="1500" b="1" i="1" dirty="0">
                <a:latin typeface="Arial" pitchFamily="34" charset="0"/>
                <a:cs typeface="Arial" pitchFamily="34" charset="0"/>
              </a:rPr>
              <a:t>						</a:t>
            </a:r>
            <a:r>
              <a:rPr lang="cs-CZ" sz="1500" b="1" dirty="0">
                <a:latin typeface="Arial" pitchFamily="34" charset="0"/>
                <a:cs typeface="Arial" pitchFamily="34" charset="0"/>
              </a:rPr>
              <a:t>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09601"/>
            <a:ext cx="8534752" cy="299120"/>
          </a:xfrm>
        </p:spPr>
        <p:txBody>
          <a:bodyPr/>
          <a:lstStyle/>
          <a:p>
            <a:pPr>
              <a:defRPr/>
            </a:pPr>
            <a:r>
              <a:rPr lang="pl-PL" sz="3300" b="1" dirty="0">
                <a:solidFill>
                  <a:schemeClr val="bg2"/>
                </a:solidFill>
                <a:effectLst/>
                <a:latin typeface="+mn-lt"/>
              </a:rPr>
              <a:t>Umíte zacházet se svým časem?</a:t>
            </a:r>
            <a:endParaRPr lang="ro-RO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EB52EB-C111-4376-A542-8694B56F1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908720"/>
            <a:ext cx="8004742" cy="57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autoUpdateAnimBg="0" advAuto="30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678198" cy="518487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1800" dirty="0">
                <a:solidFill>
                  <a:schemeClr val="bg2"/>
                </a:solidFill>
              </a:rPr>
              <a:t>Zamyslete se, jak v průběhu typického dne ve škole nebo v práci řešíte běžné úkoly. Pak si přečtěte každý výrok a rozhodněte, jestli je pro Vás výrok spíše pravdivý nebo spíše nepravdivý.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1800" b="1" dirty="0">
                <a:solidFill>
                  <a:schemeClr val="bg2"/>
                </a:solidFill>
              </a:rPr>
              <a:t>Vyhodnocení: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1800" dirty="0">
                <a:solidFill>
                  <a:schemeClr val="bg2"/>
                </a:solidFill>
              </a:rPr>
              <a:t>Otázky 3 a 5-10 : dejte si 1 bod za každou odpověď “spíše pravda”.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1800" dirty="0">
                <a:solidFill>
                  <a:schemeClr val="bg2"/>
                </a:solidFill>
              </a:rPr>
              <a:t>Otázky 1, 2 a 4 : dejte si 1 bod za každou odpověď “spíše nepravda”.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1800" dirty="0">
                <a:solidFill>
                  <a:schemeClr val="bg2"/>
                </a:solidFill>
              </a:rPr>
              <a:t>Váš celkový počet bodů ukazuje Váš celkový postoj k využívání vašeho času.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1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1800" dirty="0">
                <a:solidFill>
                  <a:schemeClr val="bg2"/>
                </a:solidFill>
              </a:rPr>
              <a:t>Výroky 1 až 5 se vztahují k Vaší psychické schopnosti kontrolovat, jak trávíte svůj čas.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1800" dirty="0">
                <a:solidFill>
                  <a:schemeClr val="bg2"/>
                </a:solidFill>
              </a:rPr>
              <a:t>Výroky 6 až 10 se vztahují k metodám dobrého využívání času (</a:t>
            </a:r>
            <a:r>
              <a:rPr lang="cs-CZ" sz="1800" dirty="0" err="1">
                <a:solidFill>
                  <a:schemeClr val="bg2"/>
                </a:solidFill>
              </a:rPr>
              <a:t>time</a:t>
            </a:r>
            <a:r>
              <a:rPr lang="cs-CZ" sz="1800" dirty="0">
                <a:solidFill>
                  <a:schemeClr val="bg2"/>
                </a:solidFill>
              </a:rPr>
              <a:t> management).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1800" dirty="0">
                <a:solidFill>
                  <a:schemeClr val="bg2"/>
                </a:solidFill>
              </a:rPr>
              <a:t> 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1800" dirty="0">
                <a:solidFill>
                  <a:schemeClr val="bg2"/>
                </a:solidFill>
              </a:rPr>
              <a:t>Pokud mate dobré psychické schopnosti a metody využívání času, Vaše schopnost řídit a využívat čas efektivněji je jednodušší. 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1800" dirty="0">
                <a:solidFill>
                  <a:schemeClr val="bg2"/>
                </a:solidFill>
              </a:rPr>
              <a:t>Pokud jste dosáhli 8 a více bodů, umíte dobře řídit a využívat Váš čas. Pokud jste dosáhli 4 a méně bodů, měli byste se nad Vašimi praktikami řízení a využívání času zamyslet, pokud se v budoucnu chcete stát manažery.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</a:t>
            </a:r>
            <a:r>
              <a:rPr lang="cs-CZ" sz="1500" b="1" i="1" dirty="0">
                <a:latin typeface="Arial" pitchFamily="34" charset="0"/>
                <a:cs typeface="Arial" pitchFamily="34" charset="0"/>
              </a:rPr>
              <a:t>						</a:t>
            </a:r>
            <a:r>
              <a:rPr lang="cs-CZ" sz="1500" b="1" dirty="0">
                <a:latin typeface="Arial" pitchFamily="34" charset="0"/>
                <a:cs typeface="Arial" pitchFamily="34" charset="0"/>
              </a:rPr>
              <a:t>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624" y="677869"/>
            <a:ext cx="8534752" cy="962012"/>
          </a:xfrm>
        </p:spPr>
        <p:txBody>
          <a:bodyPr/>
          <a:lstStyle/>
          <a:p>
            <a:pPr>
              <a:defRPr/>
            </a:pPr>
            <a:r>
              <a:rPr lang="ro-RO" sz="3300" b="1" dirty="0">
                <a:solidFill>
                  <a:schemeClr val="bg2"/>
                </a:solidFill>
                <a:effectLst/>
                <a:latin typeface="+mn-lt"/>
              </a:rPr>
              <a:t>Otestujte své schopnosti time managementu</a:t>
            </a:r>
          </a:p>
        </p:txBody>
      </p:sp>
    </p:spTree>
    <p:extLst>
      <p:ext uri="{BB962C8B-B14F-4D97-AF65-F5344CB8AC3E}">
        <p14:creationId xmlns:p14="http://schemas.microsoft.com/office/powerpoint/2010/main" val="344747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9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autoUpdateAnimBg="0" advAuto="30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2901" y="1916832"/>
            <a:ext cx="8678198" cy="518487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cs-CZ" dirty="0">
                <a:solidFill>
                  <a:schemeClr val="bg2"/>
                </a:solidFill>
              </a:rPr>
              <a:t>Otestujte své schopnosti </a:t>
            </a:r>
            <a:r>
              <a:rPr lang="cs-CZ" dirty="0" err="1">
                <a:solidFill>
                  <a:schemeClr val="bg2"/>
                </a:solidFill>
              </a:rPr>
              <a:t>time</a:t>
            </a:r>
            <a:r>
              <a:rPr lang="cs-CZ" dirty="0">
                <a:solidFill>
                  <a:schemeClr val="bg2"/>
                </a:solidFill>
              </a:rPr>
              <a:t> managementu a prokrastinace.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cs-CZ" dirty="0">
                <a:solidFill>
                  <a:schemeClr val="bg2"/>
                </a:solidFill>
              </a:rPr>
              <a:t>Sepište si kritická místa svého přístupu k plnění úkolů.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Font typeface="+mj-lt"/>
              <a:buAutoNum type="arabicPeriod"/>
            </a:pPr>
            <a:r>
              <a:rPr lang="cs-CZ" dirty="0">
                <a:solidFill>
                  <a:schemeClr val="bg2"/>
                </a:solidFill>
              </a:rPr>
              <a:t>Napište, co byste chtěli zlepšit a jaké metody k tomu použijete.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Font typeface="+mj-lt"/>
              <a:buAutoNum type="arabicPeriod"/>
            </a:pPr>
            <a:endParaRPr lang="cs-CZ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1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</a:t>
            </a:r>
            <a:r>
              <a:rPr lang="cs-CZ" sz="1500" b="1" i="1" dirty="0">
                <a:latin typeface="Arial" pitchFamily="34" charset="0"/>
                <a:cs typeface="Arial" pitchFamily="34" charset="0"/>
              </a:rPr>
              <a:t>						</a:t>
            </a:r>
            <a:r>
              <a:rPr lang="cs-CZ" sz="1500" b="1" dirty="0">
                <a:latin typeface="Arial" pitchFamily="34" charset="0"/>
                <a:cs typeface="Arial" pitchFamily="34" charset="0"/>
              </a:rPr>
              <a:t>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624" y="677869"/>
            <a:ext cx="8534752" cy="962012"/>
          </a:xfrm>
        </p:spPr>
        <p:txBody>
          <a:bodyPr/>
          <a:lstStyle/>
          <a:p>
            <a:pPr>
              <a:defRPr/>
            </a:pPr>
            <a:r>
              <a:rPr lang="ro-RO" sz="3300" b="1" dirty="0">
                <a:solidFill>
                  <a:schemeClr val="bg2"/>
                </a:solidFill>
                <a:effectLst/>
                <a:latin typeface="+mn-lt"/>
              </a:rPr>
              <a:t>Úkol </a:t>
            </a:r>
          </a:p>
        </p:txBody>
      </p:sp>
    </p:spTree>
    <p:extLst>
      <p:ext uri="{BB962C8B-B14F-4D97-AF65-F5344CB8AC3E}">
        <p14:creationId xmlns:p14="http://schemas.microsoft.com/office/powerpoint/2010/main" val="41009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autoUpdateAnimBg="0" advAuto="30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1440160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Proč je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time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management důležitý? Jste dobrým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time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managerem?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136904" cy="4463776"/>
          </a:xfrm>
        </p:spPr>
        <p:txBody>
          <a:bodyPr/>
          <a:lstStyle/>
          <a:p>
            <a:pPr algn="just">
              <a:buNone/>
            </a:pPr>
            <a:endParaRPr lang="cs-CZ" sz="2900" dirty="0">
              <a:solidFill>
                <a:schemeClr val="bg2"/>
              </a:solidFill>
            </a:endParaRPr>
          </a:p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MANAGEMENT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EBC725-A03D-4A76-AD0E-ADCD87432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7426"/>
            <a:ext cx="6048672" cy="44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639880"/>
            <a:ext cx="8678198" cy="4957769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1800" dirty="0">
                <a:solidFill>
                  <a:schemeClr val="bg2"/>
                </a:solidFill>
                <a:hlinkClick r:id="rId2"/>
              </a:rPr>
              <a:t>https://www.mindtools.com/aavjrgg/how-good-is-your-time-management</a:t>
            </a:r>
            <a:endParaRPr lang="cs-CZ" sz="1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1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1800" dirty="0">
                <a:solidFill>
                  <a:schemeClr val="bg2"/>
                </a:solidFill>
              </a:rPr>
              <a:t>různé aplikace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1800" dirty="0">
                <a:solidFill>
                  <a:schemeClr val="bg2"/>
                </a:solidFill>
                <a:hlinkClick r:id="rId3"/>
              </a:rPr>
              <a:t>https://trello.com/cs</a:t>
            </a:r>
            <a:endParaRPr lang="cs-CZ" sz="1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1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1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1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1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1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1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1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1800" dirty="0">
                <a:solidFill>
                  <a:schemeClr val="bg2"/>
                </a:solidFill>
                <a:hlinkClick r:id="rId4"/>
              </a:rPr>
              <a:t>https://www.adiktologie.cz/layova-skala-prokrastinace-pro-studenty</a:t>
            </a:r>
            <a:endParaRPr lang="cs-CZ" sz="1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1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18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1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</a:t>
            </a:r>
            <a:r>
              <a:rPr lang="cs-CZ" sz="1500" b="1" i="1" dirty="0">
                <a:latin typeface="Arial" pitchFamily="34" charset="0"/>
                <a:cs typeface="Arial" pitchFamily="34" charset="0"/>
              </a:rPr>
              <a:t>						</a:t>
            </a:r>
            <a:r>
              <a:rPr lang="cs-CZ" sz="1500" b="1" dirty="0">
                <a:latin typeface="Arial" pitchFamily="34" charset="0"/>
                <a:cs typeface="Arial" pitchFamily="34" charset="0"/>
              </a:rPr>
              <a:t>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624" y="677869"/>
            <a:ext cx="8534752" cy="962012"/>
          </a:xfrm>
        </p:spPr>
        <p:txBody>
          <a:bodyPr/>
          <a:lstStyle/>
          <a:p>
            <a:pPr>
              <a:defRPr/>
            </a:pPr>
            <a:r>
              <a:rPr lang="ro-RO" sz="3300" b="1" dirty="0">
                <a:solidFill>
                  <a:schemeClr val="bg2"/>
                </a:solidFill>
                <a:effectLst/>
                <a:latin typeface="+mn-lt"/>
              </a:rPr>
              <a:t>Další možnosti testování a podpory</a:t>
            </a:r>
          </a:p>
        </p:txBody>
      </p:sp>
      <p:pic>
        <p:nvPicPr>
          <p:cNvPr id="6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00AE3279-084B-478F-88E5-752F24AB7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373" y="2940450"/>
            <a:ext cx="2498293" cy="1064614"/>
          </a:xfrm>
          <a:prstGeom prst="rect">
            <a:avLst/>
          </a:prstGeom>
        </p:spPr>
      </p:pic>
      <p:pic>
        <p:nvPicPr>
          <p:cNvPr id="7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6C52367-423E-4A1A-9DEF-4637D8202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930" y="2996953"/>
            <a:ext cx="2382998" cy="11513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575DFB5-2E60-4A17-8A7D-47E21CD805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2" y="2940450"/>
            <a:ext cx="1625684" cy="162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autoUpdateAnimBg="0" advAuto="30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2901" y="1916832"/>
            <a:ext cx="8678198" cy="518487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3600" dirty="0">
                <a:solidFill>
                  <a:schemeClr val="bg2"/>
                </a:solidFill>
              </a:rPr>
              <a:t>Další nezbytnou manažerskou kompetencí je delegování.</a:t>
            </a: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r>
              <a:rPr lang="cs-CZ" sz="3600" dirty="0">
                <a:solidFill>
                  <a:schemeClr val="bg2"/>
                </a:solidFill>
              </a:rPr>
              <a:t>…náplň </a:t>
            </a:r>
            <a:r>
              <a:rPr lang="cs-CZ" sz="3600">
                <a:solidFill>
                  <a:schemeClr val="bg2"/>
                </a:solidFill>
              </a:rPr>
              <a:t>dalšího semináře</a:t>
            </a:r>
            <a:endParaRPr lang="cs-CZ" sz="3600" dirty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chemeClr val="bg2"/>
              </a:buClr>
              <a:buNone/>
            </a:pPr>
            <a:endParaRPr lang="cs-CZ" sz="1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</a:t>
            </a:r>
            <a:r>
              <a:rPr lang="cs-CZ" sz="1500" b="1" i="1" dirty="0">
                <a:latin typeface="Arial" pitchFamily="34" charset="0"/>
                <a:cs typeface="Arial" pitchFamily="34" charset="0"/>
              </a:rPr>
              <a:t>						</a:t>
            </a:r>
            <a:r>
              <a:rPr lang="cs-CZ" sz="1500" b="1" dirty="0">
                <a:latin typeface="Arial" pitchFamily="34" charset="0"/>
                <a:cs typeface="Arial" pitchFamily="34" charset="0"/>
              </a:rPr>
              <a:t>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624" y="677869"/>
            <a:ext cx="8534752" cy="962012"/>
          </a:xfrm>
        </p:spPr>
        <p:txBody>
          <a:bodyPr/>
          <a:lstStyle/>
          <a:p>
            <a:pPr>
              <a:defRPr/>
            </a:pPr>
            <a:r>
              <a:rPr lang="ro-RO" sz="3300" b="1" dirty="0">
                <a:solidFill>
                  <a:schemeClr val="bg2"/>
                </a:solidFill>
                <a:effectLst/>
                <a:latin typeface="+mn-lt"/>
              </a:rPr>
              <a:t>Delegování</a:t>
            </a:r>
          </a:p>
        </p:txBody>
      </p:sp>
    </p:spTree>
    <p:extLst>
      <p:ext uri="{BB962C8B-B14F-4D97-AF65-F5344CB8AC3E}">
        <p14:creationId xmlns:p14="http://schemas.microsoft.com/office/powerpoint/2010/main" val="23546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autoUpdateAnimBg="0" advAuto="30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052737"/>
            <a:ext cx="5832475" cy="165618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3500" dirty="0">
                <a:solidFill>
                  <a:schemeClr val="bg2"/>
                </a:solidFill>
              </a:rPr>
              <a:t>	</a:t>
            </a:r>
            <a:r>
              <a:rPr lang="cs-CZ" sz="3500" b="1" dirty="0">
                <a:solidFill>
                  <a:schemeClr val="bg2"/>
                </a:solidFill>
              </a:rPr>
              <a:t>Děkuji vám za pozornost a přeji příjemný zbytek dne bez prokrastinace </a:t>
            </a:r>
            <a:r>
              <a:rPr lang="cs-CZ" sz="3500" b="1" dirty="0">
                <a:solidFill>
                  <a:schemeClr val="bg2"/>
                </a:solidFill>
                <a:sym typeface="Wingdings" panose="05000000000000000000" pitchFamily="2" charset="2"/>
              </a:rPr>
              <a:t>.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  <a:endParaRPr lang="cs-CZ" sz="3500" dirty="0">
              <a:solidFill>
                <a:schemeClr val="bg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sz="3500" dirty="0"/>
              <a:t>Děkuji vám za pozornost, přeji příjemný den.</a:t>
            </a:r>
          </a:p>
        </p:txBody>
      </p:sp>
      <p:pic>
        <p:nvPicPr>
          <p:cNvPr id="52242" name="Picture 18" descr="PE01931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3212976"/>
            <a:ext cx="3864751" cy="2993572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MANAGEMENT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30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Kdo je manažer a jaký by měl být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42344"/>
            <a:ext cx="8136904" cy="4751808"/>
          </a:xfrm>
        </p:spPr>
        <p:txBody>
          <a:bodyPr/>
          <a:lstStyle/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Manažer stanovuje cíle, organizuje aktivity, motivuje a komunikuje, hodnotí výkony, a dbá na rozvoj svých lidí (</a:t>
            </a:r>
            <a:r>
              <a:rPr lang="cs-CZ" sz="3000" dirty="0" err="1">
                <a:solidFill>
                  <a:schemeClr val="bg2"/>
                </a:solidFill>
              </a:rPr>
              <a:t>Daft</a:t>
            </a:r>
            <a:r>
              <a:rPr lang="cs-CZ" sz="3000" dirty="0">
                <a:solidFill>
                  <a:schemeClr val="bg2"/>
                </a:solidFill>
              </a:rPr>
              <a:t> 2016). 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…příklad pro lidi v týmu?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…inspirativní vlastnosti?</a:t>
            </a:r>
          </a:p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MANAGEMENT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Z individualisty v manažery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2756D1A-F1CF-48E9-863A-A212570D9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13" y="1428735"/>
            <a:ext cx="8131087" cy="52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9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Vlastnosti dobrého manažera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cs-CZ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Schopnost stanovovat cíle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cs-CZ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Znalost trhu i finančního řízení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cs-CZ" dirty="0">
                <a:solidFill>
                  <a:schemeClr val="bg2"/>
                </a:solidFill>
              </a:rPr>
              <a:t>3. Dobrá komunikace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cs-CZ" dirty="0">
                <a:solidFill>
                  <a:schemeClr val="bg2"/>
                </a:solidFill>
              </a:rPr>
              <a:t>4. Empatie a zpětná vazba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cs-CZ" dirty="0">
                <a:solidFill>
                  <a:schemeClr val="bg2"/>
                </a:solidFill>
              </a:rPr>
              <a:t>5. Delegování cílů a úkolů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cs-CZ" b="1" dirty="0">
                <a:solidFill>
                  <a:schemeClr val="bg2"/>
                </a:solidFill>
              </a:rPr>
              <a:t>6. Efektivní </a:t>
            </a:r>
            <a:r>
              <a:rPr lang="cs-CZ" b="1" dirty="0" err="1">
                <a:solidFill>
                  <a:schemeClr val="bg2"/>
                </a:solidFill>
              </a:rPr>
              <a:t>time</a:t>
            </a:r>
            <a:r>
              <a:rPr lang="cs-CZ" b="1" dirty="0">
                <a:solidFill>
                  <a:schemeClr val="bg2"/>
                </a:solidFill>
              </a:rPr>
              <a:t> management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t-BR" dirty="0">
                <a:solidFill>
                  <a:schemeClr val="bg2"/>
                </a:solidFill>
              </a:rPr>
              <a:t>7. Trvalá práce na sobě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FEB326-7947-4507-B3C8-CC35C4999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72156"/>
            <a:ext cx="3347864" cy="171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7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Jak definovat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time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management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FontTx/>
              <a:buChar char="-"/>
            </a:pPr>
            <a:r>
              <a:rPr lang="cs-CZ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používání různých technik, které nám umožňují vykonat více věcí v kratším čase a s lepšími výsledky a tím dostáváme více času na odpočinek, přináší nám to větší radost z práce a z našeho života. 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neřídíme čas, ale sebe 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.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stanovujeme si cíle a priority.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díky splnění úkolů nacházíme motivaci pro další.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řád (jako fakt ? ).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Kroky pro fungující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time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management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r>
              <a:rPr lang="cs-CZ" sz="2400" u="sng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Stanovte si priority a plánujte</a:t>
            </a:r>
            <a:endParaRPr lang="cs-CZ" sz="2400" u="sng" dirty="0">
              <a:solidFill>
                <a:schemeClr val="bg2"/>
              </a:solidFill>
            </a:endParaRPr>
          </a:p>
          <a:p>
            <a:r>
              <a:rPr lang="cs-CZ" sz="2400" u="sng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Nebuďte otrokem své e-mailové schránky</a:t>
            </a:r>
            <a:endParaRPr lang="cs-CZ" sz="2400" u="sng" dirty="0">
              <a:solidFill>
                <a:schemeClr val="bg2"/>
              </a:solidFill>
            </a:endParaRPr>
          </a:p>
          <a:p>
            <a:r>
              <a:rPr lang="cs-CZ" sz="2400" u="sng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Své plány si zapište</a:t>
            </a:r>
            <a:endParaRPr lang="cs-CZ" sz="2400" u="sng" dirty="0">
              <a:solidFill>
                <a:schemeClr val="bg2"/>
              </a:solidFill>
            </a:endParaRPr>
          </a:p>
          <a:p>
            <a:r>
              <a:rPr lang="cs-CZ" sz="2400" u="sng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Pracujte, když jiní spí či obědvají</a:t>
            </a:r>
            <a:endParaRPr lang="cs-CZ" sz="2400" u="sng" dirty="0">
              <a:solidFill>
                <a:schemeClr val="bg2"/>
              </a:solidFill>
            </a:endParaRPr>
          </a:p>
          <a:p>
            <a:r>
              <a:rPr lang="cs-CZ" sz="2400" u="sng" dirty="0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Naučte se delegovat</a:t>
            </a:r>
            <a:endParaRPr lang="cs-CZ" sz="2400" u="sng" dirty="0">
              <a:solidFill>
                <a:schemeClr val="bg2"/>
              </a:solidFill>
            </a:endParaRPr>
          </a:p>
          <a:p>
            <a:r>
              <a:rPr lang="cs-CZ" sz="2400" u="sng" dirty="0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Při plnění jednotlivých úkolů minimalizujte počet kroků</a:t>
            </a:r>
            <a:endParaRPr lang="cs-CZ" sz="2400" u="sng" dirty="0">
              <a:solidFill>
                <a:schemeClr val="bg2"/>
              </a:solidFill>
            </a:endParaRPr>
          </a:p>
          <a:p>
            <a:r>
              <a:rPr lang="cs-CZ" sz="2400" u="sng" dirty="0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Investujte do kvalitního kancelářského vybavení</a:t>
            </a:r>
            <a:endParaRPr lang="cs-CZ" sz="2400" u="sng" dirty="0">
              <a:solidFill>
                <a:schemeClr val="bg2"/>
              </a:solidFill>
            </a:endParaRPr>
          </a:p>
          <a:p>
            <a:r>
              <a:rPr lang="cs-CZ" sz="2400" u="sng" dirty="0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Jednou provždy skoncujte s prokrastinací</a:t>
            </a:r>
            <a:endParaRPr lang="cs-CZ" sz="2400" u="sng" dirty="0">
              <a:solidFill>
                <a:schemeClr val="bg2"/>
              </a:solidFill>
            </a:endParaRPr>
          </a:p>
          <a:p>
            <a:r>
              <a:rPr lang="cs-CZ" sz="2400" u="sng" dirty="0">
                <a:solidFill>
                  <a:schemeClr val="bg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 dobrou práci se odměňte</a:t>
            </a:r>
            <a:endParaRPr lang="cs-CZ" sz="2400" u="sng" dirty="0">
              <a:solidFill>
                <a:schemeClr val="bg2"/>
              </a:solidFill>
            </a:endParaRPr>
          </a:p>
          <a:p>
            <a:r>
              <a:rPr lang="cs-CZ" sz="2400" u="sng" dirty="0">
                <a:solidFill>
                  <a:schemeClr val="bg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Dopřejte si odpočinek</a:t>
            </a:r>
            <a:endParaRPr lang="cs-CZ" sz="2400" u="sng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Pomůže?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marL="0" indent="0" algn="just">
              <a:buNone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B06CDB0-67E2-410F-A2D3-70FA0E7CC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380312" cy="49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2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Proč?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FontTx/>
              <a:buChar char="-"/>
            </a:pPr>
            <a:r>
              <a:rPr lang="cs-CZ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většinou uděláte více, když ho máte.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radost když si splněný úkol odškrtnete.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nejlepší je udělat ty nejtěžší nebo největší aktivity ze začátku dne, protože jsme většinou nejproduktivnější v této době.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e-maily a telefonáty mohou počkat na méně produktivní část dne.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endParaRPr lang="cs-CZ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Tx/>
              <a:buChar char="-"/>
            </a:pP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/>
    </p:bldLst>
  </p:timing>
</p:sld>
</file>

<file path=ppt/theme/theme1.xml><?xml version="1.0" encoding="utf-8"?>
<a:theme xmlns:a="http://schemas.openxmlformats.org/drawingml/2006/main" name="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C:\Templates\Presentation Designs\Vzletný.pot</Template>
  <TotalTime>6559</TotalTime>
  <Words>1388</Words>
  <Application>Microsoft Office PowerPoint</Application>
  <PresentationFormat>Předvádění na obrazovce (4:3)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Vzletný</vt:lpstr>
      <vt:lpstr>Prezentace aplikace PowerPoint</vt:lpstr>
      <vt:lpstr>Proč je time management důležitý? Jste dobrým time managerem?</vt:lpstr>
      <vt:lpstr>Kdo je manažer a jaký by měl být</vt:lpstr>
      <vt:lpstr>Z individualisty v manažery</vt:lpstr>
      <vt:lpstr>Vlastnosti dobrého manažera</vt:lpstr>
      <vt:lpstr>Jak definovat time management</vt:lpstr>
      <vt:lpstr>Kroky pro fungující time management</vt:lpstr>
      <vt:lpstr>Pomůže?</vt:lpstr>
      <vt:lpstr>Proč?</vt:lpstr>
      <vt:lpstr>Třídění úkolů</vt:lpstr>
      <vt:lpstr>Třídění úkolů</vt:lpstr>
      <vt:lpstr>Co je prokrastinace?</vt:lpstr>
      <vt:lpstr>Jsi prokrastinátor?</vt:lpstr>
      <vt:lpstr>Jak bojovat s prokrastinací</vt:lpstr>
      <vt:lpstr>Je multitasking cesta?</vt:lpstr>
      <vt:lpstr>Efektivní time management</vt:lpstr>
      <vt:lpstr>Umíte zacházet se svým časem?</vt:lpstr>
      <vt:lpstr>Otestujte své schopnosti time managementu</vt:lpstr>
      <vt:lpstr>Úkol </vt:lpstr>
      <vt:lpstr>Další možnosti testování a podpory</vt:lpstr>
      <vt:lpstr>Delegování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lidských zdrojů   Přednáška č. 2</dc:title>
  <dc:creator>patrik</dc:creator>
  <cp:lastModifiedBy>mar0076</cp:lastModifiedBy>
  <cp:revision>219</cp:revision>
  <cp:lastPrinted>1601-01-01T00:00:00Z</cp:lastPrinted>
  <dcterms:created xsi:type="dcterms:W3CDTF">2005-09-23T13:42:26Z</dcterms:created>
  <dcterms:modified xsi:type="dcterms:W3CDTF">2023-02-28T04:49:46Z</dcterms:modified>
</cp:coreProperties>
</file>