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346" r:id="rId3"/>
    <p:sldId id="277" r:id="rId4"/>
    <p:sldId id="378" r:id="rId5"/>
    <p:sldId id="394" r:id="rId6"/>
    <p:sldId id="379" r:id="rId7"/>
    <p:sldId id="380" r:id="rId8"/>
    <p:sldId id="381" r:id="rId9"/>
    <p:sldId id="382" r:id="rId10"/>
    <p:sldId id="383" r:id="rId11"/>
    <p:sldId id="384" r:id="rId12"/>
    <p:sldId id="385" r:id="rId13"/>
    <p:sldId id="386" r:id="rId14"/>
    <p:sldId id="387" r:id="rId15"/>
    <p:sldId id="388" r:id="rId16"/>
    <p:sldId id="389" r:id="rId17"/>
    <p:sldId id="390" r:id="rId18"/>
    <p:sldId id="391" r:id="rId19"/>
    <p:sldId id="392" r:id="rId20"/>
    <p:sldId id="393" r:id="rId21"/>
    <p:sldId id="377" r:id="rId22"/>
    <p:sldId id="343" r:id="rId23"/>
    <p:sldId id="309" r:id="rId24"/>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Bez stylu, mřížka tabulky">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42" d="100"/>
          <a:sy n="142" d="100"/>
        </p:scale>
        <p:origin x="714" y="12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t>04.01.2019</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a:t>
            </a:fld>
            <a:endParaRPr lang="cs-CZ"/>
          </a:p>
        </p:txBody>
      </p:sp>
    </p:spTree>
    <p:extLst>
      <p:ext uri="{BB962C8B-B14F-4D97-AF65-F5344CB8AC3E}">
        <p14:creationId xmlns:p14="http://schemas.microsoft.com/office/powerpoint/2010/main" val="35669594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11</a:t>
            </a:fld>
            <a:endParaRPr lang="cs-CZ"/>
          </a:p>
        </p:txBody>
      </p:sp>
    </p:spTree>
    <p:extLst>
      <p:ext uri="{BB962C8B-B14F-4D97-AF65-F5344CB8AC3E}">
        <p14:creationId xmlns:p14="http://schemas.microsoft.com/office/powerpoint/2010/main" val="30061980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12</a:t>
            </a:fld>
            <a:endParaRPr lang="cs-CZ"/>
          </a:p>
        </p:txBody>
      </p:sp>
    </p:spTree>
    <p:extLst>
      <p:ext uri="{BB962C8B-B14F-4D97-AF65-F5344CB8AC3E}">
        <p14:creationId xmlns:p14="http://schemas.microsoft.com/office/powerpoint/2010/main" val="38158515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13</a:t>
            </a:fld>
            <a:endParaRPr lang="cs-CZ"/>
          </a:p>
        </p:txBody>
      </p:sp>
    </p:spTree>
    <p:extLst>
      <p:ext uri="{BB962C8B-B14F-4D97-AF65-F5344CB8AC3E}">
        <p14:creationId xmlns:p14="http://schemas.microsoft.com/office/powerpoint/2010/main" val="37552084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14</a:t>
            </a:fld>
            <a:endParaRPr lang="cs-CZ"/>
          </a:p>
        </p:txBody>
      </p:sp>
    </p:spTree>
    <p:extLst>
      <p:ext uri="{BB962C8B-B14F-4D97-AF65-F5344CB8AC3E}">
        <p14:creationId xmlns:p14="http://schemas.microsoft.com/office/powerpoint/2010/main" val="28538501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15</a:t>
            </a:fld>
            <a:endParaRPr lang="cs-CZ"/>
          </a:p>
        </p:txBody>
      </p:sp>
    </p:spTree>
    <p:extLst>
      <p:ext uri="{BB962C8B-B14F-4D97-AF65-F5344CB8AC3E}">
        <p14:creationId xmlns:p14="http://schemas.microsoft.com/office/powerpoint/2010/main" val="428562860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16</a:t>
            </a:fld>
            <a:endParaRPr lang="cs-CZ"/>
          </a:p>
        </p:txBody>
      </p:sp>
    </p:spTree>
    <p:extLst>
      <p:ext uri="{BB962C8B-B14F-4D97-AF65-F5344CB8AC3E}">
        <p14:creationId xmlns:p14="http://schemas.microsoft.com/office/powerpoint/2010/main" val="138023466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17</a:t>
            </a:fld>
            <a:endParaRPr lang="cs-CZ"/>
          </a:p>
        </p:txBody>
      </p:sp>
    </p:spTree>
    <p:extLst>
      <p:ext uri="{BB962C8B-B14F-4D97-AF65-F5344CB8AC3E}">
        <p14:creationId xmlns:p14="http://schemas.microsoft.com/office/powerpoint/2010/main" val="40664560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18</a:t>
            </a:fld>
            <a:endParaRPr lang="cs-CZ"/>
          </a:p>
        </p:txBody>
      </p:sp>
    </p:spTree>
    <p:extLst>
      <p:ext uri="{BB962C8B-B14F-4D97-AF65-F5344CB8AC3E}">
        <p14:creationId xmlns:p14="http://schemas.microsoft.com/office/powerpoint/2010/main" val="164589282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19</a:t>
            </a:fld>
            <a:endParaRPr lang="cs-CZ"/>
          </a:p>
        </p:txBody>
      </p:sp>
    </p:spTree>
    <p:extLst>
      <p:ext uri="{BB962C8B-B14F-4D97-AF65-F5344CB8AC3E}">
        <p14:creationId xmlns:p14="http://schemas.microsoft.com/office/powerpoint/2010/main" val="35752693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20</a:t>
            </a:fld>
            <a:endParaRPr lang="cs-CZ"/>
          </a:p>
        </p:txBody>
      </p:sp>
    </p:spTree>
    <p:extLst>
      <p:ext uri="{BB962C8B-B14F-4D97-AF65-F5344CB8AC3E}">
        <p14:creationId xmlns:p14="http://schemas.microsoft.com/office/powerpoint/2010/main" val="31038240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345778870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21</a:t>
            </a:fld>
            <a:endParaRPr lang="cs-CZ"/>
          </a:p>
        </p:txBody>
      </p:sp>
    </p:spTree>
    <p:extLst>
      <p:ext uri="{BB962C8B-B14F-4D97-AF65-F5344CB8AC3E}">
        <p14:creationId xmlns:p14="http://schemas.microsoft.com/office/powerpoint/2010/main" val="38704910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a:t>
            </a:fld>
            <a:endParaRPr lang="cs-CZ"/>
          </a:p>
        </p:txBody>
      </p:sp>
    </p:spTree>
    <p:extLst>
      <p:ext uri="{BB962C8B-B14F-4D97-AF65-F5344CB8AC3E}">
        <p14:creationId xmlns:p14="http://schemas.microsoft.com/office/powerpoint/2010/main" val="8794182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a:t>
            </a:fld>
            <a:endParaRPr lang="cs-CZ"/>
          </a:p>
        </p:txBody>
      </p:sp>
    </p:spTree>
    <p:extLst>
      <p:ext uri="{BB962C8B-B14F-4D97-AF65-F5344CB8AC3E}">
        <p14:creationId xmlns:p14="http://schemas.microsoft.com/office/powerpoint/2010/main" val="10203335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a:t>
            </a:fld>
            <a:endParaRPr lang="cs-CZ"/>
          </a:p>
        </p:txBody>
      </p:sp>
    </p:spTree>
    <p:extLst>
      <p:ext uri="{BB962C8B-B14F-4D97-AF65-F5344CB8AC3E}">
        <p14:creationId xmlns:p14="http://schemas.microsoft.com/office/powerpoint/2010/main" val="22928710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a:t>
            </a:fld>
            <a:endParaRPr lang="cs-CZ"/>
          </a:p>
        </p:txBody>
      </p:sp>
    </p:spTree>
    <p:extLst>
      <p:ext uri="{BB962C8B-B14F-4D97-AF65-F5344CB8AC3E}">
        <p14:creationId xmlns:p14="http://schemas.microsoft.com/office/powerpoint/2010/main" val="39746553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a:t>
            </a:fld>
            <a:endParaRPr lang="cs-CZ"/>
          </a:p>
        </p:txBody>
      </p:sp>
    </p:spTree>
    <p:extLst>
      <p:ext uri="{BB962C8B-B14F-4D97-AF65-F5344CB8AC3E}">
        <p14:creationId xmlns:p14="http://schemas.microsoft.com/office/powerpoint/2010/main" val="10237590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a:t>
            </a:fld>
            <a:endParaRPr lang="cs-CZ"/>
          </a:p>
        </p:txBody>
      </p:sp>
    </p:spTree>
    <p:extLst>
      <p:ext uri="{BB962C8B-B14F-4D97-AF65-F5344CB8AC3E}">
        <p14:creationId xmlns:p14="http://schemas.microsoft.com/office/powerpoint/2010/main" val="28518897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10</a:t>
            </a:fld>
            <a:endParaRPr lang="cs-CZ"/>
          </a:p>
        </p:txBody>
      </p:sp>
    </p:spTree>
    <p:extLst>
      <p:ext uri="{BB962C8B-B14F-4D97-AF65-F5344CB8AC3E}">
        <p14:creationId xmlns:p14="http://schemas.microsoft.com/office/powerpoint/2010/main" val="35069995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r>
              <a:rPr lang="cs-CZ" sz="4000" b="1" dirty="0">
                <a:solidFill>
                  <a:schemeClr val="bg1"/>
                </a:solidFill>
                <a:latin typeface="Times New Roman" panose="02020603050405020304" pitchFamily="18" charset="0"/>
                <a:cs typeface="Times New Roman" panose="02020603050405020304" pitchFamily="18" charset="0"/>
              </a:rPr>
              <a:t>Technicko-ekonomická studie</a:t>
            </a:r>
            <a:br>
              <a:rPr lang="cs-CZ" sz="4000" b="1" dirty="0">
                <a:solidFill>
                  <a:schemeClr val="bg1"/>
                </a:solidFill>
                <a:latin typeface="Times New Roman" panose="02020603050405020304" pitchFamily="18" charset="0"/>
                <a:cs typeface="Times New Roman" panose="02020603050405020304" pitchFamily="18" charset="0"/>
              </a:rPr>
            </a:b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395536" y="2499742"/>
            <a:ext cx="5256584" cy="2088232"/>
          </a:xfrm>
          <a:prstGeom prst="rect">
            <a:avLst/>
          </a:prstGeom>
        </p:spPr>
        <p:txBody>
          <a:bodyPr>
            <a:normAutofit fontScale="77500" lnSpcReduction="20000"/>
          </a:bodyPr>
          <a:lstStyle/>
          <a:p>
            <a:pPr marL="0" indent="0" algn="r">
              <a:buNone/>
            </a:pPr>
            <a:endParaRPr lang="cs-CZ" sz="2300" b="1" dirty="0">
              <a:solidFill>
                <a:schemeClr val="bg1"/>
              </a:solidFill>
              <a:latin typeface="Times New Roman" panose="02020603050405020304" pitchFamily="18" charset="0"/>
              <a:cs typeface="Times New Roman" panose="02020603050405020304" pitchFamily="18" charset="0"/>
            </a:endParaRPr>
          </a:p>
          <a:p>
            <a:pPr marL="0" indent="0" algn="r">
              <a:buNone/>
            </a:pPr>
            <a:endParaRPr lang="cs-CZ" sz="2300" b="1" dirty="0">
              <a:solidFill>
                <a:schemeClr val="bg1"/>
              </a:solidFill>
              <a:latin typeface="Times New Roman" panose="02020603050405020304" pitchFamily="18" charset="0"/>
              <a:cs typeface="Times New Roman" panose="02020603050405020304" pitchFamily="18" charset="0"/>
            </a:endParaRPr>
          </a:p>
          <a:p>
            <a:pPr marL="0" indent="0" algn="r">
              <a:buNone/>
            </a:pPr>
            <a:endParaRPr lang="cs-CZ" sz="2300" b="1" dirty="0">
              <a:solidFill>
                <a:schemeClr val="bg1"/>
              </a:solidFill>
              <a:latin typeface="Times New Roman" panose="02020603050405020304" pitchFamily="18" charset="0"/>
              <a:cs typeface="Times New Roman" panose="02020603050405020304" pitchFamily="18" charset="0"/>
            </a:endParaRPr>
          </a:p>
          <a:p>
            <a:pPr marL="0" indent="0" algn="r">
              <a:buNone/>
            </a:pPr>
            <a:r>
              <a:rPr lang="en-GB" sz="2300" b="1" dirty="0" err="1">
                <a:solidFill>
                  <a:schemeClr val="bg1"/>
                </a:solidFill>
                <a:latin typeface="Times New Roman" panose="02020603050405020304" pitchFamily="18" charset="0"/>
                <a:cs typeface="Times New Roman" panose="02020603050405020304" pitchFamily="18" charset="0"/>
              </a:rPr>
              <a:t>Vymezení</a:t>
            </a:r>
            <a:r>
              <a:rPr lang="en-GB" sz="2300" b="1" dirty="0">
                <a:solidFill>
                  <a:schemeClr val="bg1"/>
                </a:solidFill>
                <a:latin typeface="Times New Roman" panose="02020603050405020304" pitchFamily="18" charset="0"/>
                <a:cs typeface="Times New Roman" panose="02020603050405020304" pitchFamily="18" charset="0"/>
              </a:rPr>
              <a:t> a </a:t>
            </a:r>
            <a:r>
              <a:rPr lang="en-GB" sz="2300" b="1" dirty="0" err="1">
                <a:solidFill>
                  <a:schemeClr val="bg1"/>
                </a:solidFill>
                <a:latin typeface="Times New Roman" panose="02020603050405020304" pitchFamily="18" charset="0"/>
                <a:cs typeface="Times New Roman" panose="02020603050405020304" pitchFamily="18" charset="0"/>
              </a:rPr>
              <a:t>účel</a:t>
            </a:r>
            <a:r>
              <a:rPr lang="en-GB" sz="2300" b="1" dirty="0">
                <a:solidFill>
                  <a:schemeClr val="bg1"/>
                </a:solidFill>
                <a:latin typeface="Times New Roman" panose="02020603050405020304" pitchFamily="18" charset="0"/>
                <a:cs typeface="Times New Roman" panose="02020603050405020304" pitchFamily="18" charset="0"/>
              </a:rPr>
              <a:t> </a:t>
            </a:r>
            <a:r>
              <a:rPr lang="en-GB" sz="2300" b="1" dirty="0" err="1">
                <a:solidFill>
                  <a:schemeClr val="bg1"/>
                </a:solidFill>
                <a:latin typeface="Times New Roman" panose="02020603050405020304" pitchFamily="18" charset="0"/>
                <a:cs typeface="Times New Roman" panose="02020603050405020304" pitchFamily="18" charset="0"/>
              </a:rPr>
              <a:t>technicko-ekonomické</a:t>
            </a:r>
            <a:r>
              <a:rPr lang="en-GB" sz="2300" b="1" dirty="0">
                <a:solidFill>
                  <a:schemeClr val="bg1"/>
                </a:solidFill>
                <a:latin typeface="Times New Roman" panose="02020603050405020304" pitchFamily="18" charset="0"/>
                <a:cs typeface="Times New Roman" panose="02020603050405020304" pitchFamily="18" charset="0"/>
              </a:rPr>
              <a:t> </a:t>
            </a:r>
            <a:r>
              <a:rPr lang="en-GB" sz="2300" b="1" dirty="0" err="1">
                <a:solidFill>
                  <a:schemeClr val="bg1"/>
                </a:solidFill>
                <a:latin typeface="Times New Roman" panose="02020603050405020304" pitchFamily="18" charset="0"/>
                <a:cs typeface="Times New Roman" panose="02020603050405020304" pitchFamily="18" charset="0"/>
              </a:rPr>
              <a:t>studie</a:t>
            </a:r>
            <a:endParaRPr lang="en-GB" sz="2300" b="1" dirty="0">
              <a:solidFill>
                <a:schemeClr val="bg1"/>
              </a:solidFill>
              <a:latin typeface="Times New Roman" panose="02020603050405020304" pitchFamily="18" charset="0"/>
              <a:cs typeface="Times New Roman" panose="02020603050405020304" pitchFamily="18" charset="0"/>
            </a:endParaRPr>
          </a:p>
          <a:p>
            <a:pPr marL="0" indent="0" algn="r">
              <a:buNone/>
            </a:pPr>
            <a:endParaRPr lang="en-GB" sz="2300" b="1" dirty="0">
              <a:solidFill>
                <a:schemeClr val="bg1"/>
              </a:solidFill>
              <a:latin typeface="Times New Roman" panose="02020603050405020304" pitchFamily="18" charset="0"/>
              <a:cs typeface="Times New Roman" panose="02020603050405020304" pitchFamily="18" charset="0"/>
            </a:endParaRPr>
          </a:p>
          <a:p>
            <a:pPr marL="0" indent="0" algn="r">
              <a:buNone/>
            </a:pPr>
            <a:endParaRPr lang="en-GB" sz="2300" b="1" dirty="0">
              <a:solidFill>
                <a:schemeClr val="bg1"/>
              </a:solidFill>
              <a:latin typeface="Times New Roman" panose="02020603050405020304" pitchFamily="18" charset="0"/>
              <a:cs typeface="Times New Roman" panose="02020603050405020304" pitchFamily="18" charset="0"/>
            </a:endParaRPr>
          </a:p>
          <a:p>
            <a:pPr marL="0" indent="0" algn="r">
              <a:buNone/>
            </a:pPr>
            <a:r>
              <a:rPr lang="en-GB" sz="2300" b="1" dirty="0" err="1">
                <a:solidFill>
                  <a:schemeClr val="bg1"/>
                </a:solidFill>
                <a:latin typeface="Times New Roman" panose="02020603050405020304" pitchFamily="18" charset="0"/>
                <a:cs typeface="Times New Roman" panose="02020603050405020304" pitchFamily="18" charset="0"/>
              </a:rPr>
              <a:t>Obsahová</a:t>
            </a:r>
            <a:r>
              <a:rPr lang="en-GB" sz="2300" b="1" dirty="0">
                <a:solidFill>
                  <a:schemeClr val="bg1"/>
                </a:solidFill>
                <a:latin typeface="Times New Roman" panose="02020603050405020304" pitchFamily="18" charset="0"/>
                <a:cs typeface="Times New Roman" panose="02020603050405020304" pitchFamily="18" charset="0"/>
              </a:rPr>
              <a:t> </a:t>
            </a:r>
            <a:r>
              <a:rPr lang="en-GB" sz="2300" b="1" dirty="0" err="1">
                <a:solidFill>
                  <a:schemeClr val="bg1"/>
                </a:solidFill>
                <a:latin typeface="Times New Roman" panose="02020603050405020304" pitchFamily="18" charset="0"/>
                <a:cs typeface="Times New Roman" panose="02020603050405020304" pitchFamily="18" charset="0"/>
              </a:rPr>
              <a:t>struktura</a:t>
            </a:r>
            <a:r>
              <a:rPr lang="en-GB" sz="2300" b="1" dirty="0">
                <a:solidFill>
                  <a:schemeClr val="bg1"/>
                </a:solidFill>
                <a:latin typeface="Times New Roman" panose="02020603050405020304" pitchFamily="18" charset="0"/>
                <a:cs typeface="Times New Roman" panose="02020603050405020304" pitchFamily="18" charset="0"/>
              </a:rPr>
              <a:t> </a:t>
            </a:r>
            <a:r>
              <a:rPr lang="en-GB" sz="2300" b="1" dirty="0" err="1">
                <a:solidFill>
                  <a:schemeClr val="bg1"/>
                </a:solidFill>
                <a:latin typeface="Times New Roman" panose="02020603050405020304" pitchFamily="18" charset="0"/>
                <a:cs typeface="Times New Roman" panose="02020603050405020304" pitchFamily="18" charset="0"/>
              </a:rPr>
              <a:t>technicko-ekonomické</a:t>
            </a:r>
            <a:r>
              <a:rPr lang="en-GB" sz="2300" b="1" dirty="0">
                <a:solidFill>
                  <a:schemeClr val="bg1"/>
                </a:solidFill>
                <a:latin typeface="Times New Roman" panose="02020603050405020304" pitchFamily="18" charset="0"/>
                <a:cs typeface="Times New Roman" panose="02020603050405020304" pitchFamily="18" charset="0"/>
              </a:rPr>
              <a:t> </a:t>
            </a:r>
            <a:r>
              <a:rPr lang="en-GB" sz="2300" b="1" dirty="0" err="1">
                <a:solidFill>
                  <a:schemeClr val="bg1"/>
                </a:solidFill>
                <a:latin typeface="Times New Roman" panose="02020603050405020304" pitchFamily="18" charset="0"/>
                <a:cs typeface="Times New Roman" panose="02020603050405020304" pitchFamily="18" charset="0"/>
              </a:rPr>
              <a:t>studie</a:t>
            </a:r>
            <a:endParaRPr lang="en-GB" sz="2300" b="1" dirty="0">
              <a:solidFill>
                <a:schemeClr val="bg1"/>
              </a:solidFill>
              <a:latin typeface="Times New Roman" panose="02020603050405020304" pitchFamily="18" charset="0"/>
              <a:cs typeface="Times New Roman" panose="02020603050405020304" pitchFamily="18" charset="0"/>
            </a:endParaRPr>
          </a:p>
          <a:p>
            <a:pPr marL="0" indent="0" algn="r">
              <a:buNone/>
            </a:pPr>
            <a:endParaRPr lang="en-GB" sz="2300" b="1"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084168" y="3723878"/>
            <a:ext cx="2888103"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a:solidFill>
                  <a:srgbClr val="307871"/>
                </a:solidFill>
                <a:latin typeface="Times New Roman" panose="02020603050405020304" pitchFamily="18" charset="0"/>
                <a:cs typeface="Times New Roman" panose="02020603050405020304" pitchFamily="18" charset="0"/>
              </a:rPr>
              <a:t>Ing</a:t>
            </a:r>
            <a:r>
              <a:rPr lang="cs-CZ" altLang="cs-CZ" sz="900" b="1">
                <a:solidFill>
                  <a:srgbClr val="307871"/>
                </a:solidFill>
                <a:latin typeface="Times New Roman" panose="02020603050405020304" pitchFamily="18" charset="0"/>
                <a:cs typeface="Times New Roman" panose="02020603050405020304" pitchFamily="18" charset="0"/>
              </a:rPr>
              <a:t>. Pavel Adámek, Ph.D.</a:t>
            </a:r>
          </a:p>
          <a:p>
            <a:pPr algn="r"/>
            <a:r>
              <a:rPr lang="pl-PL" altLang="cs-CZ" sz="900" b="1" i="1">
                <a:solidFill>
                  <a:srgbClr val="307871"/>
                </a:solidFill>
                <a:latin typeface="Times New Roman" panose="02020603050405020304" pitchFamily="18" charset="0"/>
                <a:cs typeface="Times New Roman" panose="02020603050405020304" pitchFamily="18" charset="0"/>
              </a:rPr>
              <a:t>adamek@opf.slu.cz</a:t>
            </a:r>
          </a:p>
          <a:p>
            <a:pPr algn="r"/>
            <a:r>
              <a:rPr lang="pl-PL" altLang="cs-CZ" sz="900" b="1">
                <a:solidFill>
                  <a:srgbClr val="307871"/>
                </a:solidFill>
                <a:latin typeface="Times New Roman" panose="02020603050405020304" pitchFamily="18" charset="0"/>
                <a:cs typeface="Times New Roman" panose="02020603050405020304" pitchFamily="18" charset="0"/>
              </a:rPr>
              <a:t>Katedra podnikové ekonomiky a managementu</a:t>
            </a:r>
          </a:p>
          <a:p>
            <a:pPr algn="r"/>
            <a:endParaRPr lang="cs-CZ" altLang="cs-CZ" sz="900" b="1"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633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6768752" cy="375352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altLang="cs-CZ" sz="1400" dirty="0">
                <a:solidFill>
                  <a:srgbClr val="002060"/>
                </a:solidFill>
                <a:latin typeface="Times New Roman" panose="02020603050405020304" pitchFamily="18" charset="0"/>
                <a:cs typeface="Times New Roman" panose="02020603050405020304" pitchFamily="18" charset="0"/>
              </a:rPr>
              <a:t>Strategie firmy</a:t>
            </a:r>
          </a:p>
          <a:p>
            <a:r>
              <a:rPr lang="cs-CZ" altLang="cs-CZ" sz="1400" dirty="0">
                <a:solidFill>
                  <a:srgbClr val="002060"/>
                </a:solidFill>
                <a:latin typeface="Times New Roman" panose="02020603050405020304" pitchFamily="18" charset="0"/>
                <a:cs typeface="Times New Roman" panose="02020603050405020304" pitchFamily="18" charset="0"/>
              </a:rPr>
              <a:t>výsledky marketingového výzkumu tvoří základnu pro formulaci strategie (pokud firma již existuje, vychází ze již o výsledky a hodnocení z doby realizace). Stěžejní prvky strategie jsou:</a:t>
            </a:r>
          </a:p>
          <a:p>
            <a:r>
              <a:rPr lang="cs-CZ" altLang="cs-CZ" sz="1400" dirty="0">
                <a:solidFill>
                  <a:srgbClr val="002060"/>
                </a:solidFill>
                <a:latin typeface="Times New Roman" panose="02020603050405020304" pitchFamily="18" charset="0"/>
                <a:cs typeface="Times New Roman" panose="02020603050405020304" pitchFamily="18" charset="0"/>
              </a:rPr>
              <a:t>geografická strategie,</a:t>
            </a:r>
          </a:p>
          <a:p>
            <a:r>
              <a:rPr lang="cs-CZ" altLang="cs-CZ" sz="1400" dirty="0">
                <a:solidFill>
                  <a:srgbClr val="002060"/>
                </a:solidFill>
                <a:latin typeface="Times New Roman" panose="02020603050405020304" pitchFamily="18" charset="0"/>
                <a:cs typeface="Times New Roman" panose="02020603050405020304" pitchFamily="18" charset="0"/>
              </a:rPr>
              <a:t>strategie z hlediska tržního podílu,</a:t>
            </a:r>
          </a:p>
          <a:p>
            <a:r>
              <a:rPr lang="cs-CZ" altLang="cs-CZ" sz="1400" dirty="0">
                <a:solidFill>
                  <a:srgbClr val="002060"/>
                </a:solidFill>
                <a:latin typeface="Times New Roman" panose="02020603050405020304" pitchFamily="18" charset="0"/>
                <a:cs typeface="Times New Roman" panose="02020603050405020304" pitchFamily="18" charset="0"/>
              </a:rPr>
              <a:t>strategie z hlediska vazby výrobek – trh,</a:t>
            </a:r>
          </a:p>
          <a:p>
            <a:r>
              <a:rPr lang="cs-CZ" altLang="cs-CZ" sz="1400" dirty="0">
                <a:solidFill>
                  <a:srgbClr val="002060"/>
                </a:solidFill>
                <a:latin typeface="Times New Roman" panose="02020603050405020304" pitchFamily="18" charset="0"/>
                <a:cs typeface="Times New Roman" panose="02020603050405020304" pitchFamily="18" charset="0"/>
              </a:rPr>
              <a:t>marketingová strategie.</a:t>
            </a:r>
          </a:p>
          <a:p>
            <a:endParaRPr lang="cs-CZ" altLang="cs-CZ" sz="1400" dirty="0">
              <a:solidFill>
                <a:srgbClr val="002060"/>
              </a:solidFill>
              <a:latin typeface="Times New Roman" panose="02020603050405020304" pitchFamily="18" charset="0"/>
              <a:cs typeface="Times New Roman" panose="02020603050405020304" pitchFamily="18" charset="0"/>
            </a:endParaRPr>
          </a:p>
          <a:p>
            <a:r>
              <a:rPr lang="cs-CZ" altLang="cs-CZ" sz="1400" dirty="0">
                <a:solidFill>
                  <a:srgbClr val="002060"/>
                </a:solidFill>
                <a:latin typeface="Times New Roman" panose="02020603050405020304" pitchFamily="18" charset="0"/>
                <a:cs typeface="Times New Roman" panose="02020603050405020304" pitchFamily="18" charset="0"/>
              </a:rPr>
              <a:t>Nástroje marketingu: produkt, cena, podpora prodeje, place, hodnota pro zákazníka, náklady zákazníka, pohodlí, komunikace… aplikovat jednotlivé nástroje, které podporují danou strategii.</a:t>
            </a:r>
          </a:p>
          <a:p>
            <a:endParaRPr lang="cs-CZ" altLang="cs-CZ" sz="1400" dirty="0">
              <a:solidFill>
                <a:srgbClr val="002060"/>
              </a:solidFill>
              <a:latin typeface="Times New Roman" panose="02020603050405020304" pitchFamily="18" charset="0"/>
              <a:cs typeface="Times New Roman" panose="02020603050405020304" pitchFamily="18" charset="0"/>
            </a:endParaRPr>
          </a:p>
          <a:p>
            <a:r>
              <a:rPr lang="cs-CZ" altLang="cs-CZ" sz="1400" dirty="0">
                <a:solidFill>
                  <a:srgbClr val="002060"/>
                </a:solidFill>
                <a:latin typeface="Times New Roman" panose="02020603050405020304" pitchFamily="18" charset="0"/>
                <a:cs typeface="Times New Roman" panose="02020603050405020304" pitchFamily="18" charset="0"/>
              </a:rPr>
              <a:t>Zohlednit marketingový rozpočet – výstupy, měřitelnost, odpovědnost, odhad poptávky = potenciál tržeb. </a:t>
            </a:r>
          </a:p>
          <a:p>
            <a:endParaRPr lang="cs-CZ" altLang="cs-CZ" sz="1400" dirty="0">
              <a:solidFill>
                <a:srgbClr val="002060"/>
              </a:solidFill>
              <a:latin typeface="Times New Roman" panose="02020603050405020304" pitchFamily="18" charset="0"/>
              <a:cs typeface="Times New Roman" panose="02020603050405020304" pitchFamily="18" charset="0"/>
            </a:endParaRPr>
          </a:p>
          <a:p>
            <a:endParaRPr lang="cs-CZ" altLang="cs-CZ" sz="1400" dirty="0">
              <a:solidFill>
                <a:srgbClr val="002060"/>
              </a:solidFill>
              <a:latin typeface="Times New Roman" panose="02020603050405020304" pitchFamily="18" charset="0"/>
              <a:cs typeface="Times New Roman" panose="02020603050405020304" pitchFamily="18" charset="0"/>
            </a:endParaRPr>
          </a:p>
          <a:p>
            <a:endParaRPr lang="cs-CZ" altLang="cs-CZ" sz="14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5616624" cy="507703"/>
          </a:xfrm>
        </p:spPr>
        <p:txBody>
          <a:bodyPr/>
          <a:lstStyle/>
          <a:p>
            <a:r>
              <a:rPr lang="cs-CZ" dirty="0"/>
              <a:t>Analýza trhu a marketingová strategie</a:t>
            </a:r>
          </a:p>
        </p:txBody>
      </p:sp>
      <p:sp>
        <p:nvSpPr>
          <p:cNvPr id="5" name="Zástupný symbol pro obsah 2">
            <a:extLst>
              <a:ext uri="{FF2B5EF4-FFF2-40B4-BE49-F238E27FC236}">
                <a16:creationId xmlns:a16="http://schemas.microsoft.com/office/drawing/2014/main" id="{37F30E37-636F-4933-BEDF-6651DC6B8E25}"/>
              </a:ext>
            </a:extLst>
          </p:cNvPr>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11. Přednáška – Technicko-ekonomická studie</a:t>
            </a:r>
          </a:p>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5390122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6768752" cy="375352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altLang="cs-CZ" sz="1400" dirty="0">
                <a:solidFill>
                  <a:srgbClr val="002060"/>
                </a:solidFill>
                <a:latin typeface="Times New Roman" panose="02020603050405020304" pitchFamily="18" charset="0"/>
                <a:cs typeface="Times New Roman" panose="02020603050405020304" pitchFamily="18" charset="0"/>
              </a:rPr>
              <a:t>Výrobní program, který determinuje jednotlivé vyráběné produkty a jejich objemy v určitých časových obdobích, tvoří základní vstupy pro stanovení velikosti výrobní jednotky, tj. její výrobní kapacity.</a:t>
            </a:r>
          </a:p>
          <a:p>
            <a:endParaRPr lang="cs-CZ" altLang="cs-CZ" sz="1400" dirty="0">
              <a:solidFill>
                <a:srgbClr val="002060"/>
              </a:solidFill>
              <a:latin typeface="Times New Roman" panose="02020603050405020304" pitchFamily="18" charset="0"/>
              <a:cs typeface="Times New Roman" panose="02020603050405020304" pitchFamily="18" charset="0"/>
            </a:endParaRPr>
          </a:p>
          <a:p>
            <a:r>
              <a:rPr lang="cs-CZ" altLang="cs-CZ" sz="1400" dirty="0">
                <a:solidFill>
                  <a:srgbClr val="002060"/>
                </a:solidFill>
                <a:latin typeface="Times New Roman" panose="02020603050405020304" pitchFamily="18" charset="0"/>
                <a:cs typeface="Times New Roman" panose="02020603050405020304" pitchFamily="18" charset="0"/>
              </a:rPr>
              <a:t>Horní mez velikosti výrobní jednotky je ovlivněna zdrojovým omezením (např. možnost získat za přijatelnou cenu suroviny a materiál, omezujícím – pracovní síla, finanční prostředky pro realizaci, přepravní náklady …).</a:t>
            </a:r>
          </a:p>
          <a:p>
            <a:endParaRPr lang="cs-CZ" altLang="cs-CZ" sz="1400" dirty="0">
              <a:solidFill>
                <a:srgbClr val="002060"/>
              </a:solidFill>
              <a:latin typeface="Times New Roman" panose="02020603050405020304" pitchFamily="18" charset="0"/>
              <a:cs typeface="Times New Roman" panose="02020603050405020304" pitchFamily="18" charset="0"/>
            </a:endParaRPr>
          </a:p>
          <a:p>
            <a:r>
              <a:rPr lang="cs-CZ" altLang="cs-CZ" sz="1400" dirty="0">
                <a:solidFill>
                  <a:srgbClr val="002060"/>
                </a:solidFill>
                <a:latin typeface="Times New Roman" panose="02020603050405020304" pitchFamily="18" charset="0"/>
                <a:cs typeface="Times New Roman" panose="02020603050405020304" pitchFamily="18" charset="0"/>
              </a:rPr>
              <a:t>K faktorům, které ovlivňují dolní mez velikosti výrobní kapacity, patří především tzv. minimální ekonomická velikost (ekonomie rozsahu).</a:t>
            </a:r>
          </a:p>
          <a:p>
            <a:endParaRPr lang="cs-CZ" altLang="cs-CZ" sz="1400" dirty="0">
              <a:solidFill>
                <a:srgbClr val="002060"/>
              </a:solidFill>
              <a:latin typeface="Times New Roman" panose="02020603050405020304" pitchFamily="18" charset="0"/>
              <a:cs typeface="Times New Roman" panose="02020603050405020304" pitchFamily="18" charset="0"/>
            </a:endParaRPr>
          </a:p>
          <a:p>
            <a:r>
              <a:rPr lang="cs-CZ" altLang="cs-CZ" sz="1400" dirty="0">
                <a:solidFill>
                  <a:srgbClr val="002060"/>
                </a:solidFill>
                <a:latin typeface="Times New Roman" panose="02020603050405020304" pitchFamily="18" charset="0"/>
                <a:cs typeface="Times New Roman" panose="02020603050405020304" pitchFamily="18" charset="0"/>
              </a:rPr>
              <a:t>Vlastní varianty řešení v daném rámci jsou ovlivňovány dvěma faktory a to: prognózami prodejů a ekonomií rozsahu.</a:t>
            </a:r>
          </a:p>
          <a:p>
            <a:endParaRPr lang="cs-CZ" altLang="cs-CZ" sz="1400" dirty="0">
              <a:solidFill>
                <a:srgbClr val="002060"/>
              </a:solidFill>
              <a:latin typeface="Times New Roman" panose="02020603050405020304" pitchFamily="18" charset="0"/>
              <a:cs typeface="Times New Roman" panose="02020603050405020304" pitchFamily="18" charset="0"/>
            </a:endParaRPr>
          </a:p>
          <a:p>
            <a:endParaRPr lang="cs-CZ" altLang="cs-CZ" sz="1400" dirty="0">
              <a:solidFill>
                <a:srgbClr val="002060"/>
              </a:solidFill>
              <a:latin typeface="Times New Roman" panose="02020603050405020304" pitchFamily="18" charset="0"/>
              <a:cs typeface="Times New Roman" panose="02020603050405020304" pitchFamily="18" charset="0"/>
            </a:endParaRPr>
          </a:p>
          <a:p>
            <a:endParaRPr lang="cs-CZ" altLang="cs-CZ" sz="14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5616624" cy="507703"/>
          </a:xfrm>
        </p:spPr>
        <p:txBody>
          <a:bodyPr/>
          <a:lstStyle/>
          <a:p>
            <a:r>
              <a:rPr lang="cs-CZ" dirty="0"/>
              <a:t>Velikost výrobní jednotky</a:t>
            </a:r>
          </a:p>
        </p:txBody>
      </p:sp>
      <p:sp>
        <p:nvSpPr>
          <p:cNvPr id="5" name="Zástupný symbol pro obsah 2">
            <a:extLst>
              <a:ext uri="{FF2B5EF4-FFF2-40B4-BE49-F238E27FC236}">
                <a16:creationId xmlns:a16="http://schemas.microsoft.com/office/drawing/2014/main" id="{37F30E37-636F-4933-BEDF-6651DC6B8E25}"/>
              </a:ext>
            </a:extLst>
          </p:cNvPr>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11. Přednáška – Technicko-ekonomická studie</a:t>
            </a:r>
          </a:p>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9397924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6768752" cy="3753520"/>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altLang="cs-CZ" sz="1400" dirty="0">
                <a:solidFill>
                  <a:srgbClr val="002060"/>
                </a:solidFill>
                <a:latin typeface="Times New Roman" panose="02020603050405020304" pitchFamily="18" charset="0"/>
                <a:cs typeface="Times New Roman" panose="02020603050405020304" pitchFamily="18" charset="0"/>
              </a:rPr>
              <a:t>Ekonomie rozsahu vychází z předpokladu, že investiční náklady (i některé položky výrobních nákladů převážně režijní povahy) se nezvyšují úměrně s růstem velikosti výrobní kapacity, ale rostou pomaleji (degresivně), problémem může být stanovení exponentu růstu, bývá v rozmezí 0,4-0,9.</a:t>
            </a:r>
          </a:p>
          <a:p>
            <a:endParaRPr lang="cs-CZ" altLang="cs-CZ" sz="1400" dirty="0">
              <a:solidFill>
                <a:srgbClr val="002060"/>
              </a:solidFill>
              <a:latin typeface="Times New Roman" panose="02020603050405020304" pitchFamily="18" charset="0"/>
              <a:cs typeface="Times New Roman" panose="02020603050405020304" pitchFamily="18" charset="0"/>
            </a:endParaRPr>
          </a:p>
          <a:p>
            <a:pPr marL="0" indent="0">
              <a:buNone/>
            </a:pPr>
            <a:r>
              <a:rPr lang="cs-CZ" altLang="cs-CZ" sz="1400" dirty="0">
                <a:solidFill>
                  <a:srgbClr val="002060"/>
                </a:solidFill>
                <a:latin typeface="Times New Roman" panose="02020603050405020304" pitchFamily="18" charset="0"/>
                <a:cs typeface="Times New Roman" panose="02020603050405020304" pitchFamily="18" charset="0"/>
              </a:rPr>
              <a:t>Při rozhodování o velikosti (větší X menší) výrobní jednotky mohou nastat tyto situace:</a:t>
            </a:r>
          </a:p>
          <a:p>
            <a:r>
              <a:rPr lang="cs-CZ" altLang="cs-CZ" sz="1400" dirty="0">
                <a:solidFill>
                  <a:srgbClr val="002060"/>
                </a:solidFill>
                <a:latin typeface="Times New Roman" panose="02020603050405020304" pitchFamily="18" charset="0"/>
                <a:cs typeface="Times New Roman" panose="02020603050405020304" pitchFamily="18" charset="0"/>
              </a:rPr>
              <a:t>Pesimistická prognóza prodejů, což na jedné straně sníží nebezpečí nevyužití této jednotky v případe nižších prodejů, na straně druhé však při vyšší poptávce se jednotkové náklady budou pohybovat na vyšší úrovni, než jednotkové náklady plně využité výrobní jednotky větší velikosti.</a:t>
            </a:r>
          </a:p>
          <a:p>
            <a:endParaRPr lang="cs-CZ" altLang="cs-CZ" sz="1400" dirty="0">
              <a:solidFill>
                <a:srgbClr val="002060"/>
              </a:solidFill>
              <a:latin typeface="Times New Roman" panose="02020603050405020304" pitchFamily="18" charset="0"/>
              <a:cs typeface="Times New Roman" panose="02020603050405020304" pitchFamily="18" charset="0"/>
            </a:endParaRPr>
          </a:p>
          <a:p>
            <a:r>
              <a:rPr lang="cs-CZ" altLang="cs-CZ" sz="1400" dirty="0">
                <a:solidFill>
                  <a:srgbClr val="002060"/>
                </a:solidFill>
                <a:latin typeface="Times New Roman" panose="02020603050405020304" pitchFamily="18" charset="0"/>
                <a:cs typeface="Times New Roman" panose="02020603050405020304" pitchFamily="18" charset="0"/>
              </a:rPr>
              <a:t>Optimistická prognóza prodejů - muže vést ke značným ekonomickým efektům v případě příznivého vývoje poptávky, umožňující buď plné, nebo alespoň značně vysoké využití výrobní kapacity. Je zde rovněž prostor pro pružnou cenovou politiku, neboť nižší výrobní náklady umožnují výraznější snižování ceny. Náchylnost ke ztrátě ziskovosti.</a:t>
            </a:r>
          </a:p>
          <a:p>
            <a:endParaRPr lang="cs-CZ" altLang="cs-CZ" sz="1400" dirty="0">
              <a:solidFill>
                <a:srgbClr val="002060"/>
              </a:solidFill>
              <a:latin typeface="Times New Roman" panose="02020603050405020304" pitchFamily="18" charset="0"/>
              <a:cs typeface="Times New Roman" panose="02020603050405020304" pitchFamily="18" charset="0"/>
            </a:endParaRPr>
          </a:p>
          <a:p>
            <a:r>
              <a:rPr lang="cs-CZ" altLang="cs-CZ" sz="1400" dirty="0">
                <a:solidFill>
                  <a:srgbClr val="002060"/>
                </a:solidFill>
                <a:latin typeface="Times New Roman" panose="02020603050405020304" pitchFamily="18" charset="0"/>
                <a:cs typeface="Times New Roman" panose="02020603050405020304" pitchFamily="18" charset="0"/>
              </a:rPr>
              <a:t>Realizace projektu – forma etapové výstavby – může zabránit potížím plynoucích z výkyvů prodejnosti výrobku (především v počáteční fázi uvedení).</a:t>
            </a:r>
          </a:p>
          <a:p>
            <a:endParaRPr lang="cs-CZ" altLang="cs-CZ" sz="1400" dirty="0">
              <a:solidFill>
                <a:srgbClr val="002060"/>
              </a:solidFill>
              <a:latin typeface="Times New Roman" panose="02020603050405020304" pitchFamily="18" charset="0"/>
              <a:cs typeface="Times New Roman" panose="02020603050405020304" pitchFamily="18" charset="0"/>
            </a:endParaRPr>
          </a:p>
          <a:p>
            <a:endParaRPr lang="cs-CZ" altLang="cs-CZ" sz="1400" dirty="0">
              <a:solidFill>
                <a:srgbClr val="002060"/>
              </a:solidFill>
              <a:latin typeface="Times New Roman" panose="02020603050405020304" pitchFamily="18" charset="0"/>
              <a:cs typeface="Times New Roman" panose="02020603050405020304" pitchFamily="18" charset="0"/>
            </a:endParaRPr>
          </a:p>
          <a:p>
            <a:endParaRPr lang="cs-CZ" altLang="cs-CZ" sz="14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5616624" cy="507703"/>
          </a:xfrm>
        </p:spPr>
        <p:txBody>
          <a:bodyPr/>
          <a:lstStyle/>
          <a:p>
            <a:r>
              <a:rPr lang="cs-CZ" dirty="0"/>
              <a:t>Velikost výrobní jednotky</a:t>
            </a:r>
          </a:p>
        </p:txBody>
      </p:sp>
      <p:sp>
        <p:nvSpPr>
          <p:cNvPr id="5" name="Zástupný symbol pro obsah 2">
            <a:extLst>
              <a:ext uri="{FF2B5EF4-FFF2-40B4-BE49-F238E27FC236}">
                <a16:creationId xmlns:a16="http://schemas.microsoft.com/office/drawing/2014/main" id="{37F30E37-636F-4933-BEDF-6651DC6B8E25}"/>
              </a:ext>
            </a:extLst>
          </p:cNvPr>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11. Přednáška – Technicko-ekonomická studie</a:t>
            </a:r>
          </a:p>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8422991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828659"/>
            <a:ext cx="6768752" cy="3753520"/>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altLang="cs-CZ" sz="1400" dirty="0">
                <a:solidFill>
                  <a:srgbClr val="002060"/>
                </a:solidFill>
                <a:latin typeface="Times New Roman" panose="02020603050405020304" pitchFamily="18" charset="0"/>
                <a:cs typeface="Times New Roman" panose="02020603050405020304" pitchFamily="18" charset="0"/>
              </a:rPr>
              <a:t>U mnoha podnikatelských projektů lze využít pro zajištění téhož výrobního programu různé materiály a suroviny, a proto je třeba volbu užitého materiálu a suroviny založit na posuzování možných variant z hlediska určitých faktorů:</a:t>
            </a:r>
          </a:p>
          <a:p>
            <a:r>
              <a:rPr lang="cs-CZ" altLang="cs-CZ" sz="1400" dirty="0">
                <a:solidFill>
                  <a:srgbClr val="002060"/>
                </a:solidFill>
                <a:latin typeface="Times New Roman" panose="02020603050405020304" pitchFamily="18" charset="0"/>
                <a:cs typeface="Times New Roman" panose="02020603050405020304" pitchFamily="18" charset="0"/>
              </a:rPr>
              <a:t>dostupnost daného materiálu,</a:t>
            </a:r>
          </a:p>
          <a:p>
            <a:r>
              <a:rPr lang="cs-CZ" altLang="cs-CZ" sz="1400" dirty="0">
                <a:solidFill>
                  <a:srgbClr val="002060"/>
                </a:solidFill>
                <a:latin typeface="Times New Roman" panose="02020603050405020304" pitchFamily="18" charset="0"/>
                <a:cs typeface="Times New Roman" panose="02020603050405020304" pitchFamily="18" charset="0"/>
              </a:rPr>
              <a:t>možnost substituce,</a:t>
            </a:r>
          </a:p>
          <a:p>
            <a:r>
              <a:rPr lang="cs-CZ" altLang="cs-CZ" sz="1400" dirty="0">
                <a:solidFill>
                  <a:srgbClr val="002060"/>
                </a:solidFill>
                <a:latin typeface="Times New Roman" panose="02020603050405020304" pitchFamily="18" charset="0"/>
                <a:cs typeface="Times New Roman" panose="02020603050405020304" pitchFamily="18" charset="0"/>
              </a:rPr>
              <a:t>kvalita materiálu,</a:t>
            </a:r>
          </a:p>
          <a:p>
            <a:r>
              <a:rPr lang="cs-CZ" altLang="cs-CZ" sz="1400" dirty="0">
                <a:solidFill>
                  <a:srgbClr val="002060"/>
                </a:solidFill>
                <a:latin typeface="Times New Roman" panose="02020603050405020304" pitchFamily="18" charset="0"/>
                <a:cs typeface="Times New Roman" panose="02020603050405020304" pitchFamily="18" charset="0"/>
              </a:rPr>
              <a:t>vzdálenost zdrojů materiálu,</a:t>
            </a:r>
          </a:p>
          <a:p>
            <a:r>
              <a:rPr lang="cs-CZ" altLang="cs-CZ" sz="1400" dirty="0">
                <a:solidFill>
                  <a:srgbClr val="002060"/>
                </a:solidFill>
                <a:latin typeface="Times New Roman" panose="02020603050405020304" pitchFamily="18" charset="0"/>
                <a:cs typeface="Times New Roman" panose="02020603050405020304" pitchFamily="18" charset="0"/>
              </a:rPr>
              <a:t>míra rizika spojená se zabezpečením daného materiálu,</a:t>
            </a:r>
          </a:p>
          <a:p>
            <a:r>
              <a:rPr lang="cs-CZ" altLang="cs-CZ" sz="1400" dirty="0">
                <a:solidFill>
                  <a:srgbClr val="002060"/>
                </a:solidFill>
                <a:latin typeface="Times New Roman" panose="02020603050405020304" pitchFamily="18" charset="0"/>
                <a:cs typeface="Times New Roman" panose="02020603050405020304" pitchFamily="18" charset="0"/>
              </a:rPr>
              <a:t>cenová úroveň materiálu.</a:t>
            </a:r>
          </a:p>
          <a:p>
            <a:endParaRPr lang="cs-CZ" altLang="cs-CZ" sz="1400" dirty="0">
              <a:solidFill>
                <a:srgbClr val="002060"/>
              </a:solidFill>
              <a:latin typeface="Times New Roman" panose="02020603050405020304" pitchFamily="18" charset="0"/>
              <a:cs typeface="Times New Roman" panose="02020603050405020304" pitchFamily="18" charset="0"/>
            </a:endParaRPr>
          </a:p>
          <a:p>
            <a:pPr marL="0" indent="0">
              <a:buNone/>
            </a:pPr>
            <a:r>
              <a:rPr lang="cs-CZ" altLang="cs-CZ" sz="1400" dirty="0">
                <a:solidFill>
                  <a:srgbClr val="002060"/>
                </a:solidFill>
                <a:latin typeface="Times New Roman" panose="02020603050405020304" pitchFamily="18" charset="0"/>
                <a:cs typeface="Times New Roman" panose="02020603050405020304" pitchFamily="18" charset="0"/>
              </a:rPr>
              <a:t>Volba základního materiálu také velmi úzce souvisí s volbou dodavatele (minimalizace nákladů, maximalizace kvality a dosažení vysoké spolehlivosti dodávek).</a:t>
            </a:r>
          </a:p>
          <a:p>
            <a:endParaRPr lang="cs-CZ" altLang="cs-CZ" sz="1400" dirty="0">
              <a:solidFill>
                <a:srgbClr val="002060"/>
              </a:solidFill>
              <a:latin typeface="Times New Roman" panose="02020603050405020304" pitchFamily="18" charset="0"/>
              <a:cs typeface="Times New Roman" panose="02020603050405020304" pitchFamily="18" charset="0"/>
            </a:endParaRPr>
          </a:p>
          <a:p>
            <a:pPr marL="0" indent="0">
              <a:buNone/>
            </a:pPr>
            <a:r>
              <a:rPr lang="cs-CZ" altLang="cs-CZ" sz="1400" dirty="0">
                <a:solidFill>
                  <a:srgbClr val="002060"/>
                </a:solidFill>
                <a:latin typeface="Times New Roman" panose="02020603050405020304" pitchFamily="18" charset="0"/>
                <a:cs typeface="Times New Roman" panose="02020603050405020304" pitchFamily="18" charset="0"/>
              </a:rPr>
              <a:t>Další vstupy:</a:t>
            </a:r>
          </a:p>
          <a:p>
            <a:r>
              <a:rPr lang="cs-CZ" altLang="cs-CZ" sz="1400" dirty="0">
                <a:solidFill>
                  <a:srgbClr val="002060"/>
                </a:solidFill>
                <a:latin typeface="Times New Roman" panose="02020603050405020304" pitchFamily="18" charset="0"/>
                <a:cs typeface="Times New Roman" panose="02020603050405020304" pitchFamily="18" charset="0"/>
              </a:rPr>
              <a:t>různé druhy polotovarů, výrobních zařízení, montážních dílů a komponent,</a:t>
            </a:r>
          </a:p>
          <a:p>
            <a:r>
              <a:rPr lang="cs-CZ" altLang="cs-CZ" sz="1400" dirty="0">
                <a:solidFill>
                  <a:srgbClr val="002060"/>
                </a:solidFill>
                <a:latin typeface="Times New Roman" panose="02020603050405020304" pitchFamily="18" charset="0"/>
                <a:cs typeface="Times New Roman" panose="02020603050405020304" pitchFamily="18" charset="0"/>
              </a:rPr>
              <a:t>pomocné materiály a náhradní díly,</a:t>
            </a:r>
          </a:p>
          <a:p>
            <a:r>
              <a:rPr lang="cs-CZ" altLang="cs-CZ" sz="1400" dirty="0">
                <a:solidFill>
                  <a:srgbClr val="002060"/>
                </a:solidFill>
                <a:latin typeface="Times New Roman" panose="02020603050405020304" pitchFamily="18" charset="0"/>
                <a:cs typeface="Times New Roman" panose="02020603050405020304" pitchFamily="18" charset="0"/>
              </a:rPr>
              <a:t>energie ( elektřina, voda, palivo, technické plyny apod. )</a:t>
            </a:r>
          </a:p>
          <a:p>
            <a:endParaRPr lang="cs-CZ" altLang="cs-CZ" sz="1400" dirty="0">
              <a:solidFill>
                <a:srgbClr val="002060"/>
              </a:solidFill>
              <a:latin typeface="Times New Roman" panose="02020603050405020304" pitchFamily="18" charset="0"/>
              <a:cs typeface="Times New Roman" panose="02020603050405020304" pitchFamily="18" charset="0"/>
            </a:endParaRPr>
          </a:p>
          <a:p>
            <a:endParaRPr lang="cs-CZ" altLang="cs-CZ" sz="14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5616624" cy="507703"/>
          </a:xfrm>
        </p:spPr>
        <p:txBody>
          <a:bodyPr/>
          <a:lstStyle/>
          <a:p>
            <a:r>
              <a:rPr lang="cs-CZ" dirty="0"/>
              <a:t>Materiálové vstupy a energie</a:t>
            </a:r>
          </a:p>
        </p:txBody>
      </p:sp>
      <p:sp>
        <p:nvSpPr>
          <p:cNvPr id="5" name="Zástupný symbol pro obsah 2">
            <a:extLst>
              <a:ext uri="{FF2B5EF4-FFF2-40B4-BE49-F238E27FC236}">
                <a16:creationId xmlns:a16="http://schemas.microsoft.com/office/drawing/2014/main" id="{37F30E37-636F-4933-BEDF-6651DC6B8E25}"/>
              </a:ext>
            </a:extLst>
          </p:cNvPr>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11. Přednáška – Technicko-ekonomická studie</a:t>
            </a:r>
          </a:p>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9163762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828659"/>
            <a:ext cx="6768752" cy="375352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altLang="cs-CZ" sz="1400" dirty="0">
                <a:solidFill>
                  <a:srgbClr val="002060"/>
                </a:solidFill>
                <a:latin typeface="Times New Roman" panose="02020603050405020304" pitchFamily="18" charset="0"/>
                <a:cs typeface="Times New Roman" panose="02020603050405020304" pitchFamily="18" charset="0"/>
              </a:rPr>
              <a:t>Dvouetapový proces, kdy se v první etapě zvažují varianty lokality jako určité širší oblasti a po výběru nejvhodnější lokality se pak hodnotí a posuzují varianty vlastního místa výstavby v rámci zvolené lokality.</a:t>
            </a:r>
          </a:p>
          <a:p>
            <a:endParaRPr lang="cs-CZ" altLang="cs-CZ" sz="1400" dirty="0">
              <a:solidFill>
                <a:srgbClr val="002060"/>
              </a:solidFill>
              <a:latin typeface="Times New Roman" panose="02020603050405020304" pitchFamily="18" charset="0"/>
              <a:cs typeface="Times New Roman" panose="02020603050405020304" pitchFamily="18" charset="0"/>
            </a:endParaRPr>
          </a:p>
          <a:p>
            <a:pPr marL="0" indent="0">
              <a:buNone/>
            </a:pPr>
            <a:r>
              <a:rPr lang="cs-CZ" altLang="cs-CZ" sz="1400" dirty="0">
                <a:solidFill>
                  <a:srgbClr val="002060"/>
                </a:solidFill>
                <a:latin typeface="Times New Roman" panose="02020603050405020304" pitchFamily="18" charset="0"/>
                <a:cs typeface="Times New Roman" panose="02020603050405020304" pitchFamily="18" charset="0"/>
              </a:rPr>
              <a:t>Požadavky na infrastrukturu (technická, ekonomická, sociální)</a:t>
            </a:r>
          </a:p>
          <a:p>
            <a:r>
              <a:rPr lang="cs-CZ" altLang="cs-CZ" sz="1400" dirty="0">
                <a:solidFill>
                  <a:srgbClr val="002060"/>
                </a:solidFill>
                <a:latin typeface="Times New Roman" panose="02020603050405020304" pitchFamily="18" charset="0"/>
                <a:cs typeface="Times New Roman" panose="02020603050405020304" pitchFamily="18" charset="0"/>
              </a:rPr>
              <a:t>doprava pro přepravu vstupů i hotových produktů</a:t>
            </a:r>
          </a:p>
          <a:p>
            <a:r>
              <a:rPr lang="cs-CZ" altLang="cs-CZ" sz="1400" dirty="0">
                <a:solidFill>
                  <a:srgbClr val="002060"/>
                </a:solidFill>
                <a:latin typeface="Times New Roman" panose="02020603050405020304" pitchFamily="18" charset="0"/>
                <a:cs typeface="Times New Roman" panose="02020603050405020304" pitchFamily="18" charset="0"/>
              </a:rPr>
              <a:t>komunikace, vyhovující komunikační prostředky</a:t>
            </a:r>
          </a:p>
          <a:p>
            <a:r>
              <a:rPr lang="cs-CZ" altLang="cs-CZ" sz="1400" dirty="0">
                <a:solidFill>
                  <a:srgbClr val="002060"/>
                </a:solidFill>
                <a:latin typeface="Times New Roman" panose="02020603050405020304" pitchFamily="18" charset="0"/>
                <a:cs typeface="Times New Roman" panose="02020603050405020304" pitchFamily="18" charset="0"/>
              </a:rPr>
              <a:t>energie</a:t>
            </a:r>
          </a:p>
          <a:p>
            <a:r>
              <a:rPr lang="cs-CZ" altLang="cs-CZ" sz="1400" dirty="0">
                <a:solidFill>
                  <a:srgbClr val="002060"/>
                </a:solidFill>
                <a:latin typeface="Times New Roman" panose="02020603050405020304" pitchFamily="18" charset="0"/>
                <a:cs typeface="Times New Roman" panose="02020603050405020304" pitchFamily="18" charset="0"/>
              </a:rPr>
              <a:t>stavební, montážní a opravářské kapacity</a:t>
            </a:r>
          </a:p>
          <a:p>
            <a:r>
              <a:rPr lang="cs-CZ" altLang="cs-CZ" sz="1400" dirty="0">
                <a:solidFill>
                  <a:srgbClr val="002060"/>
                </a:solidFill>
                <a:latin typeface="Times New Roman" panose="02020603050405020304" pitchFamily="18" charset="0"/>
                <a:cs typeface="Times New Roman" panose="02020603050405020304" pitchFamily="18" charset="0"/>
              </a:rPr>
              <a:t>možnost likvidace a ukládání odpadů</a:t>
            </a:r>
          </a:p>
          <a:p>
            <a:endParaRPr lang="cs-CZ" altLang="cs-CZ" sz="1400" dirty="0">
              <a:solidFill>
                <a:srgbClr val="002060"/>
              </a:solidFill>
              <a:latin typeface="Times New Roman" panose="02020603050405020304" pitchFamily="18" charset="0"/>
              <a:cs typeface="Times New Roman" panose="02020603050405020304" pitchFamily="18" charset="0"/>
            </a:endParaRPr>
          </a:p>
          <a:p>
            <a:r>
              <a:rPr lang="cs-CZ" altLang="cs-CZ" sz="1400" dirty="0">
                <a:solidFill>
                  <a:srgbClr val="002060"/>
                </a:solidFill>
                <a:latin typeface="Times New Roman" panose="02020603050405020304" pitchFamily="18" charset="0"/>
                <a:cs typeface="Times New Roman" panose="02020603050405020304" pitchFamily="18" charset="0"/>
              </a:rPr>
              <a:t>Vliv projektu na životní prostředí – nepříznivý dopad, nutno např. provést EIA.</a:t>
            </a:r>
          </a:p>
          <a:p>
            <a:endParaRPr lang="cs-CZ" altLang="cs-CZ" sz="1400" dirty="0">
              <a:solidFill>
                <a:srgbClr val="002060"/>
              </a:solidFill>
              <a:latin typeface="Times New Roman" panose="02020603050405020304" pitchFamily="18" charset="0"/>
              <a:cs typeface="Times New Roman" panose="02020603050405020304" pitchFamily="18" charset="0"/>
            </a:endParaRPr>
          </a:p>
          <a:p>
            <a:endParaRPr lang="cs-CZ" altLang="cs-CZ" sz="14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5616624" cy="507703"/>
          </a:xfrm>
        </p:spPr>
        <p:txBody>
          <a:bodyPr/>
          <a:lstStyle/>
          <a:p>
            <a:r>
              <a:rPr lang="cs-CZ" dirty="0"/>
              <a:t>Umístění výrobní jednotky</a:t>
            </a:r>
          </a:p>
        </p:txBody>
      </p:sp>
      <p:sp>
        <p:nvSpPr>
          <p:cNvPr id="5" name="Zástupný symbol pro obsah 2">
            <a:extLst>
              <a:ext uri="{FF2B5EF4-FFF2-40B4-BE49-F238E27FC236}">
                <a16:creationId xmlns:a16="http://schemas.microsoft.com/office/drawing/2014/main" id="{37F30E37-636F-4933-BEDF-6651DC6B8E25}"/>
              </a:ext>
            </a:extLst>
          </p:cNvPr>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11. Přednáška – Technicko-ekonomická studie</a:t>
            </a:r>
          </a:p>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2292407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828659"/>
            <a:ext cx="6768752" cy="375352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altLang="cs-CZ" sz="1400" dirty="0">
                <a:solidFill>
                  <a:srgbClr val="002060"/>
                </a:solidFill>
                <a:latin typeface="Times New Roman" panose="02020603050405020304" pitchFamily="18" charset="0"/>
                <a:cs typeface="Times New Roman" panose="02020603050405020304" pitchFamily="18" charset="0"/>
              </a:rPr>
              <a:t>Volba umístění – kritéria ekonomická i neekonomická.</a:t>
            </a:r>
          </a:p>
          <a:p>
            <a:endParaRPr lang="cs-CZ" altLang="cs-CZ" sz="1400" dirty="0">
              <a:solidFill>
                <a:srgbClr val="002060"/>
              </a:solidFill>
              <a:latin typeface="Times New Roman" panose="02020603050405020304" pitchFamily="18" charset="0"/>
              <a:cs typeface="Times New Roman" panose="02020603050405020304" pitchFamily="18" charset="0"/>
            </a:endParaRPr>
          </a:p>
          <a:p>
            <a:r>
              <a:rPr lang="cs-CZ" altLang="cs-CZ" sz="1400" dirty="0">
                <a:solidFill>
                  <a:srgbClr val="002060"/>
                </a:solidFill>
                <a:latin typeface="Times New Roman" panose="02020603050405020304" pitchFamily="18" charset="0"/>
                <a:cs typeface="Times New Roman" panose="02020603050405020304" pitchFamily="18" charset="0"/>
              </a:rPr>
              <a:t>Ekonomická: minimalizace dopravních, výrobních a distribučních nákladů.</a:t>
            </a:r>
          </a:p>
          <a:p>
            <a:r>
              <a:rPr lang="cs-CZ" altLang="cs-CZ" sz="1400" dirty="0">
                <a:solidFill>
                  <a:srgbClr val="002060"/>
                </a:solidFill>
                <a:latin typeface="Times New Roman" panose="02020603050405020304" pitchFamily="18" charset="0"/>
                <a:cs typeface="Times New Roman" panose="02020603050405020304" pitchFamily="18" charset="0"/>
              </a:rPr>
              <a:t>Neekonomická: </a:t>
            </a:r>
          </a:p>
          <a:p>
            <a:pPr lvl="1"/>
            <a:r>
              <a:rPr lang="cs-CZ" altLang="cs-CZ" sz="1200" dirty="0">
                <a:solidFill>
                  <a:srgbClr val="002060"/>
                </a:solidFill>
                <a:latin typeface="Times New Roman" panose="02020603050405020304" pitchFamily="18" charset="0"/>
                <a:cs typeface="Times New Roman" panose="02020603050405020304" pitchFamily="18" charset="0"/>
              </a:rPr>
              <a:t>infrastruktura</a:t>
            </a:r>
          </a:p>
          <a:p>
            <a:pPr lvl="1"/>
            <a:r>
              <a:rPr lang="cs-CZ" altLang="cs-CZ" sz="1200" dirty="0">
                <a:solidFill>
                  <a:srgbClr val="002060"/>
                </a:solidFill>
                <a:latin typeface="Times New Roman" panose="02020603050405020304" pitchFamily="18" charset="0"/>
                <a:cs typeface="Times New Roman" panose="02020603050405020304" pitchFamily="18" charset="0"/>
              </a:rPr>
              <a:t>finanční a daňové aspekty</a:t>
            </a:r>
          </a:p>
          <a:p>
            <a:pPr lvl="1"/>
            <a:r>
              <a:rPr lang="cs-CZ" altLang="cs-CZ" sz="1200" dirty="0">
                <a:solidFill>
                  <a:srgbClr val="002060"/>
                </a:solidFill>
                <a:latin typeface="Times New Roman" panose="02020603050405020304" pitchFamily="18" charset="0"/>
                <a:cs typeface="Times New Roman" panose="02020603050405020304" pitchFamily="18" charset="0"/>
              </a:rPr>
              <a:t>klimatické podmínky</a:t>
            </a:r>
          </a:p>
          <a:p>
            <a:pPr lvl="1"/>
            <a:r>
              <a:rPr lang="cs-CZ" altLang="cs-CZ" sz="1200" dirty="0">
                <a:solidFill>
                  <a:srgbClr val="002060"/>
                </a:solidFill>
                <a:latin typeface="Times New Roman" panose="02020603050405020304" pitchFamily="18" charset="0"/>
                <a:cs typeface="Times New Roman" panose="02020603050405020304" pitchFamily="18" charset="0"/>
              </a:rPr>
              <a:t>ekologické požadavky</a:t>
            </a:r>
          </a:p>
          <a:p>
            <a:pPr lvl="1"/>
            <a:r>
              <a:rPr lang="cs-CZ" altLang="cs-CZ" sz="1200" dirty="0">
                <a:solidFill>
                  <a:srgbClr val="002060"/>
                </a:solidFill>
                <a:latin typeface="Times New Roman" panose="02020603050405020304" pitchFamily="18" charset="0"/>
                <a:cs typeface="Times New Roman" panose="02020603050405020304" pitchFamily="18" charset="0"/>
              </a:rPr>
              <a:t>legislativní opatření</a:t>
            </a:r>
          </a:p>
          <a:p>
            <a:endParaRPr lang="cs-CZ" altLang="cs-CZ" sz="1400" dirty="0">
              <a:solidFill>
                <a:srgbClr val="002060"/>
              </a:solidFill>
              <a:latin typeface="Times New Roman" panose="02020603050405020304" pitchFamily="18" charset="0"/>
              <a:cs typeface="Times New Roman" panose="02020603050405020304" pitchFamily="18" charset="0"/>
            </a:endParaRPr>
          </a:p>
          <a:p>
            <a:r>
              <a:rPr lang="cs-CZ" altLang="cs-CZ" sz="1400" dirty="0">
                <a:solidFill>
                  <a:srgbClr val="002060"/>
                </a:solidFill>
                <a:latin typeface="Times New Roman" panose="02020603050405020304" pitchFamily="18" charset="0"/>
                <a:cs typeface="Times New Roman" panose="02020603050405020304" pitchFamily="18" charset="0"/>
              </a:rPr>
              <a:t>Postupný proces výběru – hodnocení alternativ – zohlednění faktorů kvalitativních i ekonomických – výběr varianty – zahájení realizace.</a:t>
            </a:r>
          </a:p>
          <a:p>
            <a:endParaRPr lang="cs-CZ" altLang="cs-CZ" sz="1400" dirty="0">
              <a:solidFill>
                <a:srgbClr val="002060"/>
              </a:solidFill>
              <a:latin typeface="Times New Roman" panose="02020603050405020304" pitchFamily="18" charset="0"/>
              <a:cs typeface="Times New Roman" panose="02020603050405020304" pitchFamily="18" charset="0"/>
            </a:endParaRPr>
          </a:p>
          <a:p>
            <a:endParaRPr lang="cs-CZ" altLang="cs-CZ" sz="14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5616624" cy="507703"/>
          </a:xfrm>
        </p:spPr>
        <p:txBody>
          <a:bodyPr/>
          <a:lstStyle/>
          <a:p>
            <a:r>
              <a:rPr lang="cs-CZ" dirty="0"/>
              <a:t>Umístění výrobní jednotky</a:t>
            </a:r>
          </a:p>
        </p:txBody>
      </p:sp>
      <p:sp>
        <p:nvSpPr>
          <p:cNvPr id="5" name="Zástupný symbol pro obsah 2">
            <a:extLst>
              <a:ext uri="{FF2B5EF4-FFF2-40B4-BE49-F238E27FC236}">
                <a16:creationId xmlns:a16="http://schemas.microsoft.com/office/drawing/2014/main" id="{37F30E37-636F-4933-BEDF-6651DC6B8E25}"/>
              </a:ext>
            </a:extLst>
          </p:cNvPr>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11. Přednáška – Technicko-ekonomická studie</a:t>
            </a:r>
          </a:p>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209310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828659"/>
            <a:ext cx="6768752" cy="3753520"/>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altLang="cs-CZ" sz="1400" dirty="0">
                <a:solidFill>
                  <a:srgbClr val="002060"/>
                </a:solidFill>
                <a:latin typeface="Times New Roman" panose="02020603050405020304" pitchFamily="18" charset="0"/>
                <a:cs typeface="Times New Roman" panose="02020603050405020304" pitchFamily="18" charset="0"/>
              </a:rPr>
              <a:t>Volba technologie a výrobního zařízení spolu velmi úzce souvisí.</a:t>
            </a:r>
          </a:p>
          <a:p>
            <a:r>
              <a:rPr lang="cs-CZ" altLang="cs-CZ" sz="1400" dirty="0">
                <a:solidFill>
                  <a:srgbClr val="002060"/>
                </a:solidFill>
                <a:latin typeface="Times New Roman" panose="02020603050405020304" pitchFamily="18" charset="0"/>
                <a:cs typeface="Times New Roman" panose="02020603050405020304" pitchFamily="18" charset="0"/>
              </a:rPr>
              <a:t>Základní varianty získání technologie jsou přímý nákup, získání licence a vytvoření společného podniku</a:t>
            </a:r>
          </a:p>
          <a:p>
            <a:endParaRPr lang="cs-CZ" altLang="cs-CZ" sz="1400" dirty="0">
              <a:solidFill>
                <a:srgbClr val="002060"/>
              </a:solidFill>
              <a:latin typeface="Times New Roman" panose="02020603050405020304" pitchFamily="18" charset="0"/>
              <a:cs typeface="Times New Roman" panose="02020603050405020304" pitchFamily="18" charset="0"/>
            </a:endParaRPr>
          </a:p>
          <a:p>
            <a:r>
              <a:rPr lang="cs-CZ" altLang="cs-CZ" sz="1400" dirty="0">
                <a:solidFill>
                  <a:srgbClr val="002060"/>
                </a:solidFill>
                <a:latin typeface="Times New Roman" panose="02020603050405020304" pitchFamily="18" charset="0"/>
                <a:cs typeface="Times New Roman" panose="02020603050405020304" pitchFamily="18" charset="0"/>
              </a:rPr>
              <a:t>Volbu technologie ovlivňují mnohé faktory, z nichž některé mají charakter omezujících podmínek: </a:t>
            </a:r>
          </a:p>
          <a:p>
            <a:pPr lvl="1"/>
            <a:r>
              <a:rPr lang="cs-CZ" altLang="cs-CZ" sz="1200" dirty="0">
                <a:solidFill>
                  <a:srgbClr val="002060"/>
                </a:solidFill>
                <a:latin typeface="Times New Roman" panose="02020603050405020304" pitchFamily="18" charset="0"/>
                <a:cs typeface="Times New Roman" panose="02020603050405020304" pitchFamily="18" charset="0"/>
              </a:rPr>
              <a:t>dostupnost a kvalita materiálu,</a:t>
            </a:r>
          </a:p>
          <a:p>
            <a:pPr lvl="1"/>
            <a:r>
              <a:rPr lang="cs-CZ" altLang="cs-CZ" sz="1200" dirty="0">
                <a:solidFill>
                  <a:srgbClr val="002060"/>
                </a:solidFill>
                <a:latin typeface="Times New Roman" panose="02020603050405020304" pitchFamily="18" charset="0"/>
                <a:cs typeface="Times New Roman" panose="02020603050405020304" pitchFamily="18" charset="0"/>
              </a:rPr>
              <a:t>disponibilní zdroje finančních prostředků,</a:t>
            </a:r>
          </a:p>
          <a:p>
            <a:pPr lvl="1"/>
            <a:r>
              <a:rPr lang="cs-CZ" altLang="cs-CZ" sz="1200" dirty="0">
                <a:solidFill>
                  <a:srgbClr val="002060"/>
                </a:solidFill>
                <a:latin typeface="Times New Roman" panose="02020603050405020304" pitchFamily="18" charset="0"/>
                <a:cs typeface="Times New Roman" panose="02020603050405020304" pitchFamily="18" charset="0"/>
              </a:rPr>
              <a:t>již zvolené základní charakteristiky projektu.</a:t>
            </a:r>
          </a:p>
          <a:p>
            <a:endParaRPr lang="cs-CZ" altLang="cs-CZ" sz="1400" dirty="0">
              <a:solidFill>
                <a:srgbClr val="002060"/>
              </a:solidFill>
              <a:latin typeface="Times New Roman" panose="02020603050405020304" pitchFamily="18" charset="0"/>
              <a:cs typeface="Times New Roman" panose="02020603050405020304" pitchFamily="18" charset="0"/>
            </a:endParaRPr>
          </a:p>
          <a:p>
            <a:pPr marL="0" indent="0">
              <a:buNone/>
            </a:pPr>
            <a:r>
              <a:rPr lang="cs-CZ" altLang="cs-CZ" sz="1400" dirty="0">
                <a:solidFill>
                  <a:srgbClr val="002060"/>
                </a:solidFill>
                <a:latin typeface="Times New Roman" panose="02020603050405020304" pitchFamily="18" charset="0"/>
                <a:cs typeface="Times New Roman" panose="02020603050405020304" pitchFamily="18" charset="0"/>
              </a:rPr>
              <a:t>Dalšími klíčovými aspekty při volbě technologie jsou:</a:t>
            </a:r>
          </a:p>
          <a:p>
            <a:r>
              <a:rPr lang="cs-CZ" altLang="cs-CZ" sz="1400" dirty="0">
                <a:solidFill>
                  <a:srgbClr val="002060"/>
                </a:solidFill>
                <a:latin typeface="Times New Roman" panose="02020603050405020304" pitchFamily="18" charset="0"/>
                <a:cs typeface="Times New Roman" panose="02020603050405020304" pitchFamily="18" charset="0"/>
              </a:rPr>
              <a:t>šíře výrobního sortimentu,</a:t>
            </a:r>
          </a:p>
          <a:p>
            <a:r>
              <a:rPr lang="cs-CZ" altLang="cs-CZ" sz="1400" dirty="0">
                <a:solidFill>
                  <a:srgbClr val="002060"/>
                </a:solidFill>
                <a:latin typeface="Times New Roman" panose="02020603050405020304" pitchFamily="18" charset="0"/>
                <a:cs typeface="Times New Roman" panose="02020603050405020304" pitchFamily="18" charset="0"/>
              </a:rPr>
              <a:t>výše nákladů, které je třeba na získání technologie,</a:t>
            </a:r>
          </a:p>
          <a:p>
            <a:r>
              <a:rPr lang="cs-CZ" altLang="cs-CZ" sz="1400" dirty="0">
                <a:solidFill>
                  <a:srgbClr val="002060"/>
                </a:solidFill>
                <a:latin typeface="Times New Roman" panose="02020603050405020304" pitchFamily="18" charset="0"/>
                <a:cs typeface="Times New Roman" panose="02020603050405020304" pitchFamily="18" charset="0"/>
              </a:rPr>
              <a:t>výše výrobních nákladů,</a:t>
            </a:r>
          </a:p>
          <a:p>
            <a:r>
              <a:rPr lang="cs-CZ" altLang="cs-CZ" sz="1400" dirty="0">
                <a:solidFill>
                  <a:srgbClr val="002060"/>
                </a:solidFill>
                <a:latin typeface="Times New Roman" panose="02020603050405020304" pitchFamily="18" charset="0"/>
                <a:cs typeface="Times New Roman" panose="02020603050405020304" pitchFamily="18" charset="0"/>
              </a:rPr>
              <a:t>náročnost technologie na pracovní síly,</a:t>
            </a:r>
          </a:p>
          <a:p>
            <a:r>
              <a:rPr lang="cs-CZ" altLang="cs-CZ" sz="1400" dirty="0">
                <a:solidFill>
                  <a:srgbClr val="002060"/>
                </a:solidFill>
                <a:latin typeface="Times New Roman" panose="02020603050405020304" pitchFamily="18" charset="0"/>
                <a:cs typeface="Times New Roman" panose="02020603050405020304" pitchFamily="18" charset="0"/>
              </a:rPr>
              <a:t>míra novosti a pokrokovosti technologie,</a:t>
            </a:r>
          </a:p>
          <a:p>
            <a:r>
              <a:rPr lang="cs-CZ" altLang="cs-CZ" sz="1400" dirty="0">
                <a:solidFill>
                  <a:srgbClr val="002060"/>
                </a:solidFill>
                <a:latin typeface="Times New Roman" panose="02020603050405020304" pitchFamily="18" charset="0"/>
                <a:cs typeface="Times New Roman" panose="02020603050405020304" pitchFamily="18" charset="0"/>
              </a:rPr>
              <a:t>znečištění životního prostředí.</a:t>
            </a:r>
          </a:p>
          <a:p>
            <a:endParaRPr lang="cs-CZ" altLang="cs-CZ" sz="14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5616624" cy="507703"/>
          </a:xfrm>
        </p:spPr>
        <p:txBody>
          <a:bodyPr/>
          <a:lstStyle/>
          <a:p>
            <a:r>
              <a:rPr lang="cs-CZ" dirty="0"/>
              <a:t>Technologie a výrobní zařízení</a:t>
            </a:r>
          </a:p>
        </p:txBody>
      </p:sp>
      <p:sp>
        <p:nvSpPr>
          <p:cNvPr id="5" name="Zástupný symbol pro obsah 2">
            <a:extLst>
              <a:ext uri="{FF2B5EF4-FFF2-40B4-BE49-F238E27FC236}">
                <a16:creationId xmlns:a16="http://schemas.microsoft.com/office/drawing/2014/main" id="{37F30E37-636F-4933-BEDF-6651DC6B8E25}"/>
              </a:ext>
            </a:extLst>
          </p:cNvPr>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11. Přednáška – Technicko-ekonomická studie</a:t>
            </a:r>
          </a:p>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7562616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828659"/>
            <a:ext cx="6768752" cy="375352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altLang="cs-CZ" sz="1400" dirty="0">
                <a:solidFill>
                  <a:srgbClr val="002060"/>
                </a:solidFill>
                <a:latin typeface="Times New Roman" panose="02020603050405020304" pitchFamily="18" charset="0"/>
                <a:cs typeface="Times New Roman" panose="02020603050405020304" pitchFamily="18" charset="0"/>
              </a:rPr>
              <a:t>Optimální soubor výrobních zařízení a strojů nezbytný pro danou výrobní kapacitu a užitou výrobní technologii. </a:t>
            </a:r>
          </a:p>
          <a:p>
            <a:endParaRPr lang="cs-CZ" altLang="cs-CZ" sz="1400" dirty="0">
              <a:solidFill>
                <a:srgbClr val="002060"/>
              </a:solidFill>
              <a:latin typeface="Times New Roman" panose="02020603050405020304" pitchFamily="18" charset="0"/>
              <a:cs typeface="Times New Roman" panose="02020603050405020304" pitchFamily="18" charset="0"/>
            </a:endParaRPr>
          </a:p>
          <a:p>
            <a:pPr marL="0" indent="0">
              <a:buNone/>
            </a:pPr>
            <a:r>
              <a:rPr lang="cs-CZ" altLang="cs-CZ" sz="1400" dirty="0">
                <a:solidFill>
                  <a:srgbClr val="002060"/>
                </a:solidFill>
                <a:latin typeface="Times New Roman" panose="02020603050405020304" pitchFamily="18" charset="0"/>
                <a:cs typeface="Times New Roman" panose="02020603050405020304" pitchFamily="18" charset="0"/>
              </a:rPr>
              <a:t>Při výběru výrobního zařízení zvážit: </a:t>
            </a:r>
          </a:p>
          <a:p>
            <a:r>
              <a:rPr lang="cs-CZ" altLang="cs-CZ" sz="1400" dirty="0">
                <a:solidFill>
                  <a:srgbClr val="002060"/>
                </a:solidFill>
                <a:latin typeface="Times New Roman" panose="02020603050405020304" pitchFamily="18" charset="0"/>
                <a:cs typeface="Times New Roman" panose="02020603050405020304" pitchFamily="18" charset="0"/>
              </a:rPr>
              <a:t>výše investičních nákladů, forma pořízení výrobního zařízení (nákup, leasing, úvěr, dotační titul)</a:t>
            </a:r>
          </a:p>
          <a:p>
            <a:endParaRPr lang="cs-CZ" altLang="cs-CZ" sz="1400" dirty="0">
              <a:solidFill>
                <a:srgbClr val="002060"/>
              </a:solidFill>
              <a:latin typeface="Times New Roman" panose="02020603050405020304" pitchFamily="18" charset="0"/>
              <a:cs typeface="Times New Roman" panose="02020603050405020304" pitchFamily="18" charset="0"/>
            </a:endParaRPr>
          </a:p>
          <a:p>
            <a:r>
              <a:rPr lang="cs-CZ" altLang="cs-CZ" sz="1400" dirty="0">
                <a:solidFill>
                  <a:srgbClr val="002060"/>
                </a:solidFill>
                <a:latin typeface="Times New Roman" panose="02020603050405020304" pitchFamily="18" charset="0"/>
                <a:cs typeface="Times New Roman" panose="02020603050405020304" pitchFamily="18" charset="0"/>
              </a:rPr>
              <a:t>návratnost investičních nákladů,</a:t>
            </a:r>
          </a:p>
          <a:p>
            <a:endParaRPr lang="cs-CZ" altLang="cs-CZ" sz="1400" dirty="0">
              <a:solidFill>
                <a:srgbClr val="002060"/>
              </a:solidFill>
              <a:latin typeface="Times New Roman" panose="02020603050405020304" pitchFamily="18" charset="0"/>
              <a:cs typeface="Times New Roman" panose="02020603050405020304" pitchFamily="18" charset="0"/>
            </a:endParaRPr>
          </a:p>
          <a:p>
            <a:r>
              <a:rPr lang="cs-CZ" altLang="cs-CZ" sz="1400" dirty="0">
                <a:solidFill>
                  <a:srgbClr val="002060"/>
                </a:solidFill>
                <a:latin typeface="Times New Roman" panose="02020603050405020304" pitchFamily="18" charset="0"/>
                <a:cs typeface="Times New Roman" panose="02020603050405020304" pitchFamily="18" charset="0"/>
              </a:rPr>
              <a:t>nároky na kvalifikaci pracovníků (obsluha, údržba),</a:t>
            </a:r>
          </a:p>
          <a:p>
            <a:endParaRPr lang="cs-CZ" altLang="cs-CZ" sz="1400" dirty="0">
              <a:solidFill>
                <a:srgbClr val="002060"/>
              </a:solidFill>
              <a:latin typeface="Times New Roman" panose="02020603050405020304" pitchFamily="18" charset="0"/>
              <a:cs typeface="Times New Roman" panose="02020603050405020304" pitchFamily="18" charset="0"/>
            </a:endParaRPr>
          </a:p>
          <a:p>
            <a:r>
              <a:rPr lang="cs-CZ" altLang="cs-CZ" sz="1400" dirty="0">
                <a:solidFill>
                  <a:srgbClr val="002060"/>
                </a:solidFill>
                <a:latin typeface="Times New Roman" panose="02020603050405020304" pitchFamily="18" charset="0"/>
                <a:cs typeface="Times New Roman" panose="02020603050405020304" pitchFamily="18" charset="0"/>
              </a:rPr>
              <a:t>servisní podmínky (outsourcing),</a:t>
            </a:r>
          </a:p>
          <a:p>
            <a:endParaRPr lang="cs-CZ" altLang="cs-CZ" sz="1400" dirty="0">
              <a:solidFill>
                <a:srgbClr val="002060"/>
              </a:solidFill>
              <a:latin typeface="Times New Roman" panose="02020603050405020304" pitchFamily="18" charset="0"/>
              <a:cs typeface="Times New Roman" panose="02020603050405020304" pitchFamily="18" charset="0"/>
            </a:endParaRPr>
          </a:p>
          <a:p>
            <a:r>
              <a:rPr lang="cs-CZ" altLang="cs-CZ" sz="1400" dirty="0">
                <a:solidFill>
                  <a:srgbClr val="002060"/>
                </a:solidFill>
                <a:latin typeface="Times New Roman" panose="02020603050405020304" pitchFamily="18" charset="0"/>
                <a:cs typeface="Times New Roman" panose="02020603050405020304" pitchFamily="18" charset="0"/>
              </a:rPr>
              <a:t>omezení infrastruktury.</a:t>
            </a:r>
          </a:p>
          <a:p>
            <a:endParaRPr lang="cs-CZ" altLang="cs-CZ" sz="14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5616624" cy="507703"/>
          </a:xfrm>
        </p:spPr>
        <p:txBody>
          <a:bodyPr/>
          <a:lstStyle/>
          <a:p>
            <a:r>
              <a:rPr lang="cs-CZ" dirty="0"/>
              <a:t>Výrobní zařízení</a:t>
            </a:r>
          </a:p>
        </p:txBody>
      </p:sp>
      <p:sp>
        <p:nvSpPr>
          <p:cNvPr id="5" name="Zástupný symbol pro obsah 2">
            <a:extLst>
              <a:ext uri="{FF2B5EF4-FFF2-40B4-BE49-F238E27FC236}">
                <a16:creationId xmlns:a16="http://schemas.microsoft.com/office/drawing/2014/main" id="{37F30E37-636F-4933-BEDF-6651DC6B8E25}"/>
              </a:ext>
            </a:extLst>
          </p:cNvPr>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11. Přednáška – Technicko-ekonomická studie</a:t>
            </a:r>
          </a:p>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057070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828659"/>
            <a:ext cx="6768752" cy="3753520"/>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altLang="cs-CZ" sz="1400" dirty="0">
                <a:solidFill>
                  <a:srgbClr val="002060"/>
                </a:solidFill>
                <a:latin typeface="Times New Roman" panose="02020603050405020304" pitchFamily="18" charset="0"/>
                <a:cs typeface="Times New Roman" panose="02020603050405020304" pitchFamily="18" charset="0"/>
              </a:rPr>
              <a:t>Úspěšná realizace a fungování projektu vyžaduje zajištění potřebných pracovních sil s vyhovující kvalifikací, dovednostmi a zkušenostmi. </a:t>
            </a:r>
          </a:p>
          <a:p>
            <a:endParaRPr lang="cs-CZ" altLang="cs-CZ" sz="1400" dirty="0">
              <a:solidFill>
                <a:srgbClr val="002060"/>
              </a:solidFill>
              <a:latin typeface="Times New Roman" panose="02020603050405020304" pitchFamily="18" charset="0"/>
              <a:cs typeface="Times New Roman" panose="02020603050405020304" pitchFamily="18" charset="0"/>
            </a:endParaRPr>
          </a:p>
          <a:p>
            <a:r>
              <a:rPr lang="cs-CZ" altLang="cs-CZ" sz="1400" dirty="0">
                <a:solidFill>
                  <a:srgbClr val="002060"/>
                </a:solidFill>
                <a:latin typeface="Times New Roman" panose="02020603050405020304" pitchFamily="18" charset="0"/>
                <a:cs typeface="Times New Roman" panose="02020603050405020304" pitchFamily="18" charset="0"/>
              </a:rPr>
              <a:t>Technicko-ekonomická studie projektu musí specifikovat kvantitativní a kvalitativní požadavky, posoudit disponibilitu pracovních sil, navrhnout odpovídající programy školení a určit výši osobních nákladů.</a:t>
            </a:r>
          </a:p>
          <a:p>
            <a:endParaRPr lang="cs-CZ" altLang="cs-CZ" sz="1400" dirty="0">
              <a:solidFill>
                <a:srgbClr val="002060"/>
              </a:solidFill>
              <a:latin typeface="Times New Roman" panose="02020603050405020304" pitchFamily="18" charset="0"/>
              <a:cs typeface="Times New Roman" panose="02020603050405020304" pitchFamily="18" charset="0"/>
            </a:endParaRPr>
          </a:p>
          <a:p>
            <a:pPr marL="0" indent="0">
              <a:buNone/>
            </a:pPr>
            <a:r>
              <a:rPr lang="cs-CZ" altLang="cs-CZ" sz="1400" dirty="0">
                <a:solidFill>
                  <a:srgbClr val="002060"/>
                </a:solidFill>
                <a:latin typeface="Times New Roman" panose="02020603050405020304" pitchFamily="18" charset="0"/>
                <a:cs typeface="Times New Roman" panose="02020603050405020304" pitchFamily="18" charset="0"/>
              </a:rPr>
              <a:t>Při plánování pracovních sil je třeba věnovat pozornost některým faktorům: </a:t>
            </a:r>
          </a:p>
          <a:p>
            <a:r>
              <a:rPr lang="cs-CZ" altLang="cs-CZ" sz="1400" dirty="0">
                <a:solidFill>
                  <a:srgbClr val="002060"/>
                </a:solidFill>
                <a:latin typeface="Times New Roman" panose="02020603050405020304" pitchFamily="18" charset="0"/>
                <a:cs typeface="Times New Roman" panose="02020603050405020304" pitchFamily="18" charset="0"/>
              </a:rPr>
              <a:t>poptávka a nabídka pracovníků ve zvoleném regionu,</a:t>
            </a:r>
          </a:p>
          <a:p>
            <a:r>
              <a:rPr lang="cs-CZ" altLang="cs-CZ" sz="1400" dirty="0">
                <a:solidFill>
                  <a:srgbClr val="002060"/>
                </a:solidFill>
                <a:latin typeface="Times New Roman" panose="02020603050405020304" pitchFamily="18" charset="0"/>
                <a:cs typeface="Times New Roman" panose="02020603050405020304" pitchFamily="18" charset="0"/>
              </a:rPr>
              <a:t>legislativní podmínky z oblasti pracovních vztahů,</a:t>
            </a:r>
          </a:p>
          <a:p>
            <a:r>
              <a:rPr lang="cs-CZ" altLang="cs-CZ" sz="1400" dirty="0">
                <a:solidFill>
                  <a:srgbClr val="002060"/>
                </a:solidFill>
                <a:latin typeface="Times New Roman" panose="02020603050405020304" pitchFamily="18" charset="0"/>
                <a:cs typeface="Times New Roman" panose="02020603050405020304" pitchFamily="18" charset="0"/>
              </a:rPr>
              <a:t>počet pracovních dní v roce.</a:t>
            </a:r>
          </a:p>
          <a:p>
            <a:pPr marL="0" indent="0">
              <a:buNone/>
            </a:pPr>
            <a:endParaRPr lang="cs-CZ" altLang="cs-CZ" sz="1400" dirty="0">
              <a:solidFill>
                <a:srgbClr val="002060"/>
              </a:solidFill>
              <a:latin typeface="Times New Roman" panose="02020603050405020304" pitchFamily="18" charset="0"/>
              <a:cs typeface="Times New Roman" panose="02020603050405020304" pitchFamily="18" charset="0"/>
            </a:endParaRPr>
          </a:p>
          <a:p>
            <a:r>
              <a:rPr lang="cs-CZ" altLang="cs-CZ" sz="1400" dirty="0">
                <a:solidFill>
                  <a:srgbClr val="002060"/>
                </a:solidFill>
                <a:latin typeface="Times New Roman" panose="02020603050405020304" pitchFamily="18" charset="0"/>
                <a:cs typeface="Times New Roman" panose="02020603050405020304" pitchFamily="18" charset="0"/>
              </a:rPr>
              <a:t>Vyjasnění potřeby klíčových řídících pracovníků.</a:t>
            </a:r>
          </a:p>
          <a:p>
            <a:endParaRPr lang="cs-CZ" altLang="cs-CZ" sz="1400" dirty="0">
              <a:solidFill>
                <a:srgbClr val="002060"/>
              </a:solidFill>
              <a:latin typeface="Times New Roman" panose="02020603050405020304" pitchFamily="18" charset="0"/>
              <a:cs typeface="Times New Roman" panose="02020603050405020304" pitchFamily="18" charset="0"/>
            </a:endParaRPr>
          </a:p>
          <a:p>
            <a:r>
              <a:rPr lang="cs-CZ" altLang="cs-CZ" sz="1400" dirty="0">
                <a:solidFill>
                  <a:srgbClr val="002060"/>
                </a:solidFill>
                <a:latin typeface="Times New Roman" panose="02020603050405020304" pitchFamily="18" charset="0"/>
                <a:cs typeface="Times New Roman" panose="02020603050405020304" pitchFamily="18" charset="0"/>
              </a:rPr>
              <a:t>Vyjasnění požadavků na pracovní síly z hlediska jejich počtu a kvalifikace umožňuje stanovit: </a:t>
            </a:r>
          </a:p>
          <a:p>
            <a:pPr lvl="1"/>
            <a:r>
              <a:rPr lang="cs-CZ" altLang="cs-CZ" sz="1300" dirty="0">
                <a:solidFill>
                  <a:srgbClr val="002060"/>
                </a:solidFill>
                <a:latin typeface="Times New Roman" panose="02020603050405020304" pitchFamily="18" charset="0"/>
                <a:cs typeface="Times New Roman" panose="02020603050405020304" pitchFamily="18" charset="0"/>
              </a:rPr>
              <a:t>vhodné metody náboru pracovních sil</a:t>
            </a:r>
          </a:p>
          <a:p>
            <a:pPr lvl="1"/>
            <a:r>
              <a:rPr lang="cs-CZ" altLang="cs-CZ" sz="1300" dirty="0">
                <a:solidFill>
                  <a:srgbClr val="002060"/>
                </a:solidFill>
                <a:latin typeface="Times New Roman" panose="02020603050405020304" pitchFamily="18" charset="0"/>
                <a:cs typeface="Times New Roman" panose="02020603050405020304" pitchFamily="18" charset="0"/>
              </a:rPr>
              <a:t>potřebné programy zvyšování kvalifikace</a:t>
            </a:r>
          </a:p>
          <a:p>
            <a:pPr lvl="1"/>
            <a:r>
              <a:rPr lang="cs-CZ" altLang="cs-CZ" sz="1300" dirty="0">
                <a:solidFill>
                  <a:srgbClr val="002060"/>
                </a:solidFill>
                <a:latin typeface="Times New Roman" panose="02020603050405020304" pitchFamily="18" charset="0"/>
                <a:cs typeface="Times New Roman" panose="02020603050405020304" pitchFamily="18" charset="0"/>
              </a:rPr>
              <a:t>výši mzdových nákladů</a:t>
            </a:r>
          </a:p>
          <a:p>
            <a:endParaRPr lang="cs-CZ" altLang="cs-CZ" sz="14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5616624" cy="507703"/>
          </a:xfrm>
        </p:spPr>
        <p:txBody>
          <a:bodyPr/>
          <a:lstStyle/>
          <a:p>
            <a:r>
              <a:rPr lang="cs-CZ" dirty="0"/>
              <a:t>Pracovní síly a lidské zdroje</a:t>
            </a:r>
          </a:p>
        </p:txBody>
      </p:sp>
      <p:sp>
        <p:nvSpPr>
          <p:cNvPr id="5" name="Zástupný symbol pro obsah 2">
            <a:extLst>
              <a:ext uri="{FF2B5EF4-FFF2-40B4-BE49-F238E27FC236}">
                <a16:creationId xmlns:a16="http://schemas.microsoft.com/office/drawing/2014/main" id="{37F30E37-636F-4933-BEDF-6651DC6B8E25}"/>
              </a:ext>
            </a:extLst>
          </p:cNvPr>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11. Přednáška – Technicko-ekonomická studie</a:t>
            </a:r>
          </a:p>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0086520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828659"/>
            <a:ext cx="6768752" cy="375352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altLang="cs-CZ" sz="1400" dirty="0">
                <a:solidFill>
                  <a:srgbClr val="002060"/>
                </a:solidFill>
                <a:latin typeface="Times New Roman" panose="02020603050405020304" pitchFamily="18" charset="0"/>
                <a:cs typeface="Times New Roman" panose="02020603050405020304" pitchFamily="18" charset="0"/>
              </a:rPr>
              <a:t>Organizační uspořádání jednotky, která vznikne realizací projektu.</a:t>
            </a:r>
          </a:p>
          <a:p>
            <a:endParaRPr lang="cs-CZ" altLang="cs-CZ" sz="1400" dirty="0">
              <a:solidFill>
                <a:srgbClr val="002060"/>
              </a:solidFill>
              <a:latin typeface="Times New Roman" panose="02020603050405020304" pitchFamily="18" charset="0"/>
              <a:cs typeface="Times New Roman" panose="02020603050405020304" pitchFamily="18" charset="0"/>
            </a:endParaRPr>
          </a:p>
          <a:p>
            <a:r>
              <a:rPr lang="cs-CZ" altLang="cs-CZ" sz="1400" dirty="0">
                <a:solidFill>
                  <a:srgbClr val="002060"/>
                </a:solidFill>
                <a:latin typeface="Times New Roman" panose="02020603050405020304" pitchFamily="18" charset="0"/>
                <a:cs typeface="Times New Roman" panose="02020603050405020304" pitchFamily="18" charset="0"/>
              </a:rPr>
              <a:t>Rozčlenění výrobní jednotky do jednotlivých útvarů, vymezení řídících úrovní a jejich pravomoci a odpovědnosti.</a:t>
            </a:r>
          </a:p>
          <a:p>
            <a:endParaRPr lang="cs-CZ" altLang="cs-CZ" sz="1400" dirty="0">
              <a:solidFill>
                <a:srgbClr val="002060"/>
              </a:solidFill>
              <a:latin typeface="Times New Roman" panose="02020603050405020304" pitchFamily="18" charset="0"/>
              <a:cs typeface="Times New Roman" panose="02020603050405020304" pitchFamily="18" charset="0"/>
            </a:endParaRPr>
          </a:p>
          <a:p>
            <a:r>
              <a:rPr lang="cs-CZ" altLang="cs-CZ" sz="1400" dirty="0">
                <a:solidFill>
                  <a:srgbClr val="002060"/>
                </a:solidFill>
                <a:latin typeface="Times New Roman" panose="02020603050405020304" pitchFamily="18" charset="0"/>
                <a:cs typeface="Times New Roman" panose="02020603050405020304" pitchFamily="18" charset="0"/>
              </a:rPr>
              <a:t>V důsledku optimálního uspořádání a koncepce lze dospět k reálným odhadům jednotlivých složek režie výrobní, zásobovací, odbytové a správní.</a:t>
            </a:r>
          </a:p>
          <a:p>
            <a:endParaRPr lang="cs-CZ" altLang="cs-CZ" sz="1400" dirty="0">
              <a:solidFill>
                <a:srgbClr val="002060"/>
              </a:solidFill>
              <a:latin typeface="Times New Roman" panose="02020603050405020304" pitchFamily="18" charset="0"/>
              <a:cs typeface="Times New Roman" panose="02020603050405020304" pitchFamily="18" charset="0"/>
            </a:endParaRPr>
          </a:p>
          <a:p>
            <a:endParaRPr lang="cs-CZ" altLang="cs-CZ" sz="14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5616624" cy="507703"/>
          </a:xfrm>
        </p:spPr>
        <p:txBody>
          <a:bodyPr/>
          <a:lstStyle/>
          <a:p>
            <a:r>
              <a:rPr lang="cs-CZ" dirty="0"/>
              <a:t>Organizace a řízení</a:t>
            </a:r>
          </a:p>
        </p:txBody>
      </p:sp>
      <p:sp>
        <p:nvSpPr>
          <p:cNvPr id="5" name="Zástupný symbol pro obsah 2">
            <a:extLst>
              <a:ext uri="{FF2B5EF4-FFF2-40B4-BE49-F238E27FC236}">
                <a16:creationId xmlns:a16="http://schemas.microsoft.com/office/drawing/2014/main" id="{37F30E37-636F-4933-BEDF-6651DC6B8E25}"/>
              </a:ext>
            </a:extLst>
          </p:cNvPr>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11. Přednáška – Technicko-ekonomická studie</a:t>
            </a:r>
          </a:p>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499288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344816" cy="331236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400" b="1" dirty="0">
              <a:solidFill>
                <a:srgbClr val="002060"/>
              </a:solidFill>
              <a:latin typeface="Times New Roman" panose="02020603050405020304" pitchFamily="18" charset="0"/>
              <a:cs typeface="Times New Roman" panose="02020603050405020304" pitchFamily="18" charset="0"/>
            </a:endParaRPr>
          </a:p>
          <a:p>
            <a:endParaRPr lang="cs-CZ" sz="1400" b="1" dirty="0">
              <a:solidFill>
                <a:srgbClr val="002060"/>
              </a:solidFill>
              <a:latin typeface="Times New Roman" panose="02020603050405020304" pitchFamily="18" charset="0"/>
              <a:cs typeface="Times New Roman" panose="02020603050405020304" pitchFamily="18" charset="0"/>
            </a:endParaRPr>
          </a:p>
          <a:p>
            <a:endParaRPr lang="cs-CZ" sz="1400" b="1" dirty="0">
              <a:solidFill>
                <a:srgbClr val="002060"/>
              </a:solidFill>
              <a:latin typeface="Times New Roman" panose="02020603050405020304" pitchFamily="18" charset="0"/>
              <a:cs typeface="Times New Roman" panose="02020603050405020304" pitchFamily="18" charset="0"/>
            </a:endParaRPr>
          </a:p>
          <a:p>
            <a:pPr marL="0" indent="0">
              <a:buNone/>
            </a:pPr>
            <a:endParaRPr lang="cs-CZ" altLang="cs-CZ" sz="14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dirty="0"/>
              <a:t>Struktura přednášky</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11. Přednáška – Technicko-ekonomická studie</a:t>
            </a:r>
          </a:p>
          <a:p>
            <a:pPr marL="0" indent="0">
              <a:buNone/>
            </a:pPr>
            <a:endParaRPr lang="cs-CZ" sz="1400" dirty="0">
              <a:solidFill>
                <a:srgbClr val="307871"/>
              </a:solidFill>
              <a:latin typeface="Enriqueta" panose="02000000000000000000" pitchFamily="2" charset="0"/>
            </a:endParaRPr>
          </a:p>
        </p:txBody>
      </p:sp>
      <p:sp>
        <p:nvSpPr>
          <p:cNvPr id="5" name="Zástupný symbol pro obsah 2">
            <a:extLst>
              <a:ext uri="{FF2B5EF4-FFF2-40B4-BE49-F238E27FC236}">
                <a16:creationId xmlns:a16="http://schemas.microsoft.com/office/drawing/2014/main" id="{BEF55AB4-4971-4631-B81F-543354F610EC}"/>
              </a:ext>
            </a:extLst>
          </p:cNvPr>
          <p:cNvSpPr txBox="1">
            <a:spLocks/>
          </p:cNvSpPr>
          <p:nvPr/>
        </p:nvSpPr>
        <p:spPr>
          <a:xfrm>
            <a:off x="395536" y="987574"/>
            <a:ext cx="7344816" cy="280831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altLang="cs-CZ" sz="1400" b="1" dirty="0">
                <a:solidFill>
                  <a:srgbClr val="002060"/>
                </a:solidFill>
                <a:latin typeface="Times New Roman" panose="02020603050405020304" pitchFamily="18" charset="0"/>
                <a:cs typeface="Times New Roman" panose="02020603050405020304" pitchFamily="18" charset="0"/>
              </a:rPr>
              <a:t>Technicko-ekonomická studie – význam</a:t>
            </a:r>
          </a:p>
          <a:p>
            <a:endParaRPr lang="cs-CZ" altLang="cs-CZ" sz="1400" b="1" dirty="0">
              <a:solidFill>
                <a:srgbClr val="002060"/>
              </a:solidFill>
              <a:latin typeface="Times New Roman" panose="02020603050405020304" pitchFamily="18" charset="0"/>
              <a:cs typeface="Times New Roman" panose="02020603050405020304" pitchFamily="18" charset="0"/>
            </a:endParaRPr>
          </a:p>
          <a:p>
            <a:r>
              <a:rPr lang="cs-CZ" altLang="cs-CZ" sz="1400" b="1" dirty="0">
                <a:solidFill>
                  <a:srgbClr val="002060"/>
                </a:solidFill>
                <a:latin typeface="Times New Roman" panose="02020603050405020304" pitchFamily="18" charset="0"/>
                <a:cs typeface="Times New Roman" panose="02020603050405020304" pitchFamily="18" charset="0"/>
              </a:rPr>
              <a:t>Předinvestiční fáze podnikatelského plánu a úloha studie</a:t>
            </a:r>
          </a:p>
          <a:p>
            <a:endParaRPr lang="cs-CZ" altLang="cs-CZ" sz="1400" b="1" dirty="0">
              <a:solidFill>
                <a:srgbClr val="002060"/>
              </a:solidFill>
              <a:latin typeface="Times New Roman" panose="02020603050405020304" pitchFamily="18" charset="0"/>
              <a:cs typeface="Times New Roman" panose="02020603050405020304" pitchFamily="18" charset="0"/>
            </a:endParaRPr>
          </a:p>
          <a:p>
            <a:r>
              <a:rPr lang="cs-CZ" altLang="cs-CZ" sz="1400" b="1" dirty="0">
                <a:solidFill>
                  <a:srgbClr val="002060"/>
                </a:solidFill>
                <a:latin typeface="Times New Roman" panose="02020603050405020304" pitchFamily="18" charset="0"/>
                <a:cs typeface="Times New Roman" panose="02020603050405020304" pitchFamily="18" charset="0"/>
              </a:rPr>
              <a:t>Charakteristika jednotlivých částí studie: analýza trhu a marketingová strategie, materiálové vstupy, zdroje, vymezení výrobní jednotky, organizace a řízení, strategie apod. </a:t>
            </a:r>
          </a:p>
          <a:p>
            <a:endParaRPr lang="cs-CZ" altLang="cs-CZ" sz="1400" b="1" dirty="0">
              <a:solidFill>
                <a:srgbClr val="002060"/>
              </a:solidFill>
              <a:latin typeface="Times New Roman" panose="02020603050405020304" pitchFamily="18" charset="0"/>
              <a:cs typeface="Times New Roman" panose="02020603050405020304" pitchFamily="18" charset="0"/>
            </a:endParaRPr>
          </a:p>
          <a:p>
            <a:endParaRPr lang="cs-CZ" altLang="cs-CZ" sz="1400" b="1" dirty="0">
              <a:solidFill>
                <a:srgbClr val="002060"/>
              </a:solidFill>
              <a:latin typeface="Times New Roman" panose="02020603050405020304" pitchFamily="18" charset="0"/>
              <a:cs typeface="Times New Roman" panose="02020603050405020304" pitchFamily="18" charset="0"/>
            </a:endParaRPr>
          </a:p>
          <a:p>
            <a:endParaRPr lang="cs-CZ" altLang="cs-CZ" sz="14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094603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828659"/>
            <a:ext cx="6768752" cy="375352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altLang="cs-CZ" sz="1400" b="1" dirty="0">
                <a:solidFill>
                  <a:srgbClr val="002060"/>
                </a:solidFill>
                <a:latin typeface="Times New Roman" panose="02020603050405020304" pitchFamily="18" charset="0"/>
                <a:cs typeface="Times New Roman" panose="02020603050405020304" pitchFamily="18" charset="0"/>
              </a:rPr>
              <a:t>Realizační fáze </a:t>
            </a:r>
            <a:r>
              <a:rPr lang="cs-CZ" altLang="cs-CZ" sz="1400" dirty="0">
                <a:solidFill>
                  <a:srgbClr val="002060"/>
                </a:solidFill>
                <a:latin typeface="Times New Roman" panose="02020603050405020304" pitchFamily="18" charset="0"/>
                <a:cs typeface="Times New Roman" panose="02020603050405020304" pitchFamily="18" charset="0"/>
              </a:rPr>
              <a:t>začíná rozhodnutím o přijetí podnikatelského projektu (což často závisí na získání zdrojů financování), následuje zpracování technicko-ekonomické dokumentace, vyjednávání a uzavírání kontraktů, vlastní investiční výstavba a zahájení provozu.</a:t>
            </a:r>
          </a:p>
          <a:p>
            <a:endParaRPr lang="cs-CZ" altLang="cs-CZ" sz="1400" dirty="0">
              <a:solidFill>
                <a:srgbClr val="002060"/>
              </a:solidFill>
              <a:latin typeface="Times New Roman" panose="02020603050405020304" pitchFamily="18" charset="0"/>
              <a:cs typeface="Times New Roman" panose="02020603050405020304" pitchFamily="18" charset="0"/>
            </a:endParaRPr>
          </a:p>
          <a:p>
            <a:pPr marL="0" indent="0">
              <a:buNone/>
            </a:pPr>
            <a:r>
              <a:rPr lang="cs-CZ" altLang="cs-CZ" sz="1400" dirty="0">
                <a:solidFill>
                  <a:srgbClr val="002060"/>
                </a:solidFill>
                <a:latin typeface="Times New Roman" panose="02020603050405020304" pitchFamily="18" charset="0"/>
                <a:cs typeface="Times New Roman" panose="02020603050405020304" pitchFamily="18" charset="0"/>
              </a:rPr>
              <a:t>Plán realizace podnikatelského projektu by měl především stanovit:</a:t>
            </a:r>
          </a:p>
          <a:p>
            <a:r>
              <a:rPr lang="cs-CZ" altLang="cs-CZ" sz="1400" dirty="0">
                <a:solidFill>
                  <a:srgbClr val="002060"/>
                </a:solidFill>
                <a:latin typeface="Times New Roman" panose="02020603050405020304" pitchFamily="18" charset="0"/>
                <a:cs typeface="Times New Roman" panose="02020603050405020304" pitchFamily="18" charset="0"/>
              </a:rPr>
              <a:t>činnosti, které je potřeba zabezpečit,</a:t>
            </a:r>
          </a:p>
          <a:p>
            <a:r>
              <a:rPr lang="cs-CZ" altLang="cs-CZ" sz="1400" dirty="0">
                <a:solidFill>
                  <a:srgbClr val="002060"/>
                </a:solidFill>
                <a:latin typeface="Times New Roman" panose="02020603050405020304" pitchFamily="18" charset="0"/>
                <a:cs typeface="Times New Roman" panose="02020603050405020304" pitchFamily="18" charset="0"/>
              </a:rPr>
              <a:t>termíny, ve kterých je tyto činnosti třeba dokončit,</a:t>
            </a:r>
          </a:p>
          <a:p>
            <a:r>
              <a:rPr lang="cs-CZ" altLang="cs-CZ" sz="1400" dirty="0">
                <a:solidFill>
                  <a:srgbClr val="002060"/>
                </a:solidFill>
                <a:latin typeface="Times New Roman" panose="02020603050405020304" pitchFamily="18" charset="0"/>
                <a:cs typeface="Times New Roman" panose="02020603050405020304" pitchFamily="18" charset="0"/>
              </a:rPr>
              <a:t>osoby zodpovědné za realizaci těchto činností,</a:t>
            </a:r>
          </a:p>
          <a:p>
            <a:r>
              <a:rPr lang="cs-CZ" altLang="cs-CZ" sz="1400" dirty="0">
                <a:solidFill>
                  <a:srgbClr val="002060"/>
                </a:solidFill>
                <a:latin typeface="Times New Roman" panose="02020603050405020304" pitchFamily="18" charset="0"/>
                <a:cs typeface="Times New Roman" panose="02020603050405020304" pitchFamily="18" charset="0"/>
              </a:rPr>
              <a:t>zdroje, ze kterých budou tyto činnosti financovány,</a:t>
            </a:r>
          </a:p>
          <a:p>
            <a:r>
              <a:rPr lang="cs-CZ" altLang="cs-CZ" sz="1400" dirty="0">
                <a:solidFill>
                  <a:srgbClr val="002060"/>
                </a:solidFill>
                <a:latin typeface="Times New Roman" panose="02020603050405020304" pitchFamily="18" charset="0"/>
                <a:cs typeface="Times New Roman" panose="02020603050405020304" pitchFamily="18" charset="0"/>
              </a:rPr>
              <a:t>výsledky, ke kterým měly vést jednotlivé činnosti,</a:t>
            </a:r>
          </a:p>
          <a:p>
            <a:r>
              <a:rPr lang="cs-CZ" altLang="cs-CZ" sz="1400" dirty="0">
                <a:solidFill>
                  <a:srgbClr val="002060"/>
                </a:solidFill>
                <a:latin typeface="Times New Roman" panose="02020603050405020304" pitchFamily="18" charset="0"/>
                <a:cs typeface="Times New Roman" panose="02020603050405020304" pitchFamily="18" charset="0"/>
              </a:rPr>
              <a:t>vzájemné vztahy a závislosti jednotlivých činností,</a:t>
            </a:r>
          </a:p>
          <a:p>
            <a:r>
              <a:rPr lang="cs-CZ" altLang="cs-CZ" sz="1400" dirty="0">
                <a:solidFill>
                  <a:srgbClr val="002060"/>
                </a:solidFill>
                <a:latin typeface="Times New Roman" panose="02020603050405020304" pitchFamily="18" charset="0"/>
                <a:cs typeface="Times New Roman" panose="02020603050405020304" pitchFamily="18" charset="0"/>
              </a:rPr>
              <a:t>činnosti, které jsou pro úspěšnou realizaci kritické.</a:t>
            </a:r>
          </a:p>
          <a:p>
            <a:endParaRPr lang="cs-CZ" altLang="cs-CZ" sz="14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6408712" cy="507703"/>
          </a:xfrm>
        </p:spPr>
        <p:txBody>
          <a:bodyPr/>
          <a:lstStyle/>
          <a:p>
            <a:r>
              <a:rPr lang="cs-CZ" dirty="0"/>
              <a:t>Plán realizace projektu podnikatelského plánu</a:t>
            </a:r>
          </a:p>
        </p:txBody>
      </p:sp>
      <p:sp>
        <p:nvSpPr>
          <p:cNvPr id="5" name="Zástupný symbol pro obsah 2">
            <a:extLst>
              <a:ext uri="{FF2B5EF4-FFF2-40B4-BE49-F238E27FC236}">
                <a16:creationId xmlns:a16="http://schemas.microsoft.com/office/drawing/2014/main" id="{37F30E37-636F-4933-BEDF-6651DC6B8E25}"/>
              </a:ext>
            </a:extLst>
          </p:cNvPr>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11. Přednáška – Technicko-ekonomická studie</a:t>
            </a:r>
          </a:p>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4151015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344816" cy="375352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altLang="cs-CZ" sz="1400" dirty="0">
                <a:solidFill>
                  <a:srgbClr val="002060"/>
                </a:solidFill>
                <a:latin typeface="Times New Roman" panose="02020603050405020304" pitchFamily="18" charset="0"/>
                <a:cs typeface="Times New Roman" panose="02020603050405020304" pitchFamily="18" charset="0"/>
              </a:rPr>
              <a:t>Technicko-ekonomická studie se zpracovává v před-investiční fázi podnikatelského plánu a je základním kamenem pro následné detailní rozpracování podnikatelského plánu – fáze investiční (realizace) a provoz. </a:t>
            </a:r>
          </a:p>
          <a:p>
            <a:pPr marL="0" indent="0">
              <a:buNone/>
            </a:pPr>
            <a:endParaRPr lang="cs-CZ" altLang="cs-CZ" sz="1400" dirty="0">
              <a:solidFill>
                <a:srgbClr val="002060"/>
              </a:solidFill>
              <a:latin typeface="Times New Roman" panose="02020603050405020304" pitchFamily="18" charset="0"/>
              <a:cs typeface="Times New Roman" panose="02020603050405020304" pitchFamily="18" charset="0"/>
            </a:endParaRPr>
          </a:p>
          <a:p>
            <a:pPr marL="0" indent="0">
              <a:buNone/>
            </a:pPr>
            <a:r>
              <a:rPr lang="cs-CZ" altLang="cs-CZ" sz="1400" dirty="0">
                <a:solidFill>
                  <a:srgbClr val="002060"/>
                </a:solidFill>
                <a:latin typeface="Times New Roman" panose="02020603050405020304" pitchFamily="18" charset="0"/>
                <a:cs typeface="Times New Roman" panose="02020603050405020304" pitchFamily="18" charset="0"/>
              </a:rPr>
              <a:t>Studie má velký význam u investičních projektů (tzn. z pohledu investora, majitele, čelenů zakládající firmy pro validaci a smysluplnost zamýšlené investiční aktivity.</a:t>
            </a:r>
          </a:p>
          <a:p>
            <a:pPr marL="0" indent="0">
              <a:buNone/>
            </a:pPr>
            <a:endParaRPr lang="cs-CZ" altLang="cs-CZ" sz="1400" dirty="0">
              <a:solidFill>
                <a:srgbClr val="002060"/>
              </a:solidFill>
              <a:latin typeface="Times New Roman" panose="02020603050405020304" pitchFamily="18" charset="0"/>
              <a:cs typeface="Times New Roman" panose="02020603050405020304" pitchFamily="18" charset="0"/>
            </a:endParaRPr>
          </a:p>
          <a:p>
            <a:pPr marL="0" indent="0">
              <a:buNone/>
            </a:pPr>
            <a:endParaRPr lang="cs-CZ" altLang="cs-CZ" sz="14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5040560" cy="507703"/>
          </a:xfrm>
        </p:spPr>
        <p:txBody>
          <a:bodyPr/>
          <a:lstStyle/>
          <a:p>
            <a:r>
              <a:rPr lang="cs-CZ" dirty="0"/>
              <a:t>Shrnutí </a:t>
            </a:r>
          </a:p>
        </p:txBody>
      </p:sp>
      <p:sp>
        <p:nvSpPr>
          <p:cNvPr id="5" name="Zástupný symbol pro obsah 2">
            <a:extLst>
              <a:ext uri="{FF2B5EF4-FFF2-40B4-BE49-F238E27FC236}">
                <a16:creationId xmlns:a16="http://schemas.microsoft.com/office/drawing/2014/main" id="{B1BD428D-0FED-42F5-B908-E33EB8189F14}"/>
              </a:ext>
            </a:extLst>
          </p:cNvPr>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11. Přednáška – Technicko-ekonomická studie</a:t>
            </a:r>
          </a:p>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1796050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395536" y="1923678"/>
            <a:ext cx="2880320" cy="2664295"/>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buNone/>
            </a:pPr>
            <a:endParaRPr lang="pl-PL" sz="1400" b="1">
              <a:solidFill>
                <a:schemeClr val="bg1"/>
              </a:solidFill>
              <a:latin typeface="Times New Roman" panose="02020603050405020304" pitchFamily="18" charset="0"/>
              <a:cs typeface="Times New Roman" panose="02020603050405020304" pitchFamily="18" charset="0"/>
            </a:endParaRPr>
          </a:p>
          <a:p>
            <a:pPr marL="0" indent="0" algn="r">
              <a:buNone/>
            </a:pPr>
            <a:endParaRPr lang="cs-CZ" sz="1400" b="1"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4067944" y="2067694"/>
            <a:ext cx="4104456" cy="2520279"/>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400" dirty="0">
                <a:solidFill>
                  <a:srgbClr val="002060"/>
                </a:solidFill>
                <a:latin typeface="Times New Roman" panose="02020603050405020304" pitchFamily="18" charset="0"/>
                <a:cs typeface="Times New Roman" panose="02020603050405020304" pitchFamily="18" charset="0"/>
              </a:rPr>
              <a:t> </a:t>
            </a:r>
          </a:p>
          <a:p>
            <a:pPr marL="0" indent="0" algn="ctr">
              <a:buNone/>
            </a:pPr>
            <a:r>
              <a:rPr lang="cs-CZ" sz="1400" i="1" dirty="0">
                <a:solidFill>
                  <a:srgbClr val="002060"/>
                </a:solidFill>
                <a:latin typeface="Times New Roman" panose="02020603050405020304" pitchFamily="18" charset="0"/>
                <a:cs typeface="Times New Roman" panose="02020603050405020304" pitchFamily="18" charset="0"/>
              </a:rPr>
              <a:t>………….</a:t>
            </a:r>
          </a:p>
          <a:p>
            <a:pPr marL="0" indent="0" algn="ctr">
              <a:buNone/>
            </a:pPr>
            <a:r>
              <a:rPr lang="cs-CZ" sz="1400" i="1" dirty="0">
                <a:solidFill>
                  <a:srgbClr val="002060"/>
                </a:solidFill>
                <a:latin typeface="Times New Roman" panose="02020603050405020304" pitchFamily="18" charset="0"/>
                <a:cs typeface="Times New Roman" panose="02020603050405020304" pitchFamily="18" charset="0"/>
              </a:rPr>
              <a:t>………….</a:t>
            </a:r>
          </a:p>
          <a:p>
            <a:pPr marL="0" indent="0" algn="ctr">
              <a:buNone/>
            </a:pPr>
            <a:r>
              <a:rPr lang="cs-CZ" sz="1400" i="1" dirty="0">
                <a:solidFill>
                  <a:srgbClr val="002060"/>
                </a:solidFill>
                <a:latin typeface="Times New Roman" panose="02020603050405020304" pitchFamily="18" charset="0"/>
                <a:cs typeface="Times New Roman" panose="02020603050405020304" pitchFamily="18" charset="0"/>
              </a:rPr>
              <a:t>………….</a:t>
            </a:r>
          </a:p>
          <a:p>
            <a:pPr marL="0" indent="0" algn="ctr">
              <a:buNone/>
            </a:pPr>
            <a:endParaRPr lang="cs-CZ" sz="1400" i="1" dirty="0">
              <a:solidFill>
                <a:srgbClr val="002060"/>
              </a:solidFill>
              <a:latin typeface="Times New Roman" panose="02020603050405020304" pitchFamily="18" charset="0"/>
              <a:cs typeface="Times New Roman" panose="02020603050405020304" pitchFamily="18" charset="0"/>
            </a:endParaRPr>
          </a:p>
          <a:p>
            <a:pPr marL="457200" lvl="1" indent="0">
              <a:buNone/>
            </a:pPr>
            <a:endParaRPr lang="cs-CZ" sz="14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2448272"/>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cs-CZ" sz="2400" b="1" dirty="0">
              <a:solidFill>
                <a:schemeClr val="bg1"/>
              </a:solidFill>
              <a:latin typeface="Times New Roman" panose="02020603050405020304" pitchFamily="18" charset="0"/>
              <a:cs typeface="Times New Roman" panose="02020603050405020304" pitchFamily="18" charset="0"/>
            </a:endParaRPr>
          </a:p>
          <a:p>
            <a:endParaRPr lang="cs-CZ" sz="2400" b="1" dirty="0">
              <a:solidFill>
                <a:schemeClr val="bg1"/>
              </a:solidFill>
              <a:latin typeface="Times New Roman" panose="02020603050405020304" pitchFamily="18" charset="0"/>
              <a:cs typeface="Times New Roman" panose="02020603050405020304" pitchFamily="18" charset="0"/>
            </a:endParaRPr>
          </a:p>
          <a:p>
            <a:endParaRPr lang="cs-CZ" sz="2400" b="1" dirty="0">
              <a:solidFill>
                <a:schemeClr val="bg1"/>
              </a:solidFill>
              <a:latin typeface="Times New Roman" panose="02020603050405020304" pitchFamily="18" charset="0"/>
              <a:cs typeface="Times New Roman" panose="02020603050405020304" pitchFamily="18" charset="0"/>
            </a:endParaRPr>
          </a:p>
          <a:p>
            <a:endParaRPr lang="cs-CZ" sz="2400" b="1" dirty="0">
              <a:solidFill>
                <a:schemeClr val="bg1"/>
              </a:solidFill>
              <a:latin typeface="Times New Roman" panose="02020603050405020304" pitchFamily="18" charset="0"/>
              <a:cs typeface="Times New Roman" panose="02020603050405020304" pitchFamily="18" charset="0"/>
            </a:endParaRPr>
          </a:p>
          <a:p>
            <a:endParaRPr lang="cs-CZ" sz="2400" b="1" dirty="0">
              <a:solidFill>
                <a:schemeClr val="bg1"/>
              </a:solidFill>
              <a:latin typeface="Times New Roman" panose="02020603050405020304" pitchFamily="18" charset="0"/>
              <a:cs typeface="Times New Roman" panose="02020603050405020304" pitchFamily="18" charset="0"/>
            </a:endParaRPr>
          </a:p>
          <a:p>
            <a:r>
              <a:rPr lang="cs-CZ" sz="2400" b="1" dirty="0">
                <a:solidFill>
                  <a:schemeClr val="bg1"/>
                </a:solidFill>
                <a:latin typeface="Times New Roman" panose="02020603050405020304" pitchFamily="18" charset="0"/>
                <a:cs typeface="Times New Roman" panose="02020603050405020304" pitchFamily="18" charset="0"/>
              </a:rPr>
              <a:t>Dotazy a diskuse </a:t>
            </a:r>
            <a:r>
              <a:rPr lang="cs-CZ" sz="2400" b="1" dirty="0">
                <a:solidFill>
                  <a:schemeClr val="bg1"/>
                </a:solidFill>
                <a:latin typeface="Times New Roman" panose="02020603050405020304" pitchFamily="18" charset="0"/>
                <a:cs typeface="Times New Roman" panose="02020603050405020304" pitchFamily="18" charset="0"/>
                <a:sym typeface="Wingdings" panose="05000000000000000000" pitchFamily="2" charset="2"/>
              </a:rPr>
              <a:t></a:t>
            </a:r>
            <a:endParaRPr lang="cs-CZ"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14317132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fontScale="90000"/>
          </a:bodyPr>
          <a:lstStyle/>
          <a:p>
            <a:br>
              <a:rPr lang="cs-CZ" sz="4000" b="1">
                <a:solidFill>
                  <a:schemeClr val="bg1"/>
                </a:solidFill>
                <a:latin typeface="Times New Roman" panose="02020603050405020304" pitchFamily="18" charset="0"/>
                <a:cs typeface="Times New Roman" panose="02020603050405020304" pitchFamily="18" charset="0"/>
              </a:rPr>
            </a:br>
            <a:r>
              <a:rPr lang="cs-CZ" sz="4000" b="1">
                <a:solidFill>
                  <a:schemeClr val="bg1"/>
                </a:solidFill>
                <a:latin typeface="Times New Roman" panose="02020603050405020304" pitchFamily="18" charset="0"/>
                <a:cs typeface="Times New Roman" panose="02020603050405020304" pitchFamily="18" charset="0"/>
              </a:rPr>
              <a:t>Děkuji za pozornost</a:t>
            </a:r>
            <a:br>
              <a:rPr lang="cs-CZ" sz="4000" b="1">
                <a:solidFill>
                  <a:schemeClr val="bg1"/>
                </a:solidFill>
                <a:latin typeface="Times New Roman" panose="02020603050405020304" pitchFamily="18" charset="0"/>
                <a:cs typeface="Times New Roman" panose="02020603050405020304" pitchFamily="18" charset="0"/>
              </a:rPr>
            </a:br>
            <a:br>
              <a:rPr lang="cs-CZ" sz="4000" b="1">
                <a:solidFill>
                  <a:schemeClr val="bg1"/>
                </a:solidFill>
                <a:latin typeface="Times New Roman" panose="02020603050405020304" pitchFamily="18" charset="0"/>
                <a:cs typeface="Times New Roman" panose="02020603050405020304" pitchFamily="18" charset="0"/>
              </a:rPr>
            </a:br>
            <a:br>
              <a:rPr lang="cs-CZ" sz="4000" b="1">
                <a:solidFill>
                  <a:schemeClr val="bg1"/>
                </a:solidFill>
                <a:latin typeface="Times New Roman" panose="02020603050405020304" pitchFamily="18" charset="0"/>
                <a:cs typeface="Times New Roman" panose="02020603050405020304" pitchFamily="18" charset="0"/>
              </a:rPr>
            </a:b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2000">
                <a:solidFill>
                  <a:schemeClr val="bg1"/>
                </a:solidFill>
                <a:latin typeface="Times New Roman" panose="02020603050405020304" pitchFamily="18" charset="0"/>
                <a:cs typeface="Times New Roman" panose="02020603050405020304" pitchFamily="18" charset="0"/>
              </a:rPr>
              <a:t>a přeji Vám úspěšný den </a:t>
            </a:r>
            <a:r>
              <a:rPr lang="cs-CZ" sz="2000">
                <a:solidFill>
                  <a:schemeClr val="bg1"/>
                </a:solidFill>
                <a:latin typeface="Times New Roman" panose="02020603050405020304" pitchFamily="18" charset="0"/>
                <a:cs typeface="Times New Roman" panose="02020603050405020304" pitchFamily="18" charset="0"/>
                <a:sym typeface="Wingdings" panose="05000000000000000000" pitchFamily="2" charset="2"/>
              </a:rPr>
              <a:t></a:t>
            </a:r>
            <a:endParaRPr lang="cs-CZ" sz="2000">
              <a:solidFill>
                <a:schemeClr val="bg1"/>
              </a:solidFill>
              <a:latin typeface="Times New Roman" panose="02020603050405020304" pitchFamily="18" charset="0"/>
              <a:cs typeface="Times New Roman" panose="02020603050405020304" pitchFamily="18" charset="0"/>
            </a:endParaRP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956047" y="3723878"/>
            <a:ext cx="2016224"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a:solidFill>
                  <a:srgbClr val="307871"/>
                </a:solidFill>
                <a:latin typeface="Times New Roman" panose="02020603050405020304" pitchFamily="18" charset="0"/>
                <a:cs typeface="Times New Roman" panose="02020603050405020304" pitchFamily="18" charset="0"/>
              </a:rPr>
              <a:t>Ing</a:t>
            </a:r>
            <a:r>
              <a:rPr lang="cs-CZ" altLang="cs-CZ" sz="900" b="1">
                <a:solidFill>
                  <a:srgbClr val="307871"/>
                </a:solidFill>
                <a:latin typeface="Times New Roman" panose="02020603050405020304" pitchFamily="18" charset="0"/>
                <a:cs typeface="Times New Roman" panose="02020603050405020304" pitchFamily="18" charset="0"/>
              </a:rPr>
              <a:t>. Pavel Adámek, Ph.D.</a:t>
            </a:r>
          </a:p>
          <a:p>
            <a:pPr algn="r"/>
            <a:r>
              <a:rPr lang="cs-CZ" altLang="cs-CZ" sz="900" b="1">
                <a:solidFill>
                  <a:srgbClr val="307871"/>
                </a:solidFill>
                <a:latin typeface="Times New Roman" panose="02020603050405020304" pitchFamily="18" charset="0"/>
                <a:cs typeface="Times New Roman" panose="02020603050405020304" pitchFamily="18" charset="0"/>
              </a:rPr>
              <a:t>adamek@opf.slu.cz</a:t>
            </a:r>
            <a:endParaRPr lang="cs-CZ" altLang="cs-CZ" sz="900" b="1"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209203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344816" cy="280831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altLang="cs-CZ" sz="1400" b="1" dirty="0">
                <a:solidFill>
                  <a:srgbClr val="002060"/>
                </a:solidFill>
                <a:latin typeface="Times New Roman" panose="02020603050405020304" pitchFamily="18" charset="0"/>
                <a:cs typeface="Times New Roman" panose="02020603050405020304" pitchFamily="18" charset="0"/>
              </a:rPr>
              <a:t>…získat znalosti nutné pro tvorbu podnikatelského plánu a jemu předcházejícím dokumentu v podobě technicko-ekonomické studie. Pochopení významu a úlohy studie v předinvestiční fázi je zásadní pro následné rozhodování, zda zamýšlenou podnikatelskou příležitost realizovat (náklady obětované příležitosti - plýtvání času, nákladů, zdrojů…)</a:t>
            </a:r>
          </a:p>
          <a:p>
            <a:endParaRPr lang="cs-CZ" altLang="cs-CZ" sz="1400" b="1" dirty="0">
              <a:solidFill>
                <a:srgbClr val="002060"/>
              </a:solidFill>
              <a:latin typeface="Times New Roman" panose="02020603050405020304" pitchFamily="18" charset="0"/>
              <a:cs typeface="Times New Roman" panose="02020603050405020304" pitchFamily="18" charset="0"/>
            </a:endParaRPr>
          </a:p>
          <a:p>
            <a:r>
              <a:rPr lang="cs-CZ" altLang="cs-CZ" sz="1400" b="1" dirty="0">
                <a:solidFill>
                  <a:srgbClr val="002060"/>
                </a:solidFill>
                <a:latin typeface="Times New Roman" panose="02020603050405020304" pitchFamily="18" charset="0"/>
                <a:cs typeface="Times New Roman" panose="02020603050405020304" pitchFamily="18" charset="0"/>
              </a:rPr>
              <a:t>Poznatky a znalosti jsou využitelné v procesu přípravy a tvorby podnikatelského plánu a dávají do souvislosti chápání PP jako zamýšleného investičního projektu. </a:t>
            </a:r>
            <a:endParaRPr lang="cs-CZ" altLang="cs-CZ" sz="14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dirty="0"/>
              <a:t>Cílem přednášky je…</a:t>
            </a:r>
          </a:p>
        </p:txBody>
      </p:sp>
      <p:sp>
        <p:nvSpPr>
          <p:cNvPr id="7" name="Zástupný symbol pro obsah 2">
            <a:extLst>
              <a:ext uri="{FF2B5EF4-FFF2-40B4-BE49-F238E27FC236}">
                <a16:creationId xmlns:a16="http://schemas.microsoft.com/office/drawing/2014/main" id="{6A54145A-672E-40D4-B2F2-2766D22FD358}"/>
              </a:ext>
            </a:extLst>
          </p:cNvPr>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11. Přednáška – Technicko-ekonomická studie</a:t>
            </a:r>
          </a:p>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8024514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6768752" cy="3753520"/>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altLang="cs-CZ" sz="1400" dirty="0">
                <a:solidFill>
                  <a:srgbClr val="002060"/>
                </a:solidFill>
                <a:latin typeface="Times New Roman" panose="02020603050405020304" pitchFamily="18" charset="0"/>
                <a:cs typeface="Times New Roman" panose="02020603050405020304" pitchFamily="18" charset="0"/>
              </a:rPr>
              <a:t>Technicko-ekonomická studie se zpracovává v před-investiční fázi podnikatelského plánu a je základním kamenem pro následné detailní rozpracování podnikatelského plánu – fáze investiční (realizace) a provoz. </a:t>
            </a:r>
          </a:p>
          <a:p>
            <a:endParaRPr lang="cs-CZ" altLang="cs-CZ" sz="1400" dirty="0">
              <a:solidFill>
                <a:srgbClr val="002060"/>
              </a:solidFill>
              <a:latin typeface="Times New Roman" panose="02020603050405020304" pitchFamily="18" charset="0"/>
              <a:cs typeface="Times New Roman" panose="02020603050405020304" pitchFamily="18" charset="0"/>
            </a:endParaRPr>
          </a:p>
          <a:p>
            <a:r>
              <a:rPr lang="cs-CZ" altLang="cs-CZ" sz="1400" dirty="0">
                <a:solidFill>
                  <a:srgbClr val="002060"/>
                </a:solidFill>
                <a:latin typeface="Times New Roman" panose="02020603050405020304" pitchFamily="18" charset="0"/>
                <a:cs typeface="Times New Roman" panose="02020603050405020304" pitchFamily="18" charset="0"/>
              </a:rPr>
              <a:t>Studie má velký význam u investičních projektů (tzn. z pohledu investora, majitele, čelenů zakládající firmy pro validaci a smysluplnost zamýšlené investiční aktivity.</a:t>
            </a:r>
          </a:p>
          <a:p>
            <a:endParaRPr lang="cs-CZ" altLang="cs-CZ" sz="1400" dirty="0">
              <a:solidFill>
                <a:srgbClr val="002060"/>
              </a:solidFill>
              <a:latin typeface="Times New Roman" panose="02020603050405020304" pitchFamily="18" charset="0"/>
              <a:cs typeface="Times New Roman" panose="02020603050405020304" pitchFamily="18" charset="0"/>
            </a:endParaRPr>
          </a:p>
          <a:p>
            <a:pPr marL="0" indent="0">
              <a:buNone/>
            </a:pPr>
            <a:r>
              <a:rPr lang="cs-CZ" altLang="cs-CZ" sz="1400" b="1" dirty="0">
                <a:solidFill>
                  <a:srgbClr val="002060"/>
                </a:solidFill>
                <a:latin typeface="Times New Roman" panose="02020603050405020304" pitchFamily="18" charset="0"/>
                <a:cs typeface="Times New Roman" panose="02020603050405020304" pitchFamily="18" charset="0"/>
              </a:rPr>
              <a:t>Předinvestiční příprava</a:t>
            </a:r>
            <a:r>
              <a:rPr lang="cs-CZ" altLang="cs-CZ" sz="1400" dirty="0">
                <a:solidFill>
                  <a:srgbClr val="002060"/>
                </a:solidFill>
                <a:latin typeface="Times New Roman" panose="02020603050405020304" pitchFamily="18" charset="0"/>
                <a:cs typeface="Times New Roman" panose="02020603050405020304" pitchFamily="18" charset="0"/>
              </a:rPr>
              <a:t>:</a:t>
            </a:r>
          </a:p>
          <a:p>
            <a:r>
              <a:rPr lang="cs-CZ" altLang="cs-CZ" sz="1400" dirty="0">
                <a:solidFill>
                  <a:srgbClr val="002060"/>
                </a:solidFill>
                <a:latin typeface="Times New Roman" panose="02020603050405020304" pitchFamily="18" charset="0"/>
                <a:cs typeface="Times New Roman" panose="02020603050405020304" pitchFamily="18" charset="0"/>
              </a:rPr>
              <a:t>identifikace a vyjasnění investičních příležitostí (výběr podnikatelské příležitosti)</a:t>
            </a:r>
          </a:p>
          <a:p>
            <a:r>
              <a:rPr lang="cs-CZ" altLang="cs-CZ" sz="1400" dirty="0">
                <a:solidFill>
                  <a:srgbClr val="002060"/>
                </a:solidFill>
                <a:latin typeface="Times New Roman" panose="02020603050405020304" pitchFamily="18" charset="0"/>
                <a:cs typeface="Times New Roman" panose="02020603050405020304" pitchFamily="18" charset="0"/>
              </a:rPr>
              <a:t>předběžná technicko-ekonomická studie – z důvodu časové, personální, finanční náročnosti – pro ověření realizace a pokračování v projektu, zahrnuty různé varianty projektu </a:t>
            </a:r>
          </a:p>
          <a:p>
            <a:r>
              <a:rPr lang="cs-CZ" altLang="cs-CZ" sz="1400" dirty="0">
                <a:solidFill>
                  <a:srgbClr val="002060"/>
                </a:solidFill>
                <a:latin typeface="Times New Roman" panose="02020603050405020304" pitchFamily="18" charset="0"/>
                <a:cs typeface="Times New Roman" panose="02020603050405020304" pitchFamily="18" charset="0"/>
              </a:rPr>
              <a:t>prováděcí technicko-ekonomická studie s výrokem o realizaci či zamítnutí daného projektu.</a:t>
            </a:r>
          </a:p>
          <a:p>
            <a:endParaRPr lang="cs-CZ" altLang="cs-CZ" sz="1400" dirty="0">
              <a:solidFill>
                <a:srgbClr val="002060"/>
              </a:solidFill>
              <a:latin typeface="Times New Roman" panose="02020603050405020304" pitchFamily="18" charset="0"/>
              <a:cs typeface="Times New Roman" panose="02020603050405020304" pitchFamily="18" charset="0"/>
            </a:endParaRPr>
          </a:p>
          <a:p>
            <a:pPr marL="0" indent="0">
              <a:buNone/>
            </a:pPr>
            <a:r>
              <a:rPr lang="cs-CZ" altLang="cs-CZ" sz="1400" b="1" dirty="0">
                <a:solidFill>
                  <a:srgbClr val="002060"/>
                </a:solidFill>
                <a:latin typeface="Times New Roman" panose="02020603050405020304" pitchFamily="18" charset="0"/>
                <a:cs typeface="Times New Roman" panose="02020603050405020304" pitchFamily="18" charset="0"/>
              </a:rPr>
              <a:t>Příprava realizace projektu podnikatelského plánu </a:t>
            </a:r>
            <a:r>
              <a:rPr lang="cs-CZ" altLang="cs-CZ" sz="1400" dirty="0">
                <a:solidFill>
                  <a:srgbClr val="002060"/>
                </a:solidFill>
                <a:latin typeface="Times New Roman" panose="02020603050405020304" pitchFamily="18" charset="0"/>
                <a:cs typeface="Times New Roman" panose="02020603050405020304" pitchFamily="18" charset="0"/>
              </a:rPr>
              <a:t>– od myšlenky až k uvedení do realizace:</a:t>
            </a:r>
          </a:p>
          <a:p>
            <a:r>
              <a:rPr lang="cs-CZ" altLang="cs-CZ" sz="1400" dirty="0">
                <a:solidFill>
                  <a:srgbClr val="002060"/>
                </a:solidFill>
                <a:latin typeface="Times New Roman" panose="02020603050405020304" pitchFamily="18" charset="0"/>
                <a:cs typeface="Times New Roman" panose="02020603050405020304" pitchFamily="18" charset="0"/>
              </a:rPr>
              <a:t>Předinvestiční příprava</a:t>
            </a:r>
          </a:p>
          <a:p>
            <a:r>
              <a:rPr lang="cs-CZ" altLang="cs-CZ" sz="1400" dirty="0">
                <a:solidFill>
                  <a:srgbClr val="002060"/>
                </a:solidFill>
                <a:latin typeface="Times New Roman" panose="02020603050405020304" pitchFamily="18" charset="0"/>
                <a:cs typeface="Times New Roman" panose="02020603050405020304" pitchFamily="18" charset="0"/>
              </a:rPr>
              <a:t>Plánování, scénáře, strategie </a:t>
            </a:r>
          </a:p>
          <a:p>
            <a:r>
              <a:rPr lang="cs-CZ" altLang="cs-CZ" sz="1400" dirty="0">
                <a:solidFill>
                  <a:srgbClr val="002060"/>
                </a:solidFill>
                <a:latin typeface="Times New Roman" panose="02020603050405020304" pitchFamily="18" charset="0"/>
                <a:cs typeface="Times New Roman" panose="02020603050405020304" pitchFamily="18" charset="0"/>
              </a:rPr>
              <a:t>Vlastní pořízení (investiční činnost)</a:t>
            </a:r>
          </a:p>
          <a:p>
            <a:r>
              <a:rPr lang="cs-CZ" altLang="cs-CZ" sz="1400" dirty="0">
                <a:solidFill>
                  <a:srgbClr val="002060"/>
                </a:solidFill>
                <a:latin typeface="Times New Roman" panose="02020603050405020304" pitchFamily="18" charset="0"/>
                <a:cs typeface="Times New Roman" panose="02020603050405020304" pitchFamily="18" charset="0"/>
              </a:rPr>
              <a:t>Provozování investice – výsledek realizace podnikatelských aktivit</a:t>
            </a:r>
          </a:p>
          <a:p>
            <a:endParaRPr lang="cs-CZ" altLang="cs-CZ" sz="1400" dirty="0">
              <a:solidFill>
                <a:srgbClr val="002060"/>
              </a:solidFill>
              <a:latin typeface="Times New Roman" panose="02020603050405020304" pitchFamily="18" charset="0"/>
              <a:cs typeface="Times New Roman" panose="02020603050405020304" pitchFamily="18" charset="0"/>
            </a:endParaRPr>
          </a:p>
          <a:p>
            <a:endParaRPr lang="cs-CZ" altLang="cs-CZ" sz="1400" dirty="0">
              <a:solidFill>
                <a:srgbClr val="002060"/>
              </a:solidFill>
              <a:latin typeface="Times New Roman" panose="02020603050405020304" pitchFamily="18" charset="0"/>
              <a:cs typeface="Times New Roman" panose="02020603050405020304" pitchFamily="18" charset="0"/>
            </a:endParaRPr>
          </a:p>
          <a:p>
            <a:endParaRPr lang="cs-CZ" altLang="cs-CZ" sz="14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5544616" cy="507703"/>
          </a:xfrm>
        </p:spPr>
        <p:txBody>
          <a:bodyPr/>
          <a:lstStyle/>
          <a:p>
            <a:r>
              <a:rPr lang="cs-CZ" dirty="0"/>
              <a:t>Technicko-ekonomická studie - význam</a:t>
            </a:r>
          </a:p>
        </p:txBody>
      </p:sp>
      <p:sp>
        <p:nvSpPr>
          <p:cNvPr id="5" name="Zástupný symbol pro obsah 2">
            <a:extLst>
              <a:ext uri="{FF2B5EF4-FFF2-40B4-BE49-F238E27FC236}">
                <a16:creationId xmlns:a16="http://schemas.microsoft.com/office/drawing/2014/main" id="{37F30E37-636F-4933-BEDF-6651DC6B8E25}"/>
              </a:ext>
            </a:extLst>
          </p:cNvPr>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11. Přednáška – Technicko-ekonomická studie</a:t>
            </a:r>
          </a:p>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5410291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813549"/>
            <a:ext cx="6768752" cy="375352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altLang="cs-CZ" sz="1400" dirty="0">
                <a:solidFill>
                  <a:srgbClr val="002060"/>
                </a:solidFill>
                <a:latin typeface="Times New Roman" panose="02020603050405020304" pitchFamily="18" charset="0"/>
                <a:cs typeface="Times New Roman" panose="02020603050405020304" pitchFamily="18" charset="0"/>
              </a:rPr>
              <a:t>Porovnání struktury technicko-ekonomické studie</a:t>
            </a:r>
          </a:p>
          <a:p>
            <a:endParaRPr lang="cs-CZ" altLang="cs-CZ" sz="1400" dirty="0">
              <a:solidFill>
                <a:srgbClr val="002060"/>
              </a:solidFill>
              <a:latin typeface="Times New Roman" panose="02020603050405020304" pitchFamily="18" charset="0"/>
              <a:cs typeface="Times New Roman" panose="02020603050405020304" pitchFamily="18" charset="0"/>
            </a:endParaRPr>
          </a:p>
          <a:p>
            <a:endParaRPr lang="cs-CZ" altLang="cs-CZ" sz="14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5544616" cy="507703"/>
          </a:xfrm>
        </p:spPr>
        <p:txBody>
          <a:bodyPr/>
          <a:lstStyle/>
          <a:p>
            <a:r>
              <a:rPr lang="cs-CZ" dirty="0"/>
              <a:t>Technicko-ekonomická studie - význam</a:t>
            </a:r>
          </a:p>
        </p:txBody>
      </p:sp>
      <p:sp>
        <p:nvSpPr>
          <p:cNvPr id="5" name="Zástupný symbol pro obsah 2">
            <a:extLst>
              <a:ext uri="{FF2B5EF4-FFF2-40B4-BE49-F238E27FC236}">
                <a16:creationId xmlns:a16="http://schemas.microsoft.com/office/drawing/2014/main" id="{37F30E37-636F-4933-BEDF-6651DC6B8E25}"/>
              </a:ext>
            </a:extLst>
          </p:cNvPr>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11. Přednáška – Technicko-ekonomická studie</a:t>
            </a:r>
          </a:p>
          <a:p>
            <a:pPr marL="0" indent="0">
              <a:buNone/>
            </a:pPr>
            <a:endParaRPr lang="cs-CZ" sz="1400" dirty="0">
              <a:solidFill>
                <a:srgbClr val="307871"/>
              </a:solidFill>
              <a:latin typeface="Enriqueta" panose="02000000000000000000" pitchFamily="2" charset="0"/>
            </a:endParaRPr>
          </a:p>
        </p:txBody>
      </p:sp>
      <p:sp>
        <p:nvSpPr>
          <p:cNvPr id="2" name="Obdélník 1">
            <a:extLst>
              <a:ext uri="{FF2B5EF4-FFF2-40B4-BE49-F238E27FC236}">
                <a16:creationId xmlns:a16="http://schemas.microsoft.com/office/drawing/2014/main" id="{08A69327-40DC-495A-A24F-D1187374D0B0}"/>
              </a:ext>
            </a:extLst>
          </p:cNvPr>
          <p:cNvSpPr/>
          <p:nvPr/>
        </p:nvSpPr>
        <p:spPr>
          <a:xfrm>
            <a:off x="412640" y="3776142"/>
            <a:ext cx="5263872" cy="246221"/>
          </a:xfrm>
          <a:prstGeom prst="rect">
            <a:avLst/>
          </a:prstGeom>
        </p:spPr>
        <p:txBody>
          <a:bodyPr wrap="square">
            <a:spAutoFit/>
          </a:bodyPr>
          <a:lstStyle/>
          <a:p>
            <a:r>
              <a:rPr lang="en-GB" sz="500" i="1" dirty="0" err="1"/>
              <a:t>Zdroj</a:t>
            </a:r>
            <a:r>
              <a:rPr lang="en-GB" sz="500" i="1" dirty="0"/>
              <a:t>: SIEBER, </a:t>
            </a:r>
            <a:r>
              <a:rPr lang="en-GB" sz="500" i="1" dirty="0" err="1"/>
              <a:t>Patrik</a:t>
            </a:r>
            <a:r>
              <a:rPr lang="en-GB" sz="500" i="1" dirty="0"/>
              <a:t>. </a:t>
            </a:r>
            <a:r>
              <a:rPr lang="en-GB" sz="500" i="1" dirty="0" err="1"/>
              <a:t>Studie</a:t>
            </a:r>
            <a:r>
              <a:rPr lang="en-GB" sz="500" i="1" dirty="0"/>
              <a:t> </a:t>
            </a:r>
            <a:r>
              <a:rPr lang="en-GB" sz="500" i="1" dirty="0" err="1"/>
              <a:t>proveditelnosti</a:t>
            </a:r>
            <a:r>
              <a:rPr lang="en-GB" sz="500" i="1" dirty="0"/>
              <a:t>: </a:t>
            </a:r>
            <a:r>
              <a:rPr lang="en-GB" sz="500" i="1" dirty="0" err="1"/>
              <a:t>Metodická</a:t>
            </a:r>
            <a:r>
              <a:rPr lang="en-GB" sz="500" i="1" dirty="0"/>
              <a:t> </a:t>
            </a:r>
            <a:r>
              <a:rPr lang="en-GB" sz="500" i="1" dirty="0" err="1"/>
              <a:t>příručka</a:t>
            </a:r>
            <a:r>
              <a:rPr lang="en-GB" sz="500" i="1" dirty="0"/>
              <a:t> [online]. 2004 [cit. 2014-04-10]. </a:t>
            </a:r>
            <a:r>
              <a:rPr lang="en-GB" sz="500" i="1" dirty="0" err="1"/>
              <a:t>Dostupné</a:t>
            </a:r>
            <a:r>
              <a:rPr lang="en-GB" sz="500" i="1" dirty="0"/>
              <a:t> z: www.pardubickykraj.cz/viewDocument.asp?document=4510 a FOTR, </a:t>
            </a:r>
            <a:r>
              <a:rPr lang="en-GB" sz="500" i="1" dirty="0" err="1"/>
              <a:t>Jiří</a:t>
            </a:r>
            <a:r>
              <a:rPr lang="en-GB" sz="500" i="1" dirty="0"/>
              <a:t> a Ivan SOUČEK. </a:t>
            </a:r>
            <a:r>
              <a:rPr lang="en-GB" sz="500" i="1" dirty="0" err="1"/>
              <a:t>Podnikatelský</a:t>
            </a:r>
            <a:r>
              <a:rPr lang="en-GB" sz="500" i="1" dirty="0"/>
              <a:t> </a:t>
            </a:r>
            <a:r>
              <a:rPr lang="en-GB" sz="500" i="1" dirty="0" err="1"/>
              <a:t>záměr</a:t>
            </a:r>
            <a:r>
              <a:rPr lang="en-GB" sz="500" i="1" dirty="0"/>
              <a:t> a </a:t>
            </a:r>
            <a:r>
              <a:rPr lang="en-GB" sz="500" i="1" dirty="0" err="1"/>
              <a:t>investiční</a:t>
            </a:r>
            <a:r>
              <a:rPr lang="en-GB" sz="500" i="1" dirty="0"/>
              <a:t> </a:t>
            </a:r>
            <a:r>
              <a:rPr lang="en-GB" sz="500" i="1" dirty="0" err="1"/>
              <a:t>rozhodování</a:t>
            </a:r>
            <a:r>
              <a:rPr lang="en-GB" sz="500" i="1" dirty="0"/>
              <a:t>. 1. </a:t>
            </a:r>
            <a:r>
              <a:rPr lang="en-GB" sz="500" i="1" dirty="0" err="1"/>
              <a:t>vyd</a:t>
            </a:r>
            <a:r>
              <a:rPr lang="en-GB" sz="500" i="1" dirty="0"/>
              <a:t>. Praha: </a:t>
            </a:r>
            <a:r>
              <a:rPr lang="en-GB" sz="500" i="1" dirty="0" err="1"/>
              <a:t>Grada</a:t>
            </a:r>
            <a:r>
              <a:rPr lang="en-GB" sz="500" i="1" dirty="0"/>
              <a:t>, 2005, s. 33. ISBN 8024709392. </a:t>
            </a:r>
          </a:p>
        </p:txBody>
      </p:sp>
      <p:pic>
        <p:nvPicPr>
          <p:cNvPr id="3" name="Obrázek 2">
            <a:extLst>
              <a:ext uri="{FF2B5EF4-FFF2-40B4-BE49-F238E27FC236}">
                <a16:creationId xmlns:a16="http://schemas.microsoft.com/office/drawing/2014/main" id="{10270664-3287-4988-B032-272FFE36BF4D}"/>
              </a:ext>
            </a:extLst>
          </p:cNvPr>
          <p:cNvPicPr>
            <a:picLocks noChangeAspect="1"/>
          </p:cNvPicPr>
          <p:nvPr/>
        </p:nvPicPr>
        <p:blipFill rotWithShape="1">
          <a:blip r:embed="rId3"/>
          <a:srcRect l="12908" t="24800" r="21651" b="15001"/>
          <a:stretch/>
        </p:blipFill>
        <p:spPr>
          <a:xfrm>
            <a:off x="412640" y="1059582"/>
            <a:ext cx="5148982" cy="2664296"/>
          </a:xfrm>
          <a:prstGeom prst="rect">
            <a:avLst/>
          </a:prstGeom>
        </p:spPr>
      </p:pic>
    </p:spTree>
    <p:extLst>
      <p:ext uri="{BB962C8B-B14F-4D97-AF65-F5344CB8AC3E}">
        <p14:creationId xmlns:p14="http://schemas.microsoft.com/office/powerpoint/2010/main" val="1735450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6768752" cy="375352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altLang="cs-CZ" sz="1400" dirty="0">
                <a:solidFill>
                  <a:srgbClr val="002060"/>
                </a:solidFill>
                <a:latin typeface="Times New Roman" panose="02020603050405020304" pitchFamily="18" charset="0"/>
                <a:cs typeface="Times New Roman" panose="02020603050405020304" pitchFamily="18" charset="0"/>
              </a:rPr>
              <a:t>Předinvestiční příprava</a:t>
            </a:r>
          </a:p>
          <a:p>
            <a:r>
              <a:rPr lang="cs-CZ" altLang="cs-CZ" sz="1400" dirty="0">
                <a:solidFill>
                  <a:srgbClr val="002060"/>
                </a:solidFill>
                <a:latin typeface="Times New Roman" panose="02020603050405020304" pitchFamily="18" charset="0"/>
                <a:cs typeface="Times New Roman" panose="02020603050405020304" pitchFamily="18" charset="0"/>
              </a:rPr>
              <a:t>identifikace a vyjasnění investičních příležitostí (výběr podnikatelské příležitosti)</a:t>
            </a:r>
          </a:p>
          <a:p>
            <a:endParaRPr lang="cs-CZ" altLang="cs-CZ" sz="1400" dirty="0">
              <a:solidFill>
                <a:srgbClr val="002060"/>
              </a:solidFill>
              <a:latin typeface="Times New Roman" panose="02020603050405020304" pitchFamily="18" charset="0"/>
              <a:cs typeface="Times New Roman" panose="02020603050405020304" pitchFamily="18" charset="0"/>
            </a:endParaRPr>
          </a:p>
          <a:p>
            <a:r>
              <a:rPr lang="cs-CZ" altLang="cs-CZ" sz="1400" dirty="0">
                <a:solidFill>
                  <a:srgbClr val="002060"/>
                </a:solidFill>
                <a:latin typeface="Times New Roman" panose="02020603050405020304" pitchFamily="18" charset="0"/>
                <a:cs typeface="Times New Roman" panose="02020603050405020304" pitchFamily="18" charset="0"/>
              </a:rPr>
              <a:t>předběžná technicko-ekonomická studie – z důvodu časové, personální, finanční</a:t>
            </a:r>
          </a:p>
          <a:p>
            <a:endParaRPr lang="cs-CZ" altLang="cs-CZ" sz="1400" dirty="0">
              <a:solidFill>
                <a:srgbClr val="002060"/>
              </a:solidFill>
              <a:latin typeface="Times New Roman" panose="02020603050405020304" pitchFamily="18" charset="0"/>
              <a:cs typeface="Times New Roman" panose="02020603050405020304" pitchFamily="18" charset="0"/>
            </a:endParaRPr>
          </a:p>
          <a:p>
            <a:r>
              <a:rPr lang="cs-CZ" altLang="cs-CZ" sz="1400" dirty="0">
                <a:solidFill>
                  <a:srgbClr val="002060"/>
                </a:solidFill>
                <a:latin typeface="Times New Roman" panose="02020603050405020304" pitchFamily="18" charset="0"/>
                <a:cs typeface="Times New Roman" panose="02020603050405020304" pitchFamily="18" charset="0"/>
              </a:rPr>
              <a:t>náročnosti – pro ověření realizace a pokračování v projektu, zahrnuty různé varianty projektu </a:t>
            </a:r>
          </a:p>
          <a:p>
            <a:endParaRPr lang="cs-CZ" altLang="cs-CZ" sz="1400" dirty="0">
              <a:solidFill>
                <a:srgbClr val="002060"/>
              </a:solidFill>
              <a:latin typeface="Times New Roman" panose="02020603050405020304" pitchFamily="18" charset="0"/>
              <a:cs typeface="Times New Roman" panose="02020603050405020304" pitchFamily="18" charset="0"/>
            </a:endParaRPr>
          </a:p>
          <a:p>
            <a:r>
              <a:rPr lang="cs-CZ" altLang="cs-CZ" sz="1400" dirty="0">
                <a:solidFill>
                  <a:srgbClr val="002060"/>
                </a:solidFill>
                <a:latin typeface="Times New Roman" panose="02020603050405020304" pitchFamily="18" charset="0"/>
                <a:cs typeface="Times New Roman" panose="02020603050405020304" pitchFamily="18" charset="0"/>
              </a:rPr>
              <a:t>prováděcí technicko-ekonomická studie s výrokem o realizaci či zamítnutí daného projektu.</a:t>
            </a:r>
          </a:p>
          <a:p>
            <a:endParaRPr lang="cs-CZ" altLang="cs-CZ" sz="1400" dirty="0">
              <a:solidFill>
                <a:srgbClr val="002060"/>
              </a:solidFill>
              <a:latin typeface="Times New Roman" panose="02020603050405020304" pitchFamily="18" charset="0"/>
              <a:cs typeface="Times New Roman" panose="02020603050405020304" pitchFamily="18" charset="0"/>
            </a:endParaRPr>
          </a:p>
          <a:p>
            <a:endParaRPr lang="cs-CZ" altLang="cs-CZ" sz="1400" dirty="0">
              <a:solidFill>
                <a:srgbClr val="002060"/>
              </a:solidFill>
              <a:latin typeface="Times New Roman" panose="02020603050405020304" pitchFamily="18" charset="0"/>
              <a:cs typeface="Times New Roman" panose="02020603050405020304" pitchFamily="18" charset="0"/>
            </a:endParaRPr>
          </a:p>
          <a:p>
            <a:endParaRPr lang="cs-CZ" altLang="cs-CZ" sz="1400" dirty="0">
              <a:solidFill>
                <a:srgbClr val="002060"/>
              </a:solidFill>
              <a:latin typeface="Times New Roman" panose="02020603050405020304" pitchFamily="18" charset="0"/>
              <a:cs typeface="Times New Roman" panose="02020603050405020304" pitchFamily="18" charset="0"/>
            </a:endParaRPr>
          </a:p>
          <a:p>
            <a:endParaRPr lang="cs-CZ" altLang="cs-CZ" sz="14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5616624" cy="507703"/>
          </a:xfrm>
        </p:spPr>
        <p:txBody>
          <a:bodyPr/>
          <a:lstStyle/>
          <a:p>
            <a:r>
              <a:rPr lang="cs-CZ" dirty="0"/>
              <a:t>Technicko-ekonomická studie - význam</a:t>
            </a:r>
          </a:p>
        </p:txBody>
      </p:sp>
      <p:sp>
        <p:nvSpPr>
          <p:cNvPr id="5" name="Zástupný symbol pro obsah 2">
            <a:extLst>
              <a:ext uri="{FF2B5EF4-FFF2-40B4-BE49-F238E27FC236}">
                <a16:creationId xmlns:a16="http://schemas.microsoft.com/office/drawing/2014/main" id="{37F30E37-636F-4933-BEDF-6651DC6B8E25}"/>
              </a:ext>
            </a:extLst>
          </p:cNvPr>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11. Přednáška – Technicko-ekonomická studie</a:t>
            </a:r>
          </a:p>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109989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6768752" cy="375352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altLang="cs-CZ" sz="1400" b="1" dirty="0">
                <a:solidFill>
                  <a:srgbClr val="002060"/>
                </a:solidFill>
                <a:latin typeface="Times New Roman" panose="02020603050405020304" pitchFamily="18" charset="0"/>
                <a:cs typeface="Times New Roman" panose="02020603050405020304" pitchFamily="18" charset="0"/>
              </a:rPr>
              <a:t>Předběžná technicko-ekonomická studie </a:t>
            </a:r>
            <a:r>
              <a:rPr lang="cs-CZ" altLang="cs-CZ" sz="1400" dirty="0">
                <a:solidFill>
                  <a:srgbClr val="002060"/>
                </a:solidFill>
                <a:latin typeface="Times New Roman" panose="02020603050405020304" pitchFamily="18" charset="0"/>
                <a:cs typeface="Times New Roman" panose="02020603050405020304" pitchFamily="18" charset="0"/>
              </a:rPr>
              <a:t>– posuzování variant z hledisek: </a:t>
            </a:r>
          </a:p>
          <a:p>
            <a:r>
              <a:rPr lang="cs-CZ" altLang="cs-CZ" sz="1400" dirty="0">
                <a:solidFill>
                  <a:srgbClr val="002060"/>
                </a:solidFill>
                <a:latin typeface="Times New Roman" panose="02020603050405020304" pitchFamily="18" charset="0"/>
                <a:cs typeface="Times New Roman" panose="02020603050405020304" pitchFamily="18" charset="0"/>
              </a:rPr>
              <a:t>strategie firmy a věcná náplň projektu,</a:t>
            </a:r>
          </a:p>
          <a:p>
            <a:r>
              <a:rPr lang="cs-CZ" altLang="cs-CZ" sz="1400" dirty="0">
                <a:solidFill>
                  <a:srgbClr val="002060"/>
                </a:solidFill>
                <a:latin typeface="Times New Roman" panose="02020603050405020304" pitchFamily="18" charset="0"/>
                <a:cs typeface="Times New Roman" panose="02020603050405020304" pitchFamily="18" charset="0"/>
              </a:rPr>
              <a:t>marketingová strategie,</a:t>
            </a:r>
          </a:p>
          <a:p>
            <a:r>
              <a:rPr lang="cs-CZ" altLang="cs-CZ" sz="1400" dirty="0">
                <a:solidFill>
                  <a:srgbClr val="002060"/>
                </a:solidFill>
                <a:latin typeface="Times New Roman" panose="02020603050405020304" pitchFamily="18" charset="0"/>
                <a:cs typeface="Times New Roman" panose="02020603050405020304" pitchFamily="18" charset="0"/>
              </a:rPr>
              <a:t>základní suroviny a materiály,</a:t>
            </a:r>
          </a:p>
          <a:p>
            <a:r>
              <a:rPr lang="cs-CZ" altLang="cs-CZ" sz="1400" dirty="0">
                <a:solidFill>
                  <a:srgbClr val="002060"/>
                </a:solidFill>
                <a:latin typeface="Times New Roman" panose="02020603050405020304" pitchFamily="18" charset="0"/>
                <a:cs typeface="Times New Roman" panose="02020603050405020304" pitchFamily="18" charset="0"/>
              </a:rPr>
              <a:t>prostorové umístění projektu,</a:t>
            </a:r>
          </a:p>
          <a:p>
            <a:r>
              <a:rPr lang="cs-CZ" altLang="cs-CZ" sz="1400" dirty="0">
                <a:solidFill>
                  <a:srgbClr val="002060"/>
                </a:solidFill>
                <a:latin typeface="Times New Roman" panose="02020603050405020304" pitchFamily="18" charset="0"/>
                <a:cs typeface="Times New Roman" panose="02020603050405020304" pitchFamily="18" charset="0"/>
              </a:rPr>
              <a:t>technologický proces a výrobní zařízení,</a:t>
            </a:r>
          </a:p>
          <a:p>
            <a:r>
              <a:rPr lang="cs-CZ" altLang="cs-CZ" sz="1400" dirty="0">
                <a:solidFill>
                  <a:srgbClr val="002060"/>
                </a:solidFill>
                <a:latin typeface="Times New Roman" panose="02020603050405020304" pitchFamily="18" charset="0"/>
                <a:cs typeface="Times New Roman" panose="02020603050405020304" pitchFamily="18" charset="0"/>
              </a:rPr>
              <a:t>personální a mzdové záležitosti,</a:t>
            </a:r>
          </a:p>
          <a:p>
            <a:r>
              <a:rPr lang="cs-CZ" altLang="cs-CZ" sz="1400" dirty="0">
                <a:solidFill>
                  <a:srgbClr val="002060"/>
                </a:solidFill>
                <a:latin typeface="Times New Roman" panose="02020603050405020304" pitchFamily="18" charset="0"/>
                <a:cs typeface="Times New Roman" panose="02020603050405020304" pitchFamily="18" charset="0"/>
              </a:rPr>
              <a:t>organizační uspořádání budoucí výrobní jednotky (poskytovatele služeb),</a:t>
            </a:r>
          </a:p>
          <a:p>
            <a:r>
              <a:rPr lang="cs-CZ" altLang="cs-CZ" sz="1400" dirty="0">
                <a:solidFill>
                  <a:srgbClr val="002060"/>
                </a:solidFill>
                <a:latin typeface="Times New Roman" panose="02020603050405020304" pitchFamily="18" charset="0"/>
                <a:cs typeface="Times New Roman" panose="02020603050405020304" pitchFamily="18" charset="0"/>
              </a:rPr>
              <a:t>plán realizace projektu a jeho rozpočet.</a:t>
            </a:r>
          </a:p>
          <a:p>
            <a:endParaRPr lang="cs-CZ" altLang="cs-CZ" sz="1400" dirty="0">
              <a:solidFill>
                <a:srgbClr val="002060"/>
              </a:solidFill>
              <a:latin typeface="Times New Roman" panose="02020603050405020304" pitchFamily="18" charset="0"/>
              <a:cs typeface="Times New Roman" panose="02020603050405020304" pitchFamily="18" charset="0"/>
            </a:endParaRPr>
          </a:p>
          <a:p>
            <a:pPr marL="0" indent="0">
              <a:buNone/>
            </a:pPr>
            <a:r>
              <a:rPr lang="cs-CZ" altLang="cs-CZ" sz="1400" b="1" dirty="0">
                <a:solidFill>
                  <a:srgbClr val="002060"/>
                </a:solidFill>
                <a:latin typeface="Times New Roman" panose="02020603050405020304" pitchFamily="18" charset="0"/>
                <a:cs typeface="Times New Roman" panose="02020603050405020304" pitchFamily="18" charset="0"/>
              </a:rPr>
              <a:t>Výstupem</a:t>
            </a:r>
            <a:r>
              <a:rPr lang="cs-CZ" altLang="cs-CZ" sz="1400" dirty="0">
                <a:solidFill>
                  <a:srgbClr val="002060"/>
                </a:solidFill>
                <a:latin typeface="Times New Roman" panose="02020603050405020304" pitchFamily="18" charset="0"/>
                <a:cs typeface="Times New Roman" panose="02020603050405020304" pitchFamily="18" charset="0"/>
              </a:rPr>
              <a:t> je rozhodnutí:</a:t>
            </a:r>
          </a:p>
          <a:p>
            <a:r>
              <a:rPr lang="cs-CZ" altLang="cs-CZ" sz="1400" dirty="0">
                <a:solidFill>
                  <a:srgbClr val="002060"/>
                </a:solidFill>
                <a:latin typeface="Times New Roman" panose="02020603050405020304" pitchFamily="18" charset="0"/>
                <a:cs typeface="Times New Roman" panose="02020603050405020304" pitchFamily="18" charset="0"/>
              </a:rPr>
              <a:t>pokračování v dalším kroku tj. zpracování technicko-ekonomické studie,</a:t>
            </a:r>
          </a:p>
          <a:p>
            <a:r>
              <a:rPr lang="cs-CZ" altLang="cs-CZ" sz="1400" dirty="0">
                <a:solidFill>
                  <a:srgbClr val="002060"/>
                </a:solidFill>
                <a:latin typeface="Times New Roman" panose="02020603050405020304" pitchFamily="18" charset="0"/>
                <a:cs typeface="Times New Roman" panose="02020603050405020304" pitchFamily="18" charset="0"/>
              </a:rPr>
              <a:t>zamítnutí projektu již v této fázi a zastavení dalších prací,</a:t>
            </a:r>
          </a:p>
          <a:p>
            <a:r>
              <a:rPr lang="cs-CZ" altLang="cs-CZ" sz="1400" dirty="0">
                <a:solidFill>
                  <a:srgbClr val="002060"/>
                </a:solidFill>
                <a:latin typeface="Times New Roman" panose="02020603050405020304" pitchFamily="18" charset="0"/>
                <a:cs typeface="Times New Roman" panose="02020603050405020304" pitchFamily="18" charset="0"/>
              </a:rPr>
              <a:t>rozhodnutí o realizační fázi.</a:t>
            </a:r>
          </a:p>
          <a:p>
            <a:endParaRPr lang="cs-CZ" altLang="cs-CZ" sz="1400" dirty="0">
              <a:solidFill>
                <a:srgbClr val="002060"/>
              </a:solidFill>
              <a:latin typeface="Times New Roman" panose="02020603050405020304" pitchFamily="18" charset="0"/>
              <a:cs typeface="Times New Roman" panose="02020603050405020304" pitchFamily="18" charset="0"/>
            </a:endParaRPr>
          </a:p>
          <a:p>
            <a:endParaRPr lang="cs-CZ" altLang="cs-CZ" sz="1400" dirty="0">
              <a:solidFill>
                <a:srgbClr val="002060"/>
              </a:solidFill>
              <a:latin typeface="Times New Roman" panose="02020603050405020304" pitchFamily="18" charset="0"/>
              <a:cs typeface="Times New Roman" panose="02020603050405020304" pitchFamily="18" charset="0"/>
            </a:endParaRPr>
          </a:p>
          <a:p>
            <a:endParaRPr lang="cs-CZ" altLang="cs-CZ" sz="1400" dirty="0">
              <a:solidFill>
                <a:srgbClr val="002060"/>
              </a:solidFill>
              <a:latin typeface="Times New Roman" panose="02020603050405020304" pitchFamily="18" charset="0"/>
              <a:cs typeface="Times New Roman" panose="02020603050405020304" pitchFamily="18" charset="0"/>
            </a:endParaRPr>
          </a:p>
          <a:p>
            <a:endParaRPr lang="cs-CZ" altLang="cs-CZ" sz="14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5616624" cy="507703"/>
          </a:xfrm>
        </p:spPr>
        <p:txBody>
          <a:bodyPr/>
          <a:lstStyle/>
          <a:p>
            <a:r>
              <a:rPr lang="cs-CZ" dirty="0"/>
              <a:t>Technicko-ekonomická studie - význam</a:t>
            </a:r>
          </a:p>
        </p:txBody>
      </p:sp>
      <p:sp>
        <p:nvSpPr>
          <p:cNvPr id="5" name="Zástupný symbol pro obsah 2">
            <a:extLst>
              <a:ext uri="{FF2B5EF4-FFF2-40B4-BE49-F238E27FC236}">
                <a16:creationId xmlns:a16="http://schemas.microsoft.com/office/drawing/2014/main" id="{37F30E37-636F-4933-BEDF-6651DC6B8E25}"/>
              </a:ext>
            </a:extLst>
          </p:cNvPr>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11. Přednáška – Technicko-ekonomická studie</a:t>
            </a:r>
          </a:p>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7694042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6768752" cy="3753520"/>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altLang="cs-CZ" sz="1400" dirty="0">
                <a:solidFill>
                  <a:srgbClr val="002060"/>
                </a:solidFill>
                <a:latin typeface="Times New Roman" panose="02020603050405020304" pitchFamily="18" charset="0"/>
                <a:cs typeface="Times New Roman" panose="02020603050405020304" pitchFamily="18" charset="0"/>
              </a:rPr>
              <a:t>Cílem technicko-ekonomické studie je </a:t>
            </a:r>
            <a:r>
              <a:rPr lang="cs-CZ" altLang="cs-CZ" sz="1400" b="1" dirty="0">
                <a:solidFill>
                  <a:srgbClr val="002060"/>
                </a:solidFill>
                <a:latin typeface="Times New Roman" panose="02020603050405020304" pitchFamily="18" charset="0"/>
                <a:cs typeface="Times New Roman" panose="02020603050405020304" pitchFamily="18" charset="0"/>
              </a:rPr>
              <a:t>detailní rozpracování technických, ekonomických, finančních, manažerských a jiných aspektů podnikatelského projektu</a:t>
            </a:r>
            <a:r>
              <a:rPr lang="cs-CZ" altLang="cs-CZ" sz="1400" dirty="0">
                <a:solidFill>
                  <a:srgbClr val="002060"/>
                </a:solidFill>
                <a:latin typeface="Times New Roman" panose="02020603050405020304" pitchFamily="18" charset="0"/>
                <a:cs typeface="Times New Roman" panose="02020603050405020304" pitchFamily="18" charset="0"/>
              </a:rPr>
              <a:t>.</a:t>
            </a:r>
          </a:p>
          <a:p>
            <a:endParaRPr lang="cs-CZ" altLang="cs-CZ" sz="1400" dirty="0">
              <a:solidFill>
                <a:srgbClr val="002060"/>
              </a:solidFill>
              <a:latin typeface="Times New Roman" panose="02020603050405020304" pitchFamily="18" charset="0"/>
              <a:cs typeface="Times New Roman" panose="02020603050405020304" pitchFamily="18" charset="0"/>
            </a:endParaRPr>
          </a:p>
          <a:p>
            <a:pPr marL="0" indent="0">
              <a:buNone/>
            </a:pPr>
            <a:r>
              <a:rPr lang="cs-CZ" altLang="cs-CZ" sz="1400" b="1" dirty="0">
                <a:solidFill>
                  <a:srgbClr val="002060"/>
                </a:solidFill>
                <a:latin typeface="Times New Roman" panose="02020603050405020304" pitchFamily="18" charset="0"/>
                <a:cs typeface="Times New Roman" panose="02020603050405020304" pitchFamily="18" charset="0"/>
              </a:rPr>
              <a:t>Technicko-ekonomická studie (závěrečná fáze předinvestiční přípravy)</a:t>
            </a:r>
            <a:r>
              <a:rPr lang="cs-CZ" altLang="cs-CZ" sz="1400" dirty="0">
                <a:solidFill>
                  <a:srgbClr val="002060"/>
                </a:solidFill>
                <a:latin typeface="Times New Roman" panose="02020603050405020304" pitchFamily="18" charset="0"/>
                <a:cs typeface="Times New Roman" panose="02020603050405020304" pitchFamily="18" charset="0"/>
              </a:rPr>
              <a:t>, hlavní oblasti:</a:t>
            </a:r>
          </a:p>
          <a:p>
            <a:r>
              <a:rPr lang="cs-CZ" altLang="cs-CZ" sz="1400" dirty="0">
                <a:solidFill>
                  <a:srgbClr val="002060"/>
                </a:solidFill>
                <a:latin typeface="Times New Roman" panose="02020603050405020304" pitchFamily="18" charset="0"/>
                <a:cs typeface="Times New Roman" panose="02020603050405020304" pitchFamily="18" charset="0"/>
              </a:rPr>
              <a:t>výsledky analýzy trhu a marketingová strategie,</a:t>
            </a:r>
          </a:p>
          <a:p>
            <a:r>
              <a:rPr lang="cs-CZ" altLang="cs-CZ" sz="1400" dirty="0">
                <a:solidFill>
                  <a:srgbClr val="002060"/>
                </a:solidFill>
                <a:latin typeface="Times New Roman" panose="02020603050405020304" pitchFamily="18" charset="0"/>
                <a:cs typeface="Times New Roman" panose="02020603050405020304" pitchFamily="18" charset="0"/>
              </a:rPr>
              <a:t>velikost výrobní jednotky a kapacita trhu,</a:t>
            </a:r>
          </a:p>
          <a:p>
            <a:r>
              <a:rPr lang="cs-CZ" altLang="cs-CZ" sz="1400" dirty="0">
                <a:solidFill>
                  <a:srgbClr val="002060"/>
                </a:solidFill>
                <a:latin typeface="Times New Roman" panose="02020603050405020304" pitchFamily="18" charset="0"/>
                <a:cs typeface="Times New Roman" panose="02020603050405020304" pitchFamily="18" charset="0"/>
              </a:rPr>
              <a:t>potřebné materiálové a energetické vstupy,</a:t>
            </a:r>
          </a:p>
          <a:p>
            <a:r>
              <a:rPr lang="cs-CZ" altLang="cs-CZ" sz="1400" dirty="0">
                <a:solidFill>
                  <a:srgbClr val="002060"/>
                </a:solidFill>
                <a:latin typeface="Times New Roman" panose="02020603050405020304" pitchFamily="18" charset="0"/>
                <a:cs typeface="Times New Roman" panose="02020603050405020304" pitchFamily="18" charset="0"/>
              </a:rPr>
              <a:t>lokalizace výrobní jednotky,</a:t>
            </a:r>
          </a:p>
          <a:p>
            <a:r>
              <a:rPr lang="cs-CZ" altLang="cs-CZ" sz="1400" dirty="0">
                <a:solidFill>
                  <a:srgbClr val="002060"/>
                </a:solidFill>
                <a:latin typeface="Times New Roman" panose="02020603050405020304" pitchFamily="18" charset="0"/>
                <a:cs typeface="Times New Roman" panose="02020603050405020304" pitchFamily="18" charset="0"/>
              </a:rPr>
              <a:t>technické a technologické parametry projektu,</a:t>
            </a:r>
          </a:p>
          <a:p>
            <a:r>
              <a:rPr lang="cs-CZ" altLang="cs-CZ" sz="1400" dirty="0">
                <a:solidFill>
                  <a:srgbClr val="002060"/>
                </a:solidFill>
                <a:latin typeface="Times New Roman" panose="02020603050405020304" pitchFamily="18" charset="0"/>
                <a:cs typeface="Times New Roman" panose="02020603050405020304" pitchFamily="18" charset="0"/>
              </a:rPr>
              <a:t>pracovní síly, množství a kvalita,</a:t>
            </a:r>
          </a:p>
          <a:p>
            <a:r>
              <a:rPr lang="cs-CZ" altLang="cs-CZ" sz="1400" dirty="0">
                <a:solidFill>
                  <a:srgbClr val="002060"/>
                </a:solidFill>
                <a:latin typeface="Times New Roman" panose="02020603050405020304" pitchFamily="18" charset="0"/>
                <a:cs typeface="Times New Roman" panose="02020603050405020304" pitchFamily="18" charset="0"/>
              </a:rPr>
              <a:t>projekt organizační struktury,</a:t>
            </a:r>
          </a:p>
          <a:p>
            <a:r>
              <a:rPr lang="cs-CZ" altLang="cs-CZ" sz="1400" dirty="0">
                <a:solidFill>
                  <a:srgbClr val="002060"/>
                </a:solidFill>
                <a:latin typeface="Times New Roman" panose="02020603050405020304" pitchFamily="18" charset="0"/>
                <a:cs typeface="Times New Roman" panose="02020603050405020304" pitchFamily="18" charset="0"/>
              </a:rPr>
              <a:t>finančně-ekonomické hodnocení a analýza,</a:t>
            </a:r>
          </a:p>
          <a:p>
            <a:r>
              <a:rPr lang="cs-CZ" altLang="cs-CZ" sz="1400" dirty="0">
                <a:solidFill>
                  <a:srgbClr val="002060"/>
                </a:solidFill>
                <a:latin typeface="Times New Roman" panose="02020603050405020304" pitchFamily="18" charset="0"/>
                <a:cs typeface="Times New Roman" panose="02020603050405020304" pitchFamily="18" charset="0"/>
              </a:rPr>
              <a:t>vyhodnocení rizika projektu,</a:t>
            </a:r>
          </a:p>
          <a:p>
            <a:r>
              <a:rPr lang="cs-CZ" altLang="cs-CZ" sz="1400" dirty="0">
                <a:solidFill>
                  <a:srgbClr val="002060"/>
                </a:solidFill>
                <a:latin typeface="Times New Roman" panose="02020603050405020304" pitchFamily="18" charset="0"/>
                <a:cs typeface="Times New Roman" panose="02020603050405020304" pitchFamily="18" charset="0"/>
              </a:rPr>
              <a:t>časový plán realizace.</a:t>
            </a:r>
          </a:p>
          <a:p>
            <a:endParaRPr lang="cs-CZ" altLang="cs-CZ" sz="1400" dirty="0">
              <a:solidFill>
                <a:srgbClr val="002060"/>
              </a:solidFill>
              <a:latin typeface="Times New Roman" panose="02020603050405020304" pitchFamily="18" charset="0"/>
              <a:cs typeface="Times New Roman" panose="02020603050405020304" pitchFamily="18" charset="0"/>
            </a:endParaRPr>
          </a:p>
          <a:p>
            <a:endParaRPr lang="cs-CZ" altLang="cs-CZ" sz="1400" dirty="0">
              <a:solidFill>
                <a:srgbClr val="002060"/>
              </a:solidFill>
              <a:latin typeface="Times New Roman" panose="02020603050405020304" pitchFamily="18" charset="0"/>
              <a:cs typeface="Times New Roman" panose="02020603050405020304" pitchFamily="18" charset="0"/>
            </a:endParaRPr>
          </a:p>
          <a:p>
            <a:endParaRPr lang="cs-CZ" altLang="cs-CZ" sz="1400" dirty="0">
              <a:solidFill>
                <a:srgbClr val="002060"/>
              </a:solidFill>
              <a:latin typeface="Times New Roman" panose="02020603050405020304" pitchFamily="18" charset="0"/>
              <a:cs typeface="Times New Roman" panose="02020603050405020304" pitchFamily="18" charset="0"/>
            </a:endParaRPr>
          </a:p>
          <a:p>
            <a:endParaRPr lang="cs-CZ" altLang="cs-CZ" sz="14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5616624" cy="507703"/>
          </a:xfrm>
        </p:spPr>
        <p:txBody>
          <a:bodyPr/>
          <a:lstStyle/>
          <a:p>
            <a:r>
              <a:rPr lang="cs-CZ" dirty="0"/>
              <a:t>Technicko-ekonomická studie - význam</a:t>
            </a:r>
          </a:p>
        </p:txBody>
      </p:sp>
      <p:sp>
        <p:nvSpPr>
          <p:cNvPr id="5" name="Zástupný symbol pro obsah 2">
            <a:extLst>
              <a:ext uri="{FF2B5EF4-FFF2-40B4-BE49-F238E27FC236}">
                <a16:creationId xmlns:a16="http://schemas.microsoft.com/office/drawing/2014/main" id="{37F30E37-636F-4933-BEDF-6651DC6B8E25}"/>
              </a:ext>
            </a:extLst>
          </p:cNvPr>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11. Přednáška – Technicko-ekonomická studie</a:t>
            </a:r>
          </a:p>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5880539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6768752" cy="3753520"/>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altLang="cs-CZ" sz="1400" dirty="0">
                <a:solidFill>
                  <a:srgbClr val="002060"/>
                </a:solidFill>
                <a:latin typeface="Times New Roman" panose="02020603050405020304" pitchFamily="18" charset="0"/>
                <a:cs typeface="Times New Roman" panose="02020603050405020304" pitchFamily="18" charset="0"/>
              </a:rPr>
              <a:t>Poznání trhu, analýza a prognóza poptávky, vyjasnění konkurenční situace tvoří východiska pro koncipování marketingové strategie projektu.</a:t>
            </a:r>
          </a:p>
          <a:p>
            <a:endParaRPr lang="cs-CZ" altLang="cs-CZ" sz="1400" dirty="0">
              <a:solidFill>
                <a:srgbClr val="002060"/>
              </a:solidFill>
              <a:latin typeface="Times New Roman" panose="02020603050405020304" pitchFamily="18" charset="0"/>
              <a:cs typeface="Times New Roman" panose="02020603050405020304" pitchFamily="18" charset="0"/>
            </a:endParaRPr>
          </a:p>
          <a:p>
            <a:r>
              <a:rPr lang="cs-CZ" altLang="cs-CZ" sz="1400" dirty="0">
                <a:solidFill>
                  <a:srgbClr val="002060"/>
                </a:solidFill>
                <a:latin typeface="Times New Roman" panose="02020603050405020304" pitchFamily="18" charset="0"/>
                <a:cs typeface="Times New Roman" panose="02020603050405020304" pitchFamily="18" charset="0"/>
              </a:rPr>
              <a:t>Mezi nejvýznamnější aspekty technicko-ekonomické studie projektu patří marketingový výzkum, strategie podniku, jejíž nedílnou součástí je marketingová strategie a marketingové nástroje.</a:t>
            </a:r>
          </a:p>
          <a:p>
            <a:endParaRPr lang="cs-CZ" altLang="cs-CZ" sz="1400" dirty="0">
              <a:solidFill>
                <a:srgbClr val="002060"/>
              </a:solidFill>
              <a:latin typeface="Times New Roman" panose="02020603050405020304" pitchFamily="18" charset="0"/>
              <a:cs typeface="Times New Roman" panose="02020603050405020304" pitchFamily="18" charset="0"/>
            </a:endParaRPr>
          </a:p>
          <a:p>
            <a:pPr marL="0" indent="0">
              <a:buNone/>
            </a:pPr>
            <a:r>
              <a:rPr lang="cs-CZ" altLang="cs-CZ" sz="1400" dirty="0">
                <a:solidFill>
                  <a:srgbClr val="002060"/>
                </a:solidFill>
                <a:latin typeface="Times New Roman" panose="02020603050405020304" pitchFamily="18" charset="0"/>
                <a:cs typeface="Times New Roman" panose="02020603050405020304" pitchFamily="18" charset="0"/>
              </a:rPr>
              <a:t>Po získání marketingových informací je dále v rámci zpracování této složky technicko-ekonomické studie projektu třeba:</a:t>
            </a:r>
          </a:p>
          <a:p>
            <a:r>
              <a:rPr lang="cs-CZ" altLang="cs-CZ" sz="1400" dirty="0">
                <a:solidFill>
                  <a:srgbClr val="002060"/>
                </a:solidFill>
                <a:latin typeface="Times New Roman" panose="02020603050405020304" pitchFamily="18" charset="0"/>
                <a:cs typeface="Times New Roman" panose="02020603050405020304" pitchFamily="18" charset="0"/>
              </a:rPr>
              <a:t>stanovit cílový trh projektu</a:t>
            </a:r>
          </a:p>
          <a:p>
            <a:r>
              <a:rPr lang="cs-CZ" altLang="cs-CZ" sz="1400" dirty="0">
                <a:solidFill>
                  <a:srgbClr val="002060"/>
                </a:solidFill>
                <a:latin typeface="Times New Roman" panose="02020603050405020304" pitchFamily="18" charset="0"/>
                <a:cs typeface="Times New Roman" panose="02020603050405020304" pitchFamily="18" charset="0"/>
              </a:rPr>
              <a:t>provést analýzu zákazníků</a:t>
            </a:r>
          </a:p>
          <a:p>
            <a:r>
              <a:rPr lang="cs-CZ" altLang="cs-CZ" sz="1400" dirty="0">
                <a:solidFill>
                  <a:srgbClr val="002060"/>
                </a:solidFill>
                <a:latin typeface="Times New Roman" panose="02020603050405020304" pitchFamily="18" charset="0"/>
                <a:cs typeface="Times New Roman" panose="02020603050405020304" pitchFamily="18" charset="0"/>
              </a:rPr>
              <a:t>definovat segmenty trhu</a:t>
            </a:r>
          </a:p>
          <a:p>
            <a:r>
              <a:rPr lang="cs-CZ" altLang="cs-CZ" sz="1400" dirty="0">
                <a:solidFill>
                  <a:srgbClr val="002060"/>
                </a:solidFill>
                <a:latin typeface="Times New Roman" panose="02020603050405020304" pitchFamily="18" charset="0"/>
                <a:cs typeface="Times New Roman" panose="02020603050405020304" pitchFamily="18" charset="0"/>
              </a:rPr>
              <a:t>provést analýzu tržní konkurence</a:t>
            </a:r>
          </a:p>
          <a:p>
            <a:r>
              <a:rPr lang="cs-CZ" altLang="cs-CZ" sz="1400" dirty="0">
                <a:solidFill>
                  <a:srgbClr val="002060"/>
                </a:solidFill>
                <a:latin typeface="Times New Roman" panose="02020603050405020304" pitchFamily="18" charset="0"/>
                <a:cs typeface="Times New Roman" panose="02020603050405020304" pitchFamily="18" charset="0"/>
              </a:rPr>
              <a:t>provést analýzu distribučních kanálů</a:t>
            </a:r>
          </a:p>
          <a:p>
            <a:r>
              <a:rPr lang="cs-CZ" altLang="cs-CZ" sz="1400" dirty="0">
                <a:solidFill>
                  <a:srgbClr val="002060"/>
                </a:solidFill>
                <a:latin typeface="Times New Roman" panose="02020603050405020304" pitchFamily="18" charset="0"/>
                <a:cs typeface="Times New Roman" panose="02020603050405020304" pitchFamily="18" charset="0"/>
              </a:rPr>
              <a:t>provést analýzu odvětví</a:t>
            </a:r>
          </a:p>
          <a:p>
            <a:r>
              <a:rPr lang="cs-CZ" altLang="cs-CZ" sz="1400" dirty="0">
                <a:solidFill>
                  <a:srgbClr val="002060"/>
                </a:solidFill>
                <a:latin typeface="Times New Roman" panose="02020603050405020304" pitchFamily="18" charset="0"/>
                <a:cs typeface="Times New Roman" panose="02020603050405020304" pitchFamily="18" charset="0"/>
              </a:rPr>
              <a:t>odhadnout budoucí vývoj poptávky</a:t>
            </a:r>
          </a:p>
          <a:p>
            <a:endParaRPr lang="cs-CZ" altLang="cs-CZ" sz="1400" dirty="0">
              <a:solidFill>
                <a:srgbClr val="002060"/>
              </a:solidFill>
              <a:latin typeface="Times New Roman" panose="02020603050405020304" pitchFamily="18" charset="0"/>
              <a:cs typeface="Times New Roman" panose="02020603050405020304" pitchFamily="18" charset="0"/>
            </a:endParaRPr>
          </a:p>
          <a:p>
            <a:pPr marL="0" indent="0">
              <a:buNone/>
            </a:pPr>
            <a:r>
              <a:rPr lang="cs-CZ" altLang="cs-CZ" sz="1400" dirty="0">
                <a:solidFill>
                  <a:srgbClr val="002060"/>
                </a:solidFill>
                <a:latin typeface="Times New Roman" panose="02020603050405020304" pitchFamily="18" charset="0"/>
                <a:cs typeface="Times New Roman" panose="02020603050405020304" pitchFamily="18" charset="0"/>
              </a:rPr>
              <a:t>Souhrn výsledků – identifikace tržních příležitostí a tržního rizika – formulace strategie.</a:t>
            </a:r>
          </a:p>
          <a:p>
            <a:endParaRPr lang="cs-CZ" altLang="cs-CZ" sz="1400" dirty="0">
              <a:solidFill>
                <a:srgbClr val="002060"/>
              </a:solidFill>
              <a:latin typeface="Times New Roman" panose="02020603050405020304" pitchFamily="18" charset="0"/>
              <a:cs typeface="Times New Roman" panose="02020603050405020304" pitchFamily="18" charset="0"/>
            </a:endParaRPr>
          </a:p>
          <a:p>
            <a:endParaRPr lang="cs-CZ" altLang="cs-CZ" sz="1400" dirty="0">
              <a:solidFill>
                <a:srgbClr val="002060"/>
              </a:solidFill>
              <a:latin typeface="Times New Roman" panose="02020603050405020304" pitchFamily="18" charset="0"/>
              <a:cs typeface="Times New Roman" panose="02020603050405020304" pitchFamily="18" charset="0"/>
            </a:endParaRPr>
          </a:p>
          <a:p>
            <a:endParaRPr lang="cs-CZ" altLang="cs-CZ" sz="14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5616624" cy="507703"/>
          </a:xfrm>
        </p:spPr>
        <p:txBody>
          <a:bodyPr/>
          <a:lstStyle/>
          <a:p>
            <a:r>
              <a:rPr lang="cs-CZ" dirty="0"/>
              <a:t>Analýza trhu a marketingová strategie</a:t>
            </a:r>
          </a:p>
        </p:txBody>
      </p:sp>
      <p:sp>
        <p:nvSpPr>
          <p:cNvPr id="5" name="Zástupný symbol pro obsah 2">
            <a:extLst>
              <a:ext uri="{FF2B5EF4-FFF2-40B4-BE49-F238E27FC236}">
                <a16:creationId xmlns:a16="http://schemas.microsoft.com/office/drawing/2014/main" id="{37F30E37-636F-4933-BEDF-6651DC6B8E25}"/>
              </a:ext>
            </a:extLst>
          </p:cNvPr>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11. Přednáška – Technicko-ekonomická studie</a:t>
            </a:r>
          </a:p>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351761270"/>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11082</TotalTime>
  <Words>2009</Words>
  <Application>Microsoft Office PowerPoint</Application>
  <PresentationFormat>Předvádění na obrazovce (16:9)</PresentationFormat>
  <Paragraphs>292</Paragraphs>
  <Slides>23</Slides>
  <Notes>20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23</vt:i4>
      </vt:variant>
    </vt:vector>
  </HeadingPairs>
  <TitlesOfParts>
    <vt:vector size="28" baseType="lpstr">
      <vt:lpstr>Arial</vt:lpstr>
      <vt:lpstr>Calibri</vt:lpstr>
      <vt:lpstr>Enriqueta</vt:lpstr>
      <vt:lpstr>Times New Roman</vt:lpstr>
      <vt:lpstr>SLU</vt:lpstr>
      <vt:lpstr>Technicko-ekonomická studie </vt:lpstr>
      <vt:lpstr>Struktura přednášky</vt:lpstr>
      <vt:lpstr>Cílem přednášky je…</vt:lpstr>
      <vt:lpstr>Technicko-ekonomická studie - význam</vt:lpstr>
      <vt:lpstr>Technicko-ekonomická studie - význam</vt:lpstr>
      <vt:lpstr>Technicko-ekonomická studie - význam</vt:lpstr>
      <vt:lpstr>Technicko-ekonomická studie - význam</vt:lpstr>
      <vt:lpstr>Technicko-ekonomická studie - význam</vt:lpstr>
      <vt:lpstr>Analýza trhu a marketingová strategie</vt:lpstr>
      <vt:lpstr>Analýza trhu a marketingová strategie</vt:lpstr>
      <vt:lpstr>Velikost výrobní jednotky</vt:lpstr>
      <vt:lpstr>Velikost výrobní jednotky</vt:lpstr>
      <vt:lpstr>Materiálové vstupy a energie</vt:lpstr>
      <vt:lpstr>Umístění výrobní jednotky</vt:lpstr>
      <vt:lpstr>Umístění výrobní jednotky</vt:lpstr>
      <vt:lpstr>Technologie a výrobní zařízení</vt:lpstr>
      <vt:lpstr>Výrobní zařízení</vt:lpstr>
      <vt:lpstr>Pracovní síly a lidské zdroje</vt:lpstr>
      <vt:lpstr>Organizace a řízení</vt:lpstr>
      <vt:lpstr>Plán realizace projektu podnikatelského plánu</vt:lpstr>
      <vt:lpstr>Shrnutí </vt:lpstr>
      <vt:lpstr>Prezentace aplikace PowerPoint</vt:lpstr>
      <vt:lpstr> Děkuji za pozornost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Pavel Adámek</cp:lastModifiedBy>
  <cp:revision>176</cp:revision>
  <dcterms:created xsi:type="dcterms:W3CDTF">2016-07-06T15:42:34Z</dcterms:created>
  <dcterms:modified xsi:type="dcterms:W3CDTF">2019-01-04T09:43:36Z</dcterms:modified>
</cp:coreProperties>
</file>