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5" r:id="rId2"/>
    <p:sldId id="346" r:id="rId3"/>
    <p:sldId id="347" r:id="rId4"/>
    <p:sldId id="350" r:id="rId5"/>
    <p:sldId id="353" r:id="rId6"/>
    <p:sldId id="269" r:id="rId7"/>
    <p:sldId id="356" r:id="rId8"/>
    <p:sldId id="351" r:id="rId9"/>
    <p:sldId id="355" r:id="rId10"/>
    <p:sldId id="354" r:id="rId11"/>
    <p:sldId id="352" r:id="rId12"/>
    <p:sldId id="358" r:id="rId13"/>
    <p:sldId id="359" r:id="rId14"/>
    <p:sldId id="360" r:id="rId15"/>
    <p:sldId id="361" r:id="rId16"/>
    <p:sldId id="349" r:id="rId17"/>
    <p:sldId id="266" r:id="rId18"/>
    <p:sldId id="267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7" autoAdjust="0"/>
    <p:restoredTop sz="94660"/>
  </p:normalViewPr>
  <p:slideViewPr>
    <p:cSldViewPr>
      <p:cViewPr varScale="1">
        <p:scale>
          <a:sx n="150" d="100"/>
          <a:sy n="150" d="100"/>
        </p:scale>
        <p:origin x="39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959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252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415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852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087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2010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723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88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482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878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660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34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683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841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083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2499742"/>
            <a:ext cx="5256584" cy="208823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0" indent="0" algn="r">
              <a:buNone/>
            </a:pPr>
            <a:r>
              <a:rPr lang="cs-CZ" sz="2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plánování</a:t>
            </a:r>
          </a:p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 – účel, podstata, dílčí složky</a:t>
            </a:r>
          </a:p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výkazy</a:t>
            </a:r>
          </a:p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br>
              <a:rPr lang="cs-CZ" sz="2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pl-PL" altLang="cs-CZ" sz="9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511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Sestavování finančního plánu podnikání - musí být </a:t>
            </a:r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souladu s ostatními částmi podnikatelského plánu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musí je podporovat a zároveň být jimi podporovaný.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 by měl být </a:t>
            </a:r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vypracovaný na celé období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 které plánujete čerpat z cizích finančních zdrojů (od banky či investora).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finančního plánu podnikání není jednorázovou záležitostí – první pokus o finanční plán často poukáže na slabiny celého podnikatelského záměru a změní podnikatelovy původní předpoklady.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 vypracuje několik alternativních finančních plánů a z nich se rozhodne pro tu variantu, které je nejvíce reálná.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98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09377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doporučeno jít při sestavování finančního plánu tzv. </a:t>
            </a:r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pesimistickou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variantou, která představuje kalkulaci spíše vyšších výdajů a nižších příjmů než reálně očekáváte. Jen tak se můžete částečně ubránit možnému zklamání, že podnikání nejde tak skvěle.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finanční plán je dále klíčové, aby byl vodítkem při dosahování stanovených cílů v různých stádiích rozvoje podnikání. Jeho realističnost je tedy zásadní. 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Výstupy finančního plánu tvoří: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nákladů (Rozvaha)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výnosů (Rozvaha)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peněžních toků (Cash-</a:t>
            </a:r>
            <a:r>
              <a:rPr lang="cs-CZ" alt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Plánovaný výkaz zisku a ztrát (Výsledovka)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Plánovaná rozvaha (počáteční, konečná)</a:t>
            </a: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Doplňující analýzy: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analýza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Výpočet bodu zvratu, hodnocení efektivnosti investic</a:t>
            </a: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financování zdrojů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– jeho dílčí složky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55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09377"/>
            <a:ext cx="7344816" cy="385060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Zakladatelský rozpočet – před zahájením podnikání – počáteční výdaje na oprávnění k podnikání, notářské poplatky apod.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(např. živnostenské oprávnění 1 000 Kč, výpis z rejstříku trestu 100 Kč, notářské poplatky (sepsání zakladatelské listiny či společenské smlouvy, ověření podpisů 6 000 Kč, bankovní poplatky za účet pro složení základního kapitálu (dle banky, např. 1 500 Kč), návrh na prvozápis do obchodního rejstříku 5 000 Kč).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 peněžních toků (cash-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konkretizuje předpokládané příjmy a výdaje související s naší činností. Počáteční fáze náročnosti podnikání by měla být zpracována podrobněji (alespoň první rok). V dalších obdobích roční údaje.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Plánovaný výkaz zisků a ztrát – vyčísluje výnosy, náklady, je zdrojem pro výpočet hospodářského výsledku v jednotlivých letech. V tomto případě je vhodné podrobně rozpracovat první rok podnikání. V dalších letech postačují roční údaje (zda jsme schopni platit úroky, zda generujeme zisk apod.)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Plánovaná rozvaha – zobrazuje očekávaný vývoj majetku firmy a zdrojů jeho financování. Doporučuje se sestavit počáteční rozvahu, rozvahu za první pololetí podnikatelské činnosti a v dalších obdobích vždy k 31. 12. příslušného období.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Minimální plánovací období je do doby vykázání zisku, splacení úvěru nebo životnosti investice.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– základní výkazy 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89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09377"/>
            <a:ext cx="7344816" cy="385060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finanční situace firmy prokážeme pomocí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poměrových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ukazatelů finanční analýzy: ukazatele rentability, likvidity, aktivity a zadluženosti.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 zvratu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zjistit množství produkce, které zajistí výši HV, kalkulaci nákladů (variabilních, fixních), propočet příspěvku na úhradu a jeho výše – plánovaní marží apod.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investičních projektů je nezbytné provést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efektivnosti investic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pomocí doby návratnosti, čisté současné hodnoty a vnitřního výnosového procenta.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Součástí fonačního plánu je také i návrh na financování celého projektu – pokud požadujeme cizí zdroje (výše, doba, za kterou budou splaceny, podmínky, za kterých budou poskytnuty).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Věřitelé se zaměřují na hodnocení podnikatelského plánu v oblasti schopnosti splácet závazky.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Investoři sledují hodnotu firmy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diskontované peněžní toky, čisté současné hodnoty apod. Plán by měl přesvědčit investora o potencionálu udržitelného růstu firmy v dalších letech (ne pouze rychlá návratnost).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6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09377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mnoho způsobů členění nákladů (doporučení: zohlednit právní formu – živnost, obchodní korporaci apod.; dále způsob vedení účetnictví – daňová evidence, výdaje uplatňované paušálem apod.)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Vyhodnocením ekonomické stránky podnikání je pak rozdíl mezi příjmy a výdaji, který představuje zisk nebo ztrátu.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je zisk (příjmy převyšují výdaje) vyšší, tím je ekonomika podnikatelského záměru lepší.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výdaje převyšují příjmy, vzniká ztráta a pak je ke zvážení, zda jsou parametry podnikání (vstupy a výstupy) správně nastaveny nebo popřípadě, zda je za této situace vůbec vhodné začít podnikat.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– Jak na propočty? 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29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09377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 se vám počáteční vklad vrátí a vaše podnikání bude generovat zisk, vyhodnotíte na základě ekonomické kalkulace provozu.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Stanovte si konkrétní jednotku, která představuje výrobek nebo službu v časové nebo měrné jednotce (hodina/den, kus/série/zakázka).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Kalkulace obsahuje jak výdaje nutné na výrobu produktu (vstupy), tak i stanovenou cenu (výstup), kterou bude zákazník platit. Pak tuto jednotku vynásobte počtem předpokládaných realizací v kalendářním měsíci (odhad, kolik výrobků nebo služeb prodáte).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této fázi se také zamyslete, zda předmět vašeho podnikání není ovlivňován sezónností případně mimořádnými, pravidelně se opakujícími vlivy (svátky, výročí, akce v místě) a jak se mohou promítat do poptávky po vaší službě nebo výrobku.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Připravte si tabulku rozdělenou do 12 sloupců, které představují jednotlivé měsíce roku a do řádků vepište všechny položky vstupů (výdajů) a výstupů (prodejů). Promítněte v jednotlivých měsících i očekávanou sezónnost. Samostatně sečtěte výdaje a samostatně příjmy. U položek nákladů jsou dvě skupiny: fixní a variabilní, tzn. některé se nemění (např. pronájem prostor) a některé jsou přímo závislé na velikosti výroby nebo prodeje (materiály na výrobu produktu).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– Jak na propočty? 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81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344816" cy="388478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 musí být reálný! Nemá smysl si nalhávat, že budeme mít „světlé zítřky“, často pak následuje drsný pád.</a:t>
            </a:r>
          </a:p>
          <a:p>
            <a:endParaRPr lang="cs-CZ" altLang="cs-CZ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Doporučuje se vytvářet scénáře finančního plánu:</a:t>
            </a:r>
          </a:p>
          <a:p>
            <a:pPr lvl="1"/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pesimistický – vyšší náklady, nižší poptávka, nižší ceny, dolní hranicí je úroveň nákladů na úrovni bodu zvratu.</a:t>
            </a:r>
          </a:p>
          <a:p>
            <a:pPr lvl="1"/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realistický – odráží pravděpodobnou skutečnost (v praxi má podobu často pesimistického vývoje),</a:t>
            </a:r>
          </a:p>
          <a:p>
            <a:pPr lvl="1"/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optimistický – vyšší poptávka, vyšší ceny, případně nižší náklady.</a:t>
            </a:r>
          </a:p>
          <a:p>
            <a:pPr marL="0" indent="0">
              <a:buNone/>
            </a:pPr>
            <a:endParaRPr lang="cs-CZ" altLang="cs-CZ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první fázi investují do projektu většinou jeho zakladatelé. Ať již finančně nebo svým časem a schopnostmi (popř. kamarádi, rodina a známí, které dokážete nadchnout).</a:t>
            </a:r>
          </a:p>
          <a:p>
            <a:pPr marL="0" indent="0">
              <a:buNone/>
            </a:pPr>
            <a:endParaRPr lang="cs-CZ" altLang="cs-CZ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Snažte se maximalizovat používání opensourcových technologií (</a:t>
            </a:r>
            <a:r>
              <a:rPr lang="cs-CZ" altLang="cs-CZ" sz="4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GTalk</a:t>
            </a:r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Skype, Google </a:t>
            </a:r>
            <a:r>
              <a:rPr lang="cs-CZ" altLang="cs-CZ" sz="4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Docs</a:t>
            </a:r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...atd.).</a:t>
            </a: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Činnosti, které nejsou hlavním byznysem firmy (negenerují přidanou hodnotu), outsourcujte (účetnictví, IT, doprava, ...atd.).</a:t>
            </a:r>
          </a:p>
          <a:p>
            <a:pPr marL="0" indent="0">
              <a:buNone/>
            </a:pPr>
            <a:endParaRPr lang="cs-CZ" altLang="cs-CZ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finančního plánování je projekce (scénář), který Vám umožní spustit projekt a přežít. Podá Vám obraz, zda-</a:t>
            </a:r>
            <a:r>
              <a:rPr lang="cs-CZ" altLang="cs-CZ" sz="4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vůbec smysl se do podnikání pouštět.</a:t>
            </a:r>
          </a:p>
          <a:p>
            <a:endParaRPr lang="cs-CZ" altLang="cs-CZ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Vždy mějte na paměti rezervu!</a:t>
            </a:r>
          </a:p>
          <a:p>
            <a:endParaRPr lang="cs-CZ" altLang="cs-CZ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každém okamžiku rozjezdu byznysu musíte vědět, jaké je Vaše cash-</a:t>
            </a:r>
            <a:r>
              <a:rPr lang="cs-CZ" altLang="cs-CZ" sz="4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altLang="cs-C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4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7E4E23D9-299F-4105-94D5-4711735865A0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557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562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795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plánování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 podnikatelské příležitosti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 – účel, podstata, dílčí složky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výkazy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Struktura přednášky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46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Získat znalosti potřebné k sestavení finančního plánu vašeho podnikatelského plánu. Potřebné znalosti využijete pro rozhodování o možných kapitálových vstupech investorů do vašeho podnikání, možnostech dluhového financování a nutných predikcí výdajů a příjmů, tak abyste byli schopni reálně modelovat vývoj vašeho podnikání v podobě hlavních výkazů. Získané výstupy v podobě sestaveného komplexního finančního plánu jsou zdrojem pro zásadní rozhodování – pokračovat, změnit, inovovat, upravovat – ceny, poptávku, náklady, výdaje apod. 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Obsahové zaměření je na sumarizaci hlavních kroků vedoucích k tvorbě nutných výkazů a modelaci nákladů, výdajů, výnosů, příjmů a doprovodných ukazatelů finanční analýzy.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Cílem přednášky je…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E337367F-F64C-4E7E-A301-271E9B445631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451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finančního plánování je: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posouzení jednotlivých finančních zdrojů (pasiv) pro financování Vašeho záměru, projektu,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vhodných finančních zdrojů,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stability a minimální rizikovosti financování podnikatelského záměru.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Podstatou finančního plánování je sestavení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finančního plánu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plánujeme finance pro realizaci podnikatelského záměru děláme v podstatě tyto tři typy rozhodnutí: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Rozhodujeme o  struktuře aktiv. (Do čeho investovat.)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Rozhodujeme o struktuře pasiv, tj. o struktuře finančních zdrojů. (Z čeho investovat.)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Rozhodujeme, kalkulujeme výši předpokládaných nákladů a výnosů, příjmů a výdajů, zisku.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plánování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0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čeho budeme vycházet při finančním plánování?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propočtu -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kalkulace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všeho, co budete potřebovat pro přípravu, rozjezd a realizaci Vašeho projektu (počáteční investice a zřizovací výdaje) i běžný provoz (provozní náklady).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přehledu finančních i věcných prostředků -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máte k dispozici.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analýzy trhu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stanovení ceny vašeho produktu, služby… a předpokládaných tržeb.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zhodnocení všech dalších výchozích předpokladů, na jejichž základech můžete postavit stabilní finanční plán (úroveň konkurence, tržních cen, trendů v daném odvětví, cen vstupů apod.)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plánování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16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plán převede nápad a podnikatelskou příležitost do podoby čísel, které nám pomohou zjistit, zda se vyplatí jej realizovat.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vhodné sestavovat a používat výkazy, které korespondují s právní volbou podnikání.</a:t>
            </a:r>
          </a:p>
          <a:p>
            <a:pPr lvl="1"/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má povinnost vést účetnictví? Co je daňová evidence? Jaké jsou hlavní rozdíly mezi účetnictvím a daňovou evidencí? </a:t>
            </a:r>
          </a:p>
          <a:p>
            <a:pPr lvl="2"/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Účetnictví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účtuje o stavu a pohybu majetku a jiných aktiv, závazků a jiných pasiv, dále o nákladech a výnosech a o výsledku hospodaření. Účtuje se tzv. podvojným způsobem, známým jako Má dáti/Dal. Upravuje je zákon o účetnictví (zákon č. 563/1991 Sb.)</a:t>
            </a:r>
          </a:p>
          <a:p>
            <a:pPr lvl="2"/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Daňovou evidenci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mohou vést OSVČ, které dosahují příjmů z podnikání či jiné samostatné výdělečné činnosti a mají v plánu uplatňovat tzv. skutečné výdaje, nikoliv výdaje paušální. Upravuje ji zákon o daních z příjmů (zákon č. 586/1992 Sb.), a to v § 7b. V tomto ustanovení je uvedeno, že se daňovou evidencí </a:t>
            </a:r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rozumí evidence pro účely stanovení základu daně a daně z příjmů. Daňová evidence obsahuje údaje o:</a:t>
            </a:r>
          </a:p>
          <a:p>
            <a:pPr lvl="3"/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příjmech a výdajích, v členění potřebném pro zjištění základu daně,</a:t>
            </a:r>
          </a:p>
          <a:p>
            <a:pPr lvl="3"/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majetku a dluzích.</a:t>
            </a: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Nutno tedy stanovit základní přehledy v oblastech:</a:t>
            </a:r>
          </a:p>
          <a:p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výdajů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veškeré výdaje nutné na založení, provozování a realizaci podnikatelských aktivit (např. osobní náklady, marketingový rozpočet, zřizovací atd.)</a:t>
            </a:r>
          </a:p>
          <a:p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příjmů 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 základě odhadu poptávky, cen, marží se modelují příjmy, které jsou hlavním zdrojem budoucích výnosů.</a:t>
            </a:r>
          </a:p>
          <a:p>
            <a:r>
              <a:rPr lang="cs-CZ" alt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krytí</a:t>
            </a:r>
            <a:r>
              <a:rPr lang="cs-CZ" alt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přehled finančních prostředků, které chceme vložit do podnikání (úspory, půjčky, úvěry, dary, dotace…) nebo ještě potřebujeme získat.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5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E2345E0-A324-4E93-AA1B-EF3AD1926B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888" t="22001" r="19676" b="31800"/>
          <a:stretch/>
        </p:blipFill>
        <p:spPr>
          <a:xfrm>
            <a:off x="1043608" y="1041462"/>
            <a:ext cx="5939107" cy="318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738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344816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Prokazuje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reálnost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Vašeho podnikatelského záměru.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Umožňuje získat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nad financemi a řízení finančních rizik. 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Stanovuje konkrétní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chování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subjektu v oblasti financování firmy.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Pomáhá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předvídat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pravděpodobné budoucí finanční situace.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součástí každého podnikatelského plánu.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 být vztažen k předem stanovenému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časovému období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 ohledem např. na návratnost investice, potenciálem růstu apod.):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Dlouhodobý finanční plán</a:t>
            </a:r>
          </a:p>
          <a:p>
            <a:pPr lvl="1"/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Krátkodobý finanční plán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- podstata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42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344816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Měřitelné posouzení šancí na úspěch, jaká je návratnost vložených prostředků, předpokládaná ziskovost.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Řízená kontrola finančních toků, předvídání pravděpodobných budoucích finančních situací.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Minimalizace ztrát, rizik.</a:t>
            </a:r>
          </a:p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Získání finančních zdrojů od banky, investora.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Finanční plán - účel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1113E0A-6FC7-433A-9A3B-AA3E6FE301A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 – Finanční plán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53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3949</TotalTime>
  <Words>2041</Words>
  <Application>Microsoft Office PowerPoint</Application>
  <PresentationFormat>Předvádění na obrazovce (16:9)</PresentationFormat>
  <Paragraphs>235</Paragraphs>
  <Slides>18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SLU</vt:lpstr>
      <vt:lpstr>Finanční plán</vt:lpstr>
      <vt:lpstr>Struktura přednášky</vt:lpstr>
      <vt:lpstr>Cílem přednášky je…</vt:lpstr>
      <vt:lpstr>Finanční plánování</vt:lpstr>
      <vt:lpstr>Finanční plánování</vt:lpstr>
      <vt:lpstr>Finanční plán </vt:lpstr>
      <vt:lpstr>Finanční plán </vt:lpstr>
      <vt:lpstr>Finanční plán - podstata</vt:lpstr>
      <vt:lpstr>Finanční plán - účel</vt:lpstr>
      <vt:lpstr>Finanční plán </vt:lpstr>
      <vt:lpstr>Finanční plán – jeho dílčí složky</vt:lpstr>
      <vt:lpstr>Finanční plán – základní výkazy </vt:lpstr>
      <vt:lpstr>Finanční plán </vt:lpstr>
      <vt:lpstr>Finanční plán – Jak na propočty? </vt:lpstr>
      <vt:lpstr>Finanční plán – Jak na propočty? </vt:lpstr>
      <vt:lpstr>Shrnutí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130</cp:revision>
  <dcterms:created xsi:type="dcterms:W3CDTF">2016-07-06T15:42:34Z</dcterms:created>
  <dcterms:modified xsi:type="dcterms:W3CDTF">2019-04-18T05:41:59Z</dcterms:modified>
</cp:coreProperties>
</file>